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78" r:id="rId8"/>
    <p:sldId id="279" r:id="rId9"/>
    <p:sldId id="280" r:id="rId10"/>
    <p:sldId id="262" r:id="rId11"/>
    <p:sldId id="263" r:id="rId12"/>
    <p:sldId id="264" r:id="rId13"/>
    <p:sldId id="265" r:id="rId14"/>
    <p:sldId id="266" r:id="rId15"/>
    <p:sldId id="268" r:id="rId16"/>
    <p:sldId id="270" r:id="rId17"/>
    <p:sldId id="271" r:id="rId18"/>
    <p:sldId id="272" r:id="rId19"/>
    <p:sldId id="273" r:id="rId20"/>
    <p:sldId id="274" r:id="rId21"/>
    <p:sldId id="281" r:id="rId22"/>
    <p:sldId id="282" r:id="rId23"/>
    <p:sldId id="276" r:id="rId24"/>
    <p:sldId id="277"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7FC113-4F0C-199A-B77F-A60F60B78EE2}" name="Bigger, Samuel" initials="SB" userId="S::Samuel.Bigger@science.doe.gov::cf260191-44db-4b7b-ba57-cbb46b2649d1" providerId="AD"/>
  <p188:author id="{A9DF9973-70B8-E31B-48E6-51A72AE8C66C}" name="Motz, John" initials="JM" userId="S::John.Motz@science.doe.gov::a52a0db2-9f15-4c09-84c0-160250482627" providerId="AD"/>
  <p188:author id="{7B2B247B-4B8F-DEDC-3CCD-33974D6736A6}" name="Mantica, Paul" initials="PM" userId="S::Paul.Mantica@science.doe.gov::34ee17d7-8315-453d-aa10-ce30eea6bacd" providerId="AD"/>
  <p188:author id="{78AE47C0-F375-F783-84F8-E47A0793AB46}" name="Muse, Kristopher David" initials="KM" userId="S::Kristopher.Muse@Science.doe.gov::17307b5c-ebf0-4e80-b991-bb55d1696c3a" providerId="AD"/>
  <p188:author id="{2D76DBF6-855D-7C08-6F16-8A3F92F289C7}" name="Ferguson, Craig" initials="FC" userId="S-1-5-21-414935543-1342250053-1793291686-4303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0F6A5-0249-4B1F-AFE1-8F41760D60FE}" v="2" dt="2024-07-17T22:26:02.4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14" y="6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A8792DE-0044-4778-82B2-CFF33ECBE3A6}" type="datetimeFigureOut">
              <a:rPr lang="en-US" smtClean="0"/>
              <a:t>7/29/2024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DA8D24C-4385-4B2D-A98F-A6E22EC834DB}" type="slidenum">
              <a:rPr lang="en-US" smtClean="0"/>
              <a:t>‹#›</a:t>
            </a:fld>
            <a:endParaRPr lang="en-US"/>
          </a:p>
        </p:txBody>
      </p:sp>
    </p:spTree>
    <p:extLst>
      <p:ext uri="{BB962C8B-B14F-4D97-AF65-F5344CB8AC3E}">
        <p14:creationId xmlns:p14="http://schemas.microsoft.com/office/powerpoint/2010/main" val="286368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1" i="0">
                <a:solidFill>
                  <a:srgbClr val="FF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0" i="0">
                <a:solidFill>
                  <a:srgbClr val="2020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2020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7" name="Holder 7"/>
          <p:cNvSpPr>
            <a:spLocks noGrp="1"/>
          </p:cNvSpPr>
          <p:nvPr>
            <p:ph type="sldNum" sz="quarter" idx="7"/>
          </p:nvPr>
        </p:nvSpPr>
        <p:spPr/>
        <p:txBody>
          <a:bodyPr lIns="0" tIns="0" rIns="0" bIns="0"/>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5" name="Holder 5"/>
          <p:cNvSpPr>
            <a:spLocks noGrp="1"/>
          </p:cNvSpPr>
          <p:nvPr>
            <p:ph type="sldNum" sz="quarter" idx="7"/>
          </p:nvPr>
        </p:nvSpPr>
        <p:spPr/>
        <p:txBody>
          <a:bodyPr lIns="0" tIns="0" rIns="0" bIns="0"/>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4488" y="115823"/>
            <a:ext cx="3316223" cy="556259"/>
          </a:xfrm>
          <a:prstGeom prst="rect">
            <a:avLst/>
          </a:prstGeom>
        </p:spPr>
      </p:pic>
      <p:pic>
        <p:nvPicPr>
          <p:cNvPr id="17" name="bg object 17"/>
          <p:cNvPicPr/>
          <p:nvPr/>
        </p:nvPicPr>
        <p:blipFill>
          <a:blip r:embed="rId3" cstate="print"/>
          <a:stretch>
            <a:fillRect/>
          </a:stretch>
        </p:blipFill>
        <p:spPr>
          <a:xfrm>
            <a:off x="0" y="778763"/>
            <a:ext cx="9143907" cy="3012948"/>
          </a:xfrm>
          <a:prstGeom prst="rect">
            <a:avLst/>
          </a:prstGeom>
        </p:spPr>
      </p:pic>
      <p:sp>
        <p:nvSpPr>
          <p:cNvPr id="18" name="bg object 18"/>
          <p:cNvSpPr/>
          <p:nvPr/>
        </p:nvSpPr>
        <p:spPr>
          <a:xfrm>
            <a:off x="0" y="0"/>
            <a:ext cx="9144000" cy="897890"/>
          </a:xfrm>
          <a:custGeom>
            <a:avLst/>
            <a:gdLst/>
            <a:ahLst/>
            <a:cxnLst/>
            <a:rect l="l" t="t" r="r" b="b"/>
            <a:pathLst>
              <a:path w="9144000" h="897890">
                <a:moveTo>
                  <a:pt x="9144000" y="0"/>
                </a:moveTo>
                <a:lnTo>
                  <a:pt x="0" y="0"/>
                </a:lnTo>
                <a:lnTo>
                  <a:pt x="0" y="897636"/>
                </a:lnTo>
                <a:lnTo>
                  <a:pt x="9144000" y="897636"/>
                </a:lnTo>
                <a:lnTo>
                  <a:pt x="9144000" y="0"/>
                </a:lnTo>
                <a:close/>
              </a:path>
            </a:pathLst>
          </a:custGeom>
          <a:solidFill>
            <a:srgbClr val="014627"/>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0" y="816863"/>
            <a:ext cx="9144000" cy="2965691"/>
          </a:xfrm>
          <a:prstGeom prst="rect">
            <a:avLst/>
          </a:prstGeom>
        </p:spPr>
      </p:pic>
      <p:pic>
        <p:nvPicPr>
          <p:cNvPr id="20" name="bg object 20"/>
          <p:cNvPicPr/>
          <p:nvPr/>
        </p:nvPicPr>
        <p:blipFill>
          <a:blip r:embed="rId2" cstate="print"/>
          <a:stretch>
            <a:fillRect/>
          </a:stretch>
        </p:blipFill>
        <p:spPr>
          <a:xfrm>
            <a:off x="94488" y="115823"/>
            <a:ext cx="3316223" cy="55625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4" name="Holder 4"/>
          <p:cNvSpPr>
            <a:spLocks noGrp="1"/>
          </p:cNvSpPr>
          <p:nvPr>
            <p:ph type="sldNum" sz="quarter" idx="7"/>
          </p:nvPr>
        </p:nvSpPr>
        <p:spPr/>
        <p:txBody>
          <a:bodyPr lIns="0" tIns="0" rIns="0" bIns="0"/>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16408" y="6295644"/>
            <a:ext cx="6772275" cy="0"/>
          </a:xfrm>
          <a:custGeom>
            <a:avLst/>
            <a:gdLst/>
            <a:ahLst/>
            <a:cxnLst/>
            <a:rect l="l" t="t" r="r" b="b"/>
            <a:pathLst>
              <a:path w="6772275">
                <a:moveTo>
                  <a:pt x="0" y="0"/>
                </a:moveTo>
                <a:lnTo>
                  <a:pt x="6772275" y="0"/>
                </a:lnTo>
              </a:path>
            </a:pathLst>
          </a:custGeom>
          <a:ln w="76200">
            <a:solidFill>
              <a:srgbClr val="086231"/>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7149084" y="6124955"/>
            <a:ext cx="1933955" cy="332231"/>
          </a:xfrm>
          <a:prstGeom prst="rect">
            <a:avLst/>
          </a:prstGeom>
        </p:spPr>
      </p:pic>
      <p:sp>
        <p:nvSpPr>
          <p:cNvPr id="18" name="bg object 18"/>
          <p:cNvSpPr/>
          <p:nvPr/>
        </p:nvSpPr>
        <p:spPr>
          <a:xfrm>
            <a:off x="0" y="0"/>
            <a:ext cx="9144000" cy="810895"/>
          </a:xfrm>
          <a:custGeom>
            <a:avLst/>
            <a:gdLst/>
            <a:ahLst/>
            <a:cxnLst/>
            <a:rect l="l" t="t" r="r" b="b"/>
            <a:pathLst>
              <a:path w="9144000" h="810895">
                <a:moveTo>
                  <a:pt x="9144000" y="0"/>
                </a:moveTo>
                <a:lnTo>
                  <a:pt x="0" y="0"/>
                </a:lnTo>
                <a:lnTo>
                  <a:pt x="0" y="810767"/>
                </a:lnTo>
                <a:lnTo>
                  <a:pt x="9144000" y="810767"/>
                </a:lnTo>
                <a:lnTo>
                  <a:pt x="9144000" y="0"/>
                </a:lnTo>
                <a:close/>
              </a:path>
            </a:pathLst>
          </a:custGeom>
          <a:solidFill>
            <a:srgbClr val="014627"/>
          </a:solidFill>
        </p:spPr>
        <p:txBody>
          <a:bodyPr wrap="square" lIns="0" tIns="0" rIns="0" bIns="0" rtlCol="0"/>
          <a:lstStyle/>
          <a:p>
            <a:endParaRPr/>
          </a:p>
        </p:txBody>
      </p:sp>
      <p:sp>
        <p:nvSpPr>
          <p:cNvPr id="2" name="Holder 2"/>
          <p:cNvSpPr>
            <a:spLocks noGrp="1"/>
          </p:cNvSpPr>
          <p:nvPr>
            <p:ph type="title"/>
          </p:nvPr>
        </p:nvSpPr>
        <p:spPr>
          <a:xfrm>
            <a:off x="215900" y="-48196"/>
            <a:ext cx="7462520" cy="878840"/>
          </a:xfrm>
          <a:prstGeom prst="rect">
            <a:avLst/>
          </a:prstGeom>
        </p:spPr>
        <p:txBody>
          <a:bodyPr wrap="square" lIns="0" tIns="0" rIns="0" bIns="0">
            <a:spAutoFit/>
          </a:bodyPr>
          <a:lstStyle>
            <a:lvl1pPr>
              <a:defRPr sz="2800" b="1" i="0">
                <a:solidFill>
                  <a:srgbClr val="FF0000"/>
                </a:solidFill>
                <a:latin typeface="Arial"/>
                <a:cs typeface="Arial"/>
              </a:defRPr>
            </a:lvl1pPr>
          </a:lstStyle>
          <a:p>
            <a:endParaRPr/>
          </a:p>
        </p:txBody>
      </p:sp>
      <p:sp>
        <p:nvSpPr>
          <p:cNvPr id="3" name="Holder 3"/>
          <p:cNvSpPr>
            <a:spLocks noGrp="1"/>
          </p:cNvSpPr>
          <p:nvPr>
            <p:ph type="body" idx="1"/>
          </p:nvPr>
        </p:nvSpPr>
        <p:spPr>
          <a:xfrm>
            <a:off x="214503" y="2267965"/>
            <a:ext cx="8714993" cy="1854200"/>
          </a:xfrm>
          <a:prstGeom prst="rect">
            <a:avLst/>
          </a:prstGeom>
        </p:spPr>
        <p:txBody>
          <a:bodyPr wrap="square" lIns="0" tIns="0" rIns="0" bIns="0">
            <a:spAutoFit/>
          </a:bodyPr>
          <a:lstStyle>
            <a:lvl1pPr>
              <a:defRPr sz="2400" b="0" i="0">
                <a:solidFill>
                  <a:srgbClr val="202020"/>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a:xfrm>
            <a:off x="184150" y="6501377"/>
            <a:ext cx="259715" cy="196215"/>
          </a:xfrm>
          <a:prstGeom prst="rect">
            <a:avLst/>
          </a:prstGeom>
        </p:spPr>
        <p:txBody>
          <a:bodyPr wrap="square" lIns="0" tIns="0" rIns="0" bIns="0">
            <a:spAutoFit/>
          </a:bodyPr>
          <a:lstStyle>
            <a:lvl1pPr>
              <a:defRPr sz="1200" b="0" i="0">
                <a:solidFill>
                  <a:srgbClr val="B8B8B8"/>
                </a:solidFill>
                <a:latin typeface="Arial"/>
                <a:cs typeface="Arial"/>
              </a:defRPr>
            </a:lvl1pPr>
          </a:lstStyle>
          <a:p>
            <a:pPr marL="38100">
              <a:lnSpc>
                <a:spcPts val="1425"/>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science.osti.gov/Acquisition-Management/M-and-O-Competitions/TJNA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edconnect.net/FedConnect/PublicUserRegistration.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JNAFcompetition@science.doe.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TJNAFcompetition@science.doe.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JNAFcompetition@science.do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6013" y="4511092"/>
            <a:ext cx="7241605" cy="1408078"/>
          </a:xfrm>
          <a:prstGeom prst="rect">
            <a:avLst/>
          </a:prstGeom>
        </p:spPr>
        <p:txBody>
          <a:bodyPr vert="horz" wrap="square" lIns="0" tIns="12700" rIns="0" bIns="0" rtlCol="0" anchor="t">
            <a:spAutoFit/>
          </a:bodyPr>
          <a:lstStyle/>
          <a:p>
            <a:pPr marL="12700" marR="5080">
              <a:lnSpc>
                <a:spcPct val="124600"/>
              </a:lnSpc>
              <a:spcBef>
                <a:spcPts val="100"/>
              </a:spcBef>
            </a:pPr>
            <a:r>
              <a:rPr lang="en-US" sz="2400" b="1">
                <a:solidFill>
                  <a:srgbClr val="014627"/>
                </a:solidFill>
                <a:latin typeface="Arial"/>
                <a:cs typeface="Arial"/>
              </a:rPr>
              <a:t>Thomas Jefferson National Accelerator</a:t>
            </a:r>
            <a:r>
              <a:rPr lang="en-US" sz="2400" b="1" spc="-70">
                <a:solidFill>
                  <a:srgbClr val="014627"/>
                </a:solidFill>
                <a:latin typeface="Arial"/>
                <a:cs typeface="Arial"/>
              </a:rPr>
              <a:t> Facility</a:t>
            </a:r>
            <a:r>
              <a:rPr lang="en-US" sz="2400" b="1" spc="-10">
                <a:solidFill>
                  <a:srgbClr val="014627"/>
                </a:solidFill>
                <a:latin typeface="Arial"/>
                <a:cs typeface="Arial"/>
              </a:rPr>
              <a:t> </a:t>
            </a:r>
            <a:endParaRPr lang="en-US" sz="2400">
              <a:solidFill>
                <a:srgbClr val="000000"/>
              </a:solidFill>
              <a:latin typeface="Arial"/>
              <a:cs typeface="Arial"/>
            </a:endParaRPr>
          </a:p>
          <a:p>
            <a:pPr marL="12700" marR="5080">
              <a:lnSpc>
                <a:spcPct val="124600"/>
              </a:lnSpc>
              <a:spcBef>
                <a:spcPts val="100"/>
              </a:spcBef>
            </a:pPr>
            <a:r>
              <a:rPr lang="en-US" sz="2400" b="1" spc="-25">
                <a:solidFill>
                  <a:srgbClr val="014627"/>
                </a:solidFill>
                <a:latin typeface="Arial"/>
                <a:cs typeface="Arial"/>
              </a:rPr>
              <a:t>Pre-</a:t>
            </a:r>
            <a:r>
              <a:rPr lang="en-US" sz="2400" b="1">
                <a:solidFill>
                  <a:srgbClr val="014627"/>
                </a:solidFill>
                <a:latin typeface="Arial"/>
                <a:cs typeface="Arial"/>
              </a:rPr>
              <a:t>Proposal</a:t>
            </a:r>
            <a:r>
              <a:rPr lang="en-US" sz="2400" b="1" spc="5">
                <a:solidFill>
                  <a:srgbClr val="014627"/>
                </a:solidFill>
                <a:latin typeface="Arial"/>
                <a:cs typeface="Arial"/>
              </a:rPr>
              <a:t> </a:t>
            </a:r>
            <a:r>
              <a:rPr lang="en-US" sz="2400" b="1" spc="-10">
                <a:solidFill>
                  <a:srgbClr val="014627"/>
                </a:solidFill>
                <a:latin typeface="Arial"/>
                <a:cs typeface="Arial"/>
              </a:rPr>
              <a:t>Conference</a:t>
            </a:r>
            <a:endParaRPr lang="en-US" sz="2400">
              <a:latin typeface="Arial"/>
              <a:cs typeface="Arial"/>
            </a:endParaRPr>
          </a:p>
          <a:p>
            <a:pPr marL="12700">
              <a:spcBef>
                <a:spcPts val="695"/>
              </a:spcBef>
            </a:pPr>
            <a:r>
              <a:rPr lang="en-US" sz="2400" b="1">
                <a:solidFill>
                  <a:srgbClr val="014627"/>
                </a:solidFill>
                <a:latin typeface="Arial"/>
                <a:cs typeface="Arial"/>
              </a:rPr>
              <a:t>July 18, 2024</a:t>
            </a:r>
          </a:p>
        </p:txBody>
      </p:sp>
      <p:pic>
        <p:nvPicPr>
          <p:cNvPr id="6" name="Picture 5">
            <a:extLst>
              <a:ext uri="{FF2B5EF4-FFF2-40B4-BE49-F238E27FC236}">
                <a16:creationId xmlns:a16="http://schemas.microsoft.com/office/drawing/2014/main" id="{EE136677-4958-0B18-4098-51AB7905FA76}"/>
              </a:ext>
            </a:extLst>
          </p:cNvPr>
          <p:cNvPicPr>
            <a:picLocks noChangeAspect="1"/>
          </p:cNvPicPr>
          <p:nvPr/>
        </p:nvPicPr>
        <p:blipFill>
          <a:blip r:embed="rId2"/>
          <a:stretch>
            <a:fillRect/>
          </a:stretch>
        </p:blipFill>
        <p:spPr>
          <a:xfrm>
            <a:off x="0" y="785449"/>
            <a:ext cx="9144000" cy="3522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90657"/>
            <a:ext cx="8528050" cy="5455340"/>
          </a:xfrm>
          <a:prstGeom prst="rect">
            <a:avLst/>
          </a:prstGeom>
        </p:spPr>
        <p:txBody>
          <a:bodyPr vert="horz" wrap="square" lIns="0" tIns="73660" rIns="0" bIns="0" rtlCol="0" anchor="t">
            <a:spAutoFit/>
          </a:bodyPr>
          <a:lstStyle/>
          <a:p>
            <a:pPr marL="12700">
              <a:lnSpc>
                <a:spcPct val="100000"/>
              </a:lnSpc>
              <a:spcBef>
                <a:spcPts val="580"/>
              </a:spcBef>
            </a:pPr>
            <a:r>
              <a:rPr sz="2000" u="sng" spc="-10" dirty="0">
                <a:solidFill>
                  <a:srgbClr val="0000FF"/>
                </a:solidFill>
                <a:uFill>
                  <a:solidFill>
                    <a:srgbClr val="0000FF"/>
                  </a:solidFill>
                </a:uFill>
                <a:latin typeface="Arial"/>
                <a:cs typeface="Arial"/>
                <a:hlinkClick r:id="rId2"/>
              </a:rPr>
              <a:t>https://science.osti.gov/Acquisition-Management/M-and-O-Competitions</a:t>
            </a:r>
            <a:r>
              <a:rPr lang="en-US" sz="2000" u="sng" spc="-10" dirty="0">
                <a:solidFill>
                  <a:srgbClr val="0000FF"/>
                </a:solidFill>
                <a:uFill>
                  <a:solidFill>
                    <a:srgbClr val="0000FF"/>
                  </a:solidFill>
                </a:uFill>
                <a:latin typeface="Arial"/>
                <a:cs typeface="Arial"/>
              </a:rPr>
              <a:t>/TJNAF</a:t>
            </a:r>
            <a:endParaRPr sz="2000" dirty="0">
              <a:latin typeface="Arial"/>
              <a:cs typeface="Arial"/>
            </a:endParaRPr>
          </a:p>
          <a:p>
            <a:pPr marL="355600" marR="1271270" indent="-342900">
              <a:lnSpc>
                <a:spcPct val="100000"/>
              </a:lnSpc>
              <a:spcBef>
                <a:spcPts val="570"/>
              </a:spcBef>
              <a:buChar char="•"/>
              <a:tabLst>
                <a:tab pos="355600" algn="l"/>
              </a:tabLst>
            </a:pPr>
            <a:r>
              <a:rPr sz="2400" dirty="0">
                <a:solidFill>
                  <a:srgbClr val="505050"/>
                </a:solidFill>
                <a:latin typeface="Arial"/>
                <a:cs typeface="Arial"/>
              </a:rPr>
              <a:t>Official</a:t>
            </a:r>
            <a:r>
              <a:rPr sz="2400" spc="-70" dirty="0">
                <a:solidFill>
                  <a:srgbClr val="505050"/>
                </a:solidFill>
                <a:latin typeface="Arial"/>
                <a:cs typeface="Arial"/>
              </a:rPr>
              <a:t> </a:t>
            </a:r>
            <a:r>
              <a:rPr sz="2400" dirty="0">
                <a:solidFill>
                  <a:srgbClr val="505050"/>
                </a:solidFill>
                <a:latin typeface="Arial"/>
                <a:cs typeface="Arial"/>
              </a:rPr>
              <a:t>source</a:t>
            </a:r>
            <a:r>
              <a:rPr sz="2400" spc="-70" dirty="0">
                <a:solidFill>
                  <a:srgbClr val="505050"/>
                </a:solidFill>
                <a:latin typeface="Arial"/>
                <a:cs typeface="Arial"/>
              </a:rPr>
              <a:t> </a:t>
            </a:r>
            <a:r>
              <a:rPr sz="2400" dirty="0">
                <a:solidFill>
                  <a:srgbClr val="505050"/>
                </a:solidFill>
                <a:latin typeface="Arial"/>
                <a:cs typeface="Arial"/>
              </a:rPr>
              <a:t>of</a:t>
            </a:r>
            <a:r>
              <a:rPr sz="2400" spc="-70" dirty="0">
                <a:solidFill>
                  <a:srgbClr val="505050"/>
                </a:solidFill>
                <a:latin typeface="Arial"/>
                <a:cs typeface="Arial"/>
              </a:rPr>
              <a:t> </a:t>
            </a:r>
            <a:r>
              <a:rPr sz="2400" dirty="0">
                <a:solidFill>
                  <a:srgbClr val="505050"/>
                </a:solidFill>
                <a:latin typeface="Arial"/>
                <a:cs typeface="Arial"/>
              </a:rPr>
              <a:t>information</a:t>
            </a:r>
            <a:r>
              <a:rPr sz="2400" spc="-60" dirty="0">
                <a:solidFill>
                  <a:srgbClr val="505050"/>
                </a:solidFill>
                <a:latin typeface="Arial"/>
                <a:cs typeface="Arial"/>
              </a:rPr>
              <a:t> </a:t>
            </a:r>
            <a:r>
              <a:rPr sz="2400" dirty="0">
                <a:solidFill>
                  <a:srgbClr val="505050"/>
                </a:solidFill>
                <a:latin typeface="Arial"/>
                <a:cs typeface="Arial"/>
              </a:rPr>
              <a:t>and</a:t>
            </a:r>
            <a:r>
              <a:rPr sz="2400" spc="-60" dirty="0">
                <a:solidFill>
                  <a:srgbClr val="505050"/>
                </a:solidFill>
                <a:latin typeface="Arial"/>
                <a:cs typeface="Arial"/>
              </a:rPr>
              <a:t> </a:t>
            </a:r>
            <a:r>
              <a:rPr sz="2400" dirty="0">
                <a:solidFill>
                  <a:srgbClr val="505050"/>
                </a:solidFill>
                <a:latin typeface="Arial"/>
                <a:cs typeface="Arial"/>
              </a:rPr>
              <a:t>primary</a:t>
            </a:r>
            <a:r>
              <a:rPr sz="2400" spc="-65" dirty="0">
                <a:solidFill>
                  <a:srgbClr val="505050"/>
                </a:solidFill>
                <a:latin typeface="Arial"/>
                <a:cs typeface="Arial"/>
              </a:rPr>
              <a:t> </a:t>
            </a:r>
            <a:r>
              <a:rPr sz="2400" dirty="0">
                <a:solidFill>
                  <a:srgbClr val="505050"/>
                </a:solidFill>
                <a:latin typeface="Arial"/>
                <a:cs typeface="Arial"/>
              </a:rPr>
              <a:t>means</a:t>
            </a:r>
            <a:r>
              <a:rPr sz="2400" spc="-65" dirty="0">
                <a:solidFill>
                  <a:srgbClr val="505050"/>
                </a:solidFill>
                <a:latin typeface="Arial"/>
                <a:cs typeface="Arial"/>
              </a:rPr>
              <a:t> </a:t>
            </a:r>
            <a:r>
              <a:rPr sz="2400" spc="-25" dirty="0">
                <a:solidFill>
                  <a:srgbClr val="505050"/>
                </a:solidFill>
                <a:latin typeface="Arial"/>
                <a:cs typeface="Arial"/>
              </a:rPr>
              <a:t>of </a:t>
            </a:r>
            <a:r>
              <a:rPr sz="2400" spc="-10" dirty="0">
                <a:solidFill>
                  <a:srgbClr val="505050"/>
                </a:solidFill>
                <a:latin typeface="Arial"/>
                <a:cs typeface="Arial"/>
              </a:rPr>
              <a:t>communication</a:t>
            </a:r>
            <a:endParaRPr sz="2400" dirty="0">
              <a:latin typeface="Arial"/>
              <a:cs typeface="Arial"/>
            </a:endParaRPr>
          </a:p>
          <a:p>
            <a:pPr marL="355600" marR="95250" indent="-342900">
              <a:lnSpc>
                <a:spcPct val="100000"/>
              </a:lnSpc>
              <a:spcBef>
                <a:spcPts val="575"/>
              </a:spcBef>
              <a:buChar char="•"/>
              <a:tabLst>
                <a:tab pos="355600" algn="l"/>
              </a:tabLst>
            </a:pPr>
            <a:r>
              <a:rPr sz="2400" dirty="0">
                <a:solidFill>
                  <a:srgbClr val="505050"/>
                </a:solidFill>
                <a:latin typeface="Arial"/>
                <a:cs typeface="Arial"/>
              </a:rPr>
              <a:t>Contains</a:t>
            </a:r>
            <a:r>
              <a:rPr sz="2400" spc="-50" dirty="0">
                <a:solidFill>
                  <a:srgbClr val="505050"/>
                </a:solidFill>
                <a:latin typeface="Arial"/>
                <a:cs typeface="Arial"/>
              </a:rPr>
              <a:t> </a:t>
            </a:r>
            <a:r>
              <a:rPr sz="2400" dirty="0">
                <a:solidFill>
                  <a:srgbClr val="505050"/>
                </a:solidFill>
                <a:latin typeface="Arial"/>
                <a:cs typeface="Arial"/>
              </a:rPr>
              <a:t>information</a:t>
            </a:r>
            <a:r>
              <a:rPr sz="2400" spc="-60" dirty="0">
                <a:solidFill>
                  <a:srgbClr val="505050"/>
                </a:solidFill>
                <a:latin typeface="Arial"/>
                <a:cs typeface="Arial"/>
              </a:rPr>
              <a:t> </a:t>
            </a:r>
            <a:r>
              <a:rPr sz="2400" dirty="0">
                <a:solidFill>
                  <a:srgbClr val="505050"/>
                </a:solidFill>
                <a:latin typeface="Arial"/>
                <a:cs typeface="Arial"/>
              </a:rPr>
              <a:t>and</a:t>
            </a:r>
            <a:r>
              <a:rPr sz="2400" spc="-70" dirty="0">
                <a:solidFill>
                  <a:srgbClr val="505050"/>
                </a:solidFill>
                <a:latin typeface="Arial"/>
                <a:cs typeface="Arial"/>
              </a:rPr>
              <a:t> </a:t>
            </a:r>
            <a:r>
              <a:rPr sz="2400" dirty="0">
                <a:solidFill>
                  <a:srgbClr val="505050"/>
                </a:solidFill>
                <a:latin typeface="Arial"/>
                <a:cs typeface="Arial"/>
              </a:rPr>
              <a:t>direction</a:t>
            </a:r>
            <a:r>
              <a:rPr sz="2400" spc="-50" dirty="0">
                <a:solidFill>
                  <a:srgbClr val="505050"/>
                </a:solidFill>
                <a:latin typeface="Arial"/>
                <a:cs typeface="Arial"/>
              </a:rPr>
              <a:t> </a:t>
            </a:r>
            <a:r>
              <a:rPr sz="2400" dirty="0">
                <a:solidFill>
                  <a:srgbClr val="505050"/>
                </a:solidFill>
                <a:latin typeface="Arial"/>
                <a:cs typeface="Arial"/>
              </a:rPr>
              <a:t>critical</a:t>
            </a:r>
            <a:r>
              <a:rPr sz="2400" spc="-60" dirty="0">
                <a:solidFill>
                  <a:srgbClr val="505050"/>
                </a:solidFill>
                <a:latin typeface="Arial"/>
                <a:cs typeface="Arial"/>
              </a:rPr>
              <a:t> </a:t>
            </a:r>
            <a:r>
              <a:rPr sz="2400" dirty="0">
                <a:solidFill>
                  <a:srgbClr val="505050"/>
                </a:solidFill>
                <a:latin typeface="Arial"/>
                <a:cs typeface="Arial"/>
              </a:rPr>
              <a:t>to</a:t>
            </a:r>
            <a:r>
              <a:rPr sz="2400" spc="-80" dirty="0">
                <a:solidFill>
                  <a:srgbClr val="505050"/>
                </a:solidFill>
                <a:latin typeface="Arial"/>
                <a:cs typeface="Arial"/>
              </a:rPr>
              <a:t> </a:t>
            </a:r>
            <a:r>
              <a:rPr sz="2400" dirty="0">
                <a:solidFill>
                  <a:srgbClr val="505050"/>
                </a:solidFill>
                <a:latin typeface="Arial"/>
                <a:cs typeface="Arial"/>
              </a:rPr>
              <a:t>the</a:t>
            </a:r>
            <a:r>
              <a:rPr sz="2400" spc="-80" dirty="0">
                <a:solidFill>
                  <a:srgbClr val="505050"/>
                </a:solidFill>
                <a:latin typeface="Arial"/>
                <a:cs typeface="Arial"/>
              </a:rPr>
              <a:t> </a:t>
            </a:r>
            <a:r>
              <a:rPr sz="2400" spc="-10" dirty="0">
                <a:solidFill>
                  <a:srgbClr val="505050"/>
                </a:solidFill>
                <a:latin typeface="Arial"/>
                <a:cs typeface="Arial"/>
              </a:rPr>
              <a:t>competition </a:t>
            </a:r>
            <a:r>
              <a:rPr sz="2400" dirty="0">
                <a:solidFill>
                  <a:srgbClr val="505050"/>
                </a:solidFill>
                <a:latin typeface="Arial"/>
                <a:cs typeface="Arial"/>
              </a:rPr>
              <a:t>and</a:t>
            </a:r>
            <a:r>
              <a:rPr sz="2400" spc="-55" dirty="0">
                <a:solidFill>
                  <a:srgbClr val="505050"/>
                </a:solidFill>
                <a:latin typeface="Arial"/>
                <a:cs typeface="Arial"/>
              </a:rPr>
              <a:t> </a:t>
            </a:r>
            <a:r>
              <a:rPr sz="2400" dirty="0">
                <a:solidFill>
                  <a:srgbClr val="505050"/>
                </a:solidFill>
                <a:latin typeface="Arial"/>
                <a:cs typeface="Arial"/>
              </a:rPr>
              <a:t>all</a:t>
            </a:r>
            <a:r>
              <a:rPr sz="2400" spc="-55" dirty="0">
                <a:solidFill>
                  <a:srgbClr val="505050"/>
                </a:solidFill>
                <a:latin typeface="Arial"/>
                <a:cs typeface="Arial"/>
              </a:rPr>
              <a:t> </a:t>
            </a:r>
            <a:r>
              <a:rPr sz="2400" dirty="0">
                <a:solidFill>
                  <a:srgbClr val="505050"/>
                </a:solidFill>
                <a:latin typeface="Arial"/>
                <a:cs typeface="Arial"/>
              </a:rPr>
              <a:t>official</a:t>
            </a:r>
            <a:r>
              <a:rPr sz="2400" spc="-50" dirty="0">
                <a:solidFill>
                  <a:srgbClr val="505050"/>
                </a:solidFill>
                <a:latin typeface="Arial"/>
                <a:cs typeface="Arial"/>
              </a:rPr>
              <a:t> </a:t>
            </a:r>
            <a:r>
              <a:rPr sz="2400" spc="-10" dirty="0">
                <a:solidFill>
                  <a:srgbClr val="505050"/>
                </a:solidFill>
                <a:latin typeface="Arial"/>
                <a:cs typeface="Arial"/>
              </a:rPr>
              <a:t>documents</a:t>
            </a:r>
            <a:endParaRPr sz="2400" dirty="0">
              <a:latin typeface="Arial"/>
              <a:cs typeface="Arial"/>
            </a:endParaRPr>
          </a:p>
          <a:p>
            <a:pPr marL="756285" lvl="1" indent="-286385">
              <a:lnSpc>
                <a:spcPct val="100000"/>
              </a:lnSpc>
              <a:spcBef>
                <a:spcPts val="525"/>
              </a:spcBef>
              <a:buChar char="–"/>
              <a:tabLst>
                <a:tab pos="756285" algn="l"/>
              </a:tabLst>
            </a:pPr>
            <a:r>
              <a:rPr sz="2200" spc="-25" dirty="0">
                <a:solidFill>
                  <a:srgbClr val="505050"/>
                </a:solidFill>
                <a:latin typeface="Arial"/>
                <a:cs typeface="Arial"/>
              </a:rPr>
              <a:t>RFP</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Questions</a:t>
            </a:r>
            <a:r>
              <a:rPr sz="2200" spc="-80" dirty="0">
                <a:solidFill>
                  <a:srgbClr val="505050"/>
                </a:solidFill>
                <a:latin typeface="Arial"/>
                <a:cs typeface="Arial"/>
              </a:rPr>
              <a:t> </a:t>
            </a:r>
            <a:r>
              <a:rPr sz="2200" spc="-10" dirty="0">
                <a:solidFill>
                  <a:srgbClr val="505050"/>
                </a:solidFill>
                <a:latin typeface="Arial"/>
                <a:cs typeface="Arial"/>
              </a:rPr>
              <a:t>and</a:t>
            </a:r>
            <a:r>
              <a:rPr sz="2200" spc="-145" dirty="0">
                <a:solidFill>
                  <a:srgbClr val="505050"/>
                </a:solidFill>
                <a:latin typeface="Arial"/>
                <a:cs typeface="Arial"/>
              </a:rPr>
              <a:t> </a:t>
            </a:r>
            <a:r>
              <a:rPr sz="2200" spc="-10" dirty="0">
                <a:solidFill>
                  <a:srgbClr val="505050"/>
                </a:solidFill>
                <a:latin typeface="Arial"/>
                <a:cs typeface="Arial"/>
              </a:rPr>
              <a:t>Answers</a:t>
            </a:r>
            <a:endParaRPr sz="2200" dirty="0">
              <a:latin typeface="Arial"/>
              <a:cs typeface="Arial"/>
            </a:endParaRPr>
          </a:p>
          <a:p>
            <a:pPr marL="756285" marR="5080" lvl="1" indent="-287020">
              <a:lnSpc>
                <a:spcPct val="100000"/>
              </a:lnSpc>
              <a:spcBef>
                <a:spcPts val="525"/>
              </a:spcBef>
              <a:buChar char="–"/>
              <a:tabLst>
                <a:tab pos="756285" algn="l"/>
              </a:tabLst>
            </a:pPr>
            <a:r>
              <a:rPr sz="2200" dirty="0">
                <a:solidFill>
                  <a:srgbClr val="505050"/>
                </a:solidFill>
                <a:latin typeface="Arial"/>
                <a:cs typeface="Arial"/>
              </a:rPr>
              <a:t>Event</a:t>
            </a:r>
            <a:r>
              <a:rPr sz="2200" spc="-75" dirty="0">
                <a:solidFill>
                  <a:srgbClr val="505050"/>
                </a:solidFill>
                <a:latin typeface="Arial"/>
                <a:cs typeface="Arial"/>
              </a:rPr>
              <a:t> </a:t>
            </a:r>
            <a:r>
              <a:rPr sz="2200" dirty="0">
                <a:solidFill>
                  <a:srgbClr val="505050"/>
                </a:solidFill>
                <a:latin typeface="Arial"/>
                <a:cs typeface="Arial"/>
              </a:rPr>
              <a:t>information</a:t>
            </a:r>
            <a:r>
              <a:rPr sz="2200" spc="-75" dirty="0">
                <a:solidFill>
                  <a:srgbClr val="505050"/>
                </a:solidFill>
                <a:latin typeface="Arial"/>
                <a:cs typeface="Arial"/>
              </a:rPr>
              <a:t> </a:t>
            </a:r>
            <a:r>
              <a:rPr sz="2200" dirty="0">
                <a:solidFill>
                  <a:srgbClr val="505050"/>
                </a:solidFill>
                <a:latin typeface="Arial"/>
                <a:cs typeface="Arial"/>
              </a:rPr>
              <a:t>(e.g.,</a:t>
            </a:r>
            <a:r>
              <a:rPr sz="2200" spc="-70" dirty="0">
                <a:solidFill>
                  <a:srgbClr val="505050"/>
                </a:solidFill>
                <a:latin typeface="Arial"/>
                <a:cs typeface="Arial"/>
              </a:rPr>
              <a:t> </a:t>
            </a:r>
            <a:r>
              <a:rPr sz="2200" dirty="0">
                <a:solidFill>
                  <a:srgbClr val="505050"/>
                </a:solidFill>
                <a:latin typeface="Arial"/>
                <a:cs typeface="Arial"/>
              </a:rPr>
              <a:t>registration</a:t>
            </a:r>
            <a:r>
              <a:rPr sz="2200" spc="-80" dirty="0">
                <a:solidFill>
                  <a:srgbClr val="505050"/>
                </a:solidFill>
                <a:latin typeface="Arial"/>
                <a:cs typeface="Arial"/>
              </a:rPr>
              <a:t> </a:t>
            </a:r>
            <a:r>
              <a:rPr sz="2200" dirty="0">
                <a:solidFill>
                  <a:srgbClr val="505050"/>
                </a:solidFill>
                <a:latin typeface="Arial"/>
                <a:cs typeface="Arial"/>
              </a:rPr>
              <a:t>instructions,</a:t>
            </a:r>
            <a:r>
              <a:rPr sz="2200" spc="-85" dirty="0">
                <a:solidFill>
                  <a:srgbClr val="505050"/>
                </a:solidFill>
                <a:latin typeface="Arial"/>
                <a:cs typeface="Arial"/>
              </a:rPr>
              <a:t> </a:t>
            </a:r>
            <a:r>
              <a:rPr sz="2200" spc="-10" dirty="0">
                <a:solidFill>
                  <a:srgbClr val="505050"/>
                </a:solidFill>
                <a:latin typeface="Arial"/>
                <a:cs typeface="Arial"/>
              </a:rPr>
              <a:t>presentations, </a:t>
            </a:r>
            <a:r>
              <a:rPr sz="2200" dirty="0">
                <a:solidFill>
                  <a:srgbClr val="505050"/>
                </a:solidFill>
                <a:latin typeface="Arial"/>
                <a:cs typeface="Arial"/>
              </a:rPr>
              <a:t>attendee</a:t>
            </a:r>
            <a:r>
              <a:rPr sz="2200" spc="-45" dirty="0">
                <a:solidFill>
                  <a:srgbClr val="505050"/>
                </a:solidFill>
                <a:latin typeface="Arial"/>
                <a:cs typeface="Arial"/>
              </a:rPr>
              <a:t> </a:t>
            </a:r>
            <a:r>
              <a:rPr sz="2200" dirty="0">
                <a:solidFill>
                  <a:srgbClr val="505050"/>
                </a:solidFill>
                <a:latin typeface="Arial"/>
                <a:cs typeface="Arial"/>
              </a:rPr>
              <a:t>list,</a:t>
            </a:r>
            <a:r>
              <a:rPr sz="2200" spc="-60" dirty="0">
                <a:solidFill>
                  <a:srgbClr val="505050"/>
                </a:solidFill>
                <a:latin typeface="Arial"/>
                <a:cs typeface="Arial"/>
              </a:rPr>
              <a:t> </a:t>
            </a:r>
            <a:r>
              <a:rPr sz="2200" spc="-20" dirty="0">
                <a:solidFill>
                  <a:srgbClr val="505050"/>
                </a:solidFill>
                <a:latin typeface="Arial"/>
                <a:cs typeface="Arial"/>
              </a:rPr>
              <a:t>etc.)</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Document</a:t>
            </a:r>
            <a:r>
              <a:rPr sz="2200" spc="-100" dirty="0">
                <a:solidFill>
                  <a:srgbClr val="505050"/>
                </a:solidFill>
                <a:latin typeface="Arial"/>
                <a:cs typeface="Arial"/>
              </a:rPr>
              <a:t> </a:t>
            </a:r>
            <a:r>
              <a:rPr sz="2200" spc="-10" dirty="0">
                <a:solidFill>
                  <a:srgbClr val="505050"/>
                </a:solidFill>
                <a:latin typeface="Arial"/>
                <a:cs typeface="Arial"/>
              </a:rPr>
              <a:t>library</a:t>
            </a:r>
            <a:endParaRPr sz="2200" dirty="0">
              <a:latin typeface="Arial"/>
              <a:cs typeface="Arial"/>
            </a:endParaRPr>
          </a:p>
          <a:p>
            <a:pPr marL="355600" marR="638175" indent="-342900">
              <a:lnSpc>
                <a:spcPct val="100000"/>
              </a:lnSpc>
              <a:spcBef>
                <a:spcPts val="580"/>
              </a:spcBef>
              <a:buFont typeface="Arial"/>
              <a:buChar char="•"/>
              <a:tabLst>
                <a:tab pos="355600" algn="l"/>
              </a:tabLst>
            </a:pPr>
            <a:r>
              <a:rPr sz="2400" b="1" dirty="0">
                <a:solidFill>
                  <a:srgbClr val="505050"/>
                </a:solidFill>
                <a:latin typeface="Arial"/>
                <a:cs typeface="Arial"/>
              </a:rPr>
              <a:t>Interested</a:t>
            </a:r>
            <a:r>
              <a:rPr sz="2400" b="1" spc="-65" dirty="0">
                <a:solidFill>
                  <a:srgbClr val="505050"/>
                </a:solidFill>
                <a:latin typeface="Arial"/>
                <a:cs typeface="Arial"/>
              </a:rPr>
              <a:t> </a:t>
            </a:r>
            <a:r>
              <a:rPr sz="2400" b="1" dirty="0">
                <a:solidFill>
                  <a:srgbClr val="505050"/>
                </a:solidFill>
                <a:latin typeface="Arial"/>
                <a:cs typeface="Arial"/>
              </a:rPr>
              <a:t>parties</a:t>
            </a:r>
            <a:r>
              <a:rPr sz="2400" b="1" spc="-50" dirty="0">
                <a:solidFill>
                  <a:srgbClr val="505050"/>
                </a:solidFill>
                <a:latin typeface="Arial"/>
                <a:cs typeface="Arial"/>
              </a:rPr>
              <a:t> </a:t>
            </a:r>
            <a:r>
              <a:rPr sz="2400" b="1" dirty="0">
                <a:solidFill>
                  <a:srgbClr val="505050"/>
                </a:solidFill>
                <a:latin typeface="Arial"/>
                <a:cs typeface="Arial"/>
              </a:rPr>
              <a:t>are</a:t>
            </a:r>
            <a:r>
              <a:rPr sz="2400" b="1" spc="-50" dirty="0">
                <a:solidFill>
                  <a:srgbClr val="505050"/>
                </a:solidFill>
                <a:latin typeface="Arial"/>
                <a:cs typeface="Arial"/>
              </a:rPr>
              <a:t> </a:t>
            </a:r>
            <a:r>
              <a:rPr sz="2400" b="1" dirty="0">
                <a:solidFill>
                  <a:srgbClr val="505050"/>
                </a:solidFill>
                <a:latin typeface="Arial"/>
                <a:cs typeface="Arial"/>
              </a:rPr>
              <a:t>responsible</a:t>
            </a:r>
            <a:r>
              <a:rPr sz="2400" b="1" spc="-65" dirty="0">
                <a:solidFill>
                  <a:srgbClr val="505050"/>
                </a:solidFill>
                <a:latin typeface="Arial"/>
                <a:cs typeface="Arial"/>
              </a:rPr>
              <a:t> </a:t>
            </a:r>
            <a:r>
              <a:rPr sz="2400" b="1" dirty="0">
                <a:solidFill>
                  <a:srgbClr val="505050"/>
                </a:solidFill>
                <a:latin typeface="Arial"/>
                <a:cs typeface="Arial"/>
              </a:rPr>
              <a:t>for</a:t>
            </a:r>
            <a:r>
              <a:rPr sz="2400" b="1" spc="-55" dirty="0">
                <a:solidFill>
                  <a:srgbClr val="505050"/>
                </a:solidFill>
                <a:latin typeface="Arial"/>
                <a:cs typeface="Arial"/>
              </a:rPr>
              <a:t> </a:t>
            </a:r>
            <a:r>
              <a:rPr sz="2400" b="1" spc="-10" dirty="0">
                <a:solidFill>
                  <a:srgbClr val="FF0000"/>
                </a:solidFill>
                <a:latin typeface="Arial"/>
                <a:cs typeface="Arial"/>
              </a:rPr>
              <a:t>frequently </a:t>
            </a:r>
            <a:r>
              <a:rPr sz="2400" b="1" dirty="0">
                <a:solidFill>
                  <a:srgbClr val="FF0000"/>
                </a:solidFill>
                <a:latin typeface="Arial"/>
                <a:cs typeface="Arial"/>
              </a:rPr>
              <a:t>monitoring</a:t>
            </a:r>
            <a:r>
              <a:rPr sz="2400" b="1" spc="-70" dirty="0">
                <a:solidFill>
                  <a:srgbClr val="FF0000"/>
                </a:solidFill>
                <a:latin typeface="Arial"/>
                <a:cs typeface="Arial"/>
              </a:rPr>
              <a:t> </a:t>
            </a:r>
            <a:r>
              <a:rPr sz="2400" b="1" dirty="0">
                <a:solidFill>
                  <a:srgbClr val="FF0000"/>
                </a:solidFill>
                <a:latin typeface="Arial"/>
                <a:cs typeface="Arial"/>
              </a:rPr>
              <a:t>the</a:t>
            </a:r>
            <a:r>
              <a:rPr sz="2400" b="1" spc="-45" dirty="0">
                <a:solidFill>
                  <a:srgbClr val="FF0000"/>
                </a:solidFill>
                <a:latin typeface="Arial"/>
                <a:cs typeface="Arial"/>
              </a:rPr>
              <a:t> </a:t>
            </a:r>
            <a:r>
              <a:rPr sz="2400" b="1" dirty="0">
                <a:solidFill>
                  <a:srgbClr val="FF0000"/>
                </a:solidFill>
                <a:latin typeface="Arial"/>
                <a:cs typeface="Arial"/>
              </a:rPr>
              <a:t>website</a:t>
            </a:r>
            <a:r>
              <a:rPr sz="2400" b="1" spc="-65" dirty="0">
                <a:solidFill>
                  <a:srgbClr val="FF0000"/>
                </a:solidFill>
                <a:latin typeface="Arial"/>
                <a:cs typeface="Arial"/>
              </a:rPr>
              <a:t> </a:t>
            </a:r>
            <a:r>
              <a:rPr sz="2400" b="1" dirty="0">
                <a:solidFill>
                  <a:srgbClr val="505050"/>
                </a:solidFill>
                <a:latin typeface="Arial"/>
                <a:cs typeface="Arial"/>
              </a:rPr>
              <a:t>for</a:t>
            </a:r>
            <a:r>
              <a:rPr sz="2400" b="1" spc="-40" dirty="0">
                <a:solidFill>
                  <a:srgbClr val="505050"/>
                </a:solidFill>
                <a:latin typeface="Arial"/>
                <a:cs typeface="Arial"/>
              </a:rPr>
              <a:t> </a:t>
            </a:r>
            <a:r>
              <a:rPr sz="2400" b="1" dirty="0">
                <a:solidFill>
                  <a:srgbClr val="505050"/>
                </a:solidFill>
                <a:latin typeface="Arial"/>
                <a:cs typeface="Arial"/>
              </a:rPr>
              <a:t>information,</a:t>
            </a:r>
            <a:r>
              <a:rPr sz="2400" b="1" spc="-70" dirty="0">
                <a:solidFill>
                  <a:srgbClr val="505050"/>
                </a:solidFill>
                <a:latin typeface="Arial"/>
                <a:cs typeface="Arial"/>
              </a:rPr>
              <a:t> </a:t>
            </a:r>
            <a:r>
              <a:rPr sz="2400" b="1" dirty="0">
                <a:solidFill>
                  <a:srgbClr val="505050"/>
                </a:solidFill>
                <a:latin typeface="Arial"/>
                <a:cs typeface="Arial"/>
              </a:rPr>
              <a:t>notices,</a:t>
            </a:r>
            <a:r>
              <a:rPr sz="2400" b="1" spc="-50" dirty="0">
                <a:solidFill>
                  <a:srgbClr val="505050"/>
                </a:solidFill>
                <a:latin typeface="Arial"/>
                <a:cs typeface="Arial"/>
              </a:rPr>
              <a:t> </a:t>
            </a:r>
            <a:r>
              <a:rPr sz="2400" b="1" spc="-25" dirty="0">
                <a:solidFill>
                  <a:srgbClr val="505050"/>
                </a:solidFill>
                <a:latin typeface="Arial"/>
                <a:cs typeface="Arial"/>
              </a:rPr>
              <a:t>and </a:t>
            </a:r>
            <a:r>
              <a:rPr sz="2400" b="1" dirty="0">
                <a:solidFill>
                  <a:srgbClr val="505050"/>
                </a:solidFill>
                <a:latin typeface="Arial"/>
                <a:cs typeface="Arial"/>
              </a:rPr>
              <a:t>updates</a:t>
            </a:r>
            <a:r>
              <a:rPr sz="2400" b="1" spc="-50" dirty="0">
                <a:solidFill>
                  <a:srgbClr val="505050"/>
                </a:solidFill>
                <a:latin typeface="Arial"/>
                <a:cs typeface="Arial"/>
              </a:rPr>
              <a:t> </a:t>
            </a:r>
            <a:r>
              <a:rPr sz="2400" b="1" dirty="0">
                <a:solidFill>
                  <a:srgbClr val="505050"/>
                </a:solidFill>
                <a:latin typeface="Arial"/>
                <a:cs typeface="Arial"/>
              </a:rPr>
              <a:t>regarding</a:t>
            </a:r>
            <a:r>
              <a:rPr sz="2400" b="1" spc="-60" dirty="0">
                <a:solidFill>
                  <a:srgbClr val="505050"/>
                </a:solidFill>
                <a:latin typeface="Arial"/>
                <a:cs typeface="Arial"/>
              </a:rPr>
              <a:t> </a:t>
            </a:r>
            <a:r>
              <a:rPr sz="2400" b="1" dirty="0">
                <a:solidFill>
                  <a:srgbClr val="505050"/>
                </a:solidFill>
                <a:latin typeface="Arial"/>
                <a:cs typeface="Arial"/>
              </a:rPr>
              <a:t>the</a:t>
            </a:r>
            <a:r>
              <a:rPr sz="2400" b="1" spc="-55" dirty="0">
                <a:solidFill>
                  <a:srgbClr val="505050"/>
                </a:solidFill>
                <a:latin typeface="Arial"/>
                <a:cs typeface="Arial"/>
              </a:rPr>
              <a:t> </a:t>
            </a:r>
            <a:r>
              <a:rPr sz="2400" b="1" spc="-10" dirty="0">
                <a:solidFill>
                  <a:srgbClr val="505050"/>
                </a:solidFill>
                <a:latin typeface="Arial"/>
                <a:cs typeface="Arial"/>
              </a:rPr>
              <a:t>solicitation.</a:t>
            </a:r>
            <a:endParaRPr sz="24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10</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Competition</a:t>
            </a:r>
            <a:r>
              <a:rPr spc="-135">
                <a:solidFill>
                  <a:srgbClr val="FFFFFF"/>
                </a:solidFill>
              </a:rPr>
              <a:t> </a:t>
            </a:r>
            <a:r>
              <a:rPr spc="-10">
                <a:solidFill>
                  <a:srgbClr val="FFFFFF"/>
                </a:solidFill>
              </a:rPr>
              <a:t>Website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77944"/>
            <a:ext cx="6505575" cy="5146040"/>
          </a:xfrm>
          <a:prstGeom prst="rect">
            <a:avLst/>
          </a:prstGeom>
        </p:spPr>
        <p:txBody>
          <a:bodyPr vert="horz" wrap="square" lIns="0" tIns="85725" rIns="0" bIns="0" rtlCol="0" anchor="t">
            <a:spAutoFit/>
          </a:bodyPr>
          <a:lstStyle/>
          <a:p>
            <a:pPr marL="354965" indent="-342265">
              <a:lnSpc>
                <a:spcPct val="100000"/>
              </a:lnSpc>
              <a:spcBef>
                <a:spcPts val="675"/>
              </a:spcBef>
              <a:buClr>
                <a:srgbClr val="505050"/>
              </a:buClr>
              <a:buFont typeface="Arial"/>
              <a:buChar char="•"/>
              <a:tabLst>
                <a:tab pos="354965" algn="l"/>
              </a:tabLst>
            </a:pPr>
            <a:r>
              <a:rPr sz="2400" dirty="0">
                <a:solidFill>
                  <a:srgbClr val="505050"/>
                </a:solidFill>
                <a:latin typeface="Arial"/>
                <a:cs typeface="Arial"/>
              </a:rPr>
              <a:t>Proposal</a:t>
            </a:r>
            <a:r>
              <a:rPr sz="2400" spc="-70" dirty="0">
                <a:solidFill>
                  <a:srgbClr val="505050"/>
                </a:solidFill>
                <a:latin typeface="Arial"/>
                <a:cs typeface="Arial"/>
              </a:rPr>
              <a:t> </a:t>
            </a:r>
            <a:r>
              <a:rPr sz="2400" dirty="0">
                <a:solidFill>
                  <a:srgbClr val="505050"/>
                </a:solidFill>
                <a:latin typeface="Arial"/>
                <a:cs typeface="Arial"/>
              </a:rPr>
              <a:t>Submission</a:t>
            </a:r>
            <a:r>
              <a:rPr sz="2400" spc="-65" dirty="0">
                <a:solidFill>
                  <a:srgbClr val="505050"/>
                </a:solidFill>
                <a:latin typeface="Arial"/>
                <a:cs typeface="Arial"/>
              </a:rPr>
              <a:t> </a:t>
            </a:r>
            <a:r>
              <a:rPr sz="2400" dirty="0">
                <a:solidFill>
                  <a:srgbClr val="505050"/>
                </a:solidFill>
                <a:latin typeface="Arial"/>
                <a:cs typeface="Arial"/>
              </a:rPr>
              <a:t>Instructions</a:t>
            </a:r>
            <a:r>
              <a:rPr sz="2400" spc="-85" dirty="0">
                <a:solidFill>
                  <a:srgbClr val="505050"/>
                </a:solidFill>
                <a:latin typeface="Arial"/>
                <a:cs typeface="Arial"/>
              </a:rPr>
              <a:t> </a:t>
            </a:r>
            <a:r>
              <a:rPr sz="2400" dirty="0">
                <a:solidFill>
                  <a:srgbClr val="505050"/>
                </a:solidFill>
                <a:latin typeface="Arial"/>
                <a:cs typeface="Arial"/>
              </a:rPr>
              <a:t>–</a:t>
            </a:r>
            <a:r>
              <a:rPr sz="2400" spc="-95" dirty="0">
                <a:solidFill>
                  <a:srgbClr val="505050"/>
                </a:solidFill>
                <a:latin typeface="Arial"/>
                <a:cs typeface="Arial"/>
              </a:rPr>
              <a:t> </a:t>
            </a:r>
            <a:r>
              <a:rPr sz="2400" dirty="0">
                <a:solidFill>
                  <a:srgbClr val="505050"/>
                </a:solidFill>
                <a:latin typeface="Arial"/>
                <a:cs typeface="Arial"/>
              </a:rPr>
              <a:t>Section</a:t>
            </a:r>
            <a:r>
              <a:rPr sz="2400" spc="-80" dirty="0">
                <a:solidFill>
                  <a:srgbClr val="505050"/>
                </a:solidFill>
                <a:latin typeface="Arial"/>
                <a:cs typeface="Arial"/>
              </a:rPr>
              <a:t> </a:t>
            </a:r>
            <a:r>
              <a:rPr sz="2400" spc="-50" dirty="0">
                <a:solidFill>
                  <a:srgbClr val="505050"/>
                </a:solidFill>
                <a:latin typeface="Arial"/>
                <a:cs typeface="Arial"/>
              </a:rPr>
              <a:t>L</a:t>
            </a:r>
            <a:endParaRPr sz="2400" dirty="0">
              <a:latin typeface="Arial"/>
              <a:cs typeface="Arial"/>
            </a:endParaRPr>
          </a:p>
          <a:p>
            <a:pPr marL="756285" lvl="1" indent="-286385">
              <a:lnSpc>
                <a:spcPct val="100000"/>
              </a:lnSpc>
              <a:spcBef>
                <a:spcPts val="525"/>
              </a:spcBef>
              <a:buChar char="–"/>
              <a:tabLst>
                <a:tab pos="756285" algn="l"/>
              </a:tabLst>
            </a:pPr>
            <a:r>
              <a:rPr sz="2200" spc="-10" dirty="0">
                <a:solidFill>
                  <a:srgbClr val="505050"/>
                </a:solidFill>
                <a:latin typeface="Arial"/>
                <a:cs typeface="Arial"/>
              </a:rPr>
              <a:t>3-Volume</a:t>
            </a:r>
            <a:r>
              <a:rPr sz="2200" spc="-125" dirty="0">
                <a:solidFill>
                  <a:srgbClr val="505050"/>
                </a:solidFill>
                <a:latin typeface="Arial"/>
                <a:cs typeface="Arial"/>
              </a:rPr>
              <a:t> </a:t>
            </a:r>
            <a:r>
              <a:rPr sz="2200" spc="-10" dirty="0">
                <a:solidFill>
                  <a:srgbClr val="505050"/>
                </a:solidFill>
                <a:latin typeface="Arial"/>
                <a:cs typeface="Arial"/>
              </a:rPr>
              <a:t>proposal</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Acknowledgment</a:t>
            </a:r>
            <a:r>
              <a:rPr sz="2200" spc="-75" dirty="0">
                <a:solidFill>
                  <a:srgbClr val="505050"/>
                </a:solidFill>
                <a:latin typeface="Arial"/>
                <a:cs typeface="Arial"/>
              </a:rPr>
              <a:t> </a:t>
            </a:r>
            <a:r>
              <a:rPr sz="2200" dirty="0">
                <a:solidFill>
                  <a:srgbClr val="505050"/>
                </a:solidFill>
                <a:latin typeface="Arial"/>
                <a:cs typeface="Arial"/>
              </a:rPr>
              <a:t>of</a:t>
            </a:r>
            <a:r>
              <a:rPr sz="2200" spc="-90" dirty="0">
                <a:solidFill>
                  <a:srgbClr val="505050"/>
                </a:solidFill>
                <a:latin typeface="Arial"/>
                <a:cs typeface="Arial"/>
              </a:rPr>
              <a:t> </a:t>
            </a:r>
            <a:r>
              <a:rPr sz="2200" spc="-10" dirty="0">
                <a:solidFill>
                  <a:srgbClr val="505050"/>
                </a:solidFill>
                <a:latin typeface="Arial"/>
                <a:cs typeface="Arial"/>
              </a:rPr>
              <a:t>amendments</a:t>
            </a:r>
            <a:endParaRPr sz="2200" dirty="0">
              <a:latin typeface="Arial"/>
              <a:cs typeface="Arial"/>
            </a:endParaRPr>
          </a:p>
          <a:p>
            <a:pPr marL="756285" lvl="1" indent="-286385">
              <a:lnSpc>
                <a:spcPct val="100000"/>
              </a:lnSpc>
              <a:spcBef>
                <a:spcPts val="525"/>
              </a:spcBef>
              <a:buChar char="–"/>
              <a:tabLst>
                <a:tab pos="756285" algn="l"/>
              </a:tabLst>
            </a:pPr>
            <a:r>
              <a:rPr sz="2200" spc="-10" dirty="0">
                <a:solidFill>
                  <a:srgbClr val="505050"/>
                </a:solidFill>
                <a:latin typeface="Arial"/>
                <a:cs typeface="Arial"/>
              </a:rPr>
              <a:t>Volume</a:t>
            </a:r>
            <a:r>
              <a:rPr sz="2200" spc="-55" dirty="0">
                <a:solidFill>
                  <a:srgbClr val="505050"/>
                </a:solidFill>
                <a:latin typeface="Arial"/>
                <a:cs typeface="Arial"/>
              </a:rPr>
              <a:t> </a:t>
            </a:r>
            <a:r>
              <a:rPr sz="2200" dirty="0">
                <a:solidFill>
                  <a:srgbClr val="505050"/>
                </a:solidFill>
                <a:latin typeface="Arial"/>
                <a:cs typeface="Arial"/>
              </a:rPr>
              <a:t>II</a:t>
            </a:r>
            <a:r>
              <a:rPr sz="2200" spc="-60" dirty="0">
                <a:solidFill>
                  <a:srgbClr val="505050"/>
                </a:solidFill>
                <a:latin typeface="Arial"/>
                <a:cs typeface="Arial"/>
              </a:rPr>
              <a:t> </a:t>
            </a:r>
            <a:r>
              <a:rPr sz="2200" dirty="0">
                <a:solidFill>
                  <a:srgbClr val="505050"/>
                </a:solidFill>
                <a:latin typeface="Arial"/>
                <a:cs typeface="Arial"/>
              </a:rPr>
              <a:t>page</a:t>
            </a:r>
            <a:r>
              <a:rPr sz="2200" spc="-60" dirty="0">
                <a:solidFill>
                  <a:srgbClr val="505050"/>
                </a:solidFill>
                <a:latin typeface="Arial"/>
                <a:cs typeface="Arial"/>
              </a:rPr>
              <a:t> </a:t>
            </a:r>
            <a:r>
              <a:rPr sz="2200" dirty="0">
                <a:solidFill>
                  <a:srgbClr val="505050"/>
                </a:solidFill>
                <a:latin typeface="Arial"/>
                <a:cs typeface="Arial"/>
              </a:rPr>
              <a:t>limitation,</a:t>
            </a:r>
            <a:r>
              <a:rPr sz="2200" spc="-65" dirty="0">
                <a:solidFill>
                  <a:srgbClr val="505050"/>
                </a:solidFill>
                <a:latin typeface="Arial"/>
                <a:cs typeface="Arial"/>
              </a:rPr>
              <a:t> </a:t>
            </a:r>
            <a:r>
              <a:rPr sz="2200" dirty="0">
                <a:solidFill>
                  <a:srgbClr val="505050"/>
                </a:solidFill>
                <a:latin typeface="Arial"/>
                <a:cs typeface="Arial"/>
              </a:rPr>
              <a:t>Section</a:t>
            </a:r>
            <a:r>
              <a:rPr sz="2200" spc="-60" dirty="0">
                <a:solidFill>
                  <a:srgbClr val="505050"/>
                </a:solidFill>
                <a:latin typeface="Arial"/>
                <a:cs typeface="Arial"/>
              </a:rPr>
              <a:t> </a:t>
            </a:r>
            <a:r>
              <a:rPr sz="2200" dirty="0">
                <a:solidFill>
                  <a:srgbClr val="505050"/>
                </a:solidFill>
                <a:latin typeface="Arial"/>
                <a:cs typeface="Arial"/>
              </a:rPr>
              <a:t>L.1,</a:t>
            </a:r>
            <a:r>
              <a:rPr sz="2200" spc="-60" dirty="0">
                <a:solidFill>
                  <a:srgbClr val="505050"/>
                </a:solidFill>
                <a:latin typeface="Arial"/>
                <a:cs typeface="Arial"/>
              </a:rPr>
              <a:t> </a:t>
            </a:r>
            <a:r>
              <a:rPr sz="2200" dirty="0">
                <a:solidFill>
                  <a:srgbClr val="505050"/>
                </a:solidFill>
                <a:latin typeface="Arial"/>
                <a:cs typeface="Arial"/>
              </a:rPr>
              <a:t>para.</a:t>
            </a:r>
            <a:r>
              <a:rPr sz="2200" spc="-50" dirty="0">
                <a:solidFill>
                  <a:srgbClr val="505050"/>
                </a:solidFill>
                <a:latin typeface="Arial"/>
                <a:cs typeface="Arial"/>
              </a:rPr>
              <a:t> </a:t>
            </a:r>
            <a:r>
              <a:rPr sz="2200" spc="-25" dirty="0">
                <a:solidFill>
                  <a:srgbClr val="505050"/>
                </a:solidFill>
                <a:latin typeface="Arial"/>
                <a:cs typeface="Arial"/>
              </a:rPr>
              <a:t>(f)</a:t>
            </a:r>
            <a:endParaRPr sz="2200" dirty="0">
              <a:latin typeface="Arial"/>
              <a:cs typeface="Arial"/>
            </a:endParaRPr>
          </a:p>
          <a:p>
            <a:pPr lvl="1">
              <a:lnSpc>
                <a:spcPct val="100000"/>
              </a:lnSpc>
              <a:spcBef>
                <a:spcPts val="1220"/>
              </a:spcBef>
              <a:buClr>
                <a:srgbClr val="505050"/>
              </a:buClr>
              <a:buFont typeface="Arial"/>
              <a:buChar char="–"/>
            </a:pPr>
            <a:endParaRPr sz="2200" dirty="0">
              <a:latin typeface="Arial"/>
              <a:cs typeface="Arial"/>
            </a:endParaRPr>
          </a:p>
          <a:p>
            <a:pPr marL="354965" indent="-342265">
              <a:lnSpc>
                <a:spcPct val="100000"/>
              </a:lnSpc>
              <a:buChar char="•"/>
              <a:tabLst>
                <a:tab pos="354965" algn="l"/>
              </a:tabLst>
            </a:pPr>
            <a:r>
              <a:rPr sz="2400" dirty="0">
                <a:solidFill>
                  <a:srgbClr val="505050"/>
                </a:solidFill>
                <a:latin typeface="Arial"/>
                <a:cs typeface="Arial"/>
              </a:rPr>
              <a:t>Evaluation</a:t>
            </a:r>
            <a:r>
              <a:rPr sz="2400" spc="-25" dirty="0">
                <a:solidFill>
                  <a:srgbClr val="505050"/>
                </a:solidFill>
                <a:latin typeface="Arial"/>
                <a:cs typeface="Arial"/>
              </a:rPr>
              <a:t> </a:t>
            </a:r>
            <a:r>
              <a:rPr sz="2400" dirty="0">
                <a:solidFill>
                  <a:srgbClr val="505050"/>
                </a:solidFill>
                <a:latin typeface="Arial"/>
                <a:cs typeface="Arial"/>
              </a:rPr>
              <a:t>Factors</a:t>
            </a:r>
            <a:r>
              <a:rPr sz="2400" spc="-65" dirty="0">
                <a:solidFill>
                  <a:srgbClr val="505050"/>
                </a:solidFill>
                <a:latin typeface="Arial"/>
                <a:cs typeface="Arial"/>
              </a:rPr>
              <a:t> </a:t>
            </a:r>
            <a:r>
              <a:rPr sz="2400" dirty="0">
                <a:solidFill>
                  <a:srgbClr val="505050"/>
                </a:solidFill>
                <a:latin typeface="Arial"/>
                <a:cs typeface="Arial"/>
              </a:rPr>
              <a:t>–</a:t>
            </a:r>
            <a:r>
              <a:rPr sz="2400" spc="-60" dirty="0">
                <a:solidFill>
                  <a:srgbClr val="505050"/>
                </a:solidFill>
                <a:latin typeface="Arial"/>
                <a:cs typeface="Arial"/>
              </a:rPr>
              <a:t> </a:t>
            </a:r>
            <a:r>
              <a:rPr sz="2400" dirty="0">
                <a:solidFill>
                  <a:srgbClr val="505050"/>
                </a:solidFill>
                <a:latin typeface="Arial"/>
                <a:cs typeface="Arial"/>
              </a:rPr>
              <a:t>Section</a:t>
            </a:r>
            <a:r>
              <a:rPr sz="2400" spc="-45" dirty="0">
                <a:solidFill>
                  <a:srgbClr val="505050"/>
                </a:solidFill>
                <a:latin typeface="Arial"/>
                <a:cs typeface="Arial"/>
              </a:rPr>
              <a:t> </a:t>
            </a:r>
            <a:r>
              <a:rPr sz="2400" spc="-50" dirty="0">
                <a:solidFill>
                  <a:srgbClr val="505050"/>
                </a:solidFill>
                <a:latin typeface="Arial"/>
                <a:cs typeface="Arial"/>
              </a:rPr>
              <a:t>M</a:t>
            </a:r>
            <a:endParaRPr sz="2400" dirty="0">
              <a:latin typeface="Arial"/>
              <a:cs typeface="Arial"/>
            </a:endParaRPr>
          </a:p>
          <a:p>
            <a:pPr marL="756285" lvl="1" indent="-286385">
              <a:lnSpc>
                <a:spcPct val="100000"/>
              </a:lnSpc>
              <a:spcBef>
                <a:spcPts val="525"/>
              </a:spcBef>
              <a:buChar char="–"/>
              <a:tabLst>
                <a:tab pos="756285" algn="l"/>
              </a:tabLst>
            </a:pPr>
            <a:r>
              <a:rPr sz="2200" dirty="0">
                <a:solidFill>
                  <a:srgbClr val="505050"/>
                </a:solidFill>
                <a:latin typeface="Arial"/>
                <a:cs typeface="Arial"/>
              </a:rPr>
              <a:t>Capabilities</a:t>
            </a:r>
            <a:r>
              <a:rPr sz="2200" spc="-114" dirty="0">
                <a:solidFill>
                  <a:srgbClr val="505050"/>
                </a:solidFill>
                <a:latin typeface="Arial"/>
                <a:cs typeface="Arial"/>
              </a:rPr>
              <a:t> </a:t>
            </a:r>
            <a:r>
              <a:rPr sz="2200" spc="-10" dirty="0">
                <a:solidFill>
                  <a:srgbClr val="505050"/>
                </a:solidFill>
                <a:latin typeface="Arial"/>
                <a:cs typeface="Arial"/>
              </a:rPr>
              <a:t>and</a:t>
            </a:r>
            <a:r>
              <a:rPr sz="2200" spc="-140" dirty="0">
                <a:solidFill>
                  <a:srgbClr val="505050"/>
                </a:solidFill>
                <a:latin typeface="Arial"/>
                <a:cs typeface="Arial"/>
              </a:rPr>
              <a:t> </a:t>
            </a:r>
            <a:r>
              <a:rPr sz="2200" dirty="0">
                <a:solidFill>
                  <a:srgbClr val="505050"/>
                </a:solidFill>
                <a:latin typeface="Arial"/>
                <a:cs typeface="Arial"/>
              </a:rPr>
              <a:t>Approach</a:t>
            </a:r>
            <a:r>
              <a:rPr sz="2200" spc="-65" dirty="0">
                <a:solidFill>
                  <a:srgbClr val="505050"/>
                </a:solidFill>
                <a:latin typeface="Arial"/>
                <a:cs typeface="Arial"/>
              </a:rPr>
              <a:t> </a:t>
            </a:r>
            <a:r>
              <a:rPr sz="2200" spc="-10" dirty="0">
                <a:solidFill>
                  <a:srgbClr val="505050"/>
                </a:solidFill>
                <a:latin typeface="Arial"/>
                <a:cs typeface="Arial"/>
              </a:rPr>
              <a:t>Factors</a:t>
            </a:r>
            <a:endParaRPr sz="2200" dirty="0">
              <a:latin typeface="Arial"/>
              <a:cs typeface="Arial"/>
            </a:endParaRPr>
          </a:p>
          <a:p>
            <a:pPr marL="1155065" lvl="2" indent="-227965">
              <a:lnSpc>
                <a:spcPct val="100000"/>
              </a:lnSpc>
              <a:spcBef>
                <a:spcPts val="484"/>
              </a:spcBef>
              <a:buChar char="•"/>
              <a:tabLst>
                <a:tab pos="1155065" algn="l"/>
              </a:tabLst>
            </a:pPr>
            <a:r>
              <a:rPr sz="2000" dirty="0">
                <a:solidFill>
                  <a:srgbClr val="505050"/>
                </a:solidFill>
                <a:latin typeface="Arial"/>
                <a:cs typeface="Arial"/>
              </a:rPr>
              <a:t>Science</a:t>
            </a:r>
            <a:r>
              <a:rPr sz="2000" spc="-55" dirty="0">
                <a:solidFill>
                  <a:srgbClr val="505050"/>
                </a:solidFill>
                <a:latin typeface="Arial"/>
                <a:cs typeface="Arial"/>
              </a:rPr>
              <a:t> </a:t>
            </a:r>
            <a:r>
              <a:rPr sz="2000" dirty="0">
                <a:solidFill>
                  <a:srgbClr val="505050"/>
                </a:solidFill>
                <a:latin typeface="Arial"/>
                <a:cs typeface="Arial"/>
              </a:rPr>
              <a:t>Vision</a:t>
            </a:r>
            <a:r>
              <a:rPr sz="2000" spc="-50" dirty="0">
                <a:solidFill>
                  <a:srgbClr val="505050"/>
                </a:solidFill>
                <a:latin typeface="Arial"/>
                <a:cs typeface="Arial"/>
              </a:rPr>
              <a:t> </a:t>
            </a:r>
            <a:r>
              <a:rPr sz="2000" dirty="0">
                <a:solidFill>
                  <a:srgbClr val="505050"/>
                </a:solidFill>
                <a:latin typeface="Arial"/>
                <a:cs typeface="Arial"/>
              </a:rPr>
              <a:t>and</a:t>
            </a:r>
            <a:r>
              <a:rPr sz="2000" spc="-50" dirty="0">
                <a:solidFill>
                  <a:srgbClr val="505050"/>
                </a:solidFill>
                <a:latin typeface="Arial"/>
                <a:cs typeface="Arial"/>
              </a:rPr>
              <a:t> </a:t>
            </a:r>
            <a:r>
              <a:rPr sz="2000" dirty="0">
                <a:solidFill>
                  <a:srgbClr val="505050"/>
                </a:solidFill>
                <a:latin typeface="Arial"/>
                <a:cs typeface="Arial"/>
              </a:rPr>
              <a:t>Implementation</a:t>
            </a:r>
            <a:r>
              <a:rPr sz="2000" spc="-80" dirty="0">
                <a:solidFill>
                  <a:srgbClr val="505050"/>
                </a:solidFill>
                <a:latin typeface="Arial"/>
                <a:cs typeface="Arial"/>
              </a:rPr>
              <a:t> </a:t>
            </a:r>
            <a:r>
              <a:rPr sz="2000" spc="-20" dirty="0">
                <a:solidFill>
                  <a:srgbClr val="505050"/>
                </a:solidFill>
                <a:latin typeface="Arial"/>
                <a:cs typeface="Arial"/>
              </a:rPr>
              <a:t>Plan</a:t>
            </a:r>
            <a:endParaRPr sz="2000" dirty="0">
              <a:latin typeface="Arial"/>
              <a:cs typeface="Arial"/>
            </a:endParaRPr>
          </a:p>
          <a:p>
            <a:pPr marL="1155065" lvl="2" indent="-227965">
              <a:lnSpc>
                <a:spcPct val="100000"/>
              </a:lnSpc>
              <a:spcBef>
                <a:spcPts val="480"/>
              </a:spcBef>
              <a:buChar char="•"/>
              <a:tabLst>
                <a:tab pos="1155065" algn="l"/>
              </a:tabLst>
            </a:pPr>
            <a:r>
              <a:rPr sz="2000" dirty="0">
                <a:solidFill>
                  <a:srgbClr val="505050"/>
                </a:solidFill>
                <a:latin typeface="Arial"/>
                <a:cs typeface="Arial"/>
              </a:rPr>
              <a:t>Laboratory</a:t>
            </a:r>
            <a:r>
              <a:rPr sz="2000" spc="-50" dirty="0">
                <a:solidFill>
                  <a:srgbClr val="505050"/>
                </a:solidFill>
                <a:latin typeface="Arial"/>
                <a:cs typeface="Arial"/>
              </a:rPr>
              <a:t> </a:t>
            </a:r>
            <a:r>
              <a:rPr sz="2000" spc="-10" dirty="0">
                <a:solidFill>
                  <a:srgbClr val="505050"/>
                </a:solidFill>
                <a:latin typeface="Arial"/>
                <a:cs typeface="Arial"/>
              </a:rPr>
              <a:t>Operations</a:t>
            </a:r>
            <a:endParaRPr sz="2000" dirty="0">
              <a:latin typeface="Arial"/>
              <a:cs typeface="Arial"/>
            </a:endParaRPr>
          </a:p>
          <a:p>
            <a:pPr marL="1155065" lvl="2" indent="-227965">
              <a:spcBef>
                <a:spcPts val="480"/>
              </a:spcBef>
              <a:buChar char="•"/>
              <a:tabLst>
                <a:tab pos="1155065" algn="l"/>
              </a:tabLst>
            </a:pPr>
            <a:r>
              <a:rPr lang="en-US" sz="2000" dirty="0">
                <a:solidFill>
                  <a:srgbClr val="505050"/>
                </a:solidFill>
                <a:latin typeface="Arial"/>
                <a:cs typeface="Arial"/>
              </a:rPr>
              <a:t>Management Approach</a:t>
            </a:r>
            <a:endParaRPr sz="2000" spc="-10" dirty="0">
              <a:solidFill>
                <a:srgbClr val="505050"/>
              </a:solidFill>
              <a:latin typeface="Arial"/>
              <a:cs typeface="Arial"/>
            </a:endParaRPr>
          </a:p>
          <a:p>
            <a:pPr marL="1155065" lvl="2" indent="-227965">
              <a:lnSpc>
                <a:spcPct val="100000"/>
              </a:lnSpc>
              <a:spcBef>
                <a:spcPts val="480"/>
              </a:spcBef>
              <a:buChar char="•"/>
              <a:tabLst>
                <a:tab pos="1155065" algn="l"/>
              </a:tabLst>
            </a:pPr>
            <a:r>
              <a:rPr sz="2000" dirty="0">
                <a:solidFill>
                  <a:srgbClr val="505050"/>
                </a:solidFill>
                <a:latin typeface="Arial"/>
                <a:cs typeface="Arial"/>
              </a:rPr>
              <a:t>Past</a:t>
            </a:r>
            <a:r>
              <a:rPr sz="2000" spc="-35" dirty="0">
                <a:solidFill>
                  <a:srgbClr val="505050"/>
                </a:solidFill>
                <a:latin typeface="Arial"/>
                <a:cs typeface="Arial"/>
              </a:rPr>
              <a:t> </a:t>
            </a:r>
            <a:r>
              <a:rPr sz="2000" spc="-10" dirty="0">
                <a:solidFill>
                  <a:srgbClr val="505050"/>
                </a:solidFill>
                <a:latin typeface="Arial"/>
                <a:cs typeface="Arial"/>
              </a:rPr>
              <a:t>Performance</a:t>
            </a:r>
            <a:endParaRPr sz="2000" dirty="0">
              <a:latin typeface="Arial"/>
              <a:cs typeface="Arial"/>
            </a:endParaRPr>
          </a:p>
          <a:p>
            <a:pPr marL="1155065" lvl="2" indent="-227965">
              <a:lnSpc>
                <a:spcPct val="100000"/>
              </a:lnSpc>
              <a:spcBef>
                <a:spcPts val="480"/>
              </a:spcBef>
              <a:buChar char="•"/>
              <a:tabLst>
                <a:tab pos="1155065" algn="l"/>
              </a:tabLst>
            </a:pPr>
            <a:r>
              <a:rPr sz="2000" spc="-10" dirty="0">
                <a:solidFill>
                  <a:srgbClr val="505050"/>
                </a:solidFill>
                <a:latin typeface="Arial"/>
                <a:cs typeface="Arial"/>
              </a:rPr>
              <a:t>Transition</a:t>
            </a:r>
            <a:r>
              <a:rPr sz="2000" spc="-40" dirty="0">
                <a:solidFill>
                  <a:srgbClr val="505050"/>
                </a:solidFill>
                <a:latin typeface="Arial"/>
                <a:cs typeface="Arial"/>
              </a:rPr>
              <a:t> </a:t>
            </a:r>
            <a:r>
              <a:rPr sz="2000" spc="-20" dirty="0">
                <a:solidFill>
                  <a:srgbClr val="505050"/>
                </a:solidFill>
                <a:latin typeface="Arial"/>
                <a:cs typeface="Arial"/>
              </a:rPr>
              <a:t>Plan</a:t>
            </a:r>
            <a:endParaRPr sz="2000" dirty="0">
              <a:latin typeface="Arial"/>
              <a:cs typeface="Arial"/>
            </a:endParaRPr>
          </a:p>
          <a:p>
            <a:pPr marL="756285" lvl="1" indent="-286385">
              <a:lnSpc>
                <a:spcPct val="100000"/>
              </a:lnSpc>
              <a:spcBef>
                <a:spcPts val="520"/>
              </a:spcBef>
              <a:buChar char="–"/>
              <a:tabLst>
                <a:tab pos="756285" algn="l"/>
              </a:tabLst>
            </a:pPr>
            <a:r>
              <a:rPr sz="2200" dirty="0">
                <a:solidFill>
                  <a:srgbClr val="505050"/>
                </a:solidFill>
                <a:latin typeface="Arial"/>
                <a:cs typeface="Arial"/>
              </a:rPr>
              <a:t>Cost</a:t>
            </a:r>
            <a:r>
              <a:rPr sz="2200" spc="-50" dirty="0">
                <a:solidFill>
                  <a:srgbClr val="505050"/>
                </a:solidFill>
                <a:latin typeface="Arial"/>
                <a:cs typeface="Arial"/>
              </a:rPr>
              <a:t> </a:t>
            </a:r>
            <a:r>
              <a:rPr sz="2200" spc="-10" dirty="0">
                <a:solidFill>
                  <a:srgbClr val="505050"/>
                </a:solidFill>
                <a:latin typeface="Arial"/>
                <a:cs typeface="Arial"/>
              </a:rPr>
              <a:t>evaluation</a:t>
            </a:r>
            <a:endParaRPr sz="22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11</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RFP</a:t>
            </a:r>
            <a:r>
              <a:rPr spc="-90">
                <a:solidFill>
                  <a:srgbClr val="FFFFFF"/>
                </a:solidFill>
              </a:rPr>
              <a:t> </a:t>
            </a:r>
            <a:r>
              <a:rPr spc="-10">
                <a:solidFill>
                  <a:srgbClr val="FFFFFF"/>
                </a:solidFill>
              </a:rPr>
              <a:t>Overview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1316856"/>
            <a:ext cx="8665210" cy="4008149"/>
          </a:xfrm>
          <a:prstGeom prst="rect">
            <a:avLst/>
          </a:prstGeom>
        </p:spPr>
        <p:txBody>
          <a:bodyPr vert="horz" wrap="square" lIns="0" tIns="85725" rIns="0" bIns="0" rtlCol="0" anchor="t">
            <a:spAutoFit/>
          </a:bodyPr>
          <a:lstStyle/>
          <a:p>
            <a:pPr marL="354965" indent="-342265">
              <a:lnSpc>
                <a:spcPct val="100000"/>
              </a:lnSpc>
              <a:spcBef>
                <a:spcPts val="675"/>
              </a:spcBef>
              <a:buClr>
                <a:srgbClr val="505050"/>
              </a:buClr>
              <a:buFont typeface="Arial"/>
              <a:buChar char="•"/>
              <a:tabLst>
                <a:tab pos="354965" algn="l"/>
              </a:tabLst>
            </a:pPr>
            <a:r>
              <a:rPr sz="2400" dirty="0">
                <a:solidFill>
                  <a:srgbClr val="505050"/>
                </a:solidFill>
                <a:latin typeface="Arial"/>
                <a:cs typeface="Arial"/>
              </a:rPr>
              <a:t>Performance</a:t>
            </a:r>
            <a:r>
              <a:rPr sz="2400" spc="-70" dirty="0">
                <a:solidFill>
                  <a:srgbClr val="505050"/>
                </a:solidFill>
                <a:latin typeface="Arial"/>
                <a:cs typeface="Arial"/>
              </a:rPr>
              <a:t> </a:t>
            </a:r>
            <a:r>
              <a:rPr sz="2400" dirty="0">
                <a:solidFill>
                  <a:srgbClr val="505050"/>
                </a:solidFill>
                <a:latin typeface="Arial"/>
                <a:cs typeface="Arial"/>
              </a:rPr>
              <a:t>Fee</a:t>
            </a:r>
            <a:r>
              <a:rPr sz="2400" spc="-70" dirty="0">
                <a:solidFill>
                  <a:srgbClr val="505050"/>
                </a:solidFill>
                <a:latin typeface="Arial"/>
                <a:cs typeface="Arial"/>
              </a:rPr>
              <a:t> </a:t>
            </a:r>
            <a:r>
              <a:rPr sz="2400" dirty="0">
                <a:solidFill>
                  <a:srgbClr val="505050"/>
                </a:solidFill>
                <a:latin typeface="Arial"/>
                <a:cs typeface="Arial"/>
              </a:rPr>
              <a:t>–</a:t>
            </a:r>
            <a:r>
              <a:rPr sz="2400" spc="-70" dirty="0">
                <a:solidFill>
                  <a:srgbClr val="505050"/>
                </a:solidFill>
                <a:latin typeface="Arial"/>
                <a:cs typeface="Arial"/>
              </a:rPr>
              <a:t> </a:t>
            </a:r>
            <a:r>
              <a:rPr sz="2400" dirty="0">
                <a:solidFill>
                  <a:srgbClr val="505050"/>
                </a:solidFill>
                <a:latin typeface="Arial"/>
                <a:cs typeface="Arial"/>
              </a:rPr>
              <a:t>Section</a:t>
            </a:r>
            <a:r>
              <a:rPr sz="2400" spc="-60" dirty="0">
                <a:solidFill>
                  <a:srgbClr val="505050"/>
                </a:solidFill>
                <a:latin typeface="Arial"/>
                <a:cs typeface="Arial"/>
              </a:rPr>
              <a:t> </a:t>
            </a:r>
            <a:r>
              <a:rPr sz="2400" spc="-25" dirty="0">
                <a:solidFill>
                  <a:srgbClr val="505050"/>
                </a:solidFill>
                <a:latin typeface="Arial"/>
                <a:cs typeface="Arial"/>
              </a:rPr>
              <a:t>B.3</a:t>
            </a:r>
            <a:endParaRPr sz="2400" dirty="0">
              <a:latin typeface="Arial"/>
              <a:cs typeface="Arial"/>
            </a:endParaRPr>
          </a:p>
          <a:p>
            <a:pPr marL="756285" lvl="1" indent="-286385">
              <a:lnSpc>
                <a:spcPct val="100000"/>
              </a:lnSpc>
              <a:spcBef>
                <a:spcPts val="525"/>
              </a:spcBef>
              <a:buChar char="–"/>
              <a:tabLst>
                <a:tab pos="756285" algn="l"/>
              </a:tabLst>
            </a:pPr>
            <a:r>
              <a:rPr sz="2200" dirty="0">
                <a:solidFill>
                  <a:srgbClr val="505050"/>
                </a:solidFill>
                <a:latin typeface="Arial"/>
                <a:cs typeface="Arial"/>
              </a:rPr>
              <a:t>Max</a:t>
            </a:r>
            <a:r>
              <a:rPr sz="2200" spc="-40" dirty="0">
                <a:solidFill>
                  <a:srgbClr val="505050"/>
                </a:solidFill>
                <a:latin typeface="Arial"/>
                <a:cs typeface="Arial"/>
              </a:rPr>
              <a:t> </a:t>
            </a:r>
            <a:r>
              <a:rPr sz="2200" spc="-25" dirty="0">
                <a:solidFill>
                  <a:srgbClr val="505050"/>
                </a:solidFill>
                <a:latin typeface="Arial"/>
                <a:cs typeface="Arial"/>
              </a:rPr>
              <a:t>fee</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Fee</a:t>
            </a:r>
            <a:r>
              <a:rPr sz="2200" spc="-30" dirty="0">
                <a:solidFill>
                  <a:srgbClr val="505050"/>
                </a:solidFill>
                <a:latin typeface="Arial"/>
                <a:cs typeface="Arial"/>
              </a:rPr>
              <a:t> </a:t>
            </a:r>
            <a:r>
              <a:rPr sz="2200" spc="-20" dirty="0">
                <a:solidFill>
                  <a:srgbClr val="505050"/>
                </a:solidFill>
                <a:latin typeface="Arial"/>
                <a:cs typeface="Arial"/>
              </a:rPr>
              <a:t>base</a:t>
            </a:r>
            <a:endParaRPr sz="2200" dirty="0">
              <a:latin typeface="Arial"/>
              <a:cs typeface="Arial"/>
            </a:endParaRPr>
          </a:p>
          <a:p>
            <a:pPr marL="756285" lvl="1" indent="-286385">
              <a:lnSpc>
                <a:spcPct val="100000"/>
              </a:lnSpc>
              <a:spcBef>
                <a:spcPts val="525"/>
              </a:spcBef>
              <a:buChar char="–"/>
              <a:tabLst>
                <a:tab pos="756285" algn="l"/>
              </a:tabLst>
            </a:pPr>
            <a:r>
              <a:rPr sz="2200" spc="-10" dirty="0">
                <a:solidFill>
                  <a:srgbClr val="505050"/>
                </a:solidFill>
                <a:latin typeface="Arial"/>
                <a:cs typeface="Arial"/>
              </a:rPr>
              <a:t>Transition</a:t>
            </a:r>
            <a:r>
              <a:rPr sz="2200" spc="-55" dirty="0">
                <a:solidFill>
                  <a:srgbClr val="505050"/>
                </a:solidFill>
                <a:latin typeface="Arial"/>
                <a:cs typeface="Arial"/>
              </a:rPr>
              <a:t> </a:t>
            </a:r>
            <a:r>
              <a:rPr sz="2200" dirty="0">
                <a:solidFill>
                  <a:srgbClr val="505050"/>
                </a:solidFill>
                <a:latin typeface="Arial"/>
                <a:cs typeface="Arial"/>
              </a:rPr>
              <a:t>is</a:t>
            </a:r>
            <a:r>
              <a:rPr sz="2200" spc="-45" dirty="0">
                <a:solidFill>
                  <a:srgbClr val="505050"/>
                </a:solidFill>
                <a:latin typeface="Arial"/>
                <a:cs typeface="Arial"/>
              </a:rPr>
              <a:t> </a:t>
            </a:r>
            <a:r>
              <a:rPr sz="2200" dirty="0">
                <a:solidFill>
                  <a:srgbClr val="505050"/>
                </a:solidFill>
                <a:latin typeface="Arial"/>
                <a:cs typeface="Arial"/>
              </a:rPr>
              <a:t>cost</a:t>
            </a:r>
            <a:r>
              <a:rPr sz="2200" spc="-60" dirty="0">
                <a:solidFill>
                  <a:srgbClr val="505050"/>
                </a:solidFill>
                <a:latin typeface="Arial"/>
                <a:cs typeface="Arial"/>
              </a:rPr>
              <a:t> </a:t>
            </a:r>
            <a:r>
              <a:rPr sz="2200" spc="-20" dirty="0">
                <a:solidFill>
                  <a:srgbClr val="505050"/>
                </a:solidFill>
                <a:latin typeface="Arial"/>
                <a:cs typeface="Arial"/>
              </a:rPr>
              <a:t>only,</a:t>
            </a:r>
            <a:r>
              <a:rPr sz="2200" spc="-40" dirty="0">
                <a:solidFill>
                  <a:srgbClr val="505050"/>
                </a:solidFill>
                <a:latin typeface="Arial"/>
                <a:cs typeface="Arial"/>
              </a:rPr>
              <a:t> </a:t>
            </a:r>
            <a:r>
              <a:rPr sz="2200" dirty="0">
                <a:solidFill>
                  <a:srgbClr val="505050"/>
                </a:solidFill>
                <a:latin typeface="Arial"/>
                <a:cs typeface="Arial"/>
              </a:rPr>
              <a:t>no</a:t>
            </a:r>
            <a:r>
              <a:rPr sz="2200" spc="-50" dirty="0">
                <a:solidFill>
                  <a:srgbClr val="505050"/>
                </a:solidFill>
                <a:latin typeface="Arial"/>
                <a:cs typeface="Arial"/>
              </a:rPr>
              <a:t> </a:t>
            </a:r>
            <a:r>
              <a:rPr sz="2200" spc="-25" dirty="0">
                <a:solidFill>
                  <a:srgbClr val="505050"/>
                </a:solidFill>
                <a:latin typeface="Arial"/>
                <a:cs typeface="Arial"/>
              </a:rPr>
              <a:t>fee</a:t>
            </a:r>
            <a:endParaRPr sz="2200" dirty="0">
              <a:latin typeface="Arial"/>
              <a:cs typeface="Arial"/>
            </a:endParaRPr>
          </a:p>
          <a:p>
            <a:pPr marL="756285" lvl="1" indent="-286385">
              <a:spcBef>
                <a:spcPts val="530"/>
              </a:spcBef>
              <a:buChar char="–"/>
              <a:tabLst>
                <a:tab pos="756285" algn="l"/>
              </a:tabLst>
            </a:pPr>
            <a:r>
              <a:rPr sz="2200" dirty="0">
                <a:solidFill>
                  <a:srgbClr val="505050"/>
                </a:solidFill>
                <a:latin typeface="Arial"/>
                <a:cs typeface="Arial"/>
              </a:rPr>
              <a:t>2025</a:t>
            </a:r>
            <a:r>
              <a:rPr lang="en-US" sz="2200" dirty="0">
                <a:solidFill>
                  <a:srgbClr val="505050"/>
                </a:solidFill>
                <a:latin typeface="Arial"/>
                <a:cs typeface="Arial"/>
              </a:rPr>
              <a:t>,</a:t>
            </a:r>
            <a:r>
              <a:rPr lang="en-US" sz="2200" spc="-55" dirty="0">
                <a:solidFill>
                  <a:srgbClr val="505050"/>
                </a:solidFill>
                <a:latin typeface="Arial"/>
                <a:cs typeface="Arial"/>
              </a:rPr>
              <a:t> </a:t>
            </a:r>
            <a:r>
              <a:rPr sz="2200" dirty="0">
                <a:solidFill>
                  <a:srgbClr val="505050"/>
                </a:solidFill>
                <a:latin typeface="Arial"/>
                <a:cs typeface="Arial"/>
              </a:rPr>
              <a:t>2026</a:t>
            </a:r>
            <a:r>
              <a:rPr lang="en-US" sz="2200" dirty="0">
                <a:solidFill>
                  <a:srgbClr val="505050"/>
                </a:solidFill>
                <a:latin typeface="Arial"/>
                <a:cs typeface="Arial"/>
              </a:rPr>
              <a:t>, 2027, and 2028</a:t>
            </a:r>
            <a:r>
              <a:rPr sz="2200" spc="-55" dirty="0">
                <a:solidFill>
                  <a:srgbClr val="505050"/>
                </a:solidFill>
                <a:latin typeface="Arial"/>
                <a:cs typeface="Arial"/>
              </a:rPr>
              <a:t> </a:t>
            </a:r>
            <a:r>
              <a:rPr sz="2200" dirty="0">
                <a:solidFill>
                  <a:srgbClr val="505050"/>
                </a:solidFill>
                <a:latin typeface="Arial"/>
                <a:cs typeface="Arial"/>
              </a:rPr>
              <a:t>potential</a:t>
            </a:r>
            <a:r>
              <a:rPr sz="2200" spc="-50" dirty="0">
                <a:solidFill>
                  <a:srgbClr val="505050"/>
                </a:solidFill>
                <a:latin typeface="Arial"/>
                <a:cs typeface="Arial"/>
              </a:rPr>
              <a:t> </a:t>
            </a:r>
            <a:r>
              <a:rPr sz="2200" dirty="0">
                <a:solidFill>
                  <a:srgbClr val="505050"/>
                </a:solidFill>
                <a:latin typeface="Arial"/>
                <a:cs typeface="Arial"/>
              </a:rPr>
              <a:t>forfeiture</a:t>
            </a:r>
            <a:r>
              <a:rPr sz="2200" spc="-45" dirty="0">
                <a:solidFill>
                  <a:srgbClr val="505050"/>
                </a:solidFill>
                <a:latin typeface="Arial"/>
                <a:cs typeface="Arial"/>
              </a:rPr>
              <a:t> </a:t>
            </a:r>
            <a:r>
              <a:rPr lang="en-US" sz="2200" spc="-45" dirty="0">
                <a:solidFill>
                  <a:srgbClr val="505050"/>
                </a:solidFill>
                <a:latin typeface="Arial"/>
                <a:cs typeface="Arial"/>
              </a:rPr>
              <a:t>up to $300K </a:t>
            </a:r>
            <a:r>
              <a:rPr sz="2200" dirty="0">
                <a:solidFill>
                  <a:srgbClr val="505050"/>
                </a:solidFill>
                <a:latin typeface="Arial"/>
                <a:cs typeface="Arial"/>
              </a:rPr>
              <a:t>for</a:t>
            </a:r>
            <a:r>
              <a:rPr sz="2200" spc="-45" dirty="0">
                <a:solidFill>
                  <a:srgbClr val="505050"/>
                </a:solidFill>
                <a:latin typeface="Arial"/>
                <a:cs typeface="Arial"/>
              </a:rPr>
              <a:t> </a:t>
            </a:r>
            <a:r>
              <a:rPr lang="en-US" sz="2200" spc="-45" dirty="0">
                <a:solidFill>
                  <a:srgbClr val="505050"/>
                </a:solidFill>
                <a:latin typeface="Arial"/>
                <a:cs typeface="Arial"/>
              </a:rPr>
              <a:t>each </a:t>
            </a:r>
            <a:r>
              <a:rPr sz="2200" dirty="0">
                <a:solidFill>
                  <a:srgbClr val="505050"/>
                </a:solidFill>
                <a:latin typeface="Arial"/>
                <a:cs typeface="Arial"/>
              </a:rPr>
              <a:t>Key</a:t>
            </a:r>
            <a:r>
              <a:rPr sz="2200" spc="-60" dirty="0">
                <a:solidFill>
                  <a:srgbClr val="505050"/>
                </a:solidFill>
                <a:latin typeface="Arial"/>
                <a:cs typeface="Arial"/>
              </a:rPr>
              <a:t> </a:t>
            </a:r>
            <a:r>
              <a:rPr sz="2200" dirty="0">
                <a:solidFill>
                  <a:srgbClr val="505050"/>
                </a:solidFill>
                <a:latin typeface="Arial"/>
                <a:cs typeface="Arial"/>
              </a:rPr>
              <a:t>Personnel</a:t>
            </a:r>
            <a:r>
              <a:rPr sz="2200" spc="-50" dirty="0">
                <a:solidFill>
                  <a:srgbClr val="505050"/>
                </a:solidFill>
                <a:latin typeface="Arial"/>
                <a:cs typeface="Arial"/>
              </a:rPr>
              <a:t> </a:t>
            </a:r>
            <a:r>
              <a:rPr sz="2200" spc="-10" dirty="0">
                <a:solidFill>
                  <a:srgbClr val="505050"/>
                </a:solidFill>
                <a:latin typeface="Arial"/>
                <a:cs typeface="Arial"/>
              </a:rPr>
              <a:t>departure</a:t>
            </a:r>
            <a:endParaRPr sz="2200" dirty="0">
              <a:latin typeface="Arial"/>
              <a:cs typeface="Arial"/>
            </a:endParaRPr>
          </a:p>
          <a:p>
            <a:pPr lvl="1">
              <a:lnSpc>
                <a:spcPct val="100000"/>
              </a:lnSpc>
              <a:spcBef>
                <a:spcPts val="1215"/>
              </a:spcBef>
              <a:buClr>
                <a:srgbClr val="505050"/>
              </a:buClr>
              <a:buFont typeface="Arial"/>
              <a:buChar char="–"/>
            </a:pPr>
            <a:endParaRPr sz="2200" dirty="0">
              <a:latin typeface="Arial"/>
              <a:cs typeface="Arial"/>
            </a:endParaRPr>
          </a:p>
          <a:p>
            <a:pPr marL="354965" indent="-342265">
              <a:lnSpc>
                <a:spcPct val="100000"/>
              </a:lnSpc>
              <a:buChar char="•"/>
              <a:tabLst>
                <a:tab pos="354965" algn="l"/>
              </a:tabLst>
            </a:pPr>
            <a:r>
              <a:rPr sz="2400" dirty="0">
                <a:solidFill>
                  <a:srgbClr val="505050"/>
                </a:solidFill>
                <a:latin typeface="Arial"/>
                <a:cs typeface="Arial"/>
              </a:rPr>
              <a:t>Allowability</a:t>
            </a:r>
            <a:r>
              <a:rPr sz="2400" spc="-35" dirty="0">
                <a:solidFill>
                  <a:srgbClr val="505050"/>
                </a:solidFill>
                <a:latin typeface="Arial"/>
                <a:cs typeface="Arial"/>
              </a:rPr>
              <a:t> </a:t>
            </a:r>
            <a:r>
              <a:rPr sz="2400" dirty="0">
                <a:solidFill>
                  <a:srgbClr val="505050"/>
                </a:solidFill>
                <a:latin typeface="Arial"/>
                <a:cs typeface="Arial"/>
              </a:rPr>
              <a:t>of</a:t>
            </a:r>
            <a:r>
              <a:rPr sz="2400" spc="-75" dirty="0">
                <a:solidFill>
                  <a:srgbClr val="505050"/>
                </a:solidFill>
                <a:latin typeface="Arial"/>
                <a:cs typeface="Arial"/>
              </a:rPr>
              <a:t> </a:t>
            </a:r>
            <a:r>
              <a:rPr sz="2400" dirty="0">
                <a:solidFill>
                  <a:srgbClr val="505050"/>
                </a:solidFill>
                <a:latin typeface="Arial"/>
                <a:cs typeface="Arial"/>
              </a:rPr>
              <a:t>Subcontractor</a:t>
            </a:r>
            <a:r>
              <a:rPr sz="2400" spc="-65" dirty="0">
                <a:solidFill>
                  <a:srgbClr val="505050"/>
                </a:solidFill>
                <a:latin typeface="Arial"/>
                <a:cs typeface="Arial"/>
              </a:rPr>
              <a:t> </a:t>
            </a:r>
            <a:r>
              <a:rPr sz="2400" dirty="0">
                <a:solidFill>
                  <a:srgbClr val="505050"/>
                </a:solidFill>
                <a:latin typeface="Arial"/>
                <a:cs typeface="Arial"/>
              </a:rPr>
              <a:t>Fee</a:t>
            </a:r>
            <a:r>
              <a:rPr sz="2400" spc="-80" dirty="0">
                <a:solidFill>
                  <a:srgbClr val="505050"/>
                </a:solidFill>
                <a:latin typeface="Arial"/>
                <a:cs typeface="Arial"/>
              </a:rPr>
              <a:t> </a:t>
            </a:r>
            <a:r>
              <a:rPr sz="2400" dirty="0">
                <a:solidFill>
                  <a:srgbClr val="505050"/>
                </a:solidFill>
                <a:latin typeface="Arial"/>
                <a:cs typeface="Arial"/>
              </a:rPr>
              <a:t>–</a:t>
            </a:r>
            <a:r>
              <a:rPr sz="2400" spc="-85" dirty="0">
                <a:solidFill>
                  <a:srgbClr val="505050"/>
                </a:solidFill>
                <a:latin typeface="Arial"/>
                <a:cs typeface="Arial"/>
              </a:rPr>
              <a:t> </a:t>
            </a:r>
            <a:r>
              <a:rPr sz="2400" dirty="0">
                <a:solidFill>
                  <a:srgbClr val="505050"/>
                </a:solidFill>
                <a:latin typeface="Arial"/>
                <a:cs typeface="Arial"/>
              </a:rPr>
              <a:t>Section</a:t>
            </a:r>
            <a:r>
              <a:rPr sz="2400" spc="-65" dirty="0">
                <a:solidFill>
                  <a:srgbClr val="505050"/>
                </a:solidFill>
                <a:latin typeface="Arial"/>
                <a:cs typeface="Arial"/>
              </a:rPr>
              <a:t> </a:t>
            </a:r>
            <a:r>
              <a:rPr sz="2400" spc="-25" dirty="0">
                <a:solidFill>
                  <a:srgbClr val="505050"/>
                </a:solidFill>
                <a:latin typeface="Arial"/>
                <a:cs typeface="Arial"/>
              </a:rPr>
              <a:t>B.4</a:t>
            </a:r>
            <a:endParaRPr sz="2400" dirty="0">
              <a:latin typeface="Arial"/>
              <a:cs typeface="Arial"/>
            </a:endParaRPr>
          </a:p>
          <a:p>
            <a:pPr marL="756285" marR="90805" lvl="1" indent="-287020">
              <a:lnSpc>
                <a:spcPct val="100000"/>
              </a:lnSpc>
              <a:spcBef>
                <a:spcPts val="525"/>
              </a:spcBef>
              <a:buChar char="–"/>
              <a:tabLst>
                <a:tab pos="756285" algn="l"/>
              </a:tabLst>
            </a:pPr>
            <a:r>
              <a:rPr lang="en-US" sz="2200" dirty="0">
                <a:solidFill>
                  <a:srgbClr val="505050"/>
                </a:solidFill>
                <a:latin typeface="Arial"/>
                <a:cs typeface="Arial"/>
              </a:rPr>
              <a:t>How</a:t>
            </a:r>
            <a:r>
              <a:rPr sz="2200" spc="-45" dirty="0">
                <a:solidFill>
                  <a:srgbClr val="505050"/>
                </a:solidFill>
                <a:latin typeface="Arial"/>
                <a:cs typeface="Arial"/>
              </a:rPr>
              <a:t> </a:t>
            </a:r>
            <a:r>
              <a:rPr sz="2200" dirty="0">
                <a:solidFill>
                  <a:srgbClr val="505050"/>
                </a:solidFill>
                <a:latin typeface="Arial"/>
                <a:cs typeface="Arial"/>
              </a:rPr>
              <a:t>fee</a:t>
            </a:r>
            <a:r>
              <a:rPr sz="2200" spc="-25" dirty="0">
                <a:solidFill>
                  <a:srgbClr val="505050"/>
                </a:solidFill>
                <a:latin typeface="Arial"/>
                <a:cs typeface="Arial"/>
              </a:rPr>
              <a:t> </a:t>
            </a:r>
            <a:r>
              <a:rPr sz="2200" dirty="0">
                <a:solidFill>
                  <a:srgbClr val="505050"/>
                </a:solidFill>
                <a:latin typeface="Arial"/>
                <a:cs typeface="Arial"/>
              </a:rPr>
              <a:t>is</a:t>
            </a:r>
            <a:r>
              <a:rPr sz="2200" spc="-45" dirty="0">
                <a:solidFill>
                  <a:srgbClr val="505050"/>
                </a:solidFill>
                <a:latin typeface="Arial"/>
                <a:cs typeface="Arial"/>
              </a:rPr>
              <a:t> </a:t>
            </a:r>
            <a:r>
              <a:rPr sz="2200" dirty="0">
                <a:solidFill>
                  <a:srgbClr val="505050"/>
                </a:solidFill>
                <a:latin typeface="Arial"/>
                <a:cs typeface="Arial"/>
              </a:rPr>
              <a:t>shared</a:t>
            </a:r>
            <a:r>
              <a:rPr sz="2200" spc="-30" dirty="0">
                <a:solidFill>
                  <a:srgbClr val="505050"/>
                </a:solidFill>
                <a:latin typeface="Arial"/>
                <a:cs typeface="Arial"/>
              </a:rPr>
              <a:t> </a:t>
            </a:r>
            <a:r>
              <a:rPr sz="2200" dirty="0">
                <a:solidFill>
                  <a:srgbClr val="505050"/>
                </a:solidFill>
                <a:latin typeface="Arial"/>
                <a:cs typeface="Arial"/>
              </a:rPr>
              <a:t>within</a:t>
            </a:r>
            <a:r>
              <a:rPr sz="2200" spc="-45" dirty="0">
                <a:solidFill>
                  <a:srgbClr val="505050"/>
                </a:solidFill>
                <a:latin typeface="Arial"/>
                <a:cs typeface="Arial"/>
              </a:rPr>
              <a:t> </a:t>
            </a:r>
            <a:r>
              <a:rPr sz="2200" dirty="0">
                <a:solidFill>
                  <a:srgbClr val="505050"/>
                </a:solidFill>
                <a:latin typeface="Arial"/>
                <a:cs typeface="Arial"/>
              </a:rPr>
              <a:t>a</a:t>
            </a:r>
            <a:r>
              <a:rPr sz="2200" spc="-70" dirty="0">
                <a:solidFill>
                  <a:srgbClr val="505050"/>
                </a:solidFill>
                <a:latin typeface="Arial"/>
                <a:cs typeface="Arial"/>
              </a:rPr>
              <a:t> </a:t>
            </a:r>
            <a:r>
              <a:rPr sz="2200" spc="-50" dirty="0">
                <a:solidFill>
                  <a:srgbClr val="505050"/>
                </a:solidFill>
                <a:latin typeface="Arial"/>
                <a:cs typeface="Arial"/>
              </a:rPr>
              <a:t>Teaming</a:t>
            </a:r>
            <a:r>
              <a:rPr sz="2200" spc="-110" dirty="0">
                <a:solidFill>
                  <a:srgbClr val="505050"/>
                </a:solidFill>
                <a:latin typeface="Arial"/>
                <a:cs typeface="Arial"/>
              </a:rPr>
              <a:t> </a:t>
            </a:r>
            <a:r>
              <a:rPr sz="2200" spc="-10" dirty="0">
                <a:solidFill>
                  <a:srgbClr val="505050"/>
                </a:solidFill>
                <a:latin typeface="Arial"/>
                <a:cs typeface="Arial"/>
              </a:rPr>
              <a:t>Arrangement </a:t>
            </a:r>
            <a:r>
              <a:rPr sz="2200" dirty="0">
                <a:solidFill>
                  <a:srgbClr val="505050"/>
                </a:solidFill>
                <a:latin typeface="Arial"/>
                <a:cs typeface="Arial"/>
              </a:rPr>
              <a:t>is</a:t>
            </a:r>
            <a:r>
              <a:rPr sz="2200" spc="-40" dirty="0">
                <a:solidFill>
                  <a:srgbClr val="505050"/>
                </a:solidFill>
                <a:latin typeface="Arial"/>
                <a:cs typeface="Arial"/>
              </a:rPr>
              <a:t> </a:t>
            </a:r>
            <a:r>
              <a:rPr sz="2200" dirty="0">
                <a:solidFill>
                  <a:srgbClr val="505050"/>
                </a:solidFill>
                <a:latin typeface="Arial"/>
                <a:cs typeface="Arial"/>
              </a:rPr>
              <a:t>at</a:t>
            </a:r>
            <a:r>
              <a:rPr sz="2200" spc="-30" dirty="0">
                <a:solidFill>
                  <a:srgbClr val="505050"/>
                </a:solidFill>
                <a:latin typeface="Arial"/>
                <a:cs typeface="Arial"/>
              </a:rPr>
              <a:t> </a:t>
            </a:r>
            <a:r>
              <a:rPr sz="2200" dirty="0">
                <a:solidFill>
                  <a:srgbClr val="505050"/>
                </a:solidFill>
                <a:latin typeface="Arial"/>
                <a:cs typeface="Arial"/>
              </a:rPr>
              <a:t>the</a:t>
            </a:r>
            <a:r>
              <a:rPr sz="2200" spc="-20" dirty="0">
                <a:solidFill>
                  <a:srgbClr val="505050"/>
                </a:solidFill>
                <a:latin typeface="Arial"/>
                <a:cs typeface="Arial"/>
              </a:rPr>
              <a:t> </a:t>
            </a:r>
            <a:r>
              <a:rPr sz="2200" dirty="0">
                <a:solidFill>
                  <a:srgbClr val="505050"/>
                </a:solidFill>
                <a:latin typeface="Arial"/>
                <a:cs typeface="Arial"/>
              </a:rPr>
              <a:t>contractor’s</a:t>
            </a:r>
            <a:r>
              <a:rPr sz="2200" spc="-35" dirty="0">
                <a:solidFill>
                  <a:srgbClr val="505050"/>
                </a:solidFill>
                <a:latin typeface="Arial"/>
                <a:cs typeface="Arial"/>
              </a:rPr>
              <a:t> </a:t>
            </a:r>
            <a:r>
              <a:rPr sz="2200" spc="-10" dirty="0">
                <a:solidFill>
                  <a:srgbClr val="505050"/>
                </a:solidFill>
                <a:latin typeface="Arial"/>
                <a:cs typeface="Arial"/>
              </a:rPr>
              <a:t>discretion</a:t>
            </a:r>
            <a:endParaRPr sz="22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12</a:t>
            </a:fld>
            <a:endParaRPr lang="en-US" spc="-25"/>
          </a:p>
        </p:txBody>
      </p:sp>
      <p:sp>
        <p:nvSpPr>
          <p:cNvPr id="3" name="object 3"/>
          <p:cNvSpPr txBox="1">
            <a:spLocks noGrp="1"/>
          </p:cNvSpPr>
          <p:nvPr>
            <p:ph type="title"/>
          </p:nvPr>
        </p:nvSpPr>
        <p:spPr>
          <a:xfrm>
            <a:off x="215900" y="-48196"/>
            <a:ext cx="7462520" cy="725059"/>
          </a:xfrm>
          <a:prstGeom prst="rect">
            <a:avLst/>
          </a:prstGeom>
        </p:spPr>
        <p:txBody>
          <a:bodyPr vert="horz" wrap="square" lIns="0" tIns="291327" rIns="0" bIns="0" rtlCol="0" anchor="t">
            <a:spAutoFit/>
          </a:bodyPr>
          <a:lstStyle/>
          <a:p>
            <a:pPr marL="12700">
              <a:spcBef>
                <a:spcPts val="95"/>
              </a:spcBef>
            </a:pPr>
            <a:r>
              <a:rPr lang="en-US" spc="-70">
                <a:solidFill>
                  <a:srgbClr val="FFFFFF"/>
                </a:solidFill>
              </a:rPr>
              <a:t>RFP Highlights</a:t>
            </a:r>
            <a:endParaRPr spc="-1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77944"/>
            <a:ext cx="7389495" cy="4446730"/>
          </a:xfrm>
          <a:prstGeom prst="rect">
            <a:avLst/>
          </a:prstGeom>
        </p:spPr>
        <p:txBody>
          <a:bodyPr vert="horz" wrap="square" lIns="0" tIns="85725" rIns="0" bIns="0" rtlCol="0" anchor="t">
            <a:spAutoFit/>
          </a:bodyPr>
          <a:lstStyle/>
          <a:p>
            <a:pPr marL="354965" indent="-342265">
              <a:lnSpc>
                <a:spcPct val="100000"/>
              </a:lnSpc>
              <a:spcBef>
                <a:spcPts val="675"/>
              </a:spcBef>
              <a:buClr>
                <a:srgbClr val="505050"/>
              </a:buClr>
              <a:buFont typeface="Arial"/>
              <a:buChar char="•"/>
              <a:tabLst>
                <a:tab pos="354965" algn="l"/>
              </a:tabLst>
            </a:pPr>
            <a:r>
              <a:rPr sz="2400" dirty="0">
                <a:solidFill>
                  <a:srgbClr val="505050"/>
                </a:solidFill>
                <a:latin typeface="Arial"/>
                <a:cs typeface="Arial"/>
              </a:rPr>
              <a:t>Selected</a:t>
            </a:r>
            <a:r>
              <a:rPr sz="2400" spc="-80" dirty="0">
                <a:solidFill>
                  <a:srgbClr val="505050"/>
                </a:solidFill>
                <a:latin typeface="Arial"/>
                <a:cs typeface="Arial"/>
              </a:rPr>
              <a:t> </a:t>
            </a:r>
            <a:r>
              <a:rPr sz="2400" dirty="0">
                <a:solidFill>
                  <a:srgbClr val="505050"/>
                </a:solidFill>
                <a:latin typeface="Arial"/>
                <a:cs typeface="Arial"/>
              </a:rPr>
              <a:t>Highlights</a:t>
            </a:r>
            <a:r>
              <a:rPr sz="2400" spc="-40" dirty="0">
                <a:solidFill>
                  <a:srgbClr val="505050"/>
                </a:solidFill>
                <a:latin typeface="Arial"/>
                <a:cs typeface="Arial"/>
              </a:rPr>
              <a:t> </a:t>
            </a:r>
            <a:r>
              <a:rPr sz="2400" dirty="0">
                <a:solidFill>
                  <a:srgbClr val="505050"/>
                </a:solidFill>
                <a:latin typeface="Arial"/>
                <a:cs typeface="Arial"/>
              </a:rPr>
              <a:t>in</a:t>
            </a:r>
            <a:r>
              <a:rPr sz="2400" spc="-85" dirty="0">
                <a:solidFill>
                  <a:srgbClr val="505050"/>
                </a:solidFill>
                <a:latin typeface="Arial"/>
                <a:cs typeface="Arial"/>
              </a:rPr>
              <a:t> </a:t>
            </a:r>
            <a:r>
              <a:rPr sz="2400" dirty="0">
                <a:solidFill>
                  <a:srgbClr val="505050"/>
                </a:solidFill>
                <a:latin typeface="Arial"/>
                <a:cs typeface="Arial"/>
              </a:rPr>
              <a:t>Section</a:t>
            </a:r>
            <a:r>
              <a:rPr sz="2400" spc="-80" dirty="0">
                <a:solidFill>
                  <a:srgbClr val="505050"/>
                </a:solidFill>
                <a:latin typeface="Arial"/>
                <a:cs typeface="Arial"/>
              </a:rPr>
              <a:t> </a:t>
            </a:r>
            <a:r>
              <a:rPr sz="2400" spc="-50" dirty="0">
                <a:solidFill>
                  <a:srgbClr val="505050"/>
                </a:solidFill>
                <a:latin typeface="Arial"/>
                <a:cs typeface="Arial"/>
              </a:rPr>
              <a:t>L</a:t>
            </a:r>
            <a:endParaRPr sz="2400" dirty="0">
              <a:latin typeface="Arial"/>
              <a:cs typeface="Arial"/>
            </a:endParaRPr>
          </a:p>
          <a:p>
            <a:pPr marL="756285" lvl="1" indent="-286385">
              <a:lnSpc>
                <a:spcPct val="100000"/>
              </a:lnSpc>
              <a:spcBef>
                <a:spcPts val="525"/>
              </a:spcBef>
              <a:buChar char="–"/>
              <a:tabLst>
                <a:tab pos="756285" algn="l"/>
              </a:tabLst>
            </a:pPr>
            <a:r>
              <a:rPr sz="2200" dirty="0">
                <a:solidFill>
                  <a:srgbClr val="505050"/>
                </a:solidFill>
                <a:latin typeface="Arial"/>
                <a:cs typeface="Arial"/>
              </a:rPr>
              <a:t>Electronic</a:t>
            </a:r>
            <a:r>
              <a:rPr sz="2200" spc="-75" dirty="0">
                <a:solidFill>
                  <a:srgbClr val="505050"/>
                </a:solidFill>
                <a:latin typeface="Arial"/>
                <a:cs typeface="Arial"/>
              </a:rPr>
              <a:t> </a:t>
            </a:r>
            <a:r>
              <a:rPr sz="2200" dirty="0">
                <a:solidFill>
                  <a:srgbClr val="505050"/>
                </a:solidFill>
                <a:latin typeface="Arial"/>
                <a:cs typeface="Arial"/>
              </a:rPr>
              <a:t>submission</a:t>
            </a:r>
            <a:r>
              <a:rPr sz="2200" spc="-65" dirty="0">
                <a:solidFill>
                  <a:srgbClr val="505050"/>
                </a:solidFill>
                <a:latin typeface="Arial"/>
                <a:cs typeface="Arial"/>
              </a:rPr>
              <a:t> </a:t>
            </a:r>
            <a:r>
              <a:rPr sz="2200" dirty="0">
                <a:solidFill>
                  <a:srgbClr val="505050"/>
                </a:solidFill>
                <a:latin typeface="Arial"/>
                <a:cs typeface="Arial"/>
              </a:rPr>
              <a:t>only</a:t>
            </a:r>
            <a:r>
              <a:rPr sz="2200" spc="-60" dirty="0">
                <a:solidFill>
                  <a:srgbClr val="505050"/>
                </a:solidFill>
                <a:latin typeface="Arial"/>
                <a:cs typeface="Arial"/>
              </a:rPr>
              <a:t> </a:t>
            </a:r>
            <a:r>
              <a:rPr sz="2200" dirty="0">
                <a:solidFill>
                  <a:srgbClr val="505050"/>
                </a:solidFill>
                <a:latin typeface="Arial"/>
                <a:cs typeface="Arial"/>
              </a:rPr>
              <a:t>(</a:t>
            </a:r>
            <a:r>
              <a:rPr sz="2200" dirty="0" err="1">
                <a:solidFill>
                  <a:srgbClr val="505050"/>
                </a:solidFill>
                <a:latin typeface="Arial"/>
                <a:cs typeface="Arial"/>
              </a:rPr>
              <a:t>FedConnect</a:t>
            </a:r>
            <a:r>
              <a:rPr sz="2200" dirty="0">
                <a:solidFill>
                  <a:srgbClr val="505050"/>
                </a:solidFill>
                <a:latin typeface="Arial"/>
                <a:cs typeface="Arial"/>
              </a:rPr>
              <a:t>)</a:t>
            </a:r>
            <a:r>
              <a:rPr sz="2200" spc="-55" dirty="0">
                <a:solidFill>
                  <a:srgbClr val="505050"/>
                </a:solidFill>
                <a:latin typeface="Arial"/>
                <a:cs typeface="Arial"/>
              </a:rPr>
              <a:t> </a:t>
            </a:r>
            <a:r>
              <a:rPr sz="2200" dirty="0">
                <a:solidFill>
                  <a:srgbClr val="505050"/>
                </a:solidFill>
                <a:latin typeface="Arial"/>
                <a:cs typeface="Arial"/>
              </a:rPr>
              <a:t>(L.1</a:t>
            </a:r>
            <a:r>
              <a:rPr sz="2200" spc="-55" dirty="0">
                <a:solidFill>
                  <a:srgbClr val="505050"/>
                </a:solidFill>
                <a:latin typeface="Arial"/>
                <a:cs typeface="Arial"/>
              </a:rPr>
              <a:t> </a:t>
            </a:r>
            <a:r>
              <a:rPr sz="2200" dirty="0">
                <a:solidFill>
                  <a:srgbClr val="505050"/>
                </a:solidFill>
                <a:latin typeface="Arial"/>
                <a:cs typeface="Arial"/>
              </a:rPr>
              <a:t>&amp;</a:t>
            </a:r>
            <a:r>
              <a:rPr sz="2200" spc="-65" dirty="0">
                <a:solidFill>
                  <a:srgbClr val="505050"/>
                </a:solidFill>
                <a:latin typeface="Arial"/>
                <a:cs typeface="Arial"/>
              </a:rPr>
              <a:t> </a:t>
            </a:r>
            <a:r>
              <a:rPr sz="2200" spc="-10" dirty="0">
                <a:solidFill>
                  <a:srgbClr val="505050"/>
                </a:solidFill>
                <a:latin typeface="Arial"/>
                <a:cs typeface="Arial"/>
              </a:rPr>
              <a:t>L.15)</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Key</a:t>
            </a:r>
            <a:r>
              <a:rPr sz="2200" spc="-60" dirty="0">
                <a:solidFill>
                  <a:srgbClr val="505050"/>
                </a:solidFill>
                <a:latin typeface="Arial"/>
                <a:cs typeface="Arial"/>
              </a:rPr>
              <a:t> </a:t>
            </a:r>
            <a:r>
              <a:rPr sz="2200" dirty="0">
                <a:solidFill>
                  <a:srgbClr val="505050"/>
                </a:solidFill>
                <a:latin typeface="Arial"/>
                <a:cs typeface="Arial"/>
              </a:rPr>
              <a:t>persons</a:t>
            </a:r>
            <a:r>
              <a:rPr sz="2200" spc="-55" dirty="0">
                <a:solidFill>
                  <a:srgbClr val="505050"/>
                </a:solidFill>
                <a:latin typeface="Arial"/>
                <a:cs typeface="Arial"/>
              </a:rPr>
              <a:t> </a:t>
            </a:r>
            <a:r>
              <a:rPr sz="2200" dirty="0">
                <a:solidFill>
                  <a:srgbClr val="505050"/>
                </a:solidFill>
                <a:latin typeface="Arial"/>
                <a:cs typeface="Arial"/>
              </a:rPr>
              <a:t>may</a:t>
            </a:r>
            <a:r>
              <a:rPr sz="2200" spc="-50" dirty="0">
                <a:solidFill>
                  <a:srgbClr val="505050"/>
                </a:solidFill>
                <a:latin typeface="Arial"/>
                <a:cs typeface="Arial"/>
              </a:rPr>
              <a:t> </a:t>
            </a:r>
            <a:r>
              <a:rPr sz="2200" dirty="0">
                <a:solidFill>
                  <a:srgbClr val="505050"/>
                </a:solidFill>
                <a:latin typeface="Arial"/>
                <a:cs typeface="Arial"/>
              </a:rPr>
              <a:t>hold</a:t>
            </a:r>
            <a:r>
              <a:rPr sz="2200" spc="-60" dirty="0">
                <a:solidFill>
                  <a:srgbClr val="505050"/>
                </a:solidFill>
                <a:latin typeface="Arial"/>
                <a:cs typeface="Arial"/>
              </a:rPr>
              <a:t> </a:t>
            </a:r>
            <a:r>
              <a:rPr sz="2200" dirty="0">
                <a:solidFill>
                  <a:srgbClr val="505050"/>
                </a:solidFill>
                <a:latin typeface="Arial"/>
                <a:cs typeface="Arial"/>
              </a:rPr>
              <a:t>joint</a:t>
            </a:r>
            <a:r>
              <a:rPr sz="2200" spc="-70" dirty="0">
                <a:solidFill>
                  <a:srgbClr val="505050"/>
                </a:solidFill>
                <a:latin typeface="Arial"/>
                <a:cs typeface="Arial"/>
              </a:rPr>
              <a:t> </a:t>
            </a:r>
            <a:r>
              <a:rPr sz="2200" dirty="0">
                <a:solidFill>
                  <a:srgbClr val="505050"/>
                </a:solidFill>
                <a:latin typeface="Arial"/>
                <a:cs typeface="Arial"/>
              </a:rPr>
              <a:t>appointments</a:t>
            </a:r>
            <a:r>
              <a:rPr sz="2200" spc="-50" dirty="0">
                <a:solidFill>
                  <a:srgbClr val="505050"/>
                </a:solidFill>
                <a:latin typeface="Arial"/>
                <a:cs typeface="Arial"/>
              </a:rPr>
              <a:t> </a:t>
            </a:r>
            <a:r>
              <a:rPr sz="2200" spc="-10" dirty="0">
                <a:solidFill>
                  <a:srgbClr val="505050"/>
                </a:solidFill>
                <a:latin typeface="Arial"/>
                <a:cs typeface="Arial"/>
              </a:rPr>
              <a:t>(L.4)</a:t>
            </a:r>
            <a:endParaRPr sz="2200" dirty="0">
              <a:latin typeface="Arial"/>
              <a:cs typeface="Arial"/>
            </a:endParaRPr>
          </a:p>
          <a:p>
            <a:pPr marL="756285" lvl="1" indent="-286385">
              <a:lnSpc>
                <a:spcPct val="100000"/>
              </a:lnSpc>
              <a:spcBef>
                <a:spcPts val="525"/>
              </a:spcBef>
              <a:buChar char="–"/>
              <a:tabLst>
                <a:tab pos="756285" algn="l"/>
              </a:tabLst>
            </a:pPr>
            <a:r>
              <a:rPr sz="2200" dirty="0">
                <a:solidFill>
                  <a:srgbClr val="505050"/>
                </a:solidFill>
                <a:latin typeface="Arial"/>
                <a:cs typeface="Arial"/>
              </a:rPr>
              <a:t>Past</a:t>
            </a:r>
            <a:r>
              <a:rPr sz="2200" spc="-75" dirty="0">
                <a:solidFill>
                  <a:srgbClr val="505050"/>
                </a:solidFill>
                <a:latin typeface="Arial"/>
                <a:cs typeface="Arial"/>
              </a:rPr>
              <a:t> </a:t>
            </a:r>
            <a:r>
              <a:rPr sz="2200" dirty="0">
                <a:solidFill>
                  <a:srgbClr val="505050"/>
                </a:solidFill>
                <a:latin typeface="Arial"/>
                <a:cs typeface="Arial"/>
              </a:rPr>
              <a:t>Performance</a:t>
            </a:r>
            <a:r>
              <a:rPr sz="2200" spc="-55" dirty="0">
                <a:solidFill>
                  <a:srgbClr val="505050"/>
                </a:solidFill>
                <a:latin typeface="Arial"/>
                <a:cs typeface="Arial"/>
              </a:rPr>
              <a:t> </a:t>
            </a:r>
            <a:r>
              <a:rPr sz="2200" spc="-10" dirty="0">
                <a:solidFill>
                  <a:srgbClr val="505050"/>
                </a:solidFill>
                <a:latin typeface="Arial"/>
                <a:cs typeface="Arial"/>
              </a:rPr>
              <a:t>(L.5)</a:t>
            </a:r>
            <a:endParaRPr sz="2200" dirty="0">
              <a:latin typeface="Arial"/>
              <a:cs typeface="Arial"/>
            </a:endParaRPr>
          </a:p>
          <a:p>
            <a:pPr marL="1155065" lvl="2" indent="-227965">
              <a:lnSpc>
                <a:spcPct val="100000"/>
              </a:lnSpc>
              <a:spcBef>
                <a:spcPts val="490"/>
              </a:spcBef>
              <a:buFont typeface="Arial"/>
              <a:buChar char="•"/>
              <a:tabLst>
                <a:tab pos="1155065" algn="l"/>
              </a:tabLst>
            </a:pPr>
            <a:r>
              <a:rPr sz="2000" i="1" dirty="0">
                <a:solidFill>
                  <a:srgbClr val="505050"/>
                </a:solidFill>
                <a:latin typeface="Arial"/>
                <a:cs typeface="Arial"/>
              </a:rPr>
              <a:t>Recent</a:t>
            </a:r>
            <a:r>
              <a:rPr sz="2000" i="1" spc="-45" dirty="0">
                <a:solidFill>
                  <a:srgbClr val="505050"/>
                </a:solidFill>
                <a:latin typeface="Arial"/>
                <a:cs typeface="Arial"/>
              </a:rPr>
              <a:t> </a:t>
            </a:r>
            <a:r>
              <a:rPr sz="2000" spc="-10" dirty="0">
                <a:solidFill>
                  <a:srgbClr val="505050"/>
                </a:solidFill>
                <a:latin typeface="Arial"/>
                <a:cs typeface="Arial"/>
              </a:rPr>
              <a:t>definition</a:t>
            </a:r>
            <a:endParaRPr sz="2000" dirty="0">
              <a:latin typeface="Arial"/>
              <a:cs typeface="Arial"/>
            </a:endParaRPr>
          </a:p>
          <a:p>
            <a:pPr marL="1155065" lvl="2" indent="-227965">
              <a:lnSpc>
                <a:spcPct val="100000"/>
              </a:lnSpc>
              <a:spcBef>
                <a:spcPts val="480"/>
              </a:spcBef>
              <a:buChar char="•"/>
              <a:tabLst>
                <a:tab pos="1155065" algn="l"/>
              </a:tabLst>
            </a:pPr>
            <a:r>
              <a:rPr sz="2000" i="1" dirty="0">
                <a:solidFill>
                  <a:srgbClr val="505050"/>
                </a:solidFill>
                <a:latin typeface="Arial"/>
                <a:cs typeface="Arial"/>
              </a:rPr>
              <a:t>Relevan</a:t>
            </a:r>
            <a:r>
              <a:rPr lang="en-US" sz="2000" i="1" dirty="0">
                <a:solidFill>
                  <a:srgbClr val="505050"/>
                </a:solidFill>
                <a:latin typeface="Arial"/>
                <a:cs typeface="Arial"/>
              </a:rPr>
              <a:t>ce</a:t>
            </a:r>
            <a:r>
              <a:rPr sz="2000" i="1" spc="-55" dirty="0">
                <a:solidFill>
                  <a:srgbClr val="505050"/>
                </a:solidFill>
                <a:latin typeface="Arial"/>
                <a:cs typeface="Arial"/>
              </a:rPr>
              <a:t> </a:t>
            </a:r>
            <a:r>
              <a:rPr lang="en-US" sz="2000" dirty="0">
                <a:solidFill>
                  <a:srgbClr val="505050"/>
                </a:solidFill>
                <a:latin typeface="Arial"/>
                <a:cs typeface="Arial"/>
              </a:rPr>
              <a:t>definition</a:t>
            </a:r>
            <a:r>
              <a:rPr sz="2000" spc="-45" dirty="0">
                <a:solidFill>
                  <a:srgbClr val="505050"/>
                </a:solidFill>
                <a:latin typeface="Arial"/>
                <a:cs typeface="Arial"/>
              </a:rPr>
              <a:t> </a:t>
            </a:r>
            <a:endParaRPr lang="en-US" sz="2000" spc="-45" dirty="0">
              <a:solidFill>
                <a:srgbClr val="505050"/>
              </a:solidFill>
              <a:latin typeface="Arial"/>
              <a:cs typeface="Arial"/>
            </a:endParaRPr>
          </a:p>
          <a:p>
            <a:pPr marL="1155065" lvl="2" indent="-227965">
              <a:lnSpc>
                <a:spcPct val="100000"/>
              </a:lnSpc>
              <a:spcBef>
                <a:spcPts val="480"/>
              </a:spcBef>
              <a:buChar char="•"/>
              <a:tabLst>
                <a:tab pos="1155065" algn="l"/>
              </a:tabLst>
            </a:pPr>
            <a:r>
              <a:rPr sz="2000" dirty="0">
                <a:solidFill>
                  <a:srgbClr val="505050"/>
                </a:solidFill>
                <a:latin typeface="Arial"/>
                <a:cs typeface="Arial"/>
              </a:rPr>
              <a:t>Section</a:t>
            </a:r>
            <a:r>
              <a:rPr sz="2000" spc="-30" dirty="0">
                <a:solidFill>
                  <a:srgbClr val="505050"/>
                </a:solidFill>
                <a:latin typeface="Arial"/>
                <a:cs typeface="Arial"/>
              </a:rPr>
              <a:t> </a:t>
            </a:r>
            <a:r>
              <a:rPr sz="2000" dirty="0">
                <a:solidFill>
                  <a:srgbClr val="505050"/>
                </a:solidFill>
                <a:latin typeface="Arial"/>
                <a:cs typeface="Arial"/>
              </a:rPr>
              <a:t>L,</a:t>
            </a:r>
            <a:r>
              <a:rPr sz="2000" spc="-140" dirty="0">
                <a:solidFill>
                  <a:srgbClr val="505050"/>
                </a:solidFill>
                <a:latin typeface="Arial"/>
                <a:cs typeface="Arial"/>
              </a:rPr>
              <a:t> </a:t>
            </a:r>
            <a:r>
              <a:rPr sz="2000" dirty="0">
                <a:solidFill>
                  <a:srgbClr val="505050"/>
                </a:solidFill>
                <a:latin typeface="Arial"/>
                <a:cs typeface="Arial"/>
              </a:rPr>
              <a:t>App.</a:t>
            </a:r>
            <a:r>
              <a:rPr sz="2000" spc="-20" dirty="0">
                <a:solidFill>
                  <a:srgbClr val="505050"/>
                </a:solidFill>
                <a:latin typeface="Arial"/>
                <a:cs typeface="Arial"/>
              </a:rPr>
              <a:t> </a:t>
            </a:r>
            <a:r>
              <a:rPr sz="2000" dirty="0">
                <a:solidFill>
                  <a:srgbClr val="505050"/>
                </a:solidFill>
                <a:latin typeface="Arial"/>
                <a:cs typeface="Arial"/>
              </a:rPr>
              <a:t>1,</a:t>
            </a:r>
            <a:r>
              <a:rPr sz="2000" spc="-35" dirty="0">
                <a:solidFill>
                  <a:srgbClr val="505050"/>
                </a:solidFill>
                <a:latin typeface="Arial"/>
                <a:cs typeface="Arial"/>
              </a:rPr>
              <a:t> </a:t>
            </a:r>
            <a:r>
              <a:rPr sz="2000" dirty="0">
                <a:solidFill>
                  <a:srgbClr val="505050"/>
                </a:solidFill>
                <a:latin typeface="Arial"/>
                <a:cs typeface="Arial"/>
              </a:rPr>
              <a:t>Past</a:t>
            </a:r>
            <a:r>
              <a:rPr sz="2000" spc="-35" dirty="0">
                <a:solidFill>
                  <a:srgbClr val="505050"/>
                </a:solidFill>
                <a:latin typeface="Arial"/>
                <a:cs typeface="Arial"/>
              </a:rPr>
              <a:t> </a:t>
            </a:r>
            <a:r>
              <a:rPr sz="2000" dirty="0">
                <a:solidFill>
                  <a:srgbClr val="505050"/>
                </a:solidFill>
                <a:latin typeface="Arial"/>
                <a:cs typeface="Arial"/>
              </a:rPr>
              <a:t>Performance</a:t>
            </a:r>
            <a:r>
              <a:rPr sz="2000" spc="-65" dirty="0">
                <a:solidFill>
                  <a:srgbClr val="505050"/>
                </a:solidFill>
                <a:latin typeface="Arial"/>
                <a:cs typeface="Arial"/>
              </a:rPr>
              <a:t> </a:t>
            </a:r>
            <a:r>
              <a:rPr sz="2000" dirty="0">
                <a:solidFill>
                  <a:srgbClr val="505050"/>
                </a:solidFill>
                <a:latin typeface="Arial"/>
                <a:cs typeface="Arial"/>
              </a:rPr>
              <a:t>Info</a:t>
            </a:r>
            <a:r>
              <a:rPr sz="2000" spc="-30" dirty="0">
                <a:solidFill>
                  <a:srgbClr val="505050"/>
                </a:solidFill>
                <a:latin typeface="Arial"/>
                <a:cs typeface="Arial"/>
              </a:rPr>
              <a:t> </a:t>
            </a:r>
            <a:r>
              <a:rPr sz="2000" spc="-20" dirty="0">
                <a:solidFill>
                  <a:srgbClr val="505050"/>
                </a:solidFill>
                <a:latin typeface="Arial"/>
                <a:cs typeface="Arial"/>
              </a:rPr>
              <a:t>Form</a:t>
            </a:r>
            <a:endParaRPr sz="2000" dirty="0">
              <a:latin typeface="Arial"/>
              <a:cs typeface="Arial"/>
            </a:endParaRPr>
          </a:p>
          <a:p>
            <a:pPr marL="756285" lvl="1" indent="-286385">
              <a:lnSpc>
                <a:spcPct val="100000"/>
              </a:lnSpc>
              <a:spcBef>
                <a:spcPts val="520"/>
              </a:spcBef>
              <a:buChar char="–"/>
              <a:tabLst>
                <a:tab pos="756285" algn="l"/>
              </a:tabLst>
            </a:pPr>
            <a:r>
              <a:rPr sz="2200" dirty="0">
                <a:solidFill>
                  <a:srgbClr val="505050"/>
                </a:solidFill>
                <a:latin typeface="Arial"/>
                <a:cs typeface="Arial"/>
              </a:rPr>
              <a:t>Presenters</a:t>
            </a:r>
            <a:r>
              <a:rPr sz="2200" spc="-75" dirty="0">
                <a:solidFill>
                  <a:srgbClr val="505050"/>
                </a:solidFill>
                <a:latin typeface="Arial"/>
                <a:cs typeface="Arial"/>
              </a:rPr>
              <a:t> </a:t>
            </a:r>
            <a:r>
              <a:rPr sz="2200" spc="-10" dirty="0">
                <a:solidFill>
                  <a:srgbClr val="505050"/>
                </a:solidFill>
                <a:latin typeface="Arial"/>
                <a:cs typeface="Arial"/>
              </a:rPr>
              <a:t>and</a:t>
            </a:r>
            <a:r>
              <a:rPr sz="2200" spc="-145" dirty="0">
                <a:solidFill>
                  <a:srgbClr val="505050"/>
                </a:solidFill>
                <a:latin typeface="Arial"/>
                <a:cs typeface="Arial"/>
              </a:rPr>
              <a:t> </a:t>
            </a:r>
            <a:r>
              <a:rPr sz="2200" dirty="0">
                <a:solidFill>
                  <a:srgbClr val="505050"/>
                </a:solidFill>
                <a:latin typeface="Arial"/>
                <a:cs typeface="Arial"/>
              </a:rPr>
              <a:t>Attendees</a:t>
            </a:r>
            <a:r>
              <a:rPr sz="2200" spc="-60" dirty="0">
                <a:solidFill>
                  <a:srgbClr val="505050"/>
                </a:solidFill>
                <a:latin typeface="Arial"/>
                <a:cs typeface="Arial"/>
              </a:rPr>
              <a:t> </a:t>
            </a:r>
            <a:r>
              <a:rPr sz="2200" dirty="0">
                <a:solidFill>
                  <a:srgbClr val="505050"/>
                </a:solidFill>
                <a:latin typeface="Arial"/>
                <a:cs typeface="Arial"/>
              </a:rPr>
              <a:t>at</a:t>
            </a:r>
            <a:r>
              <a:rPr sz="2200" spc="-60" dirty="0">
                <a:solidFill>
                  <a:srgbClr val="505050"/>
                </a:solidFill>
                <a:latin typeface="Arial"/>
                <a:cs typeface="Arial"/>
              </a:rPr>
              <a:t> </a:t>
            </a:r>
            <a:r>
              <a:rPr sz="2200" dirty="0">
                <a:solidFill>
                  <a:srgbClr val="505050"/>
                </a:solidFill>
                <a:latin typeface="Arial"/>
                <a:cs typeface="Arial"/>
              </a:rPr>
              <a:t>Oral</a:t>
            </a:r>
            <a:r>
              <a:rPr sz="2200" spc="-50" dirty="0">
                <a:solidFill>
                  <a:srgbClr val="505050"/>
                </a:solidFill>
                <a:latin typeface="Arial"/>
                <a:cs typeface="Arial"/>
              </a:rPr>
              <a:t> </a:t>
            </a:r>
            <a:r>
              <a:rPr sz="2200" dirty="0">
                <a:solidFill>
                  <a:srgbClr val="505050"/>
                </a:solidFill>
                <a:latin typeface="Arial"/>
                <a:cs typeface="Arial"/>
              </a:rPr>
              <a:t>Presentation</a:t>
            </a:r>
            <a:r>
              <a:rPr sz="2200" spc="-60" dirty="0">
                <a:solidFill>
                  <a:srgbClr val="505050"/>
                </a:solidFill>
                <a:latin typeface="Arial"/>
                <a:cs typeface="Arial"/>
              </a:rPr>
              <a:t> </a:t>
            </a:r>
            <a:r>
              <a:rPr sz="2200" spc="-10" dirty="0">
                <a:solidFill>
                  <a:srgbClr val="505050"/>
                </a:solidFill>
                <a:latin typeface="Arial"/>
                <a:cs typeface="Arial"/>
              </a:rPr>
              <a:t>(L.8)</a:t>
            </a:r>
            <a:endParaRPr sz="2200" dirty="0">
              <a:latin typeface="Arial"/>
              <a:cs typeface="Arial"/>
            </a:endParaRPr>
          </a:p>
          <a:p>
            <a:pPr marL="756285" lvl="1" indent="-286385">
              <a:lnSpc>
                <a:spcPct val="100000"/>
              </a:lnSpc>
              <a:spcBef>
                <a:spcPts val="525"/>
              </a:spcBef>
              <a:buChar char="–"/>
              <a:tabLst>
                <a:tab pos="756285" algn="l"/>
                <a:tab pos="4209415" algn="l"/>
              </a:tabLst>
            </a:pPr>
            <a:r>
              <a:rPr sz="2200" dirty="0">
                <a:solidFill>
                  <a:srgbClr val="505050"/>
                </a:solidFill>
                <a:latin typeface="Arial"/>
                <a:cs typeface="Arial"/>
              </a:rPr>
              <a:t>Intent</a:t>
            </a:r>
            <a:r>
              <a:rPr sz="2200" spc="-40" dirty="0">
                <a:solidFill>
                  <a:srgbClr val="505050"/>
                </a:solidFill>
                <a:latin typeface="Arial"/>
                <a:cs typeface="Arial"/>
              </a:rPr>
              <a:t> </a:t>
            </a:r>
            <a:r>
              <a:rPr sz="2200" dirty="0">
                <a:solidFill>
                  <a:srgbClr val="505050"/>
                </a:solidFill>
                <a:latin typeface="Arial"/>
                <a:cs typeface="Arial"/>
              </a:rPr>
              <a:t>to</a:t>
            </a:r>
            <a:r>
              <a:rPr sz="2200" spc="-30" dirty="0">
                <a:solidFill>
                  <a:srgbClr val="505050"/>
                </a:solidFill>
                <a:latin typeface="Arial"/>
                <a:cs typeface="Arial"/>
              </a:rPr>
              <a:t> </a:t>
            </a:r>
            <a:r>
              <a:rPr sz="2200" dirty="0">
                <a:solidFill>
                  <a:srgbClr val="505050"/>
                </a:solidFill>
                <a:latin typeface="Arial"/>
                <a:cs typeface="Arial"/>
              </a:rPr>
              <a:t>submit</a:t>
            </a:r>
            <a:r>
              <a:rPr sz="2200" spc="-35" dirty="0">
                <a:solidFill>
                  <a:srgbClr val="505050"/>
                </a:solidFill>
                <a:latin typeface="Arial"/>
                <a:cs typeface="Arial"/>
              </a:rPr>
              <a:t> </a:t>
            </a:r>
            <a:r>
              <a:rPr sz="2200" dirty="0">
                <a:solidFill>
                  <a:srgbClr val="505050"/>
                </a:solidFill>
                <a:latin typeface="Arial"/>
                <a:cs typeface="Arial"/>
              </a:rPr>
              <a:t>a</a:t>
            </a:r>
            <a:r>
              <a:rPr sz="2200" spc="-40" dirty="0">
                <a:solidFill>
                  <a:srgbClr val="505050"/>
                </a:solidFill>
                <a:latin typeface="Arial"/>
                <a:cs typeface="Arial"/>
              </a:rPr>
              <a:t> </a:t>
            </a:r>
            <a:r>
              <a:rPr sz="2200" spc="-10" dirty="0">
                <a:solidFill>
                  <a:srgbClr val="505050"/>
                </a:solidFill>
                <a:latin typeface="Arial"/>
                <a:cs typeface="Arial"/>
              </a:rPr>
              <a:t>proposal</a:t>
            </a:r>
            <a:r>
              <a:rPr sz="2200" dirty="0">
                <a:solidFill>
                  <a:srgbClr val="505050"/>
                </a:solidFill>
                <a:latin typeface="Arial"/>
                <a:cs typeface="Arial"/>
              </a:rPr>
              <a:t>	(L.14)</a:t>
            </a:r>
            <a:r>
              <a:rPr sz="2200" spc="-45" dirty="0">
                <a:solidFill>
                  <a:srgbClr val="505050"/>
                </a:solidFill>
                <a:latin typeface="Arial"/>
                <a:cs typeface="Arial"/>
              </a:rPr>
              <a:t> </a:t>
            </a:r>
            <a:r>
              <a:rPr sz="2200" dirty="0">
                <a:solidFill>
                  <a:srgbClr val="505050"/>
                </a:solidFill>
                <a:latin typeface="Arial"/>
                <a:cs typeface="Arial"/>
              </a:rPr>
              <a:t>(</a:t>
            </a:r>
            <a:r>
              <a:rPr lang="en-US" sz="2200" dirty="0">
                <a:solidFill>
                  <a:srgbClr val="505050"/>
                </a:solidFill>
                <a:latin typeface="Arial"/>
                <a:cs typeface="Arial"/>
              </a:rPr>
              <a:t>July 25, 2024</a:t>
            </a:r>
            <a:r>
              <a:rPr sz="2200" spc="-10" dirty="0">
                <a:solidFill>
                  <a:srgbClr val="505050"/>
                </a:solidFill>
                <a:latin typeface="Arial"/>
                <a:cs typeface="Arial"/>
              </a:rPr>
              <a:t>)</a:t>
            </a:r>
            <a:endParaRPr sz="2200" dirty="0">
              <a:latin typeface="Arial"/>
              <a:cs typeface="Arial"/>
            </a:endParaRPr>
          </a:p>
          <a:p>
            <a:pPr lvl="1">
              <a:lnSpc>
                <a:spcPct val="100000"/>
              </a:lnSpc>
              <a:spcBef>
                <a:spcPts val="1220"/>
              </a:spcBef>
              <a:buClr>
                <a:srgbClr val="505050"/>
              </a:buClr>
              <a:buFont typeface="Arial"/>
              <a:buChar char="–"/>
            </a:pPr>
            <a:endParaRPr sz="2200" dirty="0">
              <a:latin typeface="Arial"/>
              <a:cs typeface="Arial"/>
            </a:endParaRPr>
          </a:p>
          <a:p>
            <a:pPr marL="354965" indent="-342265">
              <a:lnSpc>
                <a:spcPct val="100000"/>
              </a:lnSpc>
              <a:buChar char="•"/>
              <a:tabLst>
                <a:tab pos="354965" algn="l"/>
              </a:tabLst>
            </a:pPr>
            <a:endParaRPr sz="2400" spc="-20" dirty="0">
              <a:solidFill>
                <a:srgbClr val="505050"/>
              </a:solidFill>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13</a:t>
            </a:fld>
            <a:endParaRPr lang="en-US" spc="-25"/>
          </a:p>
        </p:txBody>
      </p:sp>
      <p:sp>
        <p:nvSpPr>
          <p:cNvPr id="3" name="object 3"/>
          <p:cNvSpPr txBox="1">
            <a:spLocks noGrp="1"/>
          </p:cNvSpPr>
          <p:nvPr>
            <p:ph type="title"/>
          </p:nvPr>
        </p:nvSpPr>
        <p:spPr>
          <a:xfrm>
            <a:off x="215900" y="-48196"/>
            <a:ext cx="7462520" cy="725059"/>
          </a:xfrm>
          <a:prstGeom prst="rect">
            <a:avLst/>
          </a:prstGeom>
        </p:spPr>
        <p:txBody>
          <a:bodyPr vert="horz" wrap="square" lIns="0" tIns="291327" rIns="0" bIns="0" rtlCol="0" anchor="t">
            <a:spAutoFit/>
          </a:bodyPr>
          <a:lstStyle/>
          <a:p>
            <a:pPr marL="12700">
              <a:spcBef>
                <a:spcPts val="95"/>
              </a:spcBef>
            </a:pPr>
            <a:r>
              <a:rPr spc="-70">
                <a:solidFill>
                  <a:srgbClr val="FFFFFF"/>
                </a:solidFill>
              </a:rPr>
              <a:t>RFP</a:t>
            </a:r>
            <a:r>
              <a:rPr spc="-100">
                <a:solidFill>
                  <a:srgbClr val="FFFFFF"/>
                </a:solidFill>
              </a:rPr>
              <a:t> </a:t>
            </a:r>
            <a:r>
              <a:rPr spc="-10">
                <a:solidFill>
                  <a:srgbClr val="FFFFFF"/>
                </a:solidFill>
              </a:rPr>
              <a:t>Highlights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1316989"/>
            <a:ext cx="7500620" cy="2585720"/>
          </a:xfrm>
          <a:prstGeom prst="rect">
            <a:avLst/>
          </a:prstGeom>
        </p:spPr>
        <p:txBody>
          <a:bodyPr vert="horz" wrap="square" lIns="0" tIns="85725" rIns="0" bIns="0" rtlCol="0">
            <a:spAutoFit/>
          </a:bodyPr>
          <a:lstStyle/>
          <a:p>
            <a:pPr marL="354965" indent="-342265">
              <a:lnSpc>
                <a:spcPct val="100000"/>
              </a:lnSpc>
              <a:spcBef>
                <a:spcPts val="675"/>
              </a:spcBef>
              <a:buClr>
                <a:srgbClr val="505050"/>
              </a:buClr>
              <a:buFont typeface="Arial"/>
              <a:buChar char="•"/>
              <a:tabLst>
                <a:tab pos="354965" algn="l"/>
              </a:tabLst>
            </a:pPr>
            <a:r>
              <a:rPr sz="2400">
                <a:solidFill>
                  <a:srgbClr val="505050"/>
                </a:solidFill>
                <a:latin typeface="Arial"/>
                <a:cs typeface="Arial"/>
              </a:rPr>
              <a:t>Please</a:t>
            </a:r>
            <a:r>
              <a:rPr sz="2400" spc="-45">
                <a:solidFill>
                  <a:srgbClr val="505050"/>
                </a:solidFill>
                <a:latin typeface="Arial"/>
                <a:cs typeface="Arial"/>
              </a:rPr>
              <a:t> </a:t>
            </a:r>
            <a:r>
              <a:rPr sz="2400">
                <a:solidFill>
                  <a:srgbClr val="505050"/>
                </a:solidFill>
                <a:latin typeface="Arial"/>
                <a:cs typeface="Arial"/>
              </a:rPr>
              <a:t>register</a:t>
            </a:r>
            <a:r>
              <a:rPr sz="2400" spc="-50">
                <a:solidFill>
                  <a:srgbClr val="505050"/>
                </a:solidFill>
                <a:latin typeface="Arial"/>
                <a:cs typeface="Arial"/>
              </a:rPr>
              <a:t> </a:t>
            </a:r>
            <a:r>
              <a:rPr sz="2400">
                <a:solidFill>
                  <a:srgbClr val="505050"/>
                </a:solidFill>
                <a:latin typeface="Arial"/>
                <a:cs typeface="Arial"/>
              </a:rPr>
              <a:t>in</a:t>
            </a:r>
            <a:r>
              <a:rPr sz="2400" spc="-65">
                <a:solidFill>
                  <a:srgbClr val="505050"/>
                </a:solidFill>
                <a:latin typeface="Arial"/>
                <a:cs typeface="Arial"/>
              </a:rPr>
              <a:t> </a:t>
            </a:r>
            <a:r>
              <a:rPr sz="2400" spc="-25">
                <a:solidFill>
                  <a:srgbClr val="505050"/>
                </a:solidFill>
                <a:latin typeface="Arial"/>
                <a:cs typeface="Arial"/>
              </a:rPr>
              <a:t>SAM</a:t>
            </a:r>
            <a:endParaRPr sz="2400">
              <a:latin typeface="Arial"/>
              <a:cs typeface="Arial"/>
            </a:endParaRPr>
          </a:p>
          <a:p>
            <a:pPr marL="355600" marR="229870" indent="-342900">
              <a:lnSpc>
                <a:spcPct val="100000"/>
              </a:lnSpc>
              <a:spcBef>
                <a:spcPts val="575"/>
              </a:spcBef>
              <a:buChar char="•"/>
              <a:tabLst>
                <a:tab pos="355600" algn="l"/>
              </a:tabLst>
            </a:pPr>
            <a:r>
              <a:rPr sz="2400">
                <a:solidFill>
                  <a:srgbClr val="505050"/>
                </a:solidFill>
                <a:latin typeface="Arial"/>
                <a:cs typeface="Arial"/>
              </a:rPr>
              <a:t>Offerors</a:t>
            </a:r>
            <a:r>
              <a:rPr sz="2400" spc="-90">
                <a:solidFill>
                  <a:srgbClr val="505050"/>
                </a:solidFill>
                <a:latin typeface="Arial"/>
                <a:cs typeface="Arial"/>
              </a:rPr>
              <a:t> </a:t>
            </a:r>
            <a:r>
              <a:rPr sz="2400">
                <a:solidFill>
                  <a:srgbClr val="505050"/>
                </a:solidFill>
                <a:latin typeface="Arial"/>
                <a:cs typeface="Arial"/>
              </a:rPr>
              <a:t>are</a:t>
            </a:r>
            <a:r>
              <a:rPr sz="2400" spc="-60">
                <a:solidFill>
                  <a:srgbClr val="505050"/>
                </a:solidFill>
                <a:latin typeface="Arial"/>
                <a:cs typeface="Arial"/>
              </a:rPr>
              <a:t> </a:t>
            </a:r>
            <a:r>
              <a:rPr sz="2400">
                <a:solidFill>
                  <a:srgbClr val="505050"/>
                </a:solidFill>
                <a:latin typeface="Arial"/>
                <a:cs typeface="Arial"/>
              </a:rPr>
              <a:t>required</a:t>
            </a:r>
            <a:r>
              <a:rPr sz="2400" spc="-30">
                <a:solidFill>
                  <a:srgbClr val="505050"/>
                </a:solidFill>
                <a:latin typeface="Arial"/>
                <a:cs typeface="Arial"/>
              </a:rPr>
              <a:t> </a:t>
            </a:r>
            <a:r>
              <a:rPr sz="2400">
                <a:solidFill>
                  <a:srgbClr val="505050"/>
                </a:solidFill>
                <a:latin typeface="Arial"/>
                <a:cs typeface="Arial"/>
              </a:rPr>
              <a:t>to</a:t>
            </a:r>
            <a:r>
              <a:rPr sz="2400" spc="-65">
                <a:solidFill>
                  <a:srgbClr val="505050"/>
                </a:solidFill>
                <a:latin typeface="Arial"/>
                <a:cs typeface="Arial"/>
              </a:rPr>
              <a:t> </a:t>
            </a:r>
            <a:r>
              <a:rPr sz="2400">
                <a:solidFill>
                  <a:srgbClr val="505050"/>
                </a:solidFill>
                <a:latin typeface="Arial"/>
                <a:cs typeface="Arial"/>
              </a:rPr>
              <a:t>be</a:t>
            </a:r>
            <a:r>
              <a:rPr sz="2400" spc="-60">
                <a:solidFill>
                  <a:srgbClr val="505050"/>
                </a:solidFill>
                <a:latin typeface="Arial"/>
                <a:cs typeface="Arial"/>
              </a:rPr>
              <a:t> </a:t>
            </a:r>
            <a:r>
              <a:rPr sz="2400">
                <a:solidFill>
                  <a:srgbClr val="505050"/>
                </a:solidFill>
                <a:latin typeface="Arial"/>
                <a:cs typeface="Arial"/>
              </a:rPr>
              <a:t>registered</a:t>
            </a:r>
            <a:r>
              <a:rPr sz="2400" spc="-45">
                <a:solidFill>
                  <a:srgbClr val="505050"/>
                </a:solidFill>
                <a:latin typeface="Arial"/>
                <a:cs typeface="Arial"/>
              </a:rPr>
              <a:t> </a:t>
            </a:r>
            <a:r>
              <a:rPr sz="2400">
                <a:solidFill>
                  <a:srgbClr val="505050"/>
                </a:solidFill>
                <a:latin typeface="Arial"/>
                <a:cs typeface="Arial"/>
              </a:rPr>
              <a:t>in</a:t>
            </a:r>
            <a:r>
              <a:rPr sz="2400" spc="-60">
                <a:solidFill>
                  <a:srgbClr val="505050"/>
                </a:solidFill>
                <a:latin typeface="Arial"/>
                <a:cs typeface="Arial"/>
              </a:rPr>
              <a:t> </a:t>
            </a:r>
            <a:r>
              <a:rPr sz="2400">
                <a:solidFill>
                  <a:srgbClr val="505050"/>
                </a:solidFill>
                <a:latin typeface="Arial"/>
                <a:cs typeface="Arial"/>
              </a:rPr>
              <a:t>SAM</a:t>
            </a:r>
            <a:r>
              <a:rPr sz="2400" spc="-45">
                <a:solidFill>
                  <a:srgbClr val="505050"/>
                </a:solidFill>
                <a:latin typeface="Arial"/>
                <a:cs typeface="Arial"/>
              </a:rPr>
              <a:t> </a:t>
            </a:r>
            <a:r>
              <a:rPr sz="2400" spc="-20">
                <a:solidFill>
                  <a:srgbClr val="505050"/>
                </a:solidFill>
                <a:latin typeface="Arial"/>
                <a:cs typeface="Arial"/>
              </a:rPr>
              <a:t>when </a:t>
            </a:r>
            <a:r>
              <a:rPr sz="2400">
                <a:solidFill>
                  <a:srgbClr val="505050"/>
                </a:solidFill>
                <a:latin typeface="Arial"/>
                <a:cs typeface="Arial"/>
              </a:rPr>
              <a:t>submitting</a:t>
            </a:r>
            <a:r>
              <a:rPr sz="2400" spc="-60">
                <a:solidFill>
                  <a:srgbClr val="505050"/>
                </a:solidFill>
                <a:latin typeface="Arial"/>
                <a:cs typeface="Arial"/>
              </a:rPr>
              <a:t> </a:t>
            </a:r>
            <a:r>
              <a:rPr sz="2400">
                <a:solidFill>
                  <a:srgbClr val="505050"/>
                </a:solidFill>
                <a:latin typeface="Arial"/>
                <a:cs typeface="Arial"/>
              </a:rPr>
              <a:t>a</a:t>
            </a:r>
            <a:r>
              <a:rPr sz="2400" spc="-70">
                <a:solidFill>
                  <a:srgbClr val="505050"/>
                </a:solidFill>
                <a:latin typeface="Arial"/>
                <a:cs typeface="Arial"/>
              </a:rPr>
              <a:t> </a:t>
            </a:r>
            <a:r>
              <a:rPr sz="2400">
                <a:solidFill>
                  <a:srgbClr val="505050"/>
                </a:solidFill>
                <a:latin typeface="Arial"/>
                <a:cs typeface="Arial"/>
              </a:rPr>
              <a:t>proposal,</a:t>
            </a:r>
            <a:r>
              <a:rPr sz="2400" spc="-30">
                <a:solidFill>
                  <a:srgbClr val="505050"/>
                </a:solidFill>
                <a:latin typeface="Arial"/>
                <a:cs typeface="Arial"/>
              </a:rPr>
              <a:t> </a:t>
            </a:r>
            <a:r>
              <a:rPr sz="2400">
                <a:solidFill>
                  <a:srgbClr val="505050"/>
                </a:solidFill>
                <a:latin typeface="Arial"/>
                <a:cs typeface="Arial"/>
              </a:rPr>
              <a:t>and</a:t>
            </a:r>
            <a:r>
              <a:rPr sz="2400" spc="-60">
                <a:solidFill>
                  <a:srgbClr val="505050"/>
                </a:solidFill>
                <a:latin typeface="Arial"/>
                <a:cs typeface="Arial"/>
              </a:rPr>
              <a:t> </a:t>
            </a:r>
            <a:r>
              <a:rPr sz="2400">
                <a:solidFill>
                  <a:srgbClr val="505050"/>
                </a:solidFill>
                <a:latin typeface="Arial"/>
                <a:cs typeface="Arial"/>
              </a:rPr>
              <a:t>at</a:t>
            </a:r>
            <a:r>
              <a:rPr sz="2400" spc="-60">
                <a:solidFill>
                  <a:srgbClr val="505050"/>
                </a:solidFill>
                <a:latin typeface="Arial"/>
                <a:cs typeface="Arial"/>
              </a:rPr>
              <a:t> </a:t>
            </a:r>
            <a:r>
              <a:rPr sz="2400" spc="-10">
                <a:solidFill>
                  <a:srgbClr val="505050"/>
                </a:solidFill>
                <a:latin typeface="Arial"/>
                <a:cs typeface="Arial"/>
              </a:rPr>
              <a:t>award</a:t>
            </a:r>
            <a:endParaRPr sz="2400">
              <a:latin typeface="Arial"/>
              <a:cs typeface="Arial"/>
            </a:endParaRPr>
          </a:p>
          <a:p>
            <a:pPr marL="354965" indent="-342265">
              <a:lnSpc>
                <a:spcPct val="100000"/>
              </a:lnSpc>
              <a:spcBef>
                <a:spcPts val="575"/>
              </a:spcBef>
              <a:buChar char="•"/>
              <a:tabLst>
                <a:tab pos="354965" algn="l"/>
              </a:tabLst>
            </a:pPr>
            <a:r>
              <a:rPr sz="2400">
                <a:solidFill>
                  <a:srgbClr val="505050"/>
                </a:solidFill>
                <a:latin typeface="Arial"/>
                <a:cs typeface="Arial"/>
              </a:rPr>
              <a:t>Consider</a:t>
            </a:r>
            <a:r>
              <a:rPr sz="2400" spc="-70">
                <a:solidFill>
                  <a:srgbClr val="505050"/>
                </a:solidFill>
                <a:latin typeface="Arial"/>
                <a:cs typeface="Arial"/>
              </a:rPr>
              <a:t> </a:t>
            </a:r>
            <a:r>
              <a:rPr sz="2400">
                <a:solidFill>
                  <a:srgbClr val="505050"/>
                </a:solidFill>
                <a:latin typeface="Arial"/>
                <a:cs typeface="Arial"/>
              </a:rPr>
              <a:t>processing</a:t>
            </a:r>
            <a:r>
              <a:rPr sz="2400" spc="-75">
                <a:solidFill>
                  <a:srgbClr val="505050"/>
                </a:solidFill>
                <a:latin typeface="Arial"/>
                <a:cs typeface="Arial"/>
              </a:rPr>
              <a:t> </a:t>
            </a:r>
            <a:r>
              <a:rPr sz="2400">
                <a:solidFill>
                  <a:srgbClr val="505050"/>
                </a:solidFill>
                <a:latin typeface="Arial"/>
                <a:cs typeface="Arial"/>
              </a:rPr>
              <a:t>time</a:t>
            </a:r>
            <a:r>
              <a:rPr sz="2400" spc="-95">
                <a:solidFill>
                  <a:srgbClr val="505050"/>
                </a:solidFill>
                <a:latin typeface="Arial"/>
                <a:cs typeface="Arial"/>
              </a:rPr>
              <a:t> </a:t>
            </a:r>
            <a:r>
              <a:rPr sz="2400">
                <a:solidFill>
                  <a:srgbClr val="505050"/>
                </a:solidFill>
                <a:latin typeface="Arial"/>
                <a:cs typeface="Arial"/>
              </a:rPr>
              <a:t>when</a:t>
            </a:r>
            <a:r>
              <a:rPr sz="2400" spc="-85">
                <a:solidFill>
                  <a:srgbClr val="505050"/>
                </a:solidFill>
                <a:latin typeface="Arial"/>
                <a:cs typeface="Arial"/>
              </a:rPr>
              <a:t> </a:t>
            </a:r>
            <a:r>
              <a:rPr sz="2400" spc="-10">
                <a:solidFill>
                  <a:srgbClr val="505050"/>
                </a:solidFill>
                <a:latin typeface="Arial"/>
                <a:cs typeface="Arial"/>
              </a:rPr>
              <a:t>registering.</a:t>
            </a:r>
            <a:endParaRPr sz="2400">
              <a:latin typeface="Arial"/>
              <a:cs typeface="Arial"/>
            </a:endParaRPr>
          </a:p>
          <a:p>
            <a:pPr>
              <a:lnSpc>
                <a:spcPct val="100000"/>
              </a:lnSpc>
              <a:spcBef>
                <a:spcPts val="1275"/>
              </a:spcBef>
              <a:buClr>
                <a:srgbClr val="505050"/>
              </a:buClr>
              <a:buFont typeface="Arial"/>
              <a:buChar char="•"/>
            </a:pPr>
            <a:endParaRPr sz="2400">
              <a:latin typeface="Arial"/>
              <a:cs typeface="Arial"/>
            </a:endParaRPr>
          </a:p>
          <a:p>
            <a:pPr marL="354965" indent="-342265">
              <a:lnSpc>
                <a:spcPct val="100000"/>
              </a:lnSpc>
              <a:buChar char="•"/>
              <a:tabLst>
                <a:tab pos="354965" algn="l"/>
              </a:tabLst>
            </a:pPr>
            <a:r>
              <a:rPr sz="2400">
                <a:solidFill>
                  <a:srgbClr val="505050"/>
                </a:solidFill>
                <a:latin typeface="Arial"/>
                <a:cs typeface="Arial"/>
              </a:rPr>
              <a:t>See</a:t>
            </a:r>
            <a:r>
              <a:rPr sz="2400" spc="-60">
                <a:solidFill>
                  <a:srgbClr val="505050"/>
                </a:solidFill>
                <a:latin typeface="Arial"/>
                <a:cs typeface="Arial"/>
              </a:rPr>
              <a:t> </a:t>
            </a:r>
            <a:r>
              <a:rPr sz="2400" u="sng" spc="-10">
                <a:solidFill>
                  <a:srgbClr val="0000FF"/>
                </a:solidFill>
                <a:uFill>
                  <a:solidFill>
                    <a:srgbClr val="0000FF"/>
                  </a:solidFill>
                </a:uFill>
                <a:latin typeface="Arial"/>
                <a:cs typeface="Arial"/>
                <a:hlinkClick r:id="rId2"/>
              </a:rPr>
              <a:t>https://www.sam.gov</a:t>
            </a:r>
            <a:r>
              <a:rPr sz="2400" u="none" spc="-75">
                <a:solidFill>
                  <a:srgbClr val="0000FF"/>
                </a:solidFill>
                <a:latin typeface="Arial"/>
                <a:cs typeface="Arial"/>
              </a:rPr>
              <a:t> </a:t>
            </a:r>
            <a:r>
              <a:rPr sz="2400" u="none">
                <a:solidFill>
                  <a:srgbClr val="505050"/>
                </a:solidFill>
                <a:latin typeface="Arial"/>
                <a:cs typeface="Arial"/>
              </a:rPr>
              <a:t>for</a:t>
            </a:r>
            <a:r>
              <a:rPr sz="2400" u="none" spc="-65">
                <a:solidFill>
                  <a:srgbClr val="505050"/>
                </a:solidFill>
                <a:latin typeface="Arial"/>
                <a:cs typeface="Arial"/>
              </a:rPr>
              <a:t> </a:t>
            </a:r>
            <a:r>
              <a:rPr sz="2400" u="none">
                <a:solidFill>
                  <a:srgbClr val="505050"/>
                </a:solidFill>
                <a:latin typeface="Arial"/>
                <a:cs typeface="Arial"/>
              </a:rPr>
              <a:t>registration</a:t>
            </a:r>
            <a:r>
              <a:rPr sz="2400" u="none" spc="-50">
                <a:solidFill>
                  <a:srgbClr val="505050"/>
                </a:solidFill>
                <a:latin typeface="Arial"/>
                <a:cs typeface="Arial"/>
              </a:rPr>
              <a:t> </a:t>
            </a:r>
            <a:r>
              <a:rPr sz="2400" u="none" spc="-10">
                <a:solidFill>
                  <a:srgbClr val="505050"/>
                </a:solidFill>
                <a:latin typeface="Arial"/>
                <a:cs typeface="Arial"/>
              </a:rPr>
              <a:t>information.</a:t>
            </a:r>
            <a:endParaRPr sz="240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14</a:t>
            </a:fld>
            <a:endParaRPr lang="en-US" spc="-25"/>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a:solidFill>
                  <a:srgbClr val="FFFFFF"/>
                </a:solidFill>
              </a:rPr>
              <a:t>An</a:t>
            </a:r>
            <a:r>
              <a:rPr spc="-60">
                <a:solidFill>
                  <a:srgbClr val="FFFFFF"/>
                </a:solidFill>
              </a:rPr>
              <a:t> </a:t>
            </a:r>
            <a:r>
              <a:rPr>
                <a:solidFill>
                  <a:srgbClr val="FFFFFF"/>
                </a:solidFill>
              </a:rPr>
              <a:t>Important</a:t>
            </a:r>
            <a:r>
              <a:rPr spc="-35">
                <a:solidFill>
                  <a:srgbClr val="FFFFFF"/>
                </a:solidFill>
              </a:rPr>
              <a:t> </a:t>
            </a:r>
            <a:r>
              <a:rPr>
                <a:solidFill>
                  <a:srgbClr val="FFFFFF"/>
                </a:solidFill>
              </a:rPr>
              <a:t>Note</a:t>
            </a:r>
            <a:r>
              <a:rPr spc="-50">
                <a:solidFill>
                  <a:srgbClr val="FFFFFF"/>
                </a:solidFill>
              </a:rPr>
              <a:t> </a:t>
            </a:r>
            <a:r>
              <a:rPr>
                <a:solidFill>
                  <a:srgbClr val="FFFFFF"/>
                </a:solidFill>
              </a:rPr>
              <a:t>-</a:t>
            </a:r>
            <a:r>
              <a:rPr spc="-60">
                <a:solidFill>
                  <a:srgbClr val="FFFFFF"/>
                </a:solidFill>
              </a:rPr>
              <a:t> </a:t>
            </a:r>
            <a:r>
              <a:rPr>
                <a:solidFill>
                  <a:srgbClr val="FFFFFF"/>
                </a:solidFill>
              </a:rPr>
              <a:t>System</a:t>
            </a:r>
            <a:r>
              <a:rPr spc="-20">
                <a:solidFill>
                  <a:srgbClr val="FFFFFF"/>
                </a:solidFill>
              </a:rPr>
              <a:t> </a:t>
            </a:r>
            <a:r>
              <a:rPr>
                <a:solidFill>
                  <a:srgbClr val="FFFFFF"/>
                </a:solidFill>
              </a:rPr>
              <a:t>for</a:t>
            </a:r>
            <a:r>
              <a:rPr spc="-160">
                <a:solidFill>
                  <a:srgbClr val="FFFFFF"/>
                </a:solidFill>
              </a:rPr>
              <a:t> </a:t>
            </a:r>
            <a:r>
              <a:rPr spc="-10">
                <a:solidFill>
                  <a:srgbClr val="FFFFFF"/>
                </a:solidFill>
              </a:rPr>
              <a:t>Award Management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1316989"/>
            <a:ext cx="8601075" cy="3143885"/>
          </a:xfrm>
          <a:prstGeom prst="rect">
            <a:avLst/>
          </a:prstGeom>
        </p:spPr>
        <p:txBody>
          <a:bodyPr vert="horz" wrap="square" lIns="0" tIns="85725" rIns="0" bIns="0" rtlCol="0">
            <a:spAutoFit/>
          </a:bodyPr>
          <a:lstStyle/>
          <a:p>
            <a:pPr marL="354965" indent="-342265">
              <a:lnSpc>
                <a:spcPct val="100000"/>
              </a:lnSpc>
              <a:spcBef>
                <a:spcPts val="675"/>
              </a:spcBef>
              <a:buClr>
                <a:srgbClr val="505050"/>
              </a:buClr>
              <a:buFont typeface="Arial"/>
              <a:buChar char="•"/>
              <a:tabLst>
                <a:tab pos="354965" algn="l"/>
              </a:tabLst>
            </a:pPr>
            <a:r>
              <a:rPr sz="2400">
                <a:solidFill>
                  <a:srgbClr val="505050"/>
                </a:solidFill>
                <a:latin typeface="Arial"/>
                <a:cs typeface="Arial"/>
              </a:rPr>
              <a:t>Please</a:t>
            </a:r>
            <a:r>
              <a:rPr sz="2400" spc="-45">
                <a:solidFill>
                  <a:srgbClr val="505050"/>
                </a:solidFill>
                <a:latin typeface="Arial"/>
                <a:cs typeface="Arial"/>
              </a:rPr>
              <a:t> </a:t>
            </a:r>
            <a:r>
              <a:rPr sz="2400">
                <a:solidFill>
                  <a:srgbClr val="505050"/>
                </a:solidFill>
                <a:latin typeface="Arial"/>
                <a:cs typeface="Arial"/>
              </a:rPr>
              <a:t>register</a:t>
            </a:r>
            <a:r>
              <a:rPr sz="2400" spc="-50">
                <a:solidFill>
                  <a:srgbClr val="505050"/>
                </a:solidFill>
                <a:latin typeface="Arial"/>
                <a:cs typeface="Arial"/>
              </a:rPr>
              <a:t> </a:t>
            </a:r>
            <a:r>
              <a:rPr sz="2400">
                <a:solidFill>
                  <a:srgbClr val="505050"/>
                </a:solidFill>
                <a:latin typeface="Arial"/>
                <a:cs typeface="Arial"/>
              </a:rPr>
              <a:t>in</a:t>
            </a:r>
            <a:r>
              <a:rPr sz="2400" spc="-65">
                <a:solidFill>
                  <a:srgbClr val="505050"/>
                </a:solidFill>
                <a:latin typeface="Arial"/>
                <a:cs typeface="Arial"/>
              </a:rPr>
              <a:t> </a:t>
            </a:r>
            <a:r>
              <a:rPr sz="2400" spc="-10">
                <a:solidFill>
                  <a:srgbClr val="505050"/>
                </a:solidFill>
                <a:latin typeface="Arial"/>
                <a:cs typeface="Arial"/>
              </a:rPr>
              <a:t>FedConnect</a:t>
            </a:r>
            <a:endParaRPr sz="2400">
              <a:latin typeface="Arial"/>
              <a:cs typeface="Arial"/>
            </a:endParaRPr>
          </a:p>
          <a:p>
            <a:pPr marL="354965" indent="-342265">
              <a:lnSpc>
                <a:spcPct val="100000"/>
              </a:lnSpc>
              <a:spcBef>
                <a:spcPts val="575"/>
              </a:spcBef>
              <a:buChar char="•"/>
              <a:tabLst>
                <a:tab pos="354965" algn="l"/>
              </a:tabLst>
            </a:pPr>
            <a:r>
              <a:rPr sz="2400" spc="-20">
                <a:solidFill>
                  <a:srgbClr val="505050"/>
                </a:solidFill>
                <a:latin typeface="Arial"/>
                <a:cs typeface="Arial"/>
              </a:rPr>
              <a:t>12-</a:t>
            </a:r>
            <a:r>
              <a:rPr sz="2400">
                <a:solidFill>
                  <a:srgbClr val="505050"/>
                </a:solidFill>
                <a:latin typeface="Arial"/>
                <a:cs typeface="Arial"/>
              </a:rPr>
              <a:t>Digit</a:t>
            </a:r>
            <a:r>
              <a:rPr sz="2400" spc="-35">
                <a:solidFill>
                  <a:srgbClr val="505050"/>
                </a:solidFill>
                <a:latin typeface="Arial"/>
                <a:cs typeface="Arial"/>
              </a:rPr>
              <a:t> </a:t>
            </a:r>
            <a:r>
              <a:rPr sz="2400">
                <a:solidFill>
                  <a:srgbClr val="505050"/>
                </a:solidFill>
                <a:latin typeface="Arial"/>
                <a:cs typeface="Arial"/>
              </a:rPr>
              <a:t>SAM</a:t>
            </a:r>
            <a:r>
              <a:rPr sz="2400" spc="-70">
                <a:solidFill>
                  <a:srgbClr val="505050"/>
                </a:solidFill>
                <a:latin typeface="Arial"/>
                <a:cs typeface="Arial"/>
              </a:rPr>
              <a:t> </a:t>
            </a:r>
            <a:r>
              <a:rPr sz="2400">
                <a:solidFill>
                  <a:srgbClr val="505050"/>
                </a:solidFill>
                <a:latin typeface="Arial"/>
                <a:cs typeface="Arial"/>
              </a:rPr>
              <a:t>UEI</a:t>
            </a:r>
            <a:r>
              <a:rPr sz="2400" spc="-50">
                <a:solidFill>
                  <a:srgbClr val="505050"/>
                </a:solidFill>
                <a:latin typeface="Arial"/>
                <a:cs typeface="Arial"/>
              </a:rPr>
              <a:t> </a:t>
            </a:r>
            <a:r>
              <a:rPr sz="2400">
                <a:solidFill>
                  <a:srgbClr val="505050"/>
                </a:solidFill>
                <a:latin typeface="Arial"/>
                <a:cs typeface="Arial"/>
              </a:rPr>
              <a:t>is</a:t>
            </a:r>
            <a:r>
              <a:rPr sz="2400" spc="-60">
                <a:solidFill>
                  <a:srgbClr val="505050"/>
                </a:solidFill>
                <a:latin typeface="Arial"/>
                <a:cs typeface="Arial"/>
              </a:rPr>
              <a:t> </a:t>
            </a:r>
            <a:r>
              <a:rPr sz="2400">
                <a:solidFill>
                  <a:srgbClr val="505050"/>
                </a:solidFill>
                <a:latin typeface="Arial"/>
                <a:cs typeface="Arial"/>
              </a:rPr>
              <a:t>required</a:t>
            </a:r>
            <a:r>
              <a:rPr sz="2400" spc="-40">
                <a:solidFill>
                  <a:srgbClr val="505050"/>
                </a:solidFill>
                <a:latin typeface="Arial"/>
                <a:cs typeface="Arial"/>
              </a:rPr>
              <a:t> </a:t>
            </a:r>
            <a:r>
              <a:rPr sz="2400">
                <a:solidFill>
                  <a:srgbClr val="505050"/>
                </a:solidFill>
                <a:latin typeface="Arial"/>
                <a:cs typeface="Arial"/>
              </a:rPr>
              <a:t>for</a:t>
            </a:r>
            <a:r>
              <a:rPr sz="2400" spc="-75">
                <a:solidFill>
                  <a:srgbClr val="505050"/>
                </a:solidFill>
                <a:latin typeface="Arial"/>
                <a:cs typeface="Arial"/>
              </a:rPr>
              <a:t> </a:t>
            </a:r>
            <a:r>
              <a:rPr sz="2400">
                <a:solidFill>
                  <a:srgbClr val="505050"/>
                </a:solidFill>
                <a:latin typeface="Arial"/>
                <a:cs typeface="Arial"/>
              </a:rPr>
              <a:t>FedConnect</a:t>
            </a:r>
            <a:r>
              <a:rPr sz="2400" spc="-35">
                <a:solidFill>
                  <a:srgbClr val="505050"/>
                </a:solidFill>
                <a:latin typeface="Arial"/>
                <a:cs typeface="Arial"/>
              </a:rPr>
              <a:t> </a:t>
            </a:r>
            <a:r>
              <a:rPr sz="2400" spc="-10">
                <a:solidFill>
                  <a:srgbClr val="505050"/>
                </a:solidFill>
                <a:latin typeface="Arial"/>
                <a:cs typeface="Arial"/>
              </a:rPr>
              <a:t>registration</a:t>
            </a:r>
            <a:endParaRPr sz="2400">
              <a:latin typeface="Arial"/>
              <a:cs typeface="Arial"/>
            </a:endParaRPr>
          </a:p>
          <a:p>
            <a:pPr marL="354965" indent="-342265">
              <a:lnSpc>
                <a:spcPct val="100000"/>
              </a:lnSpc>
              <a:spcBef>
                <a:spcPts val="575"/>
              </a:spcBef>
              <a:buChar char="•"/>
              <a:tabLst>
                <a:tab pos="354965" algn="l"/>
              </a:tabLst>
            </a:pPr>
            <a:r>
              <a:rPr sz="2400">
                <a:solidFill>
                  <a:srgbClr val="505050"/>
                </a:solidFill>
                <a:latin typeface="Arial"/>
                <a:cs typeface="Arial"/>
              </a:rPr>
              <a:t>Consider</a:t>
            </a:r>
            <a:r>
              <a:rPr sz="2400" spc="-70">
                <a:solidFill>
                  <a:srgbClr val="505050"/>
                </a:solidFill>
                <a:latin typeface="Arial"/>
                <a:cs typeface="Arial"/>
              </a:rPr>
              <a:t> </a:t>
            </a:r>
            <a:r>
              <a:rPr sz="2400">
                <a:solidFill>
                  <a:srgbClr val="505050"/>
                </a:solidFill>
                <a:latin typeface="Arial"/>
                <a:cs typeface="Arial"/>
              </a:rPr>
              <a:t>processing</a:t>
            </a:r>
            <a:r>
              <a:rPr sz="2400" spc="-75">
                <a:solidFill>
                  <a:srgbClr val="505050"/>
                </a:solidFill>
                <a:latin typeface="Arial"/>
                <a:cs typeface="Arial"/>
              </a:rPr>
              <a:t> </a:t>
            </a:r>
            <a:r>
              <a:rPr sz="2400">
                <a:solidFill>
                  <a:srgbClr val="505050"/>
                </a:solidFill>
                <a:latin typeface="Arial"/>
                <a:cs typeface="Arial"/>
              </a:rPr>
              <a:t>time</a:t>
            </a:r>
            <a:r>
              <a:rPr sz="2400" spc="-95">
                <a:solidFill>
                  <a:srgbClr val="505050"/>
                </a:solidFill>
                <a:latin typeface="Arial"/>
                <a:cs typeface="Arial"/>
              </a:rPr>
              <a:t> </a:t>
            </a:r>
            <a:r>
              <a:rPr sz="2400">
                <a:solidFill>
                  <a:srgbClr val="505050"/>
                </a:solidFill>
                <a:latin typeface="Arial"/>
                <a:cs typeface="Arial"/>
              </a:rPr>
              <a:t>when</a:t>
            </a:r>
            <a:r>
              <a:rPr sz="2400" spc="-85">
                <a:solidFill>
                  <a:srgbClr val="505050"/>
                </a:solidFill>
                <a:latin typeface="Arial"/>
                <a:cs typeface="Arial"/>
              </a:rPr>
              <a:t> </a:t>
            </a:r>
            <a:r>
              <a:rPr sz="2400" spc="-10">
                <a:solidFill>
                  <a:srgbClr val="505050"/>
                </a:solidFill>
                <a:latin typeface="Arial"/>
                <a:cs typeface="Arial"/>
              </a:rPr>
              <a:t>registering</a:t>
            </a:r>
            <a:endParaRPr sz="2400">
              <a:latin typeface="Arial"/>
              <a:cs typeface="Arial"/>
            </a:endParaRPr>
          </a:p>
          <a:p>
            <a:pPr marL="355600" marR="5080" indent="-342900">
              <a:lnSpc>
                <a:spcPct val="100000"/>
              </a:lnSpc>
              <a:spcBef>
                <a:spcPts val="580"/>
              </a:spcBef>
              <a:buClr>
                <a:srgbClr val="505050"/>
              </a:buClr>
              <a:buChar char="•"/>
              <a:tabLst>
                <a:tab pos="355600" algn="l"/>
              </a:tabLst>
            </a:pPr>
            <a:r>
              <a:rPr sz="2400" u="sng" spc="-10">
                <a:solidFill>
                  <a:srgbClr val="0000FF"/>
                </a:solidFill>
                <a:uFill>
                  <a:solidFill>
                    <a:srgbClr val="0000FF"/>
                  </a:solidFill>
                </a:uFill>
                <a:latin typeface="Arial"/>
                <a:cs typeface="Arial"/>
                <a:hlinkClick r:id="rId2"/>
              </a:rPr>
              <a:t>https://www.fedconnect.net/FedConnect/PublicUserRegistrati</a:t>
            </a:r>
            <a:r>
              <a:rPr sz="2400" u="none" spc="-10">
                <a:solidFill>
                  <a:srgbClr val="0000FF"/>
                </a:solidFill>
                <a:latin typeface="Arial"/>
                <a:cs typeface="Arial"/>
              </a:rPr>
              <a:t> </a:t>
            </a:r>
            <a:r>
              <a:rPr sz="2400" u="sng">
                <a:solidFill>
                  <a:srgbClr val="0000FF"/>
                </a:solidFill>
                <a:uFill>
                  <a:solidFill>
                    <a:srgbClr val="0000FF"/>
                  </a:solidFill>
                </a:uFill>
                <a:latin typeface="Arial"/>
                <a:cs typeface="Arial"/>
                <a:hlinkClick r:id="rId2"/>
              </a:rPr>
              <a:t>on.aspx</a:t>
            </a:r>
            <a:r>
              <a:rPr sz="2400" u="none" spc="-75">
                <a:solidFill>
                  <a:srgbClr val="0000FF"/>
                </a:solidFill>
                <a:latin typeface="Arial"/>
                <a:cs typeface="Arial"/>
              </a:rPr>
              <a:t> </a:t>
            </a:r>
            <a:r>
              <a:rPr sz="2400" u="none">
                <a:solidFill>
                  <a:srgbClr val="505050"/>
                </a:solidFill>
                <a:latin typeface="Arial"/>
                <a:cs typeface="Arial"/>
              </a:rPr>
              <a:t>for</a:t>
            </a:r>
            <a:r>
              <a:rPr sz="2400" u="none" spc="-80">
                <a:solidFill>
                  <a:srgbClr val="505050"/>
                </a:solidFill>
                <a:latin typeface="Arial"/>
                <a:cs typeface="Arial"/>
              </a:rPr>
              <a:t> </a:t>
            </a:r>
            <a:r>
              <a:rPr sz="2400" u="none">
                <a:solidFill>
                  <a:srgbClr val="505050"/>
                </a:solidFill>
                <a:latin typeface="Arial"/>
                <a:cs typeface="Arial"/>
              </a:rPr>
              <a:t>registration</a:t>
            </a:r>
            <a:r>
              <a:rPr sz="2400" u="none" spc="-70">
                <a:solidFill>
                  <a:srgbClr val="505050"/>
                </a:solidFill>
                <a:latin typeface="Arial"/>
                <a:cs typeface="Arial"/>
              </a:rPr>
              <a:t> </a:t>
            </a:r>
            <a:r>
              <a:rPr sz="2400" u="none" spc="-10">
                <a:solidFill>
                  <a:srgbClr val="505050"/>
                </a:solidFill>
                <a:latin typeface="Arial"/>
                <a:cs typeface="Arial"/>
              </a:rPr>
              <a:t>information.</a:t>
            </a:r>
            <a:endParaRPr sz="2400">
              <a:latin typeface="Arial"/>
              <a:cs typeface="Arial"/>
            </a:endParaRPr>
          </a:p>
          <a:p>
            <a:pPr marL="355600" marR="317500" indent="-342900">
              <a:lnSpc>
                <a:spcPct val="100000"/>
              </a:lnSpc>
              <a:spcBef>
                <a:spcPts val="2085"/>
              </a:spcBef>
              <a:buChar char="•"/>
              <a:tabLst>
                <a:tab pos="355600" algn="l"/>
              </a:tabLst>
            </a:pPr>
            <a:r>
              <a:rPr sz="2400">
                <a:solidFill>
                  <a:srgbClr val="505050"/>
                </a:solidFill>
                <a:latin typeface="Arial"/>
                <a:cs typeface="Arial"/>
              </a:rPr>
              <a:t>Questions</a:t>
            </a:r>
            <a:r>
              <a:rPr sz="2400" spc="-105">
                <a:solidFill>
                  <a:srgbClr val="505050"/>
                </a:solidFill>
                <a:latin typeface="Arial"/>
                <a:cs typeface="Arial"/>
              </a:rPr>
              <a:t> </a:t>
            </a:r>
            <a:r>
              <a:rPr sz="2400">
                <a:solidFill>
                  <a:srgbClr val="505050"/>
                </a:solidFill>
                <a:latin typeface="Arial"/>
                <a:cs typeface="Arial"/>
              </a:rPr>
              <a:t>regarding</a:t>
            </a:r>
            <a:r>
              <a:rPr sz="2400" spc="-85">
                <a:solidFill>
                  <a:srgbClr val="505050"/>
                </a:solidFill>
                <a:latin typeface="Arial"/>
                <a:cs typeface="Arial"/>
              </a:rPr>
              <a:t> </a:t>
            </a:r>
            <a:r>
              <a:rPr sz="2400">
                <a:solidFill>
                  <a:srgbClr val="505050"/>
                </a:solidFill>
                <a:latin typeface="Arial"/>
                <a:cs typeface="Arial"/>
              </a:rPr>
              <a:t>FedConnect</a:t>
            </a:r>
            <a:r>
              <a:rPr sz="2400" spc="-80">
                <a:solidFill>
                  <a:srgbClr val="505050"/>
                </a:solidFill>
                <a:latin typeface="Arial"/>
                <a:cs typeface="Arial"/>
              </a:rPr>
              <a:t> </a:t>
            </a:r>
            <a:r>
              <a:rPr sz="2400">
                <a:solidFill>
                  <a:srgbClr val="505050"/>
                </a:solidFill>
                <a:latin typeface="Arial"/>
                <a:cs typeface="Arial"/>
              </a:rPr>
              <a:t>are</a:t>
            </a:r>
            <a:r>
              <a:rPr sz="2400" spc="-105">
                <a:solidFill>
                  <a:srgbClr val="505050"/>
                </a:solidFill>
                <a:latin typeface="Arial"/>
                <a:cs typeface="Arial"/>
              </a:rPr>
              <a:t> </a:t>
            </a:r>
            <a:r>
              <a:rPr sz="2400">
                <a:solidFill>
                  <a:srgbClr val="505050"/>
                </a:solidFill>
                <a:latin typeface="Arial"/>
                <a:cs typeface="Arial"/>
              </a:rPr>
              <a:t>addressed</a:t>
            </a:r>
            <a:r>
              <a:rPr sz="2400" spc="-85">
                <a:solidFill>
                  <a:srgbClr val="505050"/>
                </a:solidFill>
                <a:latin typeface="Arial"/>
                <a:cs typeface="Arial"/>
              </a:rPr>
              <a:t> </a:t>
            </a:r>
            <a:r>
              <a:rPr sz="2400">
                <a:solidFill>
                  <a:srgbClr val="505050"/>
                </a:solidFill>
                <a:latin typeface="Arial"/>
                <a:cs typeface="Arial"/>
              </a:rPr>
              <a:t>directly</a:t>
            </a:r>
            <a:r>
              <a:rPr sz="2400" spc="-105">
                <a:solidFill>
                  <a:srgbClr val="505050"/>
                </a:solidFill>
                <a:latin typeface="Arial"/>
                <a:cs typeface="Arial"/>
              </a:rPr>
              <a:t> </a:t>
            </a:r>
            <a:r>
              <a:rPr sz="2400" spc="-25">
                <a:solidFill>
                  <a:srgbClr val="505050"/>
                </a:solidFill>
                <a:latin typeface="Arial"/>
                <a:cs typeface="Arial"/>
              </a:rPr>
              <a:t>to </a:t>
            </a:r>
            <a:r>
              <a:rPr sz="2400">
                <a:solidFill>
                  <a:srgbClr val="505050"/>
                </a:solidFill>
                <a:latin typeface="Arial"/>
                <a:cs typeface="Arial"/>
              </a:rPr>
              <a:t>FedConnect</a:t>
            </a:r>
            <a:r>
              <a:rPr sz="2400" spc="-60">
                <a:solidFill>
                  <a:srgbClr val="505050"/>
                </a:solidFill>
                <a:latin typeface="Arial"/>
                <a:cs typeface="Arial"/>
              </a:rPr>
              <a:t> </a:t>
            </a:r>
            <a:r>
              <a:rPr sz="2400">
                <a:solidFill>
                  <a:srgbClr val="505050"/>
                </a:solidFill>
                <a:latin typeface="Arial"/>
                <a:cs typeface="Arial"/>
              </a:rPr>
              <a:t>-</a:t>
            </a:r>
            <a:r>
              <a:rPr sz="2400" spc="-85">
                <a:solidFill>
                  <a:srgbClr val="505050"/>
                </a:solidFill>
                <a:latin typeface="Arial"/>
                <a:cs typeface="Arial"/>
              </a:rPr>
              <a:t> </a:t>
            </a:r>
            <a:r>
              <a:rPr sz="2400">
                <a:solidFill>
                  <a:srgbClr val="505050"/>
                </a:solidFill>
                <a:latin typeface="Arial"/>
                <a:cs typeface="Arial"/>
              </a:rPr>
              <a:t>instructions</a:t>
            </a:r>
            <a:r>
              <a:rPr sz="2400" spc="-80">
                <a:solidFill>
                  <a:srgbClr val="505050"/>
                </a:solidFill>
                <a:latin typeface="Arial"/>
                <a:cs typeface="Arial"/>
              </a:rPr>
              <a:t> </a:t>
            </a:r>
            <a:r>
              <a:rPr sz="2400">
                <a:solidFill>
                  <a:srgbClr val="505050"/>
                </a:solidFill>
                <a:latin typeface="Arial"/>
                <a:cs typeface="Arial"/>
              </a:rPr>
              <a:t>are</a:t>
            </a:r>
            <a:r>
              <a:rPr sz="2400" spc="-80">
                <a:solidFill>
                  <a:srgbClr val="505050"/>
                </a:solidFill>
                <a:latin typeface="Arial"/>
                <a:cs typeface="Arial"/>
              </a:rPr>
              <a:t> </a:t>
            </a:r>
            <a:r>
              <a:rPr sz="2400">
                <a:solidFill>
                  <a:srgbClr val="505050"/>
                </a:solidFill>
                <a:latin typeface="Arial"/>
                <a:cs typeface="Arial"/>
              </a:rPr>
              <a:t>on</a:t>
            </a:r>
            <a:r>
              <a:rPr sz="2400" spc="-80">
                <a:solidFill>
                  <a:srgbClr val="505050"/>
                </a:solidFill>
                <a:latin typeface="Arial"/>
                <a:cs typeface="Arial"/>
              </a:rPr>
              <a:t> </a:t>
            </a:r>
            <a:r>
              <a:rPr sz="2400">
                <a:solidFill>
                  <a:srgbClr val="505050"/>
                </a:solidFill>
                <a:latin typeface="Arial"/>
                <a:cs typeface="Arial"/>
              </a:rPr>
              <a:t>the</a:t>
            </a:r>
            <a:r>
              <a:rPr sz="2400" spc="-85">
                <a:solidFill>
                  <a:srgbClr val="505050"/>
                </a:solidFill>
                <a:latin typeface="Arial"/>
                <a:cs typeface="Arial"/>
              </a:rPr>
              <a:t> </a:t>
            </a:r>
            <a:r>
              <a:rPr sz="2400">
                <a:solidFill>
                  <a:srgbClr val="505050"/>
                </a:solidFill>
                <a:latin typeface="Arial"/>
                <a:cs typeface="Arial"/>
              </a:rPr>
              <a:t>FedConnect</a:t>
            </a:r>
            <a:r>
              <a:rPr sz="2400" spc="-55">
                <a:solidFill>
                  <a:srgbClr val="505050"/>
                </a:solidFill>
                <a:latin typeface="Arial"/>
                <a:cs typeface="Arial"/>
              </a:rPr>
              <a:t> </a:t>
            </a:r>
            <a:r>
              <a:rPr sz="2400" spc="-10">
                <a:solidFill>
                  <a:srgbClr val="505050"/>
                </a:solidFill>
                <a:latin typeface="Arial"/>
                <a:cs typeface="Arial"/>
              </a:rPr>
              <a:t>website</a:t>
            </a:r>
            <a:endParaRPr sz="240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15</a:t>
            </a:fld>
            <a:endParaRPr lang="en-US" spc="-25"/>
          </a:p>
        </p:txBody>
      </p:sp>
      <p:sp>
        <p:nvSpPr>
          <p:cNvPr id="3" name="object 3"/>
          <p:cNvSpPr txBox="1">
            <a:spLocks noGrp="1"/>
          </p:cNvSpPr>
          <p:nvPr>
            <p:ph type="title"/>
          </p:nvPr>
        </p:nvSpPr>
        <p:spPr>
          <a:prstGeom prst="rect">
            <a:avLst/>
          </a:prstGeom>
        </p:spPr>
        <p:txBody>
          <a:bodyPr vert="horz" wrap="square" lIns="0" tIns="253430" rIns="0" bIns="0" rtlCol="0">
            <a:spAutoFit/>
          </a:bodyPr>
          <a:lstStyle/>
          <a:p>
            <a:pPr marL="12700">
              <a:lnSpc>
                <a:spcPct val="100000"/>
              </a:lnSpc>
              <a:spcBef>
                <a:spcPts val="95"/>
              </a:spcBef>
            </a:pPr>
            <a:r>
              <a:rPr>
                <a:solidFill>
                  <a:srgbClr val="FFFFFF"/>
                </a:solidFill>
              </a:rPr>
              <a:t>Another</a:t>
            </a:r>
            <a:r>
              <a:rPr spc="-60">
                <a:solidFill>
                  <a:srgbClr val="FFFFFF"/>
                </a:solidFill>
              </a:rPr>
              <a:t> </a:t>
            </a:r>
            <a:r>
              <a:rPr>
                <a:solidFill>
                  <a:srgbClr val="FFFFFF"/>
                </a:solidFill>
              </a:rPr>
              <a:t>Important</a:t>
            </a:r>
            <a:r>
              <a:rPr spc="-50">
                <a:solidFill>
                  <a:srgbClr val="FFFFFF"/>
                </a:solidFill>
              </a:rPr>
              <a:t> </a:t>
            </a:r>
            <a:r>
              <a:rPr>
                <a:solidFill>
                  <a:srgbClr val="FFFFFF"/>
                </a:solidFill>
              </a:rPr>
              <a:t>Note</a:t>
            </a:r>
            <a:r>
              <a:rPr spc="-65">
                <a:solidFill>
                  <a:srgbClr val="FFFFFF"/>
                </a:solidFill>
              </a:rPr>
              <a:t> </a:t>
            </a:r>
            <a:r>
              <a:rPr>
                <a:solidFill>
                  <a:srgbClr val="FFFFFF"/>
                </a:solidFill>
              </a:rPr>
              <a:t>–</a:t>
            </a:r>
            <a:r>
              <a:rPr spc="-75">
                <a:solidFill>
                  <a:srgbClr val="FFFFFF"/>
                </a:solidFill>
              </a:rPr>
              <a:t> </a:t>
            </a:r>
            <a:r>
              <a:rPr spc="-10">
                <a:solidFill>
                  <a:srgbClr val="FFFFFF"/>
                </a:solidFill>
              </a:rPr>
              <a:t>FedConnect.net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83563"/>
            <a:ext cx="8783320" cy="4853252"/>
          </a:xfrm>
          <a:prstGeom prst="rect">
            <a:avLst/>
          </a:prstGeom>
        </p:spPr>
        <p:txBody>
          <a:bodyPr vert="horz" wrap="square" lIns="0" tIns="79375" rIns="0" bIns="0" rtlCol="0" anchor="t">
            <a:spAutoFit/>
          </a:bodyPr>
          <a:lstStyle/>
          <a:p>
            <a:pPr marL="354965" indent="-342265">
              <a:spcBef>
                <a:spcPts val="625"/>
              </a:spcBef>
              <a:buClr>
                <a:srgbClr val="505050"/>
              </a:buClr>
              <a:buFont typeface="Arial"/>
              <a:buChar char="•"/>
              <a:tabLst>
                <a:tab pos="354965" algn="l"/>
              </a:tabLst>
            </a:pPr>
            <a:r>
              <a:rPr sz="2200" dirty="0">
                <a:solidFill>
                  <a:srgbClr val="505050"/>
                </a:solidFill>
                <a:latin typeface="Arial"/>
                <a:cs typeface="Arial"/>
              </a:rPr>
              <a:t>Questions</a:t>
            </a:r>
            <a:r>
              <a:rPr sz="2200" spc="-60" dirty="0">
                <a:solidFill>
                  <a:srgbClr val="505050"/>
                </a:solidFill>
                <a:latin typeface="Arial"/>
                <a:cs typeface="Arial"/>
              </a:rPr>
              <a:t> </a:t>
            </a:r>
            <a:r>
              <a:rPr sz="2200" dirty="0">
                <a:solidFill>
                  <a:srgbClr val="505050"/>
                </a:solidFill>
                <a:latin typeface="Arial"/>
                <a:cs typeface="Arial"/>
              </a:rPr>
              <a:t>will</a:t>
            </a:r>
            <a:r>
              <a:rPr sz="2200" spc="-70" dirty="0">
                <a:solidFill>
                  <a:srgbClr val="505050"/>
                </a:solidFill>
                <a:latin typeface="Arial"/>
                <a:cs typeface="Arial"/>
              </a:rPr>
              <a:t> </a:t>
            </a:r>
            <a:r>
              <a:rPr sz="2200" dirty="0">
                <a:solidFill>
                  <a:srgbClr val="505050"/>
                </a:solidFill>
                <a:latin typeface="Arial"/>
                <a:cs typeface="Arial"/>
              </a:rPr>
              <a:t>not</a:t>
            </a:r>
            <a:r>
              <a:rPr sz="2200" spc="-45" dirty="0">
                <a:solidFill>
                  <a:srgbClr val="505050"/>
                </a:solidFill>
                <a:latin typeface="Arial"/>
                <a:cs typeface="Arial"/>
              </a:rPr>
              <a:t> </a:t>
            </a:r>
            <a:r>
              <a:rPr sz="2200" dirty="0">
                <a:solidFill>
                  <a:srgbClr val="505050"/>
                </a:solidFill>
                <a:latin typeface="Arial"/>
                <a:cs typeface="Arial"/>
              </a:rPr>
              <a:t>be</a:t>
            </a:r>
            <a:r>
              <a:rPr sz="2200" spc="-60" dirty="0">
                <a:solidFill>
                  <a:srgbClr val="505050"/>
                </a:solidFill>
                <a:latin typeface="Arial"/>
                <a:cs typeface="Arial"/>
              </a:rPr>
              <a:t> </a:t>
            </a:r>
            <a:r>
              <a:rPr sz="2200" dirty="0">
                <a:solidFill>
                  <a:srgbClr val="505050"/>
                </a:solidFill>
                <a:latin typeface="Arial"/>
                <a:cs typeface="Arial"/>
              </a:rPr>
              <a:t>answered</a:t>
            </a:r>
            <a:r>
              <a:rPr sz="2200" spc="-55" dirty="0">
                <a:solidFill>
                  <a:srgbClr val="505050"/>
                </a:solidFill>
                <a:latin typeface="Arial"/>
                <a:cs typeface="Arial"/>
              </a:rPr>
              <a:t> </a:t>
            </a:r>
            <a:r>
              <a:rPr sz="2200" dirty="0">
                <a:solidFill>
                  <a:srgbClr val="505050"/>
                </a:solidFill>
                <a:latin typeface="Arial"/>
                <a:cs typeface="Arial"/>
              </a:rPr>
              <a:t>verbally</a:t>
            </a:r>
            <a:r>
              <a:rPr sz="2200" spc="-55" dirty="0">
                <a:solidFill>
                  <a:srgbClr val="505050"/>
                </a:solidFill>
                <a:latin typeface="Arial"/>
                <a:cs typeface="Arial"/>
              </a:rPr>
              <a:t> </a:t>
            </a:r>
            <a:r>
              <a:rPr sz="2200" dirty="0">
                <a:solidFill>
                  <a:srgbClr val="505050"/>
                </a:solidFill>
                <a:latin typeface="Arial"/>
                <a:cs typeface="Arial"/>
              </a:rPr>
              <a:t>(except</a:t>
            </a:r>
            <a:r>
              <a:rPr lang="en-US" sz="2200" spc="-45" dirty="0">
                <a:solidFill>
                  <a:srgbClr val="505050"/>
                </a:solidFill>
                <a:latin typeface="Arial"/>
                <a:cs typeface="Arial"/>
              </a:rPr>
              <a:t> those received by pre-proposal conference deadline of July 15</a:t>
            </a:r>
            <a:r>
              <a:rPr sz="2200" spc="-10" dirty="0">
                <a:solidFill>
                  <a:srgbClr val="505050"/>
                </a:solidFill>
                <a:latin typeface="Arial"/>
                <a:cs typeface="Arial"/>
              </a:rPr>
              <a:t>)</a:t>
            </a:r>
            <a:endParaRPr sz="2200" dirty="0">
              <a:latin typeface="Arial"/>
              <a:cs typeface="Arial"/>
            </a:endParaRPr>
          </a:p>
          <a:p>
            <a:pPr marL="354965" indent="-342265">
              <a:lnSpc>
                <a:spcPct val="100000"/>
              </a:lnSpc>
              <a:spcBef>
                <a:spcPts val="530"/>
              </a:spcBef>
              <a:buChar char="•"/>
              <a:tabLst>
                <a:tab pos="354965" algn="l"/>
              </a:tabLst>
            </a:pPr>
            <a:r>
              <a:rPr sz="2200" dirty="0">
                <a:solidFill>
                  <a:srgbClr val="505050"/>
                </a:solidFill>
                <a:latin typeface="Arial"/>
                <a:cs typeface="Arial"/>
              </a:rPr>
              <a:t>A</a:t>
            </a:r>
            <a:r>
              <a:rPr sz="2200" spc="-165" dirty="0">
                <a:solidFill>
                  <a:srgbClr val="505050"/>
                </a:solidFill>
                <a:latin typeface="Arial"/>
                <a:cs typeface="Arial"/>
              </a:rPr>
              <a:t> </a:t>
            </a:r>
            <a:r>
              <a:rPr sz="2200" dirty="0">
                <a:solidFill>
                  <a:srgbClr val="505050"/>
                </a:solidFill>
                <a:latin typeface="Arial"/>
                <a:cs typeface="Arial"/>
              </a:rPr>
              <a:t>careful</a:t>
            </a:r>
            <a:r>
              <a:rPr sz="2200" spc="-60" dirty="0">
                <a:solidFill>
                  <a:srgbClr val="505050"/>
                </a:solidFill>
                <a:latin typeface="Arial"/>
                <a:cs typeface="Arial"/>
              </a:rPr>
              <a:t> </a:t>
            </a:r>
            <a:r>
              <a:rPr sz="2200" dirty="0">
                <a:solidFill>
                  <a:srgbClr val="505050"/>
                </a:solidFill>
                <a:latin typeface="Arial"/>
                <a:cs typeface="Arial"/>
              </a:rPr>
              <a:t>and</a:t>
            </a:r>
            <a:r>
              <a:rPr sz="2200" spc="-55" dirty="0">
                <a:solidFill>
                  <a:srgbClr val="505050"/>
                </a:solidFill>
                <a:latin typeface="Arial"/>
                <a:cs typeface="Arial"/>
              </a:rPr>
              <a:t> </a:t>
            </a:r>
            <a:r>
              <a:rPr sz="2200" dirty="0">
                <a:solidFill>
                  <a:srgbClr val="505050"/>
                </a:solidFill>
                <a:latin typeface="Arial"/>
                <a:cs typeface="Arial"/>
              </a:rPr>
              <a:t>deliberate</a:t>
            </a:r>
            <a:r>
              <a:rPr sz="2200" spc="-55" dirty="0">
                <a:solidFill>
                  <a:srgbClr val="505050"/>
                </a:solidFill>
                <a:latin typeface="Arial"/>
                <a:cs typeface="Arial"/>
              </a:rPr>
              <a:t> </a:t>
            </a:r>
            <a:r>
              <a:rPr sz="2200" dirty="0">
                <a:solidFill>
                  <a:srgbClr val="505050"/>
                </a:solidFill>
                <a:latin typeface="Arial"/>
                <a:cs typeface="Arial"/>
              </a:rPr>
              <a:t>Q&amp;A</a:t>
            </a:r>
            <a:r>
              <a:rPr sz="2200" spc="-150" dirty="0">
                <a:solidFill>
                  <a:srgbClr val="505050"/>
                </a:solidFill>
                <a:latin typeface="Arial"/>
                <a:cs typeface="Arial"/>
              </a:rPr>
              <a:t> </a:t>
            </a:r>
            <a:r>
              <a:rPr sz="2200" dirty="0">
                <a:solidFill>
                  <a:srgbClr val="505050"/>
                </a:solidFill>
                <a:latin typeface="Arial"/>
                <a:cs typeface="Arial"/>
              </a:rPr>
              <a:t>process</a:t>
            </a:r>
            <a:r>
              <a:rPr sz="2200" spc="-50" dirty="0">
                <a:solidFill>
                  <a:srgbClr val="505050"/>
                </a:solidFill>
                <a:latin typeface="Arial"/>
                <a:cs typeface="Arial"/>
              </a:rPr>
              <a:t> </a:t>
            </a:r>
            <a:r>
              <a:rPr sz="2200" dirty="0">
                <a:solidFill>
                  <a:srgbClr val="505050"/>
                </a:solidFill>
                <a:latin typeface="Arial"/>
                <a:cs typeface="Arial"/>
              </a:rPr>
              <a:t>has</a:t>
            </a:r>
            <a:r>
              <a:rPr sz="2200" spc="-65" dirty="0">
                <a:solidFill>
                  <a:srgbClr val="505050"/>
                </a:solidFill>
                <a:latin typeface="Arial"/>
                <a:cs typeface="Arial"/>
              </a:rPr>
              <a:t> </a:t>
            </a:r>
            <a:r>
              <a:rPr sz="2200" dirty="0">
                <a:solidFill>
                  <a:srgbClr val="505050"/>
                </a:solidFill>
                <a:latin typeface="Arial"/>
                <a:cs typeface="Arial"/>
              </a:rPr>
              <a:t>been</a:t>
            </a:r>
            <a:r>
              <a:rPr sz="2200" spc="-45" dirty="0">
                <a:solidFill>
                  <a:srgbClr val="505050"/>
                </a:solidFill>
                <a:latin typeface="Arial"/>
                <a:cs typeface="Arial"/>
              </a:rPr>
              <a:t> </a:t>
            </a:r>
            <a:r>
              <a:rPr sz="2200" dirty="0">
                <a:solidFill>
                  <a:srgbClr val="505050"/>
                </a:solidFill>
                <a:latin typeface="Arial"/>
                <a:cs typeface="Arial"/>
              </a:rPr>
              <a:t>established</a:t>
            </a:r>
            <a:r>
              <a:rPr sz="2200" spc="-60" dirty="0">
                <a:solidFill>
                  <a:srgbClr val="505050"/>
                </a:solidFill>
                <a:latin typeface="Arial"/>
                <a:cs typeface="Arial"/>
              </a:rPr>
              <a:t> </a:t>
            </a:r>
            <a:r>
              <a:rPr sz="2200" spc="-25" dirty="0">
                <a:solidFill>
                  <a:srgbClr val="505050"/>
                </a:solidFill>
                <a:latin typeface="Arial"/>
                <a:cs typeface="Arial"/>
              </a:rPr>
              <a:t>to</a:t>
            </a:r>
            <a:endParaRPr sz="2200" dirty="0">
              <a:latin typeface="Arial"/>
              <a:cs typeface="Arial"/>
            </a:endParaRPr>
          </a:p>
          <a:p>
            <a:pPr marL="756285" lvl="1" indent="-286385">
              <a:lnSpc>
                <a:spcPct val="100000"/>
              </a:lnSpc>
              <a:spcBef>
                <a:spcPts val="489"/>
              </a:spcBef>
              <a:buChar char="–"/>
              <a:tabLst>
                <a:tab pos="756285" algn="l"/>
              </a:tabLst>
            </a:pPr>
            <a:r>
              <a:rPr sz="2000" dirty="0">
                <a:solidFill>
                  <a:srgbClr val="505050"/>
                </a:solidFill>
                <a:latin typeface="Arial"/>
                <a:cs typeface="Arial"/>
              </a:rPr>
              <a:t>Protect</a:t>
            </a:r>
            <a:r>
              <a:rPr sz="2000" spc="-50" dirty="0">
                <a:solidFill>
                  <a:srgbClr val="505050"/>
                </a:solidFill>
                <a:latin typeface="Arial"/>
                <a:cs typeface="Arial"/>
              </a:rPr>
              <a:t> </a:t>
            </a:r>
            <a:r>
              <a:rPr sz="2000" dirty="0">
                <a:solidFill>
                  <a:srgbClr val="505050"/>
                </a:solidFill>
                <a:latin typeface="Arial"/>
                <a:cs typeface="Arial"/>
              </a:rPr>
              <a:t>the</a:t>
            </a:r>
            <a:r>
              <a:rPr sz="2000" spc="-25" dirty="0">
                <a:solidFill>
                  <a:srgbClr val="505050"/>
                </a:solidFill>
                <a:latin typeface="Arial"/>
                <a:cs typeface="Arial"/>
              </a:rPr>
              <a:t> </a:t>
            </a:r>
            <a:r>
              <a:rPr sz="2000" dirty="0">
                <a:solidFill>
                  <a:srgbClr val="505050"/>
                </a:solidFill>
                <a:latin typeface="Arial"/>
                <a:cs typeface="Arial"/>
              </a:rPr>
              <a:t>integrity</a:t>
            </a:r>
            <a:r>
              <a:rPr sz="2000" spc="-40" dirty="0">
                <a:solidFill>
                  <a:srgbClr val="505050"/>
                </a:solidFill>
                <a:latin typeface="Arial"/>
                <a:cs typeface="Arial"/>
              </a:rPr>
              <a:t> </a:t>
            </a:r>
            <a:r>
              <a:rPr sz="2000" dirty="0">
                <a:solidFill>
                  <a:srgbClr val="505050"/>
                </a:solidFill>
                <a:latin typeface="Arial"/>
                <a:cs typeface="Arial"/>
              </a:rPr>
              <a:t>of</a:t>
            </a:r>
            <a:r>
              <a:rPr sz="2000" spc="-20" dirty="0">
                <a:solidFill>
                  <a:srgbClr val="505050"/>
                </a:solidFill>
                <a:latin typeface="Arial"/>
                <a:cs typeface="Arial"/>
              </a:rPr>
              <a:t> </a:t>
            </a:r>
            <a:r>
              <a:rPr sz="2000" dirty="0">
                <a:solidFill>
                  <a:srgbClr val="505050"/>
                </a:solidFill>
                <a:latin typeface="Arial"/>
                <a:cs typeface="Arial"/>
              </a:rPr>
              <a:t>the</a:t>
            </a:r>
            <a:r>
              <a:rPr sz="2000" spc="-30" dirty="0">
                <a:solidFill>
                  <a:srgbClr val="505050"/>
                </a:solidFill>
                <a:latin typeface="Arial"/>
                <a:cs typeface="Arial"/>
              </a:rPr>
              <a:t> </a:t>
            </a:r>
            <a:r>
              <a:rPr sz="2000" dirty="0">
                <a:solidFill>
                  <a:srgbClr val="505050"/>
                </a:solidFill>
                <a:latin typeface="Arial"/>
                <a:cs typeface="Arial"/>
              </a:rPr>
              <a:t>procurement</a:t>
            </a:r>
            <a:r>
              <a:rPr sz="2000" spc="-55" dirty="0">
                <a:solidFill>
                  <a:srgbClr val="505050"/>
                </a:solidFill>
                <a:latin typeface="Arial"/>
                <a:cs typeface="Arial"/>
              </a:rPr>
              <a:t> </a:t>
            </a:r>
            <a:r>
              <a:rPr sz="2000" spc="-10" dirty="0">
                <a:solidFill>
                  <a:srgbClr val="505050"/>
                </a:solidFill>
                <a:latin typeface="Arial"/>
                <a:cs typeface="Arial"/>
              </a:rPr>
              <a:t>process</a:t>
            </a:r>
            <a:endParaRPr sz="2000" dirty="0">
              <a:latin typeface="Arial"/>
              <a:cs typeface="Arial"/>
            </a:endParaRPr>
          </a:p>
          <a:p>
            <a:pPr marL="756285" lvl="1" indent="-286385">
              <a:lnSpc>
                <a:spcPct val="100000"/>
              </a:lnSpc>
              <a:spcBef>
                <a:spcPts val="480"/>
              </a:spcBef>
              <a:buChar char="–"/>
              <a:tabLst>
                <a:tab pos="756285" algn="l"/>
              </a:tabLst>
            </a:pPr>
            <a:r>
              <a:rPr sz="2000" dirty="0">
                <a:solidFill>
                  <a:srgbClr val="505050"/>
                </a:solidFill>
                <a:latin typeface="Arial"/>
                <a:cs typeface="Arial"/>
              </a:rPr>
              <a:t>Ensure</a:t>
            </a:r>
            <a:r>
              <a:rPr sz="2000" spc="-35" dirty="0">
                <a:solidFill>
                  <a:srgbClr val="505050"/>
                </a:solidFill>
                <a:latin typeface="Arial"/>
                <a:cs typeface="Arial"/>
              </a:rPr>
              <a:t> </a:t>
            </a:r>
            <a:r>
              <a:rPr sz="2000" dirty="0">
                <a:solidFill>
                  <a:srgbClr val="505050"/>
                </a:solidFill>
                <a:latin typeface="Arial"/>
                <a:cs typeface="Arial"/>
              </a:rPr>
              <a:t>the</a:t>
            </a:r>
            <a:r>
              <a:rPr sz="2000" spc="-15" dirty="0">
                <a:solidFill>
                  <a:srgbClr val="505050"/>
                </a:solidFill>
                <a:latin typeface="Arial"/>
                <a:cs typeface="Arial"/>
              </a:rPr>
              <a:t> </a:t>
            </a:r>
            <a:r>
              <a:rPr sz="2000" dirty="0">
                <a:solidFill>
                  <a:srgbClr val="505050"/>
                </a:solidFill>
                <a:latin typeface="Arial"/>
                <a:cs typeface="Arial"/>
              </a:rPr>
              <a:t>consistent</a:t>
            </a:r>
            <a:r>
              <a:rPr sz="2000" spc="-45" dirty="0">
                <a:solidFill>
                  <a:srgbClr val="505050"/>
                </a:solidFill>
                <a:latin typeface="Arial"/>
                <a:cs typeface="Arial"/>
              </a:rPr>
              <a:t> </a:t>
            </a:r>
            <a:r>
              <a:rPr sz="2000" dirty="0">
                <a:solidFill>
                  <a:srgbClr val="505050"/>
                </a:solidFill>
                <a:latin typeface="Arial"/>
                <a:cs typeface="Arial"/>
              </a:rPr>
              <a:t>transfer</a:t>
            </a:r>
            <a:r>
              <a:rPr sz="2000" spc="-50" dirty="0">
                <a:solidFill>
                  <a:srgbClr val="505050"/>
                </a:solidFill>
                <a:latin typeface="Arial"/>
                <a:cs typeface="Arial"/>
              </a:rPr>
              <a:t> </a:t>
            </a:r>
            <a:r>
              <a:rPr sz="2000" dirty="0">
                <a:solidFill>
                  <a:srgbClr val="505050"/>
                </a:solidFill>
                <a:latin typeface="Arial"/>
                <a:cs typeface="Arial"/>
              </a:rPr>
              <a:t>of</a:t>
            </a:r>
            <a:r>
              <a:rPr sz="2000" spc="-15" dirty="0">
                <a:solidFill>
                  <a:srgbClr val="505050"/>
                </a:solidFill>
                <a:latin typeface="Arial"/>
                <a:cs typeface="Arial"/>
              </a:rPr>
              <a:t> </a:t>
            </a:r>
            <a:r>
              <a:rPr sz="2000" spc="-10" dirty="0">
                <a:solidFill>
                  <a:srgbClr val="505050"/>
                </a:solidFill>
                <a:latin typeface="Arial"/>
                <a:cs typeface="Arial"/>
              </a:rPr>
              <a:t>information</a:t>
            </a:r>
            <a:endParaRPr sz="2000" dirty="0">
              <a:latin typeface="Arial"/>
              <a:cs typeface="Arial"/>
            </a:endParaRPr>
          </a:p>
          <a:p>
            <a:pPr marL="756285" marR="5080" lvl="1" indent="-287020">
              <a:lnSpc>
                <a:spcPct val="100000"/>
              </a:lnSpc>
              <a:spcBef>
                <a:spcPts val="480"/>
              </a:spcBef>
              <a:buChar char="–"/>
              <a:tabLst>
                <a:tab pos="756285" algn="l"/>
              </a:tabLst>
            </a:pPr>
            <a:r>
              <a:rPr sz="2000" dirty="0">
                <a:solidFill>
                  <a:srgbClr val="505050"/>
                </a:solidFill>
                <a:latin typeface="Arial"/>
                <a:cs typeface="Arial"/>
              </a:rPr>
              <a:t>SC</a:t>
            </a:r>
            <a:r>
              <a:rPr sz="2000" spc="-20" dirty="0">
                <a:solidFill>
                  <a:srgbClr val="505050"/>
                </a:solidFill>
                <a:latin typeface="Arial"/>
                <a:cs typeface="Arial"/>
              </a:rPr>
              <a:t> </a:t>
            </a:r>
            <a:r>
              <a:rPr sz="2000" dirty="0">
                <a:solidFill>
                  <a:srgbClr val="505050"/>
                </a:solidFill>
                <a:latin typeface="Arial"/>
                <a:cs typeface="Arial"/>
              </a:rPr>
              <a:t>will</a:t>
            </a:r>
            <a:r>
              <a:rPr sz="2000" spc="-15" dirty="0">
                <a:solidFill>
                  <a:srgbClr val="505050"/>
                </a:solidFill>
                <a:latin typeface="Arial"/>
                <a:cs typeface="Arial"/>
              </a:rPr>
              <a:t> </a:t>
            </a:r>
            <a:r>
              <a:rPr sz="2000" dirty="0">
                <a:solidFill>
                  <a:srgbClr val="505050"/>
                </a:solidFill>
                <a:latin typeface="Arial"/>
                <a:cs typeface="Arial"/>
              </a:rPr>
              <a:t>meaningfully</a:t>
            </a:r>
            <a:r>
              <a:rPr sz="2000" spc="-25" dirty="0">
                <a:solidFill>
                  <a:srgbClr val="505050"/>
                </a:solidFill>
                <a:latin typeface="Arial"/>
                <a:cs typeface="Arial"/>
              </a:rPr>
              <a:t> </a:t>
            </a:r>
            <a:r>
              <a:rPr sz="2000" dirty="0">
                <a:solidFill>
                  <a:srgbClr val="505050"/>
                </a:solidFill>
                <a:latin typeface="Arial"/>
                <a:cs typeface="Arial"/>
              </a:rPr>
              <a:t>consider</a:t>
            </a:r>
            <a:r>
              <a:rPr sz="2000" spc="-50" dirty="0">
                <a:solidFill>
                  <a:srgbClr val="505050"/>
                </a:solidFill>
                <a:latin typeface="Arial"/>
                <a:cs typeface="Arial"/>
              </a:rPr>
              <a:t> </a:t>
            </a:r>
            <a:r>
              <a:rPr sz="2000" dirty="0">
                <a:solidFill>
                  <a:srgbClr val="505050"/>
                </a:solidFill>
                <a:latin typeface="Arial"/>
                <a:cs typeface="Arial"/>
              </a:rPr>
              <a:t>all</a:t>
            </a:r>
            <a:r>
              <a:rPr sz="2000" spc="-25" dirty="0">
                <a:solidFill>
                  <a:srgbClr val="505050"/>
                </a:solidFill>
                <a:latin typeface="Arial"/>
                <a:cs typeface="Arial"/>
              </a:rPr>
              <a:t> </a:t>
            </a:r>
            <a:r>
              <a:rPr sz="2000" dirty="0">
                <a:solidFill>
                  <a:srgbClr val="505050"/>
                </a:solidFill>
                <a:latin typeface="Arial"/>
                <a:cs typeface="Arial"/>
              </a:rPr>
              <a:t>questions</a:t>
            </a:r>
            <a:r>
              <a:rPr sz="2000" spc="-40" dirty="0">
                <a:solidFill>
                  <a:srgbClr val="505050"/>
                </a:solidFill>
                <a:latin typeface="Arial"/>
                <a:cs typeface="Arial"/>
              </a:rPr>
              <a:t> </a:t>
            </a:r>
            <a:r>
              <a:rPr sz="2000" dirty="0">
                <a:solidFill>
                  <a:srgbClr val="505050"/>
                </a:solidFill>
                <a:latin typeface="Arial"/>
                <a:cs typeface="Arial"/>
              </a:rPr>
              <a:t>submitted</a:t>
            </a:r>
            <a:r>
              <a:rPr sz="2000" spc="-60" dirty="0">
                <a:solidFill>
                  <a:srgbClr val="505050"/>
                </a:solidFill>
                <a:latin typeface="Arial"/>
                <a:cs typeface="Arial"/>
              </a:rPr>
              <a:t> </a:t>
            </a:r>
            <a:r>
              <a:rPr sz="2000" dirty="0">
                <a:solidFill>
                  <a:srgbClr val="505050"/>
                </a:solidFill>
                <a:latin typeface="Arial"/>
                <a:cs typeface="Arial"/>
              </a:rPr>
              <a:t>prior</a:t>
            </a:r>
            <a:r>
              <a:rPr sz="2000" spc="-40" dirty="0">
                <a:solidFill>
                  <a:srgbClr val="505050"/>
                </a:solidFill>
                <a:latin typeface="Arial"/>
                <a:cs typeface="Arial"/>
              </a:rPr>
              <a:t> </a:t>
            </a:r>
            <a:r>
              <a:rPr sz="2000" dirty="0">
                <a:solidFill>
                  <a:srgbClr val="505050"/>
                </a:solidFill>
                <a:latin typeface="Arial"/>
                <a:cs typeface="Arial"/>
              </a:rPr>
              <a:t>to</a:t>
            </a:r>
            <a:r>
              <a:rPr sz="2000" spc="-20" dirty="0">
                <a:solidFill>
                  <a:srgbClr val="505050"/>
                </a:solidFill>
                <a:latin typeface="Arial"/>
                <a:cs typeface="Arial"/>
              </a:rPr>
              <a:t> </a:t>
            </a:r>
            <a:r>
              <a:rPr sz="2000" dirty="0">
                <a:solidFill>
                  <a:srgbClr val="505050"/>
                </a:solidFill>
                <a:latin typeface="Arial"/>
                <a:cs typeface="Arial"/>
              </a:rPr>
              <a:t>the</a:t>
            </a:r>
            <a:r>
              <a:rPr sz="2000" spc="-35" dirty="0">
                <a:solidFill>
                  <a:srgbClr val="505050"/>
                </a:solidFill>
                <a:latin typeface="Arial"/>
                <a:cs typeface="Arial"/>
              </a:rPr>
              <a:t> </a:t>
            </a:r>
            <a:r>
              <a:rPr sz="2000" spc="-10" dirty="0">
                <a:solidFill>
                  <a:srgbClr val="505050"/>
                </a:solidFill>
                <a:latin typeface="Arial"/>
                <a:cs typeface="Arial"/>
              </a:rPr>
              <a:t>cut-</a:t>
            </a:r>
            <a:r>
              <a:rPr sz="2000" spc="-25" dirty="0">
                <a:solidFill>
                  <a:srgbClr val="505050"/>
                </a:solidFill>
                <a:latin typeface="Arial"/>
                <a:cs typeface="Arial"/>
              </a:rPr>
              <a:t>off </a:t>
            </a:r>
            <a:r>
              <a:rPr sz="2000" dirty="0">
                <a:solidFill>
                  <a:srgbClr val="505050"/>
                </a:solidFill>
                <a:latin typeface="Arial"/>
                <a:cs typeface="Arial"/>
              </a:rPr>
              <a:t>but</a:t>
            </a:r>
            <a:r>
              <a:rPr sz="2000" spc="-35" dirty="0">
                <a:solidFill>
                  <a:srgbClr val="505050"/>
                </a:solidFill>
                <a:latin typeface="Arial"/>
                <a:cs typeface="Arial"/>
              </a:rPr>
              <a:t> </a:t>
            </a:r>
            <a:r>
              <a:rPr sz="2000" dirty="0">
                <a:solidFill>
                  <a:srgbClr val="505050"/>
                </a:solidFill>
                <a:latin typeface="Arial"/>
                <a:cs typeface="Arial"/>
              </a:rPr>
              <a:t>may</a:t>
            </a:r>
            <a:r>
              <a:rPr sz="2000" spc="-30" dirty="0">
                <a:solidFill>
                  <a:srgbClr val="505050"/>
                </a:solidFill>
                <a:latin typeface="Arial"/>
                <a:cs typeface="Arial"/>
              </a:rPr>
              <a:t> </a:t>
            </a:r>
            <a:r>
              <a:rPr sz="2000" dirty="0">
                <a:solidFill>
                  <a:srgbClr val="505050"/>
                </a:solidFill>
                <a:latin typeface="Arial"/>
                <a:cs typeface="Arial"/>
              </a:rPr>
              <a:t>not</a:t>
            </a:r>
            <a:r>
              <a:rPr sz="2000" spc="-15" dirty="0">
                <a:solidFill>
                  <a:srgbClr val="505050"/>
                </a:solidFill>
                <a:latin typeface="Arial"/>
                <a:cs typeface="Arial"/>
              </a:rPr>
              <a:t> </a:t>
            </a:r>
            <a:r>
              <a:rPr sz="2000" dirty="0">
                <a:solidFill>
                  <a:srgbClr val="505050"/>
                </a:solidFill>
                <a:latin typeface="Arial"/>
                <a:cs typeface="Arial"/>
              </a:rPr>
              <a:t>provide</a:t>
            </a:r>
            <a:r>
              <a:rPr sz="2000" spc="-35" dirty="0">
                <a:solidFill>
                  <a:srgbClr val="505050"/>
                </a:solidFill>
                <a:latin typeface="Arial"/>
                <a:cs typeface="Arial"/>
              </a:rPr>
              <a:t> </a:t>
            </a:r>
            <a:r>
              <a:rPr sz="2000" dirty="0">
                <a:solidFill>
                  <a:srgbClr val="505050"/>
                </a:solidFill>
                <a:latin typeface="Arial"/>
                <a:cs typeface="Arial"/>
              </a:rPr>
              <a:t>a</a:t>
            </a:r>
            <a:r>
              <a:rPr sz="2000" spc="-10" dirty="0">
                <a:solidFill>
                  <a:srgbClr val="505050"/>
                </a:solidFill>
                <a:latin typeface="Arial"/>
                <a:cs typeface="Arial"/>
              </a:rPr>
              <a:t> response</a:t>
            </a:r>
            <a:endParaRPr sz="2000" dirty="0">
              <a:latin typeface="Arial"/>
              <a:cs typeface="Arial"/>
            </a:endParaRPr>
          </a:p>
          <a:p>
            <a:pPr marL="756285" lvl="1" indent="-286385">
              <a:lnSpc>
                <a:spcPct val="100000"/>
              </a:lnSpc>
              <a:spcBef>
                <a:spcPts val="480"/>
              </a:spcBef>
              <a:buChar char="–"/>
              <a:tabLst>
                <a:tab pos="756285" algn="l"/>
              </a:tabLst>
            </a:pPr>
            <a:r>
              <a:rPr sz="2000" dirty="0">
                <a:solidFill>
                  <a:srgbClr val="505050"/>
                </a:solidFill>
                <a:latin typeface="Arial"/>
                <a:cs typeface="Arial"/>
              </a:rPr>
              <a:t>When</a:t>
            </a:r>
            <a:r>
              <a:rPr sz="2000" spc="-45" dirty="0">
                <a:solidFill>
                  <a:srgbClr val="505050"/>
                </a:solidFill>
                <a:latin typeface="Arial"/>
                <a:cs typeface="Arial"/>
              </a:rPr>
              <a:t> </a:t>
            </a:r>
            <a:r>
              <a:rPr sz="2000" dirty="0">
                <a:solidFill>
                  <a:srgbClr val="505050"/>
                </a:solidFill>
                <a:latin typeface="Arial"/>
                <a:cs typeface="Arial"/>
              </a:rPr>
              <a:t>responding,</a:t>
            </a:r>
            <a:r>
              <a:rPr sz="2000" spc="-55" dirty="0">
                <a:solidFill>
                  <a:srgbClr val="505050"/>
                </a:solidFill>
                <a:latin typeface="Arial"/>
                <a:cs typeface="Arial"/>
              </a:rPr>
              <a:t> </a:t>
            </a:r>
            <a:r>
              <a:rPr sz="2000" dirty="0">
                <a:solidFill>
                  <a:srgbClr val="505050"/>
                </a:solidFill>
                <a:latin typeface="Arial"/>
                <a:cs typeface="Arial"/>
              </a:rPr>
              <a:t>SC</a:t>
            </a:r>
            <a:r>
              <a:rPr sz="2000" spc="-10" dirty="0">
                <a:solidFill>
                  <a:srgbClr val="505050"/>
                </a:solidFill>
                <a:latin typeface="Arial"/>
                <a:cs typeface="Arial"/>
              </a:rPr>
              <a:t> </a:t>
            </a:r>
            <a:r>
              <a:rPr sz="2000" dirty="0">
                <a:solidFill>
                  <a:srgbClr val="505050"/>
                </a:solidFill>
                <a:latin typeface="Arial"/>
                <a:cs typeface="Arial"/>
              </a:rPr>
              <a:t>may</a:t>
            </a:r>
            <a:r>
              <a:rPr sz="2000" spc="-35" dirty="0">
                <a:solidFill>
                  <a:srgbClr val="505050"/>
                </a:solidFill>
                <a:latin typeface="Arial"/>
                <a:cs typeface="Arial"/>
              </a:rPr>
              <a:t> </a:t>
            </a:r>
            <a:r>
              <a:rPr sz="2000" dirty="0">
                <a:solidFill>
                  <a:srgbClr val="505050"/>
                </a:solidFill>
                <a:latin typeface="Arial"/>
                <a:cs typeface="Arial"/>
              </a:rPr>
              <a:t>summarize</a:t>
            </a:r>
            <a:r>
              <a:rPr sz="2000" spc="-50" dirty="0">
                <a:solidFill>
                  <a:srgbClr val="505050"/>
                </a:solidFill>
                <a:latin typeface="Arial"/>
                <a:cs typeface="Arial"/>
              </a:rPr>
              <a:t> </a:t>
            </a:r>
            <a:r>
              <a:rPr sz="2000" dirty="0">
                <a:solidFill>
                  <a:srgbClr val="505050"/>
                </a:solidFill>
                <a:latin typeface="Arial"/>
                <a:cs typeface="Arial"/>
              </a:rPr>
              <a:t>or</a:t>
            </a:r>
            <a:r>
              <a:rPr sz="2000" spc="-25" dirty="0">
                <a:solidFill>
                  <a:srgbClr val="505050"/>
                </a:solidFill>
                <a:latin typeface="Arial"/>
                <a:cs typeface="Arial"/>
              </a:rPr>
              <a:t> </a:t>
            </a:r>
            <a:r>
              <a:rPr sz="2000" dirty="0">
                <a:solidFill>
                  <a:srgbClr val="505050"/>
                </a:solidFill>
                <a:latin typeface="Arial"/>
                <a:cs typeface="Arial"/>
              </a:rPr>
              <a:t>combine</a:t>
            </a:r>
            <a:r>
              <a:rPr sz="2000" spc="-40" dirty="0">
                <a:solidFill>
                  <a:srgbClr val="505050"/>
                </a:solidFill>
                <a:latin typeface="Arial"/>
                <a:cs typeface="Arial"/>
              </a:rPr>
              <a:t> </a:t>
            </a:r>
            <a:r>
              <a:rPr sz="2000" spc="-10" dirty="0">
                <a:solidFill>
                  <a:srgbClr val="505050"/>
                </a:solidFill>
                <a:latin typeface="Arial"/>
                <a:cs typeface="Arial"/>
              </a:rPr>
              <a:t>questions</a:t>
            </a:r>
            <a:endParaRPr sz="2000" dirty="0">
              <a:latin typeface="Arial"/>
              <a:cs typeface="Arial"/>
            </a:endParaRPr>
          </a:p>
          <a:p>
            <a:pPr marL="355600" marR="3972560" indent="-342900">
              <a:lnSpc>
                <a:spcPct val="100000"/>
              </a:lnSpc>
              <a:spcBef>
                <a:spcPts val="520"/>
              </a:spcBef>
              <a:buChar char="•"/>
              <a:tabLst>
                <a:tab pos="355600" algn="l"/>
              </a:tabLst>
            </a:pPr>
            <a:r>
              <a:rPr sz="2200" dirty="0">
                <a:solidFill>
                  <a:srgbClr val="505050"/>
                </a:solidFill>
                <a:latin typeface="Arial"/>
                <a:cs typeface="Arial"/>
              </a:rPr>
              <a:t>Questions</a:t>
            </a:r>
            <a:r>
              <a:rPr sz="2200" spc="-65" dirty="0">
                <a:solidFill>
                  <a:srgbClr val="505050"/>
                </a:solidFill>
                <a:latin typeface="Arial"/>
                <a:cs typeface="Arial"/>
              </a:rPr>
              <a:t> </a:t>
            </a:r>
            <a:r>
              <a:rPr sz="2200" dirty="0">
                <a:solidFill>
                  <a:srgbClr val="505050"/>
                </a:solidFill>
                <a:latin typeface="Arial"/>
                <a:cs typeface="Arial"/>
              </a:rPr>
              <a:t>must</a:t>
            </a:r>
            <a:r>
              <a:rPr sz="2200" spc="-55" dirty="0">
                <a:solidFill>
                  <a:srgbClr val="505050"/>
                </a:solidFill>
                <a:latin typeface="Arial"/>
                <a:cs typeface="Arial"/>
              </a:rPr>
              <a:t> </a:t>
            </a:r>
            <a:r>
              <a:rPr sz="2200" dirty="0">
                <a:solidFill>
                  <a:srgbClr val="505050"/>
                </a:solidFill>
                <a:latin typeface="Arial"/>
                <a:cs typeface="Arial"/>
              </a:rPr>
              <a:t>be</a:t>
            </a:r>
            <a:r>
              <a:rPr sz="2200" spc="-65" dirty="0">
                <a:solidFill>
                  <a:srgbClr val="505050"/>
                </a:solidFill>
                <a:latin typeface="Arial"/>
                <a:cs typeface="Arial"/>
              </a:rPr>
              <a:t> </a:t>
            </a:r>
            <a:r>
              <a:rPr sz="2200" dirty="0">
                <a:solidFill>
                  <a:srgbClr val="505050"/>
                </a:solidFill>
                <a:latin typeface="Arial"/>
                <a:cs typeface="Arial"/>
              </a:rPr>
              <a:t>submitted</a:t>
            </a:r>
            <a:r>
              <a:rPr sz="2200" spc="-60" dirty="0">
                <a:solidFill>
                  <a:srgbClr val="505050"/>
                </a:solidFill>
                <a:latin typeface="Arial"/>
                <a:cs typeface="Arial"/>
              </a:rPr>
              <a:t> </a:t>
            </a:r>
            <a:r>
              <a:rPr sz="2200" spc="-25" dirty="0">
                <a:solidFill>
                  <a:srgbClr val="505050"/>
                </a:solidFill>
                <a:latin typeface="Arial"/>
                <a:cs typeface="Arial"/>
              </a:rPr>
              <a:t>to</a:t>
            </a:r>
            <a:r>
              <a:rPr lang="en-US" sz="2200" spc="-25" dirty="0">
                <a:solidFill>
                  <a:srgbClr val="505050"/>
                </a:solidFill>
                <a:latin typeface="Arial"/>
                <a:cs typeface="Arial"/>
              </a:rPr>
              <a:t> </a:t>
            </a:r>
            <a:r>
              <a:rPr lang="en-US" sz="2000" u="sng" spc="-10" dirty="0">
                <a:solidFill>
                  <a:srgbClr val="0000FF"/>
                </a:solidFill>
                <a:uFill>
                  <a:solidFill>
                    <a:srgbClr val="0000FF"/>
                  </a:solidFill>
                </a:uFill>
                <a:latin typeface="Arial"/>
                <a:cs typeface="Arial"/>
                <a:hlinkClick r:id="rId2"/>
              </a:rPr>
              <a:t>TJNAFcompetition</a:t>
            </a:r>
            <a:r>
              <a:rPr sz="2000" u="sng" spc="-10" dirty="0">
                <a:solidFill>
                  <a:srgbClr val="0000FF"/>
                </a:solidFill>
                <a:uFill>
                  <a:solidFill>
                    <a:srgbClr val="0000FF"/>
                  </a:solidFill>
                </a:uFill>
                <a:latin typeface="Arial"/>
                <a:cs typeface="Arial"/>
                <a:hlinkClick r:id="rId2"/>
              </a:rPr>
              <a:t>@science.doe.g</a:t>
            </a:r>
            <a:r>
              <a:rPr lang="en-US" sz="2000" u="sng" spc="-10" dirty="0">
                <a:solidFill>
                  <a:srgbClr val="0000FF"/>
                </a:solidFill>
                <a:uFill>
                  <a:solidFill>
                    <a:srgbClr val="0000FF"/>
                  </a:solidFill>
                </a:uFill>
                <a:latin typeface="Arial"/>
                <a:cs typeface="Arial"/>
                <a:hlinkClick r:id="rId2"/>
              </a:rPr>
              <a:t>o</a:t>
            </a:r>
            <a:r>
              <a:rPr sz="2000" u="sng" spc="-10" dirty="0">
                <a:solidFill>
                  <a:srgbClr val="0000FF"/>
                </a:solidFill>
                <a:uFill>
                  <a:solidFill>
                    <a:srgbClr val="0000FF"/>
                  </a:solidFill>
                </a:uFill>
                <a:latin typeface="Arial"/>
                <a:cs typeface="Arial"/>
                <a:hlinkClick r:id="rId2"/>
              </a:rPr>
              <a:t>v</a:t>
            </a:r>
            <a:endParaRPr sz="2000" dirty="0">
              <a:latin typeface="Arial"/>
              <a:cs typeface="Arial"/>
              <a:hlinkClick r:id="rId2"/>
            </a:endParaRPr>
          </a:p>
          <a:p>
            <a:pPr marL="355600" marR="898525" indent="-342900">
              <a:lnSpc>
                <a:spcPct val="100000"/>
              </a:lnSpc>
              <a:spcBef>
                <a:spcPts val="525"/>
              </a:spcBef>
              <a:buChar char="•"/>
              <a:tabLst>
                <a:tab pos="355600" algn="l"/>
              </a:tabLst>
            </a:pPr>
            <a:r>
              <a:rPr sz="2200" dirty="0">
                <a:solidFill>
                  <a:srgbClr val="505050"/>
                </a:solidFill>
                <a:latin typeface="Arial"/>
                <a:cs typeface="Arial"/>
              </a:rPr>
              <a:t>All</a:t>
            </a:r>
            <a:r>
              <a:rPr sz="2200" spc="-50" dirty="0">
                <a:solidFill>
                  <a:srgbClr val="505050"/>
                </a:solidFill>
                <a:latin typeface="Arial"/>
                <a:cs typeface="Arial"/>
              </a:rPr>
              <a:t> </a:t>
            </a:r>
            <a:r>
              <a:rPr sz="2200" dirty="0">
                <a:solidFill>
                  <a:srgbClr val="505050"/>
                </a:solidFill>
                <a:latin typeface="Arial"/>
                <a:cs typeface="Arial"/>
              </a:rPr>
              <a:t>responses</a:t>
            </a:r>
            <a:r>
              <a:rPr sz="2200" spc="-35" dirty="0">
                <a:solidFill>
                  <a:srgbClr val="505050"/>
                </a:solidFill>
                <a:latin typeface="Arial"/>
                <a:cs typeface="Arial"/>
              </a:rPr>
              <a:t> </a:t>
            </a:r>
            <a:r>
              <a:rPr sz="2200" dirty="0">
                <a:solidFill>
                  <a:srgbClr val="505050"/>
                </a:solidFill>
                <a:latin typeface="Arial"/>
                <a:cs typeface="Arial"/>
              </a:rPr>
              <a:t>will</a:t>
            </a:r>
            <a:r>
              <a:rPr sz="2200" spc="-45" dirty="0">
                <a:solidFill>
                  <a:srgbClr val="505050"/>
                </a:solidFill>
                <a:latin typeface="Arial"/>
                <a:cs typeface="Arial"/>
              </a:rPr>
              <a:t> </a:t>
            </a:r>
            <a:r>
              <a:rPr sz="2200" dirty="0">
                <a:solidFill>
                  <a:srgbClr val="505050"/>
                </a:solidFill>
                <a:latin typeface="Arial"/>
                <a:cs typeface="Arial"/>
              </a:rPr>
              <a:t>be</a:t>
            </a:r>
            <a:r>
              <a:rPr sz="2200" spc="-30" dirty="0">
                <a:solidFill>
                  <a:srgbClr val="505050"/>
                </a:solidFill>
                <a:latin typeface="Arial"/>
                <a:cs typeface="Arial"/>
              </a:rPr>
              <a:t> </a:t>
            </a:r>
            <a:r>
              <a:rPr sz="2200" dirty="0">
                <a:solidFill>
                  <a:srgbClr val="505050"/>
                </a:solidFill>
                <a:latin typeface="Arial"/>
                <a:cs typeface="Arial"/>
              </a:rPr>
              <a:t>prepared</a:t>
            </a:r>
            <a:r>
              <a:rPr sz="2200" spc="-25" dirty="0">
                <a:solidFill>
                  <a:srgbClr val="505050"/>
                </a:solidFill>
                <a:latin typeface="Arial"/>
                <a:cs typeface="Arial"/>
              </a:rPr>
              <a:t> </a:t>
            </a:r>
            <a:r>
              <a:rPr sz="2200" dirty="0">
                <a:solidFill>
                  <a:srgbClr val="505050"/>
                </a:solidFill>
                <a:latin typeface="Arial"/>
                <a:cs typeface="Arial"/>
              </a:rPr>
              <a:t>by</a:t>
            </a:r>
            <a:r>
              <a:rPr sz="2200" spc="-35" dirty="0">
                <a:solidFill>
                  <a:srgbClr val="505050"/>
                </a:solidFill>
                <a:latin typeface="Arial"/>
                <a:cs typeface="Arial"/>
              </a:rPr>
              <a:t> </a:t>
            </a:r>
            <a:r>
              <a:rPr sz="2200" dirty="0">
                <a:solidFill>
                  <a:srgbClr val="505050"/>
                </a:solidFill>
                <a:latin typeface="Arial"/>
                <a:cs typeface="Arial"/>
              </a:rPr>
              <a:t>the</a:t>
            </a:r>
            <a:r>
              <a:rPr sz="2200" spc="-40" dirty="0">
                <a:solidFill>
                  <a:srgbClr val="505050"/>
                </a:solidFill>
                <a:latin typeface="Arial"/>
                <a:cs typeface="Arial"/>
              </a:rPr>
              <a:t> </a:t>
            </a:r>
            <a:r>
              <a:rPr sz="2200" dirty="0">
                <a:solidFill>
                  <a:srgbClr val="505050"/>
                </a:solidFill>
                <a:latin typeface="Arial"/>
                <a:cs typeface="Arial"/>
              </a:rPr>
              <a:t>SEB</a:t>
            </a:r>
            <a:r>
              <a:rPr sz="2200" spc="-35" dirty="0">
                <a:solidFill>
                  <a:srgbClr val="505050"/>
                </a:solidFill>
                <a:latin typeface="Arial"/>
                <a:cs typeface="Arial"/>
              </a:rPr>
              <a:t> </a:t>
            </a:r>
            <a:r>
              <a:rPr sz="2200" dirty="0">
                <a:solidFill>
                  <a:srgbClr val="505050"/>
                </a:solidFill>
                <a:latin typeface="Arial"/>
                <a:cs typeface="Arial"/>
              </a:rPr>
              <a:t>and</a:t>
            </a:r>
            <a:r>
              <a:rPr sz="2200" spc="-40" dirty="0">
                <a:solidFill>
                  <a:srgbClr val="505050"/>
                </a:solidFill>
                <a:latin typeface="Arial"/>
                <a:cs typeface="Arial"/>
              </a:rPr>
              <a:t> </a:t>
            </a:r>
            <a:r>
              <a:rPr sz="2200" dirty="0">
                <a:solidFill>
                  <a:srgbClr val="505050"/>
                </a:solidFill>
                <a:latin typeface="Arial"/>
                <a:cs typeface="Arial"/>
              </a:rPr>
              <a:t>posted</a:t>
            </a:r>
            <a:r>
              <a:rPr sz="2200" spc="-35" dirty="0">
                <a:solidFill>
                  <a:srgbClr val="505050"/>
                </a:solidFill>
                <a:latin typeface="Arial"/>
                <a:cs typeface="Arial"/>
              </a:rPr>
              <a:t> </a:t>
            </a:r>
            <a:r>
              <a:rPr sz="2200" dirty="0">
                <a:solidFill>
                  <a:srgbClr val="505050"/>
                </a:solidFill>
                <a:latin typeface="Arial"/>
                <a:cs typeface="Arial"/>
              </a:rPr>
              <a:t>on</a:t>
            </a:r>
            <a:r>
              <a:rPr sz="2200" spc="-40" dirty="0">
                <a:solidFill>
                  <a:srgbClr val="505050"/>
                </a:solidFill>
                <a:latin typeface="Arial"/>
                <a:cs typeface="Arial"/>
              </a:rPr>
              <a:t> </a:t>
            </a:r>
            <a:r>
              <a:rPr sz="2200" spc="-25" dirty="0">
                <a:solidFill>
                  <a:srgbClr val="505050"/>
                </a:solidFill>
                <a:latin typeface="Arial"/>
                <a:cs typeface="Arial"/>
              </a:rPr>
              <a:t>the </a:t>
            </a:r>
            <a:r>
              <a:rPr sz="2200" dirty="0">
                <a:solidFill>
                  <a:srgbClr val="505050"/>
                </a:solidFill>
                <a:latin typeface="Arial"/>
                <a:cs typeface="Arial"/>
              </a:rPr>
              <a:t>competition</a:t>
            </a:r>
            <a:r>
              <a:rPr sz="2200" spc="-110" dirty="0">
                <a:solidFill>
                  <a:srgbClr val="505050"/>
                </a:solidFill>
                <a:latin typeface="Arial"/>
                <a:cs typeface="Arial"/>
              </a:rPr>
              <a:t> </a:t>
            </a:r>
            <a:r>
              <a:rPr sz="2200" spc="-10" dirty="0">
                <a:solidFill>
                  <a:srgbClr val="505050"/>
                </a:solidFill>
                <a:latin typeface="Arial"/>
                <a:cs typeface="Arial"/>
              </a:rPr>
              <a:t>website</a:t>
            </a:r>
            <a:endParaRPr sz="2200" dirty="0">
              <a:latin typeface="Arial"/>
              <a:cs typeface="Arial"/>
            </a:endParaRPr>
          </a:p>
          <a:p>
            <a:pPr marL="354965" indent="-342265">
              <a:spcBef>
                <a:spcPts val="580"/>
              </a:spcBef>
              <a:buChar char="•"/>
              <a:tabLst>
                <a:tab pos="354965" algn="l"/>
              </a:tabLst>
            </a:pPr>
            <a:r>
              <a:rPr sz="2400" dirty="0">
                <a:solidFill>
                  <a:srgbClr val="FF0000"/>
                </a:solidFill>
                <a:latin typeface="Arial"/>
                <a:cs typeface="Arial"/>
              </a:rPr>
              <a:t>10</a:t>
            </a:r>
            <a:r>
              <a:rPr sz="2400" spc="-70" dirty="0">
                <a:solidFill>
                  <a:srgbClr val="FF0000"/>
                </a:solidFill>
                <a:latin typeface="Arial"/>
                <a:cs typeface="Arial"/>
              </a:rPr>
              <a:t> </a:t>
            </a:r>
            <a:r>
              <a:rPr sz="2400" dirty="0">
                <a:solidFill>
                  <a:srgbClr val="FF0000"/>
                </a:solidFill>
                <a:latin typeface="Arial"/>
                <a:cs typeface="Arial"/>
              </a:rPr>
              <a:t>Day</a:t>
            </a:r>
            <a:r>
              <a:rPr sz="2400" spc="-60" dirty="0">
                <a:solidFill>
                  <a:srgbClr val="FF0000"/>
                </a:solidFill>
                <a:latin typeface="Arial"/>
                <a:cs typeface="Arial"/>
              </a:rPr>
              <a:t> </a:t>
            </a:r>
            <a:r>
              <a:rPr sz="2400" spc="-20" dirty="0">
                <a:solidFill>
                  <a:srgbClr val="FF0000"/>
                </a:solidFill>
                <a:latin typeface="Arial"/>
                <a:cs typeface="Arial"/>
              </a:rPr>
              <a:t>Cut-</a:t>
            </a:r>
            <a:r>
              <a:rPr sz="2400" dirty="0">
                <a:solidFill>
                  <a:srgbClr val="FF0000"/>
                </a:solidFill>
                <a:latin typeface="Arial"/>
                <a:cs typeface="Arial"/>
              </a:rPr>
              <a:t>off</a:t>
            </a:r>
            <a:r>
              <a:rPr sz="2400" spc="-80" dirty="0">
                <a:solidFill>
                  <a:srgbClr val="FF0000"/>
                </a:solidFill>
                <a:latin typeface="Arial"/>
                <a:cs typeface="Arial"/>
              </a:rPr>
              <a:t> </a:t>
            </a:r>
            <a:r>
              <a:rPr sz="2400" spc="-10" dirty="0">
                <a:solidFill>
                  <a:srgbClr val="FF0000"/>
                </a:solidFill>
                <a:latin typeface="Arial"/>
                <a:cs typeface="Arial"/>
              </a:rPr>
              <a:t>(Friday,</a:t>
            </a:r>
            <a:r>
              <a:rPr lang="en-US" sz="2400" spc="-60" dirty="0">
                <a:solidFill>
                  <a:srgbClr val="FF0000"/>
                </a:solidFill>
                <a:latin typeface="Arial"/>
                <a:cs typeface="Arial"/>
              </a:rPr>
              <a:t> September 20</a:t>
            </a:r>
            <a:r>
              <a:rPr sz="2400" dirty="0">
                <a:solidFill>
                  <a:srgbClr val="FF0000"/>
                </a:solidFill>
                <a:latin typeface="Arial"/>
                <a:cs typeface="Arial"/>
              </a:rPr>
              <a:t>,</a:t>
            </a:r>
            <a:r>
              <a:rPr sz="2400" spc="-75" dirty="0">
                <a:solidFill>
                  <a:srgbClr val="FF0000"/>
                </a:solidFill>
                <a:latin typeface="Arial"/>
                <a:cs typeface="Arial"/>
              </a:rPr>
              <a:t> </a:t>
            </a:r>
            <a:r>
              <a:rPr sz="2400" spc="-10" dirty="0">
                <a:solidFill>
                  <a:srgbClr val="FF0000"/>
                </a:solidFill>
                <a:latin typeface="Arial"/>
                <a:cs typeface="Arial"/>
              </a:rPr>
              <a:t>2024)</a:t>
            </a:r>
            <a:endParaRPr sz="24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16</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Questions</a:t>
            </a:r>
            <a:r>
              <a:rPr spc="-80">
                <a:solidFill>
                  <a:srgbClr val="FFFFFF"/>
                </a:solidFill>
              </a:rPr>
              <a:t> </a:t>
            </a:r>
            <a:r>
              <a:rPr>
                <a:solidFill>
                  <a:srgbClr val="FFFFFF"/>
                </a:solidFill>
              </a:rPr>
              <a:t>and</a:t>
            </a:r>
            <a:r>
              <a:rPr spc="-185">
                <a:solidFill>
                  <a:srgbClr val="FFFFFF"/>
                </a:solidFill>
              </a:rPr>
              <a:t> </a:t>
            </a:r>
            <a:r>
              <a:rPr>
                <a:solidFill>
                  <a:srgbClr val="FFFFFF"/>
                </a:solidFill>
              </a:rPr>
              <a:t>Answers</a:t>
            </a:r>
            <a:r>
              <a:rPr spc="-95">
                <a:solidFill>
                  <a:srgbClr val="FFFFFF"/>
                </a:solidFill>
              </a:rPr>
              <a:t> </a:t>
            </a:r>
            <a:r>
              <a:rPr spc="-10">
                <a:solidFill>
                  <a:srgbClr val="FFFFFF"/>
                </a:solidFill>
              </a:rPr>
              <a:t>Protocol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17</a:t>
            </a:fld>
            <a:endParaRPr lang="en-US" spc="-25"/>
          </a:p>
        </p:txBody>
      </p:sp>
      <p:sp>
        <p:nvSpPr>
          <p:cNvPr id="3" name="object 3"/>
          <p:cNvSpPr txBox="1">
            <a:spLocks noGrp="1"/>
          </p:cNvSpPr>
          <p:nvPr>
            <p:ph type="title"/>
          </p:nvPr>
        </p:nvSpPr>
        <p:spPr>
          <a:xfrm>
            <a:off x="215900" y="-48196"/>
            <a:ext cx="7462520" cy="725059"/>
          </a:xfrm>
          <a:prstGeom prst="rect">
            <a:avLst/>
          </a:prstGeom>
        </p:spPr>
        <p:txBody>
          <a:bodyPr vert="horz" wrap="square" lIns="0" tIns="291327" rIns="0" bIns="0" rtlCol="0">
            <a:spAutoFit/>
          </a:bodyPr>
          <a:lstStyle/>
          <a:p>
            <a:pPr marL="12700">
              <a:lnSpc>
                <a:spcPct val="100000"/>
              </a:lnSpc>
              <a:spcBef>
                <a:spcPts val="95"/>
              </a:spcBef>
            </a:pPr>
            <a:r>
              <a:rPr spc="-10" dirty="0">
                <a:solidFill>
                  <a:srgbClr val="FFFFFF"/>
                </a:solidFill>
              </a:rPr>
              <a:t>Question</a:t>
            </a:r>
            <a:r>
              <a:rPr lang="en-US" spc="-10" dirty="0">
                <a:solidFill>
                  <a:srgbClr val="FFFFFF"/>
                </a:solidFill>
              </a:rPr>
              <a:t>s/Answers</a:t>
            </a:r>
            <a:endParaRPr spc="-10" dirty="0">
              <a:solidFill>
                <a:srgbClr val="FFFFFF"/>
              </a:solidFill>
            </a:endParaRPr>
          </a:p>
        </p:txBody>
      </p:sp>
      <p:sp>
        <p:nvSpPr>
          <p:cNvPr id="6" name="TextBox 5">
            <a:extLst>
              <a:ext uri="{FF2B5EF4-FFF2-40B4-BE49-F238E27FC236}">
                <a16:creationId xmlns:a16="http://schemas.microsoft.com/office/drawing/2014/main" id="{D503E6AB-D28D-F6FE-9C4B-5390E8E8EA56}"/>
              </a:ext>
            </a:extLst>
          </p:cNvPr>
          <p:cNvSpPr txBox="1"/>
          <p:nvPr/>
        </p:nvSpPr>
        <p:spPr>
          <a:xfrm>
            <a:off x="0" y="904875"/>
            <a:ext cx="9058275" cy="5386090"/>
          </a:xfrm>
          <a:prstGeom prst="rect">
            <a:avLst/>
          </a:prstGeom>
          <a:noFill/>
        </p:spPr>
        <p:txBody>
          <a:bodyPr wrap="square">
            <a:spAutoFit/>
          </a:bodyPr>
          <a:lstStyle/>
          <a:p>
            <a:pPr marL="0" marR="0" fontAlgn="base">
              <a:spcBef>
                <a:spcPts val="0"/>
              </a:spcBef>
              <a:spcAft>
                <a:spcPts val="0"/>
              </a:spcAft>
            </a:pPr>
            <a:r>
              <a:rPr lang="en-US" sz="1800" dirty="0">
                <a:effectLst/>
                <a:latin typeface="Calibri" panose="020F0502020204030204" pitchFamily="34" charset="0"/>
                <a:ea typeface="Aptos" panose="020B0004020202020204" pitchFamily="34" charset="0"/>
                <a:cs typeface="Aptos" panose="020B0004020202020204" pitchFamily="34" charset="0"/>
              </a:rPr>
              <a:t>1) Can DOE provide information on any Human Resource Information System (HRIS), Enterprise Resource Planning (ERP), or Enterprise Accounting system currently in use at TJNAF?  Also, will the winning Contractor be required to continue using these systems if they win the award?</a:t>
            </a:r>
            <a:r>
              <a:rPr lang="en-US" sz="1800" u="sng" dirty="0">
                <a:solidFill>
                  <a:srgbClr val="D13438"/>
                </a:solidFill>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rPr>
              <a:t>Information on TJNAF’s current Human Resource, Resource Planning, and Accounting Systems will be posted on the competition website. The winning contractor will not be required to use these systems.  </a:t>
            </a:r>
          </a:p>
          <a:p>
            <a:pPr marL="0" marR="0" fontAlgn="base">
              <a:spcBef>
                <a:spcPts val="0"/>
              </a:spcBef>
              <a:spcAft>
                <a:spcPts val="0"/>
              </a:spcAft>
            </a:pPr>
            <a:endPar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1800" dirty="0">
                <a:effectLst/>
                <a:latin typeface="Calibri" panose="020F0502020204030204" pitchFamily="34" charset="0"/>
                <a:ea typeface="Aptos" panose="020B0004020202020204" pitchFamily="34" charset="0"/>
                <a:cs typeface="Aptos" panose="020B0004020202020204" pitchFamily="34" charset="0"/>
              </a:rPr>
              <a:t>2) Can DOE provide information on the benefits package provided to TJNAF employees and that the winning Contractor will be required to provide if they win the award?</a:t>
            </a:r>
            <a:r>
              <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1800" dirty="0">
                <a:solidFill>
                  <a:srgbClr val="0078D4"/>
                </a:solidFill>
                <a:effectLst/>
                <a:latin typeface="Calibri" panose="020F0502020204030204" pitchFamily="34" charset="0"/>
                <a:ea typeface="Aptos" panose="020B0004020202020204" pitchFamily="34" charset="0"/>
                <a:cs typeface="Aptos" panose="020B0004020202020204" pitchFamily="34" charset="0"/>
              </a:rPr>
              <a:t>Information regarding the incumbent’s benefit packages will be provided to the selected contractor during transition. The winning contractor will be required to provide equivalent benefits in accordance with Provision L.25 TJNAF Personnel Information, Section (c)(2) which states, “The contractor shall provide retained incumbent employees equivalent pay for at least the first year of the contract and equivalent benefits to those provided by the incumbent contractor.”</a:t>
            </a:r>
            <a:r>
              <a:rPr lang="en-US" sz="1800" dirty="0">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endParaRPr lang="en-US" dirty="0">
              <a:solidFill>
                <a:srgbClr val="0078D4"/>
              </a:solidFill>
              <a:latin typeface="Calibri" panose="020F0502020204030204" pitchFamily="34" charset="0"/>
              <a:ea typeface="Aptos" panose="020B0004020202020204" pitchFamily="34" charset="0"/>
              <a:cs typeface="Aptos" panose="020B0004020202020204" pitchFamily="34" charset="0"/>
            </a:endParaRPr>
          </a:p>
          <a:p>
            <a:pPr marL="0" marR="0" fontAlgn="base">
              <a:spcBef>
                <a:spcPts val="0"/>
              </a:spcBef>
              <a:spcAft>
                <a:spcPts val="0"/>
              </a:spcAft>
            </a:pP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18</a:t>
            </a:fld>
            <a:endParaRPr lang="en-US" spc="-25"/>
          </a:p>
        </p:txBody>
      </p:sp>
      <p:sp>
        <p:nvSpPr>
          <p:cNvPr id="3" name="object 3"/>
          <p:cNvSpPr txBox="1">
            <a:spLocks noGrp="1"/>
          </p:cNvSpPr>
          <p:nvPr>
            <p:ph type="title"/>
          </p:nvPr>
        </p:nvSpPr>
        <p:spPr>
          <a:xfrm>
            <a:off x="215900" y="-48196"/>
            <a:ext cx="7462520" cy="725059"/>
          </a:xfrm>
          <a:prstGeom prst="rect">
            <a:avLst/>
          </a:prstGeom>
        </p:spPr>
        <p:txBody>
          <a:bodyPr vert="horz" wrap="square" lIns="0" tIns="291327" rIns="0" bIns="0" rtlCol="0">
            <a:spAutoFit/>
          </a:bodyPr>
          <a:lstStyle/>
          <a:p>
            <a:pPr marL="12700">
              <a:lnSpc>
                <a:spcPct val="100000"/>
              </a:lnSpc>
              <a:spcBef>
                <a:spcPts val="95"/>
              </a:spcBef>
            </a:pPr>
            <a:r>
              <a:rPr spc="-10" dirty="0">
                <a:solidFill>
                  <a:srgbClr val="FFFFFF"/>
                </a:solidFill>
              </a:rPr>
              <a:t>Question</a:t>
            </a:r>
            <a:r>
              <a:rPr lang="en-US" spc="-10" dirty="0">
                <a:solidFill>
                  <a:srgbClr val="FFFFFF"/>
                </a:solidFill>
              </a:rPr>
              <a:t>s/Answers</a:t>
            </a:r>
            <a:endParaRPr spc="-10" dirty="0">
              <a:solidFill>
                <a:srgbClr val="FFFFFF"/>
              </a:solidFill>
            </a:endParaRPr>
          </a:p>
        </p:txBody>
      </p:sp>
      <p:sp>
        <p:nvSpPr>
          <p:cNvPr id="6" name="TextBox 5">
            <a:extLst>
              <a:ext uri="{FF2B5EF4-FFF2-40B4-BE49-F238E27FC236}">
                <a16:creationId xmlns:a16="http://schemas.microsoft.com/office/drawing/2014/main" id="{D503E6AB-D28D-F6FE-9C4B-5390E8E8EA56}"/>
              </a:ext>
            </a:extLst>
          </p:cNvPr>
          <p:cNvSpPr txBox="1"/>
          <p:nvPr/>
        </p:nvSpPr>
        <p:spPr>
          <a:xfrm>
            <a:off x="0" y="904875"/>
            <a:ext cx="9058275" cy="3416320"/>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3. If a Subcontractor that was part of a teaming arrangement is not sharing in the M&amp;O prime contract fee structure, may that subcontractor include a profit in the subcontract as an allowable expense?</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solidFill>
                  <a:srgbClr val="0070C0"/>
                </a:solidFill>
                <a:effectLst/>
                <a:latin typeface="Aptos" panose="020B0004020202020204" pitchFamily="34" charset="0"/>
                <a:ea typeface="Aptos" panose="020B0004020202020204" pitchFamily="34" charset="0"/>
                <a:cs typeface="Aptos" panose="020B0004020202020204" pitchFamily="34" charset="0"/>
              </a:rPr>
              <a:t>No, in accordance with B.4, “If a Contractor is part of a teaming arrangement, the team shall share in this contract fee structure, at the discretion of the Contractor, and separate additional subcontractor fee for teaming partners shall not be considered an allowable cost under the contract. If a subcontractor, supplier, or lower-tier subcontractor is a wholly owned, majority owned, or affiliate of any team member, any fee or profit earned by such entity shall not be considered an allowable cost under this contract unless otherwise approved by the Contracting Officer.”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77205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19</a:t>
            </a:fld>
            <a:endParaRPr lang="en-US" spc="-25"/>
          </a:p>
        </p:txBody>
      </p:sp>
      <p:sp>
        <p:nvSpPr>
          <p:cNvPr id="3" name="object 3"/>
          <p:cNvSpPr txBox="1">
            <a:spLocks noGrp="1"/>
          </p:cNvSpPr>
          <p:nvPr>
            <p:ph type="title"/>
          </p:nvPr>
        </p:nvSpPr>
        <p:spPr>
          <a:xfrm>
            <a:off x="215900" y="-48196"/>
            <a:ext cx="7462520" cy="725059"/>
          </a:xfrm>
          <a:prstGeom prst="rect">
            <a:avLst/>
          </a:prstGeom>
        </p:spPr>
        <p:txBody>
          <a:bodyPr vert="horz" wrap="square" lIns="0" tIns="291327" rIns="0" bIns="0" rtlCol="0">
            <a:spAutoFit/>
          </a:bodyPr>
          <a:lstStyle/>
          <a:p>
            <a:pPr marL="12700">
              <a:lnSpc>
                <a:spcPct val="100000"/>
              </a:lnSpc>
              <a:spcBef>
                <a:spcPts val="95"/>
              </a:spcBef>
            </a:pPr>
            <a:r>
              <a:rPr spc="-10" dirty="0">
                <a:solidFill>
                  <a:srgbClr val="FFFFFF"/>
                </a:solidFill>
              </a:rPr>
              <a:t>Question</a:t>
            </a:r>
            <a:r>
              <a:rPr lang="en-US" spc="-10" dirty="0">
                <a:solidFill>
                  <a:srgbClr val="FFFFFF"/>
                </a:solidFill>
              </a:rPr>
              <a:t>s/Answers</a:t>
            </a:r>
            <a:endParaRPr spc="-10" dirty="0">
              <a:solidFill>
                <a:srgbClr val="FFFFFF"/>
              </a:solidFill>
            </a:endParaRPr>
          </a:p>
        </p:txBody>
      </p:sp>
      <p:sp>
        <p:nvSpPr>
          <p:cNvPr id="6" name="TextBox 5">
            <a:extLst>
              <a:ext uri="{FF2B5EF4-FFF2-40B4-BE49-F238E27FC236}">
                <a16:creationId xmlns:a16="http://schemas.microsoft.com/office/drawing/2014/main" id="{D503E6AB-D28D-F6FE-9C4B-5390E8E8EA56}"/>
              </a:ext>
            </a:extLst>
          </p:cNvPr>
          <p:cNvSpPr txBox="1"/>
          <p:nvPr/>
        </p:nvSpPr>
        <p:spPr>
          <a:xfrm>
            <a:off x="0" y="904875"/>
            <a:ext cx="9058275" cy="4524315"/>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4. Section L.5 defines relevance as in excess of $25 million in average annual research and development costs.  If a member of the Offeror is a university bringing critical skills and qualifications to TJNAF, would the Government accept a contract that was more similar to the size of the work they will be performing? This would enable reviewers to evaluate relevance based on the institutional expertise they are bringing. Alternately, could a university Offeror provide past performance against R&amp;D expenditures that are self-funded or funded by other agencies within a specific domain? Please advise.</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solidFill>
                  <a:srgbClr val="0070C0"/>
                </a:solidFill>
                <a:effectLst/>
                <a:latin typeface="Aptos" panose="020B0004020202020204" pitchFamily="34" charset="0"/>
                <a:ea typeface="Aptos" panose="020B0004020202020204" pitchFamily="34" charset="0"/>
                <a:cs typeface="Aptos" panose="020B0004020202020204" pitchFamily="34" charset="0"/>
              </a:rPr>
              <a:t>L.5 defines "size- in excess of $25 million in average annual research and development (R&amp;D) revenues/costs (i.e., basic and applied research and engineering development)." In accordance with </a:t>
            </a:r>
            <a:r>
              <a:rPr lang="en-US" sz="1800">
                <a:solidFill>
                  <a:srgbClr val="0070C0"/>
                </a:solidFill>
                <a:effectLst/>
                <a:latin typeface="Aptos" panose="020B0004020202020204" pitchFamily="34" charset="0"/>
                <a:ea typeface="Aptos" panose="020B0004020202020204" pitchFamily="34" charset="0"/>
                <a:cs typeface="Aptos" panose="020B0004020202020204" pitchFamily="34" charset="0"/>
              </a:rPr>
              <a:t>Section M.4, </a:t>
            </a:r>
            <a:r>
              <a:rPr lang="en-US" sz="1800" dirty="0">
                <a:solidFill>
                  <a:srgbClr val="0070C0"/>
                </a:solidFill>
                <a:effectLst/>
                <a:latin typeface="Aptos" panose="020B0004020202020204" pitchFamily="34" charset="0"/>
                <a:ea typeface="Aptos" panose="020B0004020202020204" pitchFamily="34" charset="0"/>
                <a:cs typeface="Aptos" panose="020B0004020202020204" pitchFamily="34" charset="0"/>
              </a:rPr>
              <a:t>paragraph (d</a:t>
            </a:r>
            <a:r>
              <a:rPr lang="en-US" sz="1800">
                <a:solidFill>
                  <a:srgbClr val="0070C0"/>
                </a:solidFill>
                <a:effectLst/>
                <a:latin typeface="Aptos" panose="020B0004020202020204" pitchFamily="34" charset="0"/>
                <a:ea typeface="Aptos" panose="020B0004020202020204" pitchFamily="34" charset="0"/>
                <a:cs typeface="Aptos" panose="020B0004020202020204" pitchFamily="34" charset="0"/>
              </a:rPr>
              <a:t>),  “…if </a:t>
            </a:r>
            <a:r>
              <a:rPr lang="en-US" sz="1800" dirty="0">
                <a:solidFill>
                  <a:srgbClr val="0070C0"/>
                </a:solidFill>
                <a:effectLst/>
                <a:latin typeface="Aptos" panose="020B0004020202020204" pitchFamily="34" charset="0"/>
                <a:ea typeface="Aptos" panose="020B0004020202020204" pitchFamily="34" charset="0"/>
                <a:cs typeface="Aptos" panose="020B0004020202020204" pitchFamily="34" charset="0"/>
              </a:rPr>
              <a:t>the Offeror does not have a record of recent and relevant past performance information on contracts similar to the Statement of Work or past performance information is otherwise not available, the Offeror will not be evaluated favorably or unfavorably for past performance. " The past performance information submitted shall be on recent and relevant contracts. The RFP does not specify the source of the contract funding.</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5209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000" y="1316989"/>
            <a:ext cx="8069592" cy="2089675"/>
          </a:xfrm>
          <a:prstGeom prst="rect">
            <a:avLst/>
          </a:prstGeom>
        </p:spPr>
        <p:txBody>
          <a:bodyPr vert="horz" wrap="square" lIns="0" tIns="85725" rIns="0" bIns="0" rtlCol="0" anchor="t">
            <a:spAutoFit/>
          </a:bodyPr>
          <a:lstStyle/>
          <a:p>
            <a:pPr marL="354965" indent="-342265">
              <a:lnSpc>
                <a:spcPct val="100000"/>
              </a:lnSpc>
              <a:spcBef>
                <a:spcPts val="675"/>
              </a:spcBef>
              <a:buClr>
                <a:srgbClr val="505050"/>
              </a:buClr>
              <a:buFont typeface="Arial"/>
              <a:buChar char="•"/>
              <a:tabLst>
                <a:tab pos="354965" algn="l"/>
              </a:tabLst>
            </a:pPr>
            <a:r>
              <a:rPr sz="2400" dirty="0">
                <a:solidFill>
                  <a:schemeClr val="tx1"/>
                </a:solidFill>
                <a:latin typeface="Arial"/>
                <a:cs typeface="Arial"/>
              </a:rPr>
              <a:t>This</a:t>
            </a:r>
            <a:r>
              <a:rPr sz="2400" spc="-70" dirty="0">
                <a:solidFill>
                  <a:schemeClr val="tx1"/>
                </a:solidFill>
                <a:latin typeface="Arial"/>
                <a:cs typeface="Arial"/>
              </a:rPr>
              <a:t> </a:t>
            </a:r>
            <a:r>
              <a:rPr sz="2400" dirty="0">
                <a:solidFill>
                  <a:schemeClr val="tx1"/>
                </a:solidFill>
                <a:latin typeface="Arial"/>
                <a:cs typeface="Arial"/>
              </a:rPr>
              <a:t>Zoom</a:t>
            </a:r>
            <a:r>
              <a:rPr sz="2400" spc="-65" dirty="0">
                <a:solidFill>
                  <a:schemeClr val="tx1"/>
                </a:solidFill>
                <a:latin typeface="Arial"/>
                <a:cs typeface="Arial"/>
              </a:rPr>
              <a:t> </a:t>
            </a:r>
            <a:r>
              <a:rPr sz="2400" dirty="0">
                <a:solidFill>
                  <a:schemeClr val="tx1"/>
                </a:solidFill>
                <a:latin typeface="Arial"/>
                <a:cs typeface="Arial"/>
              </a:rPr>
              <a:t>Webinar</a:t>
            </a:r>
            <a:r>
              <a:rPr sz="2400" spc="-60" dirty="0">
                <a:solidFill>
                  <a:schemeClr val="tx1"/>
                </a:solidFill>
                <a:latin typeface="Arial"/>
                <a:cs typeface="Arial"/>
              </a:rPr>
              <a:t> </a:t>
            </a:r>
            <a:r>
              <a:rPr sz="2400" dirty="0">
                <a:solidFill>
                  <a:schemeClr val="tx1"/>
                </a:solidFill>
                <a:latin typeface="Arial"/>
                <a:cs typeface="Arial"/>
              </a:rPr>
              <a:t>is</a:t>
            </a:r>
            <a:r>
              <a:rPr sz="2400" spc="-65" dirty="0">
                <a:solidFill>
                  <a:schemeClr val="tx1"/>
                </a:solidFill>
                <a:latin typeface="Arial"/>
                <a:cs typeface="Arial"/>
              </a:rPr>
              <a:t> </a:t>
            </a:r>
            <a:r>
              <a:rPr sz="2400" dirty="0">
                <a:solidFill>
                  <a:schemeClr val="tx1"/>
                </a:solidFill>
                <a:latin typeface="Arial"/>
                <a:cs typeface="Arial"/>
              </a:rPr>
              <a:t>being</a:t>
            </a:r>
            <a:r>
              <a:rPr sz="2400" spc="-55" dirty="0">
                <a:solidFill>
                  <a:schemeClr val="tx1"/>
                </a:solidFill>
                <a:latin typeface="Arial"/>
                <a:cs typeface="Arial"/>
              </a:rPr>
              <a:t> </a:t>
            </a:r>
            <a:r>
              <a:rPr sz="2400" spc="-10" dirty="0">
                <a:solidFill>
                  <a:schemeClr val="tx1"/>
                </a:solidFill>
                <a:latin typeface="Arial"/>
                <a:cs typeface="Arial"/>
              </a:rPr>
              <a:t>recorded.</a:t>
            </a:r>
            <a:endParaRPr sz="2400" dirty="0">
              <a:solidFill>
                <a:schemeClr val="tx1"/>
              </a:solidFill>
              <a:latin typeface="Arial"/>
              <a:cs typeface="Arial"/>
            </a:endParaRPr>
          </a:p>
          <a:p>
            <a:pPr marL="354965" indent="-342265">
              <a:lnSpc>
                <a:spcPct val="100000"/>
              </a:lnSpc>
              <a:spcBef>
                <a:spcPts val="575"/>
              </a:spcBef>
              <a:buChar char="•"/>
              <a:tabLst>
                <a:tab pos="354965" algn="l"/>
              </a:tabLst>
            </a:pPr>
            <a:r>
              <a:rPr sz="2400" dirty="0">
                <a:solidFill>
                  <a:schemeClr val="tx1"/>
                </a:solidFill>
                <a:latin typeface="Arial"/>
                <a:cs typeface="Arial"/>
              </a:rPr>
              <a:t>The</a:t>
            </a:r>
            <a:r>
              <a:rPr sz="2400" spc="-70" dirty="0">
                <a:solidFill>
                  <a:schemeClr val="tx1"/>
                </a:solidFill>
                <a:latin typeface="Arial"/>
                <a:cs typeface="Arial"/>
              </a:rPr>
              <a:t> </a:t>
            </a:r>
            <a:r>
              <a:rPr sz="2400" dirty="0">
                <a:solidFill>
                  <a:schemeClr val="tx1"/>
                </a:solidFill>
                <a:latin typeface="Arial"/>
                <a:cs typeface="Arial"/>
              </a:rPr>
              <a:t>Q&amp;A</a:t>
            </a:r>
            <a:r>
              <a:rPr sz="2400" spc="-165" dirty="0">
                <a:solidFill>
                  <a:schemeClr val="tx1"/>
                </a:solidFill>
                <a:latin typeface="Arial"/>
                <a:cs typeface="Arial"/>
              </a:rPr>
              <a:t> </a:t>
            </a:r>
            <a:r>
              <a:rPr sz="2400" dirty="0">
                <a:solidFill>
                  <a:schemeClr val="tx1"/>
                </a:solidFill>
                <a:latin typeface="Arial"/>
                <a:cs typeface="Arial"/>
              </a:rPr>
              <a:t>feature</a:t>
            </a:r>
            <a:r>
              <a:rPr sz="2400" spc="-60" dirty="0">
                <a:solidFill>
                  <a:schemeClr val="tx1"/>
                </a:solidFill>
                <a:latin typeface="Arial"/>
                <a:cs typeface="Arial"/>
              </a:rPr>
              <a:t> </a:t>
            </a:r>
            <a:r>
              <a:rPr sz="2400" dirty="0">
                <a:solidFill>
                  <a:schemeClr val="tx1"/>
                </a:solidFill>
                <a:latin typeface="Arial"/>
                <a:cs typeface="Arial"/>
              </a:rPr>
              <a:t>has</a:t>
            </a:r>
            <a:r>
              <a:rPr sz="2400" spc="-50" dirty="0">
                <a:solidFill>
                  <a:schemeClr val="tx1"/>
                </a:solidFill>
                <a:latin typeface="Arial"/>
                <a:cs typeface="Arial"/>
              </a:rPr>
              <a:t> </a:t>
            </a:r>
            <a:r>
              <a:rPr sz="2400" dirty="0">
                <a:solidFill>
                  <a:schemeClr val="tx1"/>
                </a:solidFill>
                <a:latin typeface="Arial"/>
                <a:cs typeface="Arial"/>
              </a:rPr>
              <a:t>been</a:t>
            </a:r>
            <a:r>
              <a:rPr sz="2400" spc="-40" dirty="0">
                <a:solidFill>
                  <a:schemeClr val="tx1"/>
                </a:solidFill>
                <a:latin typeface="Arial"/>
                <a:cs typeface="Arial"/>
              </a:rPr>
              <a:t> </a:t>
            </a:r>
            <a:r>
              <a:rPr sz="2400" spc="-10" dirty="0">
                <a:solidFill>
                  <a:schemeClr val="tx1"/>
                </a:solidFill>
                <a:latin typeface="Arial"/>
                <a:cs typeface="Arial"/>
              </a:rPr>
              <a:t>disabled.</a:t>
            </a:r>
            <a:endParaRPr sz="2400" dirty="0">
              <a:solidFill>
                <a:schemeClr val="tx1"/>
              </a:solidFill>
              <a:latin typeface="Arial"/>
              <a:cs typeface="Arial"/>
            </a:endParaRPr>
          </a:p>
          <a:p>
            <a:pPr marL="756285" marR="2365375" indent="-287020">
              <a:lnSpc>
                <a:spcPct val="100000"/>
              </a:lnSpc>
              <a:spcBef>
                <a:spcPts val="525"/>
              </a:spcBef>
              <a:tabLst>
                <a:tab pos="756285" algn="l"/>
              </a:tabLst>
            </a:pPr>
            <a:r>
              <a:rPr sz="2200" spc="-50" dirty="0">
                <a:solidFill>
                  <a:schemeClr val="tx1"/>
                </a:solidFill>
                <a:latin typeface="Arial"/>
                <a:cs typeface="Arial"/>
              </a:rPr>
              <a:t>–</a:t>
            </a:r>
            <a:r>
              <a:rPr sz="2200" dirty="0">
                <a:solidFill>
                  <a:schemeClr val="tx1"/>
                </a:solidFill>
                <a:latin typeface="Arial"/>
                <a:cs typeface="Arial"/>
              </a:rPr>
              <a:t>	Questions</a:t>
            </a:r>
            <a:r>
              <a:rPr sz="2200" spc="-65" dirty="0">
                <a:solidFill>
                  <a:schemeClr val="tx1"/>
                </a:solidFill>
                <a:latin typeface="Arial"/>
                <a:cs typeface="Arial"/>
              </a:rPr>
              <a:t> </a:t>
            </a:r>
            <a:r>
              <a:rPr sz="2200" dirty="0">
                <a:solidFill>
                  <a:schemeClr val="tx1"/>
                </a:solidFill>
                <a:latin typeface="Arial"/>
                <a:cs typeface="Arial"/>
              </a:rPr>
              <a:t>must</a:t>
            </a:r>
            <a:r>
              <a:rPr sz="2200" spc="-55" dirty="0">
                <a:solidFill>
                  <a:schemeClr val="tx1"/>
                </a:solidFill>
                <a:latin typeface="Arial"/>
                <a:cs typeface="Arial"/>
              </a:rPr>
              <a:t> </a:t>
            </a:r>
            <a:r>
              <a:rPr sz="2200" dirty="0">
                <a:solidFill>
                  <a:schemeClr val="tx1"/>
                </a:solidFill>
                <a:latin typeface="Arial"/>
                <a:cs typeface="Arial"/>
              </a:rPr>
              <a:t>be</a:t>
            </a:r>
            <a:r>
              <a:rPr sz="2200" spc="-65" dirty="0">
                <a:solidFill>
                  <a:schemeClr val="tx1"/>
                </a:solidFill>
                <a:latin typeface="Arial"/>
                <a:cs typeface="Arial"/>
              </a:rPr>
              <a:t> </a:t>
            </a:r>
            <a:r>
              <a:rPr sz="2200" dirty="0">
                <a:solidFill>
                  <a:schemeClr val="tx1"/>
                </a:solidFill>
                <a:latin typeface="Arial"/>
                <a:cs typeface="Arial"/>
              </a:rPr>
              <a:t>submitted</a:t>
            </a:r>
            <a:r>
              <a:rPr sz="2200" spc="-60" dirty="0">
                <a:solidFill>
                  <a:schemeClr val="tx1"/>
                </a:solidFill>
                <a:latin typeface="Arial"/>
                <a:cs typeface="Arial"/>
              </a:rPr>
              <a:t> </a:t>
            </a:r>
            <a:r>
              <a:rPr sz="2200" spc="-25" dirty="0">
                <a:solidFill>
                  <a:schemeClr val="tx1"/>
                </a:solidFill>
                <a:latin typeface="Arial"/>
                <a:cs typeface="Arial"/>
              </a:rPr>
              <a:t>to</a:t>
            </a:r>
            <a:r>
              <a:rPr sz="2200" spc="-25" dirty="0">
                <a:solidFill>
                  <a:srgbClr val="030303"/>
                </a:solidFill>
                <a:latin typeface="Arial"/>
                <a:cs typeface="Arial"/>
              </a:rPr>
              <a:t> </a:t>
            </a:r>
            <a:r>
              <a:rPr lang="en-US" sz="2200" u="sng" spc="-25" dirty="0">
                <a:solidFill>
                  <a:schemeClr val="accent1"/>
                </a:solidFill>
                <a:latin typeface="Arial"/>
                <a:cs typeface="Arial"/>
              </a:rPr>
              <a:t>TJNAF</a:t>
            </a:r>
            <a:r>
              <a:rPr lang="en-US" sz="2200" u="sng" spc="-10" dirty="0">
                <a:solidFill>
                  <a:schemeClr val="accent1"/>
                </a:solidFill>
                <a:uFill>
                  <a:solidFill>
                    <a:srgbClr val="0000FF"/>
                  </a:solidFill>
                </a:uFill>
                <a:latin typeface="Arial"/>
                <a:cs typeface="Arial"/>
                <a:hlinkClick r:id="rId2">
                  <a:extLst>
                    <a:ext uri="{A12FA001-AC4F-418D-AE19-62706E023703}">
                      <ahyp:hlinkClr xmlns:ahyp="http://schemas.microsoft.com/office/drawing/2018/hyperlinkcolor" val="tx"/>
                    </a:ext>
                  </a:extLst>
                </a:hlinkClick>
              </a:rPr>
              <a:t>competition</a:t>
            </a:r>
            <a:r>
              <a:rPr sz="2200" u="sng" spc="-10" dirty="0">
                <a:solidFill>
                  <a:schemeClr val="accent1"/>
                </a:solidFill>
                <a:uFill>
                  <a:solidFill>
                    <a:srgbClr val="0000FF"/>
                  </a:solidFill>
                </a:uFill>
                <a:latin typeface="Arial"/>
                <a:cs typeface="Arial"/>
                <a:hlinkClick r:id="rId2">
                  <a:extLst>
                    <a:ext uri="{A12FA001-AC4F-418D-AE19-62706E023703}">
                      <ahyp:hlinkClr xmlns:ahyp="http://schemas.microsoft.com/office/drawing/2018/hyperlinkcolor" val="tx"/>
                    </a:ext>
                  </a:extLst>
                </a:hlinkClick>
              </a:rPr>
              <a:t>@science.doe.gov</a:t>
            </a:r>
            <a:r>
              <a:rPr sz="2200" u="none" spc="-10" dirty="0">
                <a:solidFill>
                  <a:schemeClr val="accent1"/>
                </a:solidFill>
                <a:latin typeface="Arial"/>
                <a:cs typeface="Arial"/>
              </a:rPr>
              <a:t>.</a:t>
            </a:r>
            <a:endParaRPr sz="2200" dirty="0">
              <a:solidFill>
                <a:schemeClr val="accent1"/>
              </a:solidFill>
              <a:latin typeface="Arial"/>
              <a:cs typeface="Arial"/>
            </a:endParaRPr>
          </a:p>
          <a:p>
            <a:pPr marL="354965" indent="-342265">
              <a:lnSpc>
                <a:spcPct val="100000"/>
              </a:lnSpc>
              <a:spcBef>
                <a:spcPts val="580"/>
              </a:spcBef>
              <a:buChar char="•"/>
              <a:tabLst>
                <a:tab pos="354965" algn="l"/>
              </a:tabLst>
            </a:pPr>
            <a:r>
              <a:rPr sz="2400" dirty="0">
                <a:solidFill>
                  <a:schemeClr val="tx1"/>
                </a:solidFill>
                <a:latin typeface="Arial"/>
                <a:cs typeface="Arial"/>
              </a:rPr>
              <a:t>The</a:t>
            </a:r>
            <a:r>
              <a:rPr sz="2400" spc="-70" dirty="0">
                <a:solidFill>
                  <a:schemeClr val="tx1"/>
                </a:solidFill>
                <a:latin typeface="Arial"/>
                <a:cs typeface="Arial"/>
              </a:rPr>
              <a:t> </a:t>
            </a:r>
            <a:r>
              <a:rPr sz="2400" dirty="0">
                <a:solidFill>
                  <a:schemeClr val="tx1"/>
                </a:solidFill>
                <a:latin typeface="Arial"/>
                <a:cs typeface="Arial"/>
              </a:rPr>
              <a:t>Chat</a:t>
            </a:r>
            <a:r>
              <a:rPr sz="2400" spc="-55" dirty="0">
                <a:solidFill>
                  <a:schemeClr val="tx1"/>
                </a:solidFill>
                <a:latin typeface="Arial"/>
                <a:cs typeface="Arial"/>
              </a:rPr>
              <a:t> </a:t>
            </a:r>
            <a:r>
              <a:rPr sz="2400" dirty="0">
                <a:solidFill>
                  <a:schemeClr val="tx1"/>
                </a:solidFill>
                <a:latin typeface="Arial"/>
                <a:cs typeface="Arial"/>
              </a:rPr>
              <a:t>feature</a:t>
            </a:r>
            <a:r>
              <a:rPr sz="2400" spc="-75" dirty="0">
                <a:solidFill>
                  <a:schemeClr val="tx1"/>
                </a:solidFill>
                <a:latin typeface="Arial"/>
                <a:cs typeface="Arial"/>
              </a:rPr>
              <a:t> </a:t>
            </a:r>
            <a:r>
              <a:rPr sz="2400" dirty="0">
                <a:solidFill>
                  <a:schemeClr val="tx1"/>
                </a:solidFill>
                <a:latin typeface="Arial"/>
                <a:cs typeface="Arial"/>
              </a:rPr>
              <a:t>is</a:t>
            </a:r>
            <a:r>
              <a:rPr sz="2400" spc="-65" dirty="0">
                <a:solidFill>
                  <a:schemeClr val="tx1"/>
                </a:solidFill>
                <a:latin typeface="Arial"/>
                <a:cs typeface="Arial"/>
              </a:rPr>
              <a:t> </a:t>
            </a:r>
            <a:r>
              <a:rPr sz="2400" dirty="0">
                <a:solidFill>
                  <a:schemeClr val="tx1"/>
                </a:solidFill>
                <a:latin typeface="Arial"/>
                <a:cs typeface="Arial"/>
              </a:rPr>
              <a:t>available</a:t>
            </a:r>
            <a:r>
              <a:rPr sz="2400" spc="-20" dirty="0">
                <a:solidFill>
                  <a:schemeClr val="tx1"/>
                </a:solidFill>
                <a:latin typeface="Arial"/>
                <a:cs typeface="Arial"/>
              </a:rPr>
              <a:t> </a:t>
            </a:r>
            <a:r>
              <a:rPr sz="2400" dirty="0">
                <a:solidFill>
                  <a:schemeClr val="tx1"/>
                </a:solidFill>
                <a:latin typeface="Arial"/>
                <a:cs typeface="Arial"/>
              </a:rPr>
              <a:t>for</a:t>
            </a:r>
            <a:r>
              <a:rPr sz="2400" spc="-70" dirty="0">
                <a:solidFill>
                  <a:schemeClr val="tx1"/>
                </a:solidFill>
                <a:latin typeface="Arial"/>
                <a:cs typeface="Arial"/>
              </a:rPr>
              <a:t> </a:t>
            </a:r>
            <a:r>
              <a:rPr sz="2400" dirty="0">
                <a:solidFill>
                  <a:schemeClr val="tx1"/>
                </a:solidFill>
                <a:latin typeface="Arial"/>
                <a:cs typeface="Arial"/>
              </a:rPr>
              <a:t>technical</a:t>
            </a:r>
            <a:r>
              <a:rPr sz="2400" spc="-50" dirty="0">
                <a:solidFill>
                  <a:schemeClr val="tx1"/>
                </a:solidFill>
                <a:latin typeface="Arial"/>
                <a:cs typeface="Arial"/>
              </a:rPr>
              <a:t> </a:t>
            </a:r>
            <a:r>
              <a:rPr sz="2400" dirty="0">
                <a:solidFill>
                  <a:schemeClr val="tx1"/>
                </a:solidFill>
                <a:latin typeface="Arial"/>
                <a:cs typeface="Arial"/>
              </a:rPr>
              <a:t>issues</a:t>
            </a:r>
            <a:r>
              <a:rPr sz="2400" spc="-60" dirty="0">
                <a:solidFill>
                  <a:schemeClr val="tx1"/>
                </a:solidFill>
                <a:latin typeface="Arial"/>
                <a:cs typeface="Arial"/>
              </a:rPr>
              <a:t> </a:t>
            </a:r>
            <a:r>
              <a:rPr sz="2400" spc="-10" dirty="0">
                <a:solidFill>
                  <a:schemeClr val="tx1"/>
                </a:solidFill>
                <a:latin typeface="Arial"/>
                <a:cs typeface="Arial"/>
              </a:rPr>
              <a:t>only.</a:t>
            </a:r>
            <a:endParaRPr sz="2400" dirty="0">
              <a:solidFill>
                <a:schemeClr val="tx1"/>
              </a:solidFill>
              <a:latin typeface="Arial"/>
              <a:cs typeface="Arial"/>
            </a:endParaRPr>
          </a:p>
        </p:txBody>
      </p:sp>
      <p:sp>
        <p:nvSpPr>
          <p:cNvPr id="4" name="object 4"/>
          <p:cNvSpPr txBox="1">
            <a:spLocks noGrp="1"/>
          </p:cNvSpPr>
          <p:nvPr>
            <p:ph type="sldNum" sz="quarter" idx="7"/>
          </p:nvPr>
        </p:nvSpPr>
        <p:spPr>
          <a:xfrm>
            <a:off x="184150" y="6501377"/>
            <a:ext cx="259715" cy="266420"/>
          </a:xfrm>
          <a:prstGeom prst="rect">
            <a:avLst/>
          </a:prstGeom>
        </p:spPr>
        <p:txBody>
          <a:bodyPr vert="horz" wrap="square" lIns="0" tIns="0" rIns="0" bIns="0" rtlCol="0" anchor="t">
            <a:spAutoFit/>
          </a:bodyPr>
          <a:lstStyle/>
          <a:p>
            <a:pPr marL="38100">
              <a:lnSpc>
                <a:spcPct val="167253"/>
              </a:lnSpc>
            </a:pPr>
            <a:fld id="{81D60167-4931-47E6-BA6A-407CBD079E47}" type="slidenum">
              <a:rPr spc="-50" dirty="0"/>
              <a:pPr marL="38100">
                <a:lnSpc>
                  <a:spcPct val="167253"/>
                </a:lnSpc>
              </a:pPr>
              <a:t>2</a:t>
            </a:fld>
            <a:endParaRPr lang="en-US" spc="-50"/>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General</a:t>
            </a:r>
            <a:r>
              <a:rPr spc="-80">
                <a:solidFill>
                  <a:srgbClr val="FFFFFF"/>
                </a:solidFill>
              </a:rPr>
              <a:t> </a:t>
            </a:r>
            <a:r>
              <a:rPr spc="-10">
                <a:solidFill>
                  <a:srgbClr val="FFFFFF"/>
                </a:solidFill>
              </a:rPr>
              <a:t>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100" y="878077"/>
            <a:ext cx="8482330" cy="4932680"/>
          </a:xfrm>
          <a:prstGeom prst="rect">
            <a:avLst/>
          </a:prstGeom>
        </p:spPr>
        <p:txBody>
          <a:bodyPr vert="horz" wrap="square" lIns="0" tIns="85725" rIns="0" bIns="0" rtlCol="0" anchor="t">
            <a:spAutoFit/>
          </a:bodyPr>
          <a:lstStyle/>
          <a:p>
            <a:pPr marL="405765" indent="-342265">
              <a:lnSpc>
                <a:spcPct val="100000"/>
              </a:lnSpc>
              <a:spcBef>
                <a:spcPts val="675"/>
              </a:spcBef>
              <a:buClr>
                <a:srgbClr val="505050"/>
              </a:buClr>
              <a:buFont typeface="Arial"/>
              <a:buChar char="•"/>
              <a:tabLst>
                <a:tab pos="405765" algn="l"/>
              </a:tabLst>
            </a:pPr>
            <a:r>
              <a:rPr sz="2400" spc="-10" dirty="0">
                <a:solidFill>
                  <a:srgbClr val="505050"/>
                </a:solidFill>
                <a:latin typeface="Arial"/>
                <a:cs typeface="Arial"/>
              </a:rPr>
              <a:t>Pre-</a:t>
            </a:r>
            <a:r>
              <a:rPr sz="2400" dirty="0">
                <a:solidFill>
                  <a:srgbClr val="505050"/>
                </a:solidFill>
                <a:latin typeface="Arial"/>
                <a:cs typeface="Arial"/>
              </a:rPr>
              <a:t>Proposal</a:t>
            </a:r>
            <a:r>
              <a:rPr sz="2400" spc="-75" dirty="0">
                <a:solidFill>
                  <a:srgbClr val="505050"/>
                </a:solidFill>
                <a:latin typeface="Arial"/>
                <a:cs typeface="Arial"/>
              </a:rPr>
              <a:t> </a:t>
            </a:r>
            <a:r>
              <a:rPr sz="2400" dirty="0">
                <a:solidFill>
                  <a:srgbClr val="505050"/>
                </a:solidFill>
                <a:latin typeface="Arial"/>
                <a:cs typeface="Arial"/>
              </a:rPr>
              <a:t>Conference</a:t>
            </a:r>
            <a:r>
              <a:rPr sz="2400" spc="-65" dirty="0">
                <a:solidFill>
                  <a:srgbClr val="505050"/>
                </a:solidFill>
                <a:latin typeface="Arial"/>
                <a:cs typeface="Arial"/>
              </a:rPr>
              <a:t> </a:t>
            </a:r>
            <a:r>
              <a:rPr sz="2400" dirty="0">
                <a:solidFill>
                  <a:srgbClr val="505050"/>
                </a:solidFill>
                <a:latin typeface="Arial"/>
                <a:cs typeface="Arial"/>
              </a:rPr>
              <a:t>–</a:t>
            </a:r>
            <a:r>
              <a:rPr sz="2400" spc="-130" dirty="0">
                <a:solidFill>
                  <a:srgbClr val="505050"/>
                </a:solidFill>
                <a:latin typeface="Arial"/>
                <a:cs typeface="Arial"/>
              </a:rPr>
              <a:t> </a:t>
            </a:r>
            <a:r>
              <a:rPr sz="2400" spc="-10" dirty="0">
                <a:solidFill>
                  <a:srgbClr val="505050"/>
                </a:solidFill>
                <a:latin typeface="Arial"/>
                <a:cs typeface="Arial"/>
              </a:rPr>
              <a:t>Today</a:t>
            </a:r>
            <a:endParaRPr sz="2400" dirty="0">
              <a:latin typeface="Arial"/>
              <a:cs typeface="Arial"/>
            </a:endParaRPr>
          </a:p>
          <a:p>
            <a:pPr marL="405765" indent="-342265">
              <a:spcBef>
                <a:spcPts val="575"/>
              </a:spcBef>
              <a:buChar char="•"/>
              <a:tabLst>
                <a:tab pos="405765" algn="l"/>
              </a:tabLst>
            </a:pPr>
            <a:r>
              <a:rPr lang="en-US" sz="2400" spc="-135" dirty="0">
                <a:solidFill>
                  <a:srgbClr val="505050"/>
                </a:solidFill>
                <a:latin typeface="Arial"/>
                <a:cs typeface="Arial"/>
              </a:rPr>
              <a:t>TJNAF </a:t>
            </a:r>
            <a:r>
              <a:rPr sz="2400" dirty="0">
                <a:solidFill>
                  <a:srgbClr val="505050"/>
                </a:solidFill>
                <a:latin typeface="Arial"/>
                <a:cs typeface="Arial"/>
              </a:rPr>
              <a:t>Site</a:t>
            </a:r>
            <a:r>
              <a:rPr sz="2400" spc="-90" dirty="0">
                <a:solidFill>
                  <a:srgbClr val="505050"/>
                </a:solidFill>
                <a:latin typeface="Arial"/>
                <a:cs typeface="Arial"/>
              </a:rPr>
              <a:t> </a:t>
            </a:r>
            <a:r>
              <a:rPr sz="2400" spc="-55" dirty="0">
                <a:solidFill>
                  <a:srgbClr val="505050"/>
                </a:solidFill>
                <a:latin typeface="Arial"/>
                <a:cs typeface="Arial"/>
              </a:rPr>
              <a:t>Tour</a:t>
            </a:r>
            <a:r>
              <a:rPr sz="2400" spc="-60" dirty="0">
                <a:solidFill>
                  <a:srgbClr val="505050"/>
                </a:solidFill>
                <a:latin typeface="Arial"/>
                <a:cs typeface="Arial"/>
              </a:rPr>
              <a:t> </a:t>
            </a:r>
            <a:r>
              <a:rPr sz="2400" dirty="0">
                <a:solidFill>
                  <a:srgbClr val="505050"/>
                </a:solidFill>
                <a:latin typeface="Arial"/>
                <a:cs typeface="Arial"/>
              </a:rPr>
              <a:t>–</a:t>
            </a:r>
            <a:r>
              <a:rPr sz="2400" spc="-55" dirty="0">
                <a:solidFill>
                  <a:srgbClr val="505050"/>
                </a:solidFill>
                <a:latin typeface="Arial"/>
                <a:cs typeface="Arial"/>
              </a:rPr>
              <a:t> </a:t>
            </a:r>
            <a:r>
              <a:rPr lang="en-US" sz="2400" dirty="0">
                <a:solidFill>
                  <a:srgbClr val="505050"/>
                </a:solidFill>
                <a:latin typeface="Arial"/>
                <a:cs typeface="Arial"/>
              </a:rPr>
              <a:t>July</a:t>
            </a:r>
            <a:r>
              <a:rPr lang="en-US" sz="2400" spc="-40" dirty="0">
                <a:solidFill>
                  <a:srgbClr val="505050"/>
                </a:solidFill>
                <a:latin typeface="Arial"/>
                <a:cs typeface="Arial"/>
              </a:rPr>
              <a:t> 23</a:t>
            </a:r>
            <a:r>
              <a:rPr sz="2400" dirty="0">
                <a:solidFill>
                  <a:srgbClr val="505050"/>
                </a:solidFill>
                <a:latin typeface="Arial"/>
                <a:cs typeface="Arial"/>
              </a:rPr>
              <a:t>,</a:t>
            </a:r>
            <a:r>
              <a:rPr sz="2400" spc="-60" dirty="0">
                <a:solidFill>
                  <a:srgbClr val="505050"/>
                </a:solidFill>
                <a:latin typeface="Arial"/>
                <a:cs typeface="Arial"/>
              </a:rPr>
              <a:t> </a:t>
            </a:r>
            <a:r>
              <a:rPr sz="2400" spc="-20" dirty="0">
                <a:solidFill>
                  <a:srgbClr val="505050"/>
                </a:solidFill>
                <a:latin typeface="Arial"/>
                <a:cs typeface="Arial"/>
              </a:rPr>
              <a:t>2024</a:t>
            </a:r>
            <a:endParaRPr sz="2400" dirty="0">
              <a:latin typeface="Arial"/>
              <a:cs typeface="Arial"/>
            </a:endParaRPr>
          </a:p>
          <a:p>
            <a:pPr marL="405765" indent="-342265">
              <a:spcBef>
                <a:spcPts val="575"/>
              </a:spcBef>
              <a:buChar char="•"/>
              <a:tabLst>
                <a:tab pos="405765" algn="l"/>
              </a:tabLst>
            </a:pPr>
            <a:r>
              <a:rPr sz="2400" dirty="0">
                <a:solidFill>
                  <a:srgbClr val="505050"/>
                </a:solidFill>
                <a:latin typeface="Arial"/>
                <a:cs typeface="Arial"/>
              </a:rPr>
              <a:t>Q&amp;A</a:t>
            </a:r>
            <a:r>
              <a:rPr sz="2400" spc="-170" dirty="0">
                <a:solidFill>
                  <a:srgbClr val="505050"/>
                </a:solidFill>
                <a:latin typeface="Arial"/>
                <a:cs typeface="Arial"/>
              </a:rPr>
              <a:t> </a:t>
            </a:r>
            <a:r>
              <a:rPr sz="2400" spc="-20" dirty="0">
                <a:solidFill>
                  <a:srgbClr val="505050"/>
                </a:solidFill>
                <a:latin typeface="Arial"/>
                <a:cs typeface="Arial"/>
              </a:rPr>
              <a:t>Cut-</a:t>
            </a:r>
            <a:r>
              <a:rPr sz="2400" dirty="0">
                <a:solidFill>
                  <a:srgbClr val="505050"/>
                </a:solidFill>
                <a:latin typeface="Arial"/>
                <a:cs typeface="Arial"/>
              </a:rPr>
              <a:t>off</a:t>
            </a:r>
            <a:r>
              <a:rPr sz="2400" spc="-55" dirty="0">
                <a:solidFill>
                  <a:srgbClr val="505050"/>
                </a:solidFill>
                <a:latin typeface="Arial"/>
                <a:cs typeface="Arial"/>
              </a:rPr>
              <a:t> </a:t>
            </a:r>
            <a:r>
              <a:rPr sz="2400" dirty="0">
                <a:solidFill>
                  <a:srgbClr val="505050"/>
                </a:solidFill>
                <a:latin typeface="Arial"/>
                <a:cs typeface="Arial"/>
              </a:rPr>
              <a:t>–</a:t>
            </a:r>
            <a:r>
              <a:rPr lang="en-US" sz="2400" spc="-50" dirty="0">
                <a:solidFill>
                  <a:srgbClr val="505050"/>
                </a:solidFill>
                <a:latin typeface="Arial"/>
                <a:cs typeface="Arial"/>
              </a:rPr>
              <a:t> September</a:t>
            </a:r>
            <a:r>
              <a:rPr sz="2400" spc="-30" dirty="0">
                <a:solidFill>
                  <a:srgbClr val="505050"/>
                </a:solidFill>
                <a:latin typeface="Arial"/>
                <a:cs typeface="Arial"/>
              </a:rPr>
              <a:t> </a:t>
            </a:r>
            <a:r>
              <a:rPr lang="en-US" sz="2400" dirty="0">
                <a:solidFill>
                  <a:srgbClr val="505050"/>
                </a:solidFill>
                <a:latin typeface="Arial"/>
                <a:cs typeface="Arial"/>
              </a:rPr>
              <a:t>20</a:t>
            </a:r>
            <a:r>
              <a:rPr sz="2400" dirty="0">
                <a:solidFill>
                  <a:srgbClr val="505050"/>
                </a:solidFill>
                <a:latin typeface="Arial"/>
                <a:cs typeface="Arial"/>
              </a:rPr>
              <a:t>,</a:t>
            </a:r>
            <a:r>
              <a:rPr sz="2400" spc="-45" dirty="0">
                <a:solidFill>
                  <a:srgbClr val="505050"/>
                </a:solidFill>
                <a:latin typeface="Arial"/>
                <a:cs typeface="Arial"/>
              </a:rPr>
              <a:t> </a:t>
            </a:r>
            <a:r>
              <a:rPr sz="2400" spc="-20" dirty="0">
                <a:solidFill>
                  <a:srgbClr val="505050"/>
                </a:solidFill>
                <a:latin typeface="Arial"/>
                <a:cs typeface="Arial"/>
              </a:rPr>
              <a:t>2024</a:t>
            </a:r>
            <a:endParaRPr sz="2400" dirty="0">
              <a:latin typeface="Arial"/>
              <a:cs typeface="Arial"/>
            </a:endParaRPr>
          </a:p>
          <a:p>
            <a:pPr marL="405765" indent="-342265">
              <a:spcBef>
                <a:spcPts val="1730"/>
              </a:spcBef>
              <a:buFont typeface="Arial"/>
              <a:buChar char="•"/>
              <a:tabLst>
                <a:tab pos="405765" algn="l"/>
              </a:tabLst>
            </a:pPr>
            <a:r>
              <a:rPr sz="2400" b="1" dirty="0">
                <a:solidFill>
                  <a:srgbClr val="FF0000"/>
                </a:solidFill>
                <a:latin typeface="Arial"/>
                <a:cs typeface="Arial"/>
              </a:rPr>
              <a:t>Proposals</a:t>
            </a:r>
            <a:r>
              <a:rPr sz="2400" b="1" spc="-45" dirty="0">
                <a:solidFill>
                  <a:srgbClr val="FF0000"/>
                </a:solidFill>
                <a:latin typeface="Arial"/>
                <a:cs typeface="Arial"/>
              </a:rPr>
              <a:t> </a:t>
            </a:r>
            <a:r>
              <a:rPr sz="2400" b="1" dirty="0">
                <a:solidFill>
                  <a:srgbClr val="FF0000"/>
                </a:solidFill>
                <a:latin typeface="Arial"/>
                <a:cs typeface="Arial"/>
              </a:rPr>
              <a:t>Due</a:t>
            </a:r>
            <a:r>
              <a:rPr sz="2400" b="1" spc="-40" dirty="0">
                <a:solidFill>
                  <a:srgbClr val="FF0000"/>
                </a:solidFill>
                <a:latin typeface="Arial"/>
                <a:cs typeface="Arial"/>
              </a:rPr>
              <a:t> </a:t>
            </a:r>
            <a:r>
              <a:rPr sz="2400" b="1" dirty="0">
                <a:solidFill>
                  <a:srgbClr val="505050"/>
                </a:solidFill>
                <a:latin typeface="Arial"/>
                <a:cs typeface="Arial"/>
              </a:rPr>
              <a:t>–</a:t>
            </a:r>
            <a:r>
              <a:rPr lang="en-US" sz="2400" b="1" spc="-40" dirty="0">
                <a:solidFill>
                  <a:srgbClr val="505050"/>
                </a:solidFill>
                <a:latin typeface="Arial"/>
                <a:cs typeface="Arial"/>
              </a:rPr>
              <a:t> </a:t>
            </a:r>
            <a:r>
              <a:rPr lang="en-US" sz="2400" b="1" spc="-40" dirty="0">
                <a:solidFill>
                  <a:srgbClr val="FF0000"/>
                </a:solidFill>
                <a:latin typeface="Arial"/>
                <a:cs typeface="Arial"/>
              </a:rPr>
              <a:t>September</a:t>
            </a:r>
            <a:r>
              <a:rPr lang="en-US" sz="2400" b="1" spc="-45" dirty="0">
                <a:solidFill>
                  <a:srgbClr val="FF0000"/>
                </a:solidFill>
                <a:latin typeface="Arial"/>
                <a:cs typeface="Arial"/>
              </a:rPr>
              <a:t> 30</a:t>
            </a:r>
            <a:r>
              <a:rPr sz="2400" b="1" dirty="0">
                <a:solidFill>
                  <a:srgbClr val="FF0000"/>
                </a:solidFill>
                <a:latin typeface="Arial"/>
                <a:cs typeface="Arial"/>
              </a:rPr>
              <a:t>,</a:t>
            </a:r>
            <a:r>
              <a:rPr sz="2400" b="1" spc="-45" dirty="0">
                <a:solidFill>
                  <a:srgbClr val="FF0000"/>
                </a:solidFill>
                <a:latin typeface="Arial"/>
                <a:cs typeface="Arial"/>
              </a:rPr>
              <a:t> </a:t>
            </a:r>
            <a:r>
              <a:rPr sz="2400" b="1" dirty="0">
                <a:solidFill>
                  <a:srgbClr val="FF0000"/>
                </a:solidFill>
                <a:latin typeface="Arial"/>
                <a:cs typeface="Arial"/>
              </a:rPr>
              <a:t>2024,</a:t>
            </a:r>
            <a:r>
              <a:rPr sz="2400" b="1" spc="-30" dirty="0">
                <a:solidFill>
                  <a:srgbClr val="FF0000"/>
                </a:solidFill>
                <a:latin typeface="Arial"/>
                <a:cs typeface="Arial"/>
              </a:rPr>
              <a:t> </a:t>
            </a:r>
            <a:r>
              <a:rPr sz="2400" b="1" dirty="0">
                <a:solidFill>
                  <a:srgbClr val="FF0000"/>
                </a:solidFill>
                <a:latin typeface="Arial"/>
                <a:cs typeface="Arial"/>
              </a:rPr>
              <a:t>5PM</a:t>
            </a:r>
            <a:r>
              <a:rPr lang="en-US" sz="2400" b="1" spc="-50" dirty="0">
                <a:solidFill>
                  <a:srgbClr val="FF0000"/>
                </a:solidFill>
                <a:latin typeface="Arial"/>
                <a:cs typeface="Arial"/>
              </a:rPr>
              <a:t> E</a:t>
            </a:r>
            <a:r>
              <a:rPr lang="en-US" sz="2400" b="1" spc="-25" dirty="0">
                <a:solidFill>
                  <a:srgbClr val="FF0000"/>
                </a:solidFill>
                <a:latin typeface="Arial"/>
                <a:cs typeface="Arial"/>
              </a:rPr>
              <a:t>T</a:t>
            </a:r>
            <a:endParaRPr sz="2400" dirty="0">
              <a:latin typeface="Arial"/>
              <a:cs typeface="Arial"/>
            </a:endParaRPr>
          </a:p>
          <a:p>
            <a:pPr marL="406400" marR="68580" indent="-342900">
              <a:lnSpc>
                <a:spcPct val="100000"/>
              </a:lnSpc>
              <a:spcBef>
                <a:spcPts val="1725"/>
              </a:spcBef>
              <a:buChar char="•"/>
              <a:tabLst>
                <a:tab pos="406400" algn="l"/>
                <a:tab pos="1898014" algn="l"/>
              </a:tabLst>
            </a:pPr>
            <a:r>
              <a:rPr sz="2400" dirty="0">
                <a:solidFill>
                  <a:srgbClr val="505050"/>
                </a:solidFill>
                <a:latin typeface="Arial"/>
                <a:cs typeface="Arial"/>
              </a:rPr>
              <a:t>Oral</a:t>
            </a:r>
            <a:r>
              <a:rPr sz="2400" spc="-85" dirty="0">
                <a:solidFill>
                  <a:srgbClr val="505050"/>
                </a:solidFill>
                <a:latin typeface="Arial"/>
                <a:cs typeface="Arial"/>
              </a:rPr>
              <a:t> </a:t>
            </a:r>
            <a:r>
              <a:rPr sz="2400" dirty="0">
                <a:solidFill>
                  <a:srgbClr val="505050"/>
                </a:solidFill>
                <a:latin typeface="Arial"/>
                <a:cs typeface="Arial"/>
              </a:rPr>
              <a:t>Presentations</a:t>
            </a:r>
            <a:r>
              <a:rPr sz="2400" spc="-45" dirty="0">
                <a:solidFill>
                  <a:srgbClr val="505050"/>
                </a:solidFill>
                <a:latin typeface="Arial"/>
                <a:cs typeface="Arial"/>
              </a:rPr>
              <a:t> </a:t>
            </a:r>
            <a:r>
              <a:rPr sz="2400" dirty="0">
                <a:solidFill>
                  <a:srgbClr val="505050"/>
                </a:solidFill>
                <a:latin typeface="Arial"/>
                <a:cs typeface="Arial"/>
              </a:rPr>
              <a:t>–</a:t>
            </a:r>
            <a:r>
              <a:rPr sz="2400" spc="-75" dirty="0">
                <a:solidFill>
                  <a:srgbClr val="505050"/>
                </a:solidFill>
                <a:latin typeface="Arial"/>
                <a:cs typeface="Arial"/>
              </a:rPr>
              <a:t> </a:t>
            </a:r>
            <a:r>
              <a:rPr sz="2400" dirty="0">
                <a:solidFill>
                  <a:srgbClr val="505050"/>
                </a:solidFill>
                <a:latin typeface="Arial"/>
                <a:cs typeface="Arial"/>
              </a:rPr>
              <a:t>approximately</a:t>
            </a:r>
            <a:r>
              <a:rPr sz="2400" spc="-30" dirty="0">
                <a:solidFill>
                  <a:srgbClr val="505050"/>
                </a:solidFill>
                <a:latin typeface="Arial"/>
                <a:cs typeface="Arial"/>
              </a:rPr>
              <a:t> </a:t>
            </a:r>
            <a:r>
              <a:rPr sz="2400" dirty="0">
                <a:solidFill>
                  <a:srgbClr val="505050"/>
                </a:solidFill>
                <a:latin typeface="Arial"/>
                <a:cs typeface="Arial"/>
              </a:rPr>
              <a:t>4</a:t>
            </a:r>
            <a:r>
              <a:rPr sz="2400" spc="-70" dirty="0">
                <a:solidFill>
                  <a:srgbClr val="505050"/>
                </a:solidFill>
                <a:latin typeface="Arial"/>
                <a:cs typeface="Arial"/>
              </a:rPr>
              <a:t> </a:t>
            </a:r>
            <a:r>
              <a:rPr sz="2400" dirty="0">
                <a:solidFill>
                  <a:srgbClr val="505050"/>
                </a:solidFill>
                <a:latin typeface="Arial"/>
                <a:cs typeface="Arial"/>
              </a:rPr>
              <a:t>weeks</a:t>
            </a:r>
            <a:r>
              <a:rPr sz="2400" spc="-55" dirty="0">
                <a:solidFill>
                  <a:srgbClr val="505050"/>
                </a:solidFill>
                <a:latin typeface="Arial"/>
                <a:cs typeface="Arial"/>
              </a:rPr>
              <a:t> </a:t>
            </a:r>
            <a:r>
              <a:rPr sz="2400" dirty="0">
                <a:solidFill>
                  <a:srgbClr val="505050"/>
                </a:solidFill>
                <a:latin typeface="Arial"/>
                <a:cs typeface="Arial"/>
              </a:rPr>
              <a:t>after</a:t>
            </a:r>
            <a:r>
              <a:rPr sz="2400" spc="-80" dirty="0">
                <a:solidFill>
                  <a:srgbClr val="505050"/>
                </a:solidFill>
                <a:latin typeface="Arial"/>
                <a:cs typeface="Arial"/>
              </a:rPr>
              <a:t> </a:t>
            </a:r>
            <a:r>
              <a:rPr sz="2400" dirty="0">
                <a:solidFill>
                  <a:srgbClr val="505050"/>
                </a:solidFill>
                <a:latin typeface="Arial"/>
                <a:cs typeface="Arial"/>
              </a:rPr>
              <a:t>receipt</a:t>
            </a:r>
            <a:r>
              <a:rPr sz="2400" spc="-60" dirty="0">
                <a:solidFill>
                  <a:srgbClr val="505050"/>
                </a:solidFill>
                <a:latin typeface="Arial"/>
                <a:cs typeface="Arial"/>
              </a:rPr>
              <a:t> </a:t>
            </a:r>
            <a:r>
              <a:rPr sz="2400" spc="-25" dirty="0">
                <a:solidFill>
                  <a:srgbClr val="505050"/>
                </a:solidFill>
                <a:latin typeface="Arial"/>
                <a:cs typeface="Arial"/>
              </a:rPr>
              <a:t>of </a:t>
            </a:r>
            <a:r>
              <a:rPr sz="2400" spc="-10" dirty="0">
                <a:solidFill>
                  <a:srgbClr val="505050"/>
                </a:solidFill>
                <a:latin typeface="Arial"/>
                <a:cs typeface="Arial"/>
              </a:rPr>
              <a:t>proposals</a:t>
            </a:r>
            <a:r>
              <a:rPr sz="2400" dirty="0">
                <a:solidFill>
                  <a:srgbClr val="505050"/>
                </a:solidFill>
                <a:latin typeface="Arial"/>
                <a:cs typeface="Arial"/>
              </a:rPr>
              <a:t>	(notice</a:t>
            </a:r>
            <a:r>
              <a:rPr sz="2400" spc="-60" dirty="0">
                <a:solidFill>
                  <a:srgbClr val="505050"/>
                </a:solidFill>
                <a:latin typeface="Arial"/>
                <a:cs typeface="Arial"/>
              </a:rPr>
              <a:t> </a:t>
            </a:r>
            <a:r>
              <a:rPr sz="2400" dirty="0">
                <a:solidFill>
                  <a:srgbClr val="505050"/>
                </a:solidFill>
                <a:latin typeface="Arial"/>
                <a:cs typeface="Arial"/>
              </a:rPr>
              <a:t>coming</a:t>
            </a:r>
            <a:r>
              <a:rPr sz="2400" spc="-45" dirty="0">
                <a:solidFill>
                  <a:srgbClr val="505050"/>
                </a:solidFill>
                <a:latin typeface="Arial"/>
                <a:cs typeface="Arial"/>
              </a:rPr>
              <a:t> </a:t>
            </a:r>
            <a:r>
              <a:rPr sz="2400" dirty="0">
                <a:solidFill>
                  <a:srgbClr val="505050"/>
                </a:solidFill>
                <a:latin typeface="Arial"/>
                <a:cs typeface="Arial"/>
              </a:rPr>
              <a:t>o/a</a:t>
            </a:r>
            <a:r>
              <a:rPr sz="2400" spc="-55" dirty="0">
                <a:solidFill>
                  <a:srgbClr val="505050"/>
                </a:solidFill>
                <a:latin typeface="Arial"/>
                <a:cs typeface="Arial"/>
              </a:rPr>
              <a:t> </a:t>
            </a:r>
            <a:r>
              <a:rPr lang="en-US" sz="2400" dirty="0">
                <a:solidFill>
                  <a:srgbClr val="505050"/>
                </a:solidFill>
                <a:latin typeface="Arial"/>
                <a:cs typeface="Arial"/>
              </a:rPr>
              <a:t>October</a:t>
            </a:r>
            <a:r>
              <a:rPr sz="2400" spc="-65" dirty="0">
                <a:solidFill>
                  <a:srgbClr val="505050"/>
                </a:solidFill>
                <a:latin typeface="Arial"/>
                <a:cs typeface="Arial"/>
              </a:rPr>
              <a:t> </a:t>
            </a:r>
            <a:r>
              <a:rPr lang="en-US" sz="2400" dirty="0">
                <a:solidFill>
                  <a:srgbClr val="505050"/>
                </a:solidFill>
                <a:latin typeface="Arial"/>
                <a:cs typeface="Arial"/>
              </a:rPr>
              <a:t>15</a:t>
            </a:r>
            <a:r>
              <a:rPr sz="2400" dirty="0">
                <a:solidFill>
                  <a:srgbClr val="505050"/>
                </a:solidFill>
                <a:latin typeface="Arial"/>
                <a:cs typeface="Arial"/>
              </a:rPr>
              <a:t>,</a:t>
            </a:r>
            <a:r>
              <a:rPr sz="2400" spc="-45" dirty="0">
                <a:solidFill>
                  <a:srgbClr val="505050"/>
                </a:solidFill>
                <a:latin typeface="Arial"/>
                <a:cs typeface="Arial"/>
              </a:rPr>
              <a:t> </a:t>
            </a:r>
            <a:r>
              <a:rPr sz="2400" spc="-10" dirty="0">
                <a:solidFill>
                  <a:srgbClr val="505050"/>
                </a:solidFill>
                <a:latin typeface="Arial"/>
                <a:cs typeface="Arial"/>
              </a:rPr>
              <a:t>2024)</a:t>
            </a:r>
            <a:endParaRPr sz="2400" dirty="0">
              <a:latin typeface="Arial"/>
              <a:cs typeface="Arial"/>
            </a:endParaRPr>
          </a:p>
          <a:p>
            <a:pPr marL="405765" indent="-342265">
              <a:spcBef>
                <a:spcPts val="580"/>
              </a:spcBef>
              <a:buChar char="•"/>
              <a:tabLst>
                <a:tab pos="405765" algn="l"/>
              </a:tabLst>
            </a:pPr>
            <a:r>
              <a:rPr sz="2400" dirty="0">
                <a:solidFill>
                  <a:srgbClr val="505050"/>
                </a:solidFill>
                <a:latin typeface="Arial"/>
                <a:cs typeface="Arial"/>
              </a:rPr>
              <a:t>Award</a:t>
            </a:r>
            <a:r>
              <a:rPr sz="2400" spc="-55" dirty="0">
                <a:solidFill>
                  <a:srgbClr val="505050"/>
                </a:solidFill>
                <a:latin typeface="Arial"/>
                <a:cs typeface="Arial"/>
              </a:rPr>
              <a:t> </a:t>
            </a:r>
            <a:r>
              <a:rPr sz="2400" dirty="0">
                <a:solidFill>
                  <a:srgbClr val="505050"/>
                </a:solidFill>
                <a:latin typeface="Arial"/>
                <a:cs typeface="Arial"/>
              </a:rPr>
              <a:t>–</a:t>
            </a:r>
            <a:r>
              <a:rPr lang="en-US" sz="2400" spc="-65" dirty="0">
                <a:solidFill>
                  <a:srgbClr val="505050"/>
                </a:solidFill>
                <a:latin typeface="Arial"/>
                <a:cs typeface="Arial"/>
              </a:rPr>
              <a:t> 2nd</a:t>
            </a:r>
            <a:r>
              <a:rPr sz="2400" spc="247" baseline="24305" dirty="0">
                <a:solidFill>
                  <a:srgbClr val="505050"/>
                </a:solidFill>
                <a:latin typeface="Arial"/>
                <a:cs typeface="Arial"/>
              </a:rPr>
              <a:t> </a:t>
            </a:r>
            <a:r>
              <a:rPr sz="2400" dirty="0">
                <a:solidFill>
                  <a:srgbClr val="505050"/>
                </a:solidFill>
                <a:latin typeface="Arial"/>
                <a:cs typeface="Arial"/>
              </a:rPr>
              <a:t>quarter</a:t>
            </a:r>
            <a:r>
              <a:rPr sz="2400" spc="-55" dirty="0">
                <a:solidFill>
                  <a:srgbClr val="505050"/>
                </a:solidFill>
                <a:latin typeface="Arial"/>
                <a:cs typeface="Arial"/>
              </a:rPr>
              <a:t> </a:t>
            </a:r>
            <a:r>
              <a:rPr lang="en-US" sz="2400" spc="-20" dirty="0">
                <a:solidFill>
                  <a:srgbClr val="505050"/>
                </a:solidFill>
                <a:latin typeface="Arial"/>
                <a:cs typeface="Arial"/>
              </a:rPr>
              <a:t>FY25</a:t>
            </a:r>
            <a:endParaRPr sz="2400" dirty="0">
              <a:latin typeface="Arial"/>
              <a:cs typeface="Arial"/>
            </a:endParaRPr>
          </a:p>
          <a:p>
            <a:pPr marL="807085" marR="147955" indent="-287020">
              <a:lnSpc>
                <a:spcPct val="100000"/>
              </a:lnSpc>
              <a:spcBef>
                <a:spcPts val="525"/>
              </a:spcBef>
              <a:tabLst>
                <a:tab pos="807085" algn="l"/>
              </a:tabLst>
            </a:pPr>
            <a:r>
              <a:rPr sz="2200" spc="-50" dirty="0">
                <a:solidFill>
                  <a:srgbClr val="505050"/>
                </a:solidFill>
                <a:latin typeface="Arial"/>
                <a:cs typeface="Arial"/>
              </a:rPr>
              <a:t>–</a:t>
            </a:r>
            <a:r>
              <a:rPr sz="2200" dirty="0">
                <a:solidFill>
                  <a:srgbClr val="505050"/>
                </a:solidFill>
                <a:latin typeface="Arial"/>
                <a:cs typeface="Arial"/>
              </a:rPr>
              <a:t>	Anticipate</a:t>
            </a:r>
            <a:r>
              <a:rPr sz="2200" spc="-90" dirty="0">
                <a:solidFill>
                  <a:srgbClr val="505050"/>
                </a:solidFill>
                <a:latin typeface="Arial"/>
                <a:cs typeface="Arial"/>
              </a:rPr>
              <a:t> </a:t>
            </a:r>
            <a:r>
              <a:rPr sz="2200" dirty="0">
                <a:solidFill>
                  <a:srgbClr val="505050"/>
                </a:solidFill>
                <a:latin typeface="Arial"/>
                <a:cs typeface="Arial"/>
              </a:rPr>
              <a:t>award</a:t>
            </a:r>
            <a:r>
              <a:rPr sz="2200" spc="-70" dirty="0">
                <a:solidFill>
                  <a:srgbClr val="505050"/>
                </a:solidFill>
                <a:latin typeface="Arial"/>
                <a:cs typeface="Arial"/>
              </a:rPr>
              <a:t> </a:t>
            </a:r>
            <a:r>
              <a:rPr sz="2200" dirty="0">
                <a:solidFill>
                  <a:srgbClr val="505050"/>
                </a:solidFill>
                <a:latin typeface="Arial"/>
                <a:cs typeface="Arial"/>
              </a:rPr>
              <a:t>without</a:t>
            </a:r>
            <a:r>
              <a:rPr sz="2200" spc="-70" dirty="0">
                <a:solidFill>
                  <a:srgbClr val="505050"/>
                </a:solidFill>
                <a:latin typeface="Arial"/>
                <a:cs typeface="Arial"/>
              </a:rPr>
              <a:t> </a:t>
            </a:r>
            <a:r>
              <a:rPr sz="2200" dirty="0">
                <a:solidFill>
                  <a:srgbClr val="505050"/>
                </a:solidFill>
                <a:latin typeface="Arial"/>
                <a:cs typeface="Arial"/>
              </a:rPr>
              <a:t>discussion;</a:t>
            </a:r>
            <a:r>
              <a:rPr sz="2200" spc="-100" dirty="0">
                <a:solidFill>
                  <a:srgbClr val="505050"/>
                </a:solidFill>
                <a:latin typeface="Arial"/>
                <a:cs typeface="Arial"/>
              </a:rPr>
              <a:t> </a:t>
            </a:r>
            <a:r>
              <a:rPr sz="2200" spc="-10" dirty="0">
                <a:solidFill>
                  <a:srgbClr val="505050"/>
                </a:solidFill>
                <a:latin typeface="Arial"/>
                <a:cs typeface="Arial"/>
              </a:rPr>
              <a:t>however,</a:t>
            </a:r>
            <a:r>
              <a:rPr sz="2200" spc="-60" dirty="0">
                <a:solidFill>
                  <a:srgbClr val="505050"/>
                </a:solidFill>
                <a:latin typeface="Arial"/>
                <a:cs typeface="Arial"/>
              </a:rPr>
              <a:t> </a:t>
            </a:r>
            <a:r>
              <a:rPr sz="2200" dirty="0">
                <a:solidFill>
                  <a:srgbClr val="505050"/>
                </a:solidFill>
                <a:latin typeface="Arial"/>
                <a:cs typeface="Arial"/>
              </a:rPr>
              <a:t>DOE</a:t>
            </a:r>
            <a:r>
              <a:rPr sz="2200" spc="-70" dirty="0">
                <a:solidFill>
                  <a:srgbClr val="505050"/>
                </a:solidFill>
                <a:latin typeface="Arial"/>
                <a:cs typeface="Arial"/>
              </a:rPr>
              <a:t> </a:t>
            </a:r>
            <a:r>
              <a:rPr sz="2200" spc="-10" dirty="0">
                <a:solidFill>
                  <a:srgbClr val="505050"/>
                </a:solidFill>
                <a:latin typeface="Arial"/>
                <a:cs typeface="Arial"/>
              </a:rPr>
              <a:t>reserves </a:t>
            </a:r>
            <a:r>
              <a:rPr sz="2200" dirty="0">
                <a:solidFill>
                  <a:srgbClr val="505050"/>
                </a:solidFill>
                <a:latin typeface="Arial"/>
                <a:cs typeface="Arial"/>
              </a:rPr>
              <a:t>the</a:t>
            </a:r>
            <a:r>
              <a:rPr sz="2200" spc="-45" dirty="0">
                <a:solidFill>
                  <a:srgbClr val="505050"/>
                </a:solidFill>
                <a:latin typeface="Arial"/>
                <a:cs typeface="Arial"/>
              </a:rPr>
              <a:t> </a:t>
            </a:r>
            <a:r>
              <a:rPr sz="2200" dirty="0">
                <a:solidFill>
                  <a:srgbClr val="505050"/>
                </a:solidFill>
                <a:latin typeface="Arial"/>
                <a:cs typeface="Arial"/>
              </a:rPr>
              <a:t>right</a:t>
            </a:r>
            <a:r>
              <a:rPr sz="2200" spc="-35" dirty="0">
                <a:solidFill>
                  <a:srgbClr val="505050"/>
                </a:solidFill>
                <a:latin typeface="Arial"/>
                <a:cs typeface="Arial"/>
              </a:rPr>
              <a:t> </a:t>
            </a:r>
            <a:r>
              <a:rPr sz="2200" dirty="0">
                <a:solidFill>
                  <a:srgbClr val="505050"/>
                </a:solidFill>
                <a:latin typeface="Arial"/>
                <a:cs typeface="Arial"/>
              </a:rPr>
              <a:t>to</a:t>
            </a:r>
            <a:r>
              <a:rPr sz="2200" spc="-40" dirty="0">
                <a:solidFill>
                  <a:srgbClr val="505050"/>
                </a:solidFill>
                <a:latin typeface="Arial"/>
                <a:cs typeface="Arial"/>
              </a:rPr>
              <a:t> </a:t>
            </a:r>
            <a:r>
              <a:rPr sz="2200" dirty="0">
                <a:solidFill>
                  <a:srgbClr val="505050"/>
                </a:solidFill>
                <a:latin typeface="Arial"/>
                <a:cs typeface="Arial"/>
              </a:rPr>
              <a:t>hold</a:t>
            </a:r>
            <a:r>
              <a:rPr sz="2200" spc="-45" dirty="0">
                <a:solidFill>
                  <a:srgbClr val="505050"/>
                </a:solidFill>
                <a:latin typeface="Arial"/>
                <a:cs typeface="Arial"/>
              </a:rPr>
              <a:t> </a:t>
            </a:r>
            <a:r>
              <a:rPr sz="2200" dirty="0">
                <a:solidFill>
                  <a:srgbClr val="505050"/>
                </a:solidFill>
                <a:latin typeface="Arial"/>
                <a:cs typeface="Arial"/>
              </a:rPr>
              <a:t>discussions</a:t>
            </a:r>
            <a:r>
              <a:rPr sz="2200" spc="-65" dirty="0">
                <a:solidFill>
                  <a:srgbClr val="505050"/>
                </a:solidFill>
                <a:latin typeface="Arial"/>
                <a:cs typeface="Arial"/>
              </a:rPr>
              <a:t> </a:t>
            </a:r>
            <a:r>
              <a:rPr sz="2200" dirty="0">
                <a:solidFill>
                  <a:srgbClr val="505050"/>
                </a:solidFill>
                <a:latin typeface="Arial"/>
                <a:cs typeface="Arial"/>
              </a:rPr>
              <a:t>if</a:t>
            </a:r>
            <a:r>
              <a:rPr sz="2200" spc="-55" dirty="0">
                <a:solidFill>
                  <a:srgbClr val="505050"/>
                </a:solidFill>
                <a:latin typeface="Arial"/>
                <a:cs typeface="Arial"/>
              </a:rPr>
              <a:t> </a:t>
            </a:r>
            <a:r>
              <a:rPr sz="2200" dirty="0">
                <a:solidFill>
                  <a:srgbClr val="505050"/>
                </a:solidFill>
                <a:latin typeface="Arial"/>
                <a:cs typeface="Arial"/>
              </a:rPr>
              <a:t>deemed</a:t>
            </a:r>
            <a:r>
              <a:rPr sz="2200" spc="-20" dirty="0">
                <a:solidFill>
                  <a:srgbClr val="505050"/>
                </a:solidFill>
                <a:latin typeface="Arial"/>
                <a:cs typeface="Arial"/>
              </a:rPr>
              <a:t> </a:t>
            </a:r>
            <a:r>
              <a:rPr sz="2200" spc="-10" dirty="0">
                <a:solidFill>
                  <a:srgbClr val="505050"/>
                </a:solidFill>
                <a:latin typeface="Arial"/>
                <a:cs typeface="Arial"/>
              </a:rPr>
              <a:t>necessary.</a:t>
            </a:r>
            <a:endParaRPr sz="2200" dirty="0">
              <a:latin typeface="Arial"/>
              <a:cs typeface="Arial"/>
            </a:endParaRPr>
          </a:p>
          <a:p>
            <a:pPr marL="405765" indent="-342265">
              <a:spcBef>
                <a:spcPts val="580"/>
              </a:spcBef>
              <a:buChar char="•"/>
              <a:tabLst>
                <a:tab pos="405765" algn="l"/>
              </a:tabLst>
            </a:pPr>
            <a:r>
              <a:rPr sz="2400" spc="-10" dirty="0">
                <a:solidFill>
                  <a:srgbClr val="505050"/>
                </a:solidFill>
                <a:latin typeface="Arial"/>
                <a:cs typeface="Arial"/>
              </a:rPr>
              <a:t>Transition</a:t>
            </a:r>
            <a:r>
              <a:rPr sz="2400" spc="-50" dirty="0">
                <a:solidFill>
                  <a:srgbClr val="505050"/>
                </a:solidFill>
                <a:latin typeface="Arial"/>
                <a:cs typeface="Arial"/>
              </a:rPr>
              <a:t> </a:t>
            </a:r>
            <a:r>
              <a:rPr sz="2400" dirty="0">
                <a:solidFill>
                  <a:srgbClr val="505050"/>
                </a:solidFill>
                <a:latin typeface="Arial"/>
                <a:cs typeface="Arial"/>
              </a:rPr>
              <a:t>–</a:t>
            </a:r>
            <a:r>
              <a:rPr lang="en-US" sz="2400" spc="-55" dirty="0">
                <a:solidFill>
                  <a:srgbClr val="505050"/>
                </a:solidFill>
                <a:latin typeface="Arial"/>
                <a:cs typeface="Arial"/>
              </a:rPr>
              <a:t> Begins 2nd</a:t>
            </a:r>
            <a:r>
              <a:rPr sz="2400" spc="240" baseline="24305" dirty="0">
                <a:solidFill>
                  <a:srgbClr val="505050"/>
                </a:solidFill>
                <a:latin typeface="Arial"/>
                <a:cs typeface="Arial"/>
              </a:rPr>
              <a:t> </a:t>
            </a:r>
            <a:r>
              <a:rPr sz="2400" dirty="0">
                <a:solidFill>
                  <a:srgbClr val="505050"/>
                </a:solidFill>
                <a:latin typeface="Arial"/>
                <a:cs typeface="Arial"/>
              </a:rPr>
              <a:t>quarter</a:t>
            </a:r>
            <a:r>
              <a:rPr sz="2400" spc="-45" dirty="0">
                <a:solidFill>
                  <a:srgbClr val="505050"/>
                </a:solidFill>
                <a:latin typeface="Arial"/>
                <a:cs typeface="Arial"/>
              </a:rPr>
              <a:t> </a:t>
            </a:r>
            <a:r>
              <a:rPr sz="2400" spc="-20" dirty="0">
                <a:solidFill>
                  <a:srgbClr val="505050"/>
                </a:solidFill>
                <a:latin typeface="Arial"/>
                <a:cs typeface="Arial"/>
              </a:rPr>
              <a:t>FY25</a:t>
            </a:r>
            <a:endParaRPr sz="2400" dirty="0">
              <a:latin typeface="Arial"/>
              <a:cs typeface="Arial"/>
            </a:endParaRPr>
          </a:p>
          <a:p>
            <a:pPr marL="405765" indent="-342265">
              <a:lnSpc>
                <a:spcPct val="100000"/>
              </a:lnSpc>
              <a:spcBef>
                <a:spcPts val="575"/>
              </a:spcBef>
              <a:buChar char="•"/>
              <a:tabLst>
                <a:tab pos="405765" algn="l"/>
              </a:tabLst>
            </a:pPr>
            <a:r>
              <a:rPr sz="2400" dirty="0">
                <a:solidFill>
                  <a:srgbClr val="505050"/>
                </a:solidFill>
                <a:latin typeface="Arial"/>
                <a:cs typeface="Arial"/>
              </a:rPr>
              <a:t>Start</a:t>
            </a:r>
            <a:r>
              <a:rPr sz="2400" spc="-60" dirty="0">
                <a:solidFill>
                  <a:srgbClr val="505050"/>
                </a:solidFill>
                <a:latin typeface="Arial"/>
                <a:cs typeface="Arial"/>
              </a:rPr>
              <a:t> </a:t>
            </a:r>
            <a:r>
              <a:rPr sz="2400" dirty="0">
                <a:solidFill>
                  <a:srgbClr val="505050"/>
                </a:solidFill>
                <a:latin typeface="Arial"/>
                <a:cs typeface="Arial"/>
              </a:rPr>
              <a:t>new</a:t>
            </a:r>
            <a:r>
              <a:rPr sz="2400" spc="-35" dirty="0">
                <a:solidFill>
                  <a:srgbClr val="505050"/>
                </a:solidFill>
                <a:latin typeface="Arial"/>
                <a:cs typeface="Arial"/>
              </a:rPr>
              <a:t> </a:t>
            </a:r>
            <a:r>
              <a:rPr sz="2400" dirty="0">
                <a:solidFill>
                  <a:srgbClr val="505050"/>
                </a:solidFill>
                <a:latin typeface="Arial"/>
                <a:cs typeface="Arial"/>
              </a:rPr>
              <a:t>contract</a:t>
            </a:r>
            <a:r>
              <a:rPr sz="2400" spc="-45" dirty="0">
                <a:solidFill>
                  <a:srgbClr val="505050"/>
                </a:solidFill>
                <a:latin typeface="Arial"/>
                <a:cs typeface="Arial"/>
              </a:rPr>
              <a:t> </a:t>
            </a:r>
            <a:r>
              <a:rPr sz="2400" dirty="0">
                <a:solidFill>
                  <a:srgbClr val="505050"/>
                </a:solidFill>
                <a:latin typeface="Arial"/>
                <a:cs typeface="Arial"/>
              </a:rPr>
              <a:t>–</a:t>
            </a:r>
            <a:r>
              <a:rPr sz="2400" spc="-55" dirty="0">
                <a:solidFill>
                  <a:srgbClr val="505050"/>
                </a:solidFill>
                <a:latin typeface="Arial"/>
                <a:cs typeface="Arial"/>
              </a:rPr>
              <a:t> </a:t>
            </a:r>
            <a:r>
              <a:rPr lang="en-US" sz="2400" dirty="0">
                <a:solidFill>
                  <a:srgbClr val="505050"/>
                </a:solidFill>
                <a:latin typeface="Arial"/>
                <a:cs typeface="Arial"/>
              </a:rPr>
              <a:t>June</a:t>
            </a:r>
            <a:r>
              <a:rPr sz="2400" spc="-25" dirty="0">
                <a:solidFill>
                  <a:srgbClr val="505050"/>
                </a:solidFill>
                <a:latin typeface="Arial"/>
                <a:cs typeface="Arial"/>
              </a:rPr>
              <a:t> </a:t>
            </a:r>
            <a:r>
              <a:rPr sz="2400" dirty="0">
                <a:solidFill>
                  <a:srgbClr val="505050"/>
                </a:solidFill>
                <a:latin typeface="Arial"/>
                <a:cs typeface="Arial"/>
              </a:rPr>
              <a:t>1,</a:t>
            </a:r>
            <a:r>
              <a:rPr sz="2400" spc="-50" dirty="0">
                <a:solidFill>
                  <a:srgbClr val="505050"/>
                </a:solidFill>
                <a:latin typeface="Arial"/>
                <a:cs typeface="Arial"/>
              </a:rPr>
              <a:t> </a:t>
            </a:r>
            <a:r>
              <a:rPr sz="2400" spc="-20" dirty="0">
                <a:solidFill>
                  <a:srgbClr val="505050"/>
                </a:solidFill>
                <a:latin typeface="Arial"/>
                <a:cs typeface="Arial"/>
              </a:rPr>
              <a:t>2025</a:t>
            </a:r>
            <a:endParaRPr sz="24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spc="-20">
                <a:solidFill>
                  <a:srgbClr val="FFFFFF"/>
                </a:solidFill>
              </a:rPr>
              <a:t>Tentative</a:t>
            </a:r>
            <a:r>
              <a:rPr spc="-100">
                <a:solidFill>
                  <a:srgbClr val="FFFFFF"/>
                </a:solidFill>
              </a:rPr>
              <a:t> </a:t>
            </a:r>
            <a:r>
              <a:rPr>
                <a:solidFill>
                  <a:srgbClr val="FFFFFF"/>
                </a:solidFill>
              </a:rPr>
              <a:t>Schedule</a:t>
            </a:r>
            <a:r>
              <a:rPr spc="-95">
                <a:solidFill>
                  <a:srgbClr val="FFFFFF"/>
                </a:solidFill>
              </a:rPr>
              <a:t> </a:t>
            </a:r>
            <a:r>
              <a:t>(SUBJECT</a:t>
            </a:r>
            <a:r>
              <a:rPr spc="-75"/>
              <a:t> </a:t>
            </a:r>
            <a:r>
              <a:t>TO</a:t>
            </a:r>
            <a:r>
              <a:rPr spc="-125"/>
              <a:t> </a:t>
            </a:r>
            <a:r>
              <a:rPr spc="-10"/>
              <a:t>CHANGE)</a:t>
            </a:r>
          </a:p>
        </p:txBody>
      </p:sp>
      <p:sp>
        <p:nvSpPr>
          <p:cNvPr id="5" name="Slide Number Placeholder 4">
            <a:extLst>
              <a:ext uri="{FF2B5EF4-FFF2-40B4-BE49-F238E27FC236}">
                <a16:creationId xmlns:a16="http://schemas.microsoft.com/office/drawing/2014/main" id="{7D318648-1C6C-2DF4-8498-3637B42D5C34}"/>
              </a:ext>
            </a:extLst>
          </p:cNvPr>
          <p:cNvSpPr>
            <a:spLocks noGrp="1"/>
          </p:cNvSpPr>
          <p:nvPr>
            <p:ph type="sldNum" sz="quarter" idx="7"/>
          </p:nvPr>
        </p:nvSpPr>
        <p:spPr/>
        <p:txBody>
          <a:bodyPr/>
          <a:lstStyle/>
          <a:p>
            <a:pPr marL="38100">
              <a:lnSpc>
                <a:spcPts val="1425"/>
              </a:lnSpc>
            </a:pPr>
            <a:fld id="{81D60167-4931-47E6-BA6A-407CBD079E47}" type="slidenum">
              <a:rPr lang="en-US" spc="-50" smtClean="0"/>
              <a:t>20</a:t>
            </a:fld>
            <a:endParaRPr lang="en-US" spc="-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14503" y="2267965"/>
            <a:ext cx="8714993" cy="1120820"/>
          </a:xfrm>
          <a:prstGeom prst="rect">
            <a:avLst/>
          </a:prstGeom>
        </p:spPr>
        <p:txBody>
          <a:bodyPr vert="horz" wrap="square" lIns="0" tIns="12700" rIns="0" bIns="0" rtlCol="0" anchor="t">
            <a:spAutoFit/>
          </a:bodyPr>
          <a:lstStyle/>
          <a:p>
            <a:pPr marL="40640" marR="5080" algn="ctr">
              <a:lnSpc>
                <a:spcPct val="100000"/>
              </a:lnSpc>
              <a:spcBef>
                <a:spcPts val="100"/>
              </a:spcBef>
            </a:pPr>
            <a:r>
              <a:rPr dirty="0"/>
              <a:t>SC</a:t>
            </a:r>
            <a:r>
              <a:rPr spc="-70" dirty="0"/>
              <a:t> </a:t>
            </a:r>
            <a:r>
              <a:rPr dirty="0"/>
              <a:t>appreciates</a:t>
            </a:r>
            <a:r>
              <a:rPr spc="-45" dirty="0"/>
              <a:t> </a:t>
            </a:r>
            <a:r>
              <a:rPr dirty="0"/>
              <a:t>your</a:t>
            </a:r>
            <a:r>
              <a:rPr spc="-55" dirty="0"/>
              <a:t> </a:t>
            </a:r>
            <a:r>
              <a:rPr dirty="0"/>
              <a:t>feedback</a:t>
            </a:r>
            <a:r>
              <a:rPr spc="-65" dirty="0"/>
              <a:t> </a:t>
            </a:r>
            <a:r>
              <a:rPr dirty="0"/>
              <a:t>over</a:t>
            </a:r>
            <a:r>
              <a:rPr spc="-55" dirty="0"/>
              <a:t> </a:t>
            </a:r>
            <a:r>
              <a:rPr dirty="0"/>
              <a:t>the</a:t>
            </a:r>
            <a:r>
              <a:rPr spc="-65" dirty="0"/>
              <a:t> </a:t>
            </a:r>
            <a:r>
              <a:rPr dirty="0"/>
              <a:t>last</a:t>
            </a:r>
            <a:r>
              <a:rPr spc="-75" dirty="0"/>
              <a:t> </a:t>
            </a:r>
            <a:r>
              <a:rPr dirty="0"/>
              <a:t>several</a:t>
            </a:r>
            <a:r>
              <a:rPr spc="-55" dirty="0"/>
              <a:t> </a:t>
            </a:r>
            <a:r>
              <a:rPr dirty="0"/>
              <a:t>months,</a:t>
            </a:r>
            <a:r>
              <a:rPr spc="-70" dirty="0"/>
              <a:t> </a:t>
            </a:r>
            <a:r>
              <a:rPr spc="-25" dirty="0"/>
              <a:t>and </a:t>
            </a:r>
            <a:r>
              <a:rPr dirty="0"/>
              <a:t>looks</a:t>
            </a:r>
            <a:r>
              <a:rPr spc="-65" dirty="0"/>
              <a:t> </a:t>
            </a:r>
            <a:r>
              <a:rPr dirty="0"/>
              <a:t>forward</a:t>
            </a:r>
            <a:r>
              <a:rPr spc="-75" dirty="0"/>
              <a:t> </a:t>
            </a:r>
            <a:r>
              <a:rPr dirty="0"/>
              <a:t>to</a:t>
            </a:r>
            <a:r>
              <a:rPr lang="en-US" dirty="0"/>
              <a:t> conducting this acquisition for a </a:t>
            </a:r>
            <a:endParaRPr spc="-25" dirty="0"/>
          </a:p>
          <a:p>
            <a:pPr marL="27940" marR="163195" algn="ctr"/>
            <a:r>
              <a:rPr lang="en-US" dirty="0"/>
              <a:t>TJNAF </a:t>
            </a:r>
            <a:r>
              <a:rPr dirty="0"/>
              <a:t>M&amp;O</a:t>
            </a:r>
            <a:r>
              <a:rPr spc="-35" dirty="0"/>
              <a:t> </a:t>
            </a:r>
            <a:r>
              <a:rPr spc="-10" dirty="0"/>
              <a:t>contractor.</a:t>
            </a:r>
          </a:p>
        </p:txBody>
      </p:sp>
      <p:sp>
        <p:nvSpPr>
          <p:cNvPr id="3" name="object 3"/>
          <p:cNvSpPr txBox="1"/>
          <p:nvPr/>
        </p:nvSpPr>
        <p:spPr>
          <a:xfrm>
            <a:off x="432308" y="4974456"/>
            <a:ext cx="8307070" cy="1197123"/>
          </a:xfrm>
          <a:prstGeom prst="rect">
            <a:avLst/>
          </a:prstGeom>
        </p:spPr>
        <p:txBody>
          <a:bodyPr vert="horz" wrap="square" lIns="0" tIns="85725" rIns="0" bIns="0" rtlCol="0" anchor="t">
            <a:spAutoFit/>
          </a:bodyPr>
          <a:lstStyle/>
          <a:p>
            <a:pPr algn="ctr">
              <a:lnSpc>
                <a:spcPct val="100000"/>
              </a:lnSpc>
              <a:spcBef>
                <a:spcPts val="675"/>
              </a:spcBef>
            </a:pPr>
            <a:r>
              <a:rPr sz="2400" spc="-10" dirty="0">
                <a:solidFill>
                  <a:srgbClr val="FF0000"/>
                </a:solidFill>
                <a:latin typeface="Arial"/>
                <a:cs typeface="Arial"/>
              </a:rPr>
              <a:t>REMINDER</a:t>
            </a:r>
            <a:endParaRPr sz="2400" dirty="0">
              <a:latin typeface="Arial"/>
              <a:cs typeface="Arial"/>
            </a:endParaRPr>
          </a:p>
          <a:p>
            <a:pPr algn="ctr">
              <a:lnSpc>
                <a:spcPct val="100000"/>
              </a:lnSpc>
              <a:spcBef>
                <a:spcPts val="525"/>
              </a:spcBef>
            </a:pPr>
            <a:r>
              <a:rPr sz="2200">
                <a:solidFill>
                  <a:srgbClr val="030303"/>
                </a:solidFill>
                <a:latin typeface="Arial"/>
                <a:cs typeface="Arial"/>
              </a:rPr>
              <a:t>Questions</a:t>
            </a:r>
            <a:r>
              <a:rPr sz="2200" spc="-55" dirty="0">
                <a:solidFill>
                  <a:srgbClr val="030303"/>
                </a:solidFill>
                <a:latin typeface="Arial"/>
                <a:cs typeface="Arial"/>
              </a:rPr>
              <a:t> </a:t>
            </a:r>
            <a:r>
              <a:rPr sz="2200">
                <a:solidFill>
                  <a:srgbClr val="030303"/>
                </a:solidFill>
                <a:latin typeface="Arial"/>
                <a:cs typeface="Arial"/>
              </a:rPr>
              <a:t>must</a:t>
            </a:r>
            <a:r>
              <a:rPr sz="2200" spc="-40" dirty="0">
                <a:solidFill>
                  <a:srgbClr val="030303"/>
                </a:solidFill>
                <a:latin typeface="Arial"/>
                <a:cs typeface="Arial"/>
              </a:rPr>
              <a:t> </a:t>
            </a:r>
            <a:r>
              <a:rPr sz="2200">
                <a:solidFill>
                  <a:srgbClr val="030303"/>
                </a:solidFill>
                <a:latin typeface="Arial"/>
                <a:cs typeface="Arial"/>
              </a:rPr>
              <a:t>be</a:t>
            </a:r>
            <a:r>
              <a:rPr sz="2200" spc="-55" dirty="0">
                <a:solidFill>
                  <a:srgbClr val="030303"/>
                </a:solidFill>
                <a:latin typeface="Arial"/>
                <a:cs typeface="Arial"/>
              </a:rPr>
              <a:t> </a:t>
            </a:r>
            <a:r>
              <a:rPr sz="2200">
                <a:solidFill>
                  <a:srgbClr val="030303"/>
                </a:solidFill>
                <a:latin typeface="Arial"/>
                <a:cs typeface="Arial"/>
              </a:rPr>
              <a:t>emailed</a:t>
            </a:r>
            <a:r>
              <a:rPr sz="2200" spc="-45" dirty="0">
                <a:solidFill>
                  <a:srgbClr val="030303"/>
                </a:solidFill>
                <a:latin typeface="Arial"/>
                <a:cs typeface="Arial"/>
              </a:rPr>
              <a:t> </a:t>
            </a:r>
            <a:r>
              <a:rPr sz="2200">
                <a:solidFill>
                  <a:srgbClr val="030303"/>
                </a:solidFill>
                <a:latin typeface="Arial"/>
                <a:cs typeface="Arial"/>
              </a:rPr>
              <a:t>to</a:t>
            </a:r>
            <a:r>
              <a:rPr lang="en-US" sz="2200">
                <a:solidFill>
                  <a:srgbClr val="030303"/>
                </a:solidFill>
                <a:latin typeface="Arial"/>
                <a:cs typeface="Arial"/>
              </a:rPr>
              <a:t>:</a:t>
            </a:r>
            <a:r>
              <a:rPr sz="2200" spc="-55" dirty="0">
                <a:solidFill>
                  <a:srgbClr val="030303"/>
                </a:solidFill>
                <a:latin typeface="Arial"/>
                <a:cs typeface="Arial"/>
              </a:rPr>
              <a:t> </a:t>
            </a:r>
            <a:r>
              <a:rPr lang="en-US" sz="2200" u="sng" spc="-10" dirty="0">
                <a:solidFill>
                  <a:srgbClr val="0000FF"/>
                </a:solidFill>
                <a:uFill>
                  <a:solidFill>
                    <a:srgbClr val="0000FF"/>
                  </a:solidFill>
                </a:uFill>
                <a:latin typeface="Arial"/>
                <a:cs typeface="Arial"/>
                <a:hlinkClick r:id="rId2"/>
              </a:rPr>
              <a:t>TJNAFcompetition</a:t>
            </a:r>
            <a:r>
              <a:rPr sz="2200" u="sng" spc="-10" dirty="0">
                <a:solidFill>
                  <a:srgbClr val="0000FF"/>
                </a:solidFill>
                <a:uFill>
                  <a:solidFill>
                    <a:srgbClr val="0000FF"/>
                  </a:solidFill>
                </a:uFill>
                <a:latin typeface="Arial"/>
                <a:cs typeface="Arial"/>
                <a:hlinkClick r:id="rId2"/>
              </a:rPr>
              <a:t>@science.doe.gov</a:t>
            </a:r>
            <a:r>
              <a:rPr sz="2200" u="none" spc="-10">
                <a:solidFill>
                  <a:srgbClr val="505050"/>
                </a:solidFill>
                <a:latin typeface="Arial"/>
                <a:cs typeface="Arial"/>
              </a:rPr>
              <a:t>.</a:t>
            </a:r>
            <a:endParaRPr sz="2200">
              <a:latin typeface="Arial"/>
              <a:cs typeface="Arial"/>
            </a:endParaRPr>
          </a:p>
        </p:txBody>
      </p:sp>
      <p:sp>
        <p:nvSpPr>
          <p:cNvPr id="5" name="Slide Number Placeholder 4">
            <a:extLst>
              <a:ext uri="{FF2B5EF4-FFF2-40B4-BE49-F238E27FC236}">
                <a16:creationId xmlns:a16="http://schemas.microsoft.com/office/drawing/2014/main" id="{EDA58AD1-AF76-4B58-F086-98692CEBD11E}"/>
              </a:ext>
            </a:extLst>
          </p:cNvPr>
          <p:cNvSpPr>
            <a:spLocks noGrp="1"/>
          </p:cNvSpPr>
          <p:nvPr>
            <p:ph type="sldNum" sz="quarter" idx="7"/>
          </p:nvPr>
        </p:nvSpPr>
        <p:spPr/>
        <p:txBody>
          <a:bodyPr/>
          <a:lstStyle/>
          <a:p>
            <a:pPr marL="38100">
              <a:lnSpc>
                <a:spcPts val="1425"/>
              </a:lnSpc>
            </a:pPr>
            <a:fld id="{81D60167-4931-47E6-BA6A-407CBD079E47}" type="slidenum">
              <a:rPr lang="en-US" spc="-50" smtClean="0"/>
              <a:t>21</a:t>
            </a:fld>
            <a:endParaRPr lang="en-US" spc="-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1316989"/>
            <a:ext cx="3724910" cy="1781175"/>
          </a:xfrm>
          <a:prstGeom prst="rect">
            <a:avLst/>
          </a:prstGeom>
        </p:spPr>
        <p:txBody>
          <a:bodyPr vert="horz" wrap="square" lIns="0" tIns="85725" rIns="0" bIns="0" rtlCol="0" anchor="t">
            <a:spAutoFit/>
          </a:bodyPr>
          <a:lstStyle/>
          <a:p>
            <a:pPr marL="354965" indent="-342265">
              <a:lnSpc>
                <a:spcPct val="100000"/>
              </a:lnSpc>
              <a:spcBef>
                <a:spcPts val="675"/>
              </a:spcBef>
              <a:buClr>
                <a:srgbClr val="505050"/>
              </a:buClr>
              <a:buFont typeface="Arial"/>
              <a:buChar char="•"/>
              <a:tabLst>
                <a:tab pos="354965" algn="l"/>
              </a:tabLst>
            </a:pPr>
            <a:r>
              <a:rPr sz="2400" spc="-10">
                <a:solidFill>
                  <a:schemeClr val="tx1"/>
                </a:solidFill>
                <a:latin typeface="Arial"/>
                <a:cs typeface="Arial"/>
              </a:rPr>
              <a:t>Welcome</a:t>
            </a:r>
            <a:endParaRPr sz="2400">
              <a:solidFill>
                <a:schemeClr val="tx1"/>
              </a:solidFill>
              <a:latin typeface="Arial"/>
              <a:cs typeface="Arial"/>
            </a:endParaRPr>
          </a:p>
          <a:p>
            <a:pPr marL="354965" indent="-342265">
              <a:spcBef>
                <a:spcPts val="575"/>
              </a:spcBef>
              <a:buChar char="•"/>
              <a:tabLst>
                <a:tab pos="354965" algn="l"/>
              </a:tabLst>
            </a:pPr>
            <a:r>
              <a:rPr lang="en-US" sz="2400">
                <a:solidFill>
                  <a:schemeClr val="tx1"/>
                </a:solidFill>
                <a:latin typeface="Arial"/>
                <a:cs typeface="Arial"/>
              </a:rPr>
              <a:t>TJ lab</a:t>
            </a:r>
            <a:r>
              <a:rPr sz="2400" spc="-55">
                <a:solidFill>
                  <a:schemeClr val="tx1"/>
                </a:solidFill>
                <a:latin typeface="Arial"/>
                <a:cs typeface="Arial"/>
              </a:rPr>
              <a:t> </a:t>
            </a:r>
            <a:r>
              <a:rPr sz="2400">
                <a:solidFill>
                  <a:schemeClr val="tx1"/>
                </a:solidFill>
                <a:latin typeface="Arial"/>
                <a:cs typeface="Arial"/>
              </a:rPr>
              <a:t>Site</a:t>
            </a:r>
            <a:r>
              <a:rPr sz="2400" spc="-60">
                <a:solidFill>
                  <a:schemeClr val="tx1"/>
                </a:solidFill>
                <a:latin typeface="Arial"/>
                <a:cs typeface="Arial"/>
              </a:rPr>
              <a:t> </a:t>
            </a:r>
            <a:r>
              <a:rPr sz="2400" spc="-10">
                <a:solidFill>
                  <a:schemeClr val="tx1"/>
                </a:solidFill>
                <a:latin typeface="Arial"/>
                <a:cs typeface="Arial"/>
              </a:rPr>
              <a:t>Updates</a:t>
            </a:r>
            <a:endParaRPr sz="2400">
              <a:solidFill>
                <a:schemeClr val="tx1"/>
              </a:solidFill>
              <a:latin typeface="Arial"/>
              <a:cs typeface="Arial"/>
            </a:endParaRPr>
          </a:p>
          <a:p>
            <a:pPr marL="354965" indent="-342265">
              <a:lnSpc>
                <a:spcPct val="100000"/>
              </a:lnSpc>
              <a:spcBef>
                <a:spcPts val="575"/>
              </a:spcBef>
              <a:buChar char="•"/>
              <a:tabLst>
                <a:tab pos="354965" algn="l"/>
              </a:tabLst>
            </a:pPr>
            <a:r>
              <a:rPr sz="2400">
                <a:solidFill>
                  <a:schemeClr val="tx1"/>
                </a:solidFill>
                <a:latin typeface="Arial"/>
                <a:cs typeface="Arial"/>
              </a:rPr>
              <a:t>Procurement</a:t>
            </a:r>
            <a:r>
              <a:rPr sz="2400" spc="-140">
                <a:solidFill>
                  <a:schemeClr val="tx1"/>
                </a:solidFill>
                <a:latin typeface="Arial"/>
                <a:cs typeface="Arial"/>
              </a:rPr>
              <a:t> </a:t>
            </a:r>
            <a:r>
              <a:rPr sz="2400" spc="-10">
                <a:solidFill>
                  <a:schemeClr val="tx1"/>
                </a:solidFill>
                <a:latin typeface="Arial"/>
                <a:cs typeface="Arial"/>
              </a:rPr>
              <a:t>Information</a:t>
            </a:r>
            <a:endParaRPr sz="2400">
              <a:solidFill>
                <a:schemeClr val="tx1"/>
              </a:solidFill>
              <a:latin typeface="Arial"/>
              <a:cs typeface="Arial"/>
            </a:endParaRPr>
          </a:p>
          <a:p>
            <a:pPr marL="354965" indent="-342265">
              <a:lnSpc>
                <a:spcPct val="100000"/>
              </a:lnSpc>
              <a:spcBef>
                <a:spcPts val="580"/>
              </a:spcBef>
              <a:buChar char="•"/>
              <a:tabLst>
                <a:tab pos="354965" algn="l"/>
              </a:tabLst>
            </a:pPr>
            <a:r>
              <a:rPr sz="2400" spc="-10">
                <a:solidFill>
                  <a:schemeClr val="tx1"/>
                </a:solidFill>
                <a:latin typeface="Arial"/>
                <a:cs typeface="Arial"/>
              </a:rPr>
              <a:t>Adjournment</a:t>
            </a:r>
            <a:endParaRPr sz="2400">
              <a:solidFill>
                <a:schemeClr val="tx1"/>
              </a:solidFill>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50" dirty="0"/>
              <a:pPr marL="38100">
                <a:lnSpc>
                  <a:spcPct val="90648"/>
                </a:lnSpc>
              </a:pPr>
              <a:t>3</a:t>
            </a:fld>
            <a:endParaRPr lang="en-US" spc="-50"/>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spc="-10">
                <a:solidFill>
                  <a:srgbClr val="FFFFFF"/>
                </a:solidFill>
              </a:rPr>
              <a:t>Agenda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6013" y="4511092"/>
            <a:ext cx="7140753" cy="1408078"/>
          </a:xfrm>
          <a:prstGeom prst="rect">
            <a:avLst/>
          </a:prstGeom>
        </p:spPr>
        <p:txBody>
          <a:bodyPr vert="horz" wrap="square" lIns="0" tIns="12700" rIns="0" bIns="0" rtlCol="0" anchor="t">
            <a:spAutoFit/>
          </a:bodyPr>
          <a:lstStyle/>
          <a:p>
            <a:pPr marL="12700" marR="5080">
              <a:lnSpc>
                <a:spcPct val="124600"/>
              </a:lnSpc>
              <a:spcBef>
                <a:spcPts val="100"/>
              </a:spcBef>
            </a:pPr>
            <a:r>
              <a:rPr lang="en-US" sz="2400" b="1">
                <a:solidFill>
                  <a:schemeClr val="tx1"/>
                </a:solidFill>
                <a:latin typeface="Arial"/>
                <a:cs typeface="Arial"/>
              </a:rPr>
              <a:t>Site Updates</a:t>
            </a:r>
            <a:r>
              <a:rPr lang="en-US" sz="2400" b="1" spc="-10">
                <a:solidFill>
                  <a:schemeClr val="tx1"/>
                </a:solidFill>
                <a:latin typeface="Arial"/>
                <a:cs typeface="Arial"/>
              </a:rPr>
              <a:t> </a:t>
            </a:r>
            <a:endParaRPr lang="en-US" sz="2400">
              <a:solidFill>
                <a:schemeClr val="tx1"/>
              </a:solidFill>
              <a:latin typeface="Arial"/>
              <a:cs typeface="Arial"/>
            </a:endParaRPr>
          </a:p>
          <a:p>
            <a:pPr marL="12700" marR="5080">
              <a:lnSpc>
                <a:spcPct val="124600"/>
              </a:lnSpc>
              <a:spcBef>
                <a:spcPts val="100"/>
              </a:spcBef>
            </a:pPr>
            <a:r>
              <a:rPr lang="en-US" sz="2400" b="1" spc="-25">
                <a:solidFill>
                  <a:schemeClr val="tx1"/>
                </a:solidFill>
                <a:latin typeface="Arial"/>
                <a:cs typeface="Arial"/>
              </a:rPr>
              <a:t>Craig Ferguson, Site Office Manager</a:t>
            </a:r>
            <a:endParaRPr lang="en-US" sz="2400" b="1" spc="-10">
              <a:solidFill>
                <a:schemeClr val="tx1"/>
              </a:solidFill>
              <a:latin typeface="Arial"/>
              <a:cs typeface="Arial"/>
            </a:endParaRPr>
          </a:p>
          <a:p>
            <a:pPr marL="12700">
              <a:spcBef>
                <a:spcPts val="695"/>
              </a:spcBef>
            </a:pPr>
            <a:r>
              <a:rPr lang="en-US" sz="2400" b="1">
                <a:solidFill>
                  <a:schemeClr val="tx1"/>
                </a:solidFill>
                <a:latin typeface="Arial"/>
                <a:cs typeface="Arial"/>
              </a:rPr>
              <a:t>July 18, 2024</a:t>
            </a:r>
          </a:p>
        </p:txBody>
      </p:sp>
      <p:pic>
        <p:nvPicPr>
          <p:cNvPr id="7" name="Picture 6">
            <a:extLst>
              <a:ext uri="{FF2B5EF4-FFF2-40B4-BE49-F238E27FC236}">
                <a16:creationId xmlns:a16="http://schemas.microsoft.com/office/drawing/2014/main" id="{0B1E4027-117E-092B-3C26-C28E8CF09E26}"/>
              </a:ext>
            </a:extLst>
          </p:cNvPr>
          <p:cNvPicPr>
            <a:picLocks noChangeAspect="1"/>
          </p:cNvPicPr>
          <p:nvPr/>
        </p:nvPicPr>
        <p:blipFill>
          <a:blip r:embed="rId2"/>
          <a:stretch>
            <a:fillRect/>
          </a:stretch>
        </p:blipFill>
        <p:spPr>
          <a:xfrm>
            <a:off x="0" y="785449"/>
            <a:ext cx="9144000" cy="3463345"/>
          </a:xfrm>
          <a:prstGeom prst="rect">
            <a:avLst/>
          </a:prstGeom>
        </p:spPr>
      </p:pic>
    </p:spTree>
    <p:extLst>
      <p:ext uri="{BB962C8B-B14F-4D97-AF65-F5344CB8AC3E}">
        <p14:creationId xmlns:p14="http://schemas.microsoft.com/office/powerpoint/2010/main" val="68103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2C48-ADD9-0C17-73AB-7388DD14F546}"/>
              </a:ext>
            </a:extLst>
          </p:cNvPr>
          <p:cNvSpPr>
            <a:spLocks noGrp="1"/>
          </p:cNvSpPr>
          <p:nvPr>
            <p:ph type="title"/>
          </p:nvPr>
        </p:nvSpPr>
        <p:spPr>
          <a:xfrm>
            <a:off x="232709" y="187128"/>
            <a:ext cx="7462520" cy="430887"/>
          </a:xfrm>
        </p:spPr>
        <p:txBody>
          <a:bodyPr wrap="square" lIns="0" tIns="0" rIns="0" bIns="0" anchor="t">
            <a:spAutoFit/>
          </a:bodyPr>
          <a:lstStyle/>
          <a:p>
            <a:r>
              <a:rPr lang="en-US">
                <a:solidFill>
                  <a:schemeClr val="bg1"/>
                </a:solidFill>
              </a:rPr>
              <a:t>Site Updates</a:t>
            </a:r>
          </a:p>
        </p:txBody>
      </p:sp>
      <p:sp>
        <p:nvSpPr>
          <p:cNvPr id="4" name="TextBox 3">
            <a:extLst>
              <a:ext uri="{FF2B5EF4-FFF2-40B4-BE49-F238E27FC236}">
                <a16:creationId xmlns:a16="http://schemas.microsoft.com/office/drawing/2014/main" id="{8EE8F6AB-5834-1817-9FE0-43EA24B6B0F4}"/>
              </a:ext>
            </a:extLst>
          </p:cNvPr>
          <p:cNvSpPr txBox="1"/>
          <p:nvPr/>
        </p:nvSpPr>
        <p:spPr>
          <a:xfrm>
            <a:off x="228319" y="1104480"/>
            <a:ext cx="8720371" cy="4809009"/>
          </a:xfrm>
          <a:prstGeom prst="rect">
            <a:avLst/>
          </a:prstGeom>
          <a:noFill/>
        </p:spPr>
        <p:txBody>
          <a:bodyPr wrap="square" lIns="68580" tIns="34290" rIns="68580" bIns="34290" rtlCol="0" anchor="t">
            <a:spAutoFit/>
          </a:bodyPr>
          <a:lstStyle/>
          <a:p>
            <a:pPr defTabSz="685800">
              <a:defRPr/>
            </a:pPr>
            <a:r>
              <a:rPr lang="en-US" sz="1400" b="1" dirty="0">
                <a:solidFill>
                  <a:schemeClr val="tx1"/>
                </a:solidFill>
                <a:latin typeface="AvenirNext LT Pro Regular"/>
              </a:rPr>
              <a:t>Noteworthy Project Achievements:</a:t>
            </a:r>
          </a:p>
          <a:p>
            <a:pPr marL="257175" indent="-257175" defTabSz="685800">
              <a:buFont typeface="Arial" panose="020B0604020202020204" pitchFamily="34" charset="0"/>
              <a:buChar char="•"/>
              <a:defRPr/>
            </a:pPr>
            <a:r>
              <a:rPr lang="en-US" sz="1400" dirty="0">
                <a:solidFill>
                  <a:schemeClr val="tx1"/>
                </a:solidFill>
                <a:latin typeface="AvenirNext LT Pro Regular"/>
              </a:rPr>
              <a:t>Electron-Ion Collider Project (partnership with BNL):  Obtained CD-3a (long lead procurements) on March 28, 2024</a:t>
            </a:r>
          </a:p>
          <a:p>
            <a:pPr marL="257175" indent="-257175" defTabSz="685800">
              <a:buFont typeface="Arial" panose="020B0604020202020204" pitchFamily="34" charset="0"/>
              <a:buChar char="•"/>
              <a:defRPr/>
            </a:pPr>
            <a:r>
              <a:rPr lang="en-US" sz="1400" dirty="0">
                <a:solidFill>
                  <a:schemeClr val="tx1"/>
                </a:solidFill>
                <a:latin typeface="AvenirNext LT Pro Regular"/>
              </a:rPr>
              <a:t>Measurement of a Lepton-Lepton Electroweak Reaction - MOLLER Project:  Obtained CD-2/3 approval (project baseline and authorization to begin construction) on May 28, 2024</a:t>
            </a:r>
          </a:p>
          <a:p>
            <a:pPr marL="257175" indent="-257175" defTabSz="685800">
              <a:buFont typeface="Arial" panose="020B0604020202020204" pitchFamily="34" charset="0"/>
              <a:buChar char="•"/>
              <a:defRPr/>
            </a:pPr>
            <a:r>
              <a:rPr lang="en-US" sz="1400" dirty="0">
                <a:solidFill>
                  <a:schemeClr val="tx1"/>
                </a:solidFill>
                <a:latin typeface="AvenirNext LT Pro Regular"/>
              </a:rPr>
              <a:t>End Station Refrigerator 2 General Plant Project (GPP):  Threshold Key Performance Parameter achieved May 21, 2024</a:t>
            </a:r>
          </a:p>
          <a:p>
            <a:pPr defTabSz="685800">
              <a:defRPr/>
            </a:pPr>
            <a:endParaRPr lang="en-US" sz="1400" b="1" dirty="0">
              <a:solidFill>
                <a:schemeClr val="tx1"/>
              </a:solidFill>
              <a:latin typeface="AvenirNext LT Pro Regular"/>
            </a:endParaRPr>
          </a:p>
          <a:p>
            <a:pPr defTabSz="685800">
              <a:defRPr/>
            </a:pPr>
            <a:r>
              <a:rPr lang="en-US" sz="1400" b="1" dirty="0">
                <a:solidFill>
                  <a:schemeClr val="tx1"/>
                </a:solidFill>
                <a:latin typeface="AvenirNext LT Pro Regular"/>
              </a:rPr>
              <a:t>Other Project Changes:</a:t>
            </a:r>
          </a:p>
          <a:p>
            <a:pPr marL="257175" indent="-257175" defTabSz="685800">
              <a:buFont typeface="Arial" panose="020B0604020202020204" pitchFamily="34" charset="0"/>
              <a:buChar char="•"/>
              <a:defRPr/>
            </a:pPr>
            <a:r>
              <a:rPr lang="en-US" sz="1400" dirty="0">
                <a:solidFill>
                  <a:schemeClr val="tx1"/>
                </a:solidFill>
                <a:latin typeface="AvenirNext LT Pro Regular"/>
              </a:rPr>
              <a:t>Thomas Jefferson Infrastructure Improvement Project:  CD-1 and project overall delayed until FY27 due to funding</a:t>
            </a:r>
          </a:p>
          <a:p>
            <a:pPr marL="257175" indent="-257175" defTabSz="685800">
              <a:buFont typeface="Arial" panose="020B0604020202020204" pitchFamily="34" charset="0"/>
              <a:buChar char="•"/>
              <a:defRPr/>
            </a:pPr>
            <a:r>
              <a:rPr lang="en-US" sz="1400" dirty="0">
                <a:solidFill>
                  <a:schemeClr val="tx1"/>
                </a:solidFill>
                <a:latin typeface="AvenirNext LT Pro Regular"/>
              </a:rPr>
              <a:t>Cryogenic Test Facility Upgrade GPP:  Project completion moved out a year to November 2025 due to supply chain issues -cold box</a:t>
            </a:r>
          </a:p>
          <a:p>
            <a:pPr marL="257175" indent="-257175" defTabSz="685800">
              <a:buFont typeface="Arial" panose="020B0604020202020204" pitchFamily="34" charset="0"/>
              <a:buChar char="•"/>
              <a:defRPr/>
            </a:pPr>
            <a:r>
              <a:rPr lang="en-US" sz="1400" dirty="0">
                <a:solidFill>
                  <a:schemeClr val="tx1"/>
                </a:solidFill>
                <a:latin typeface="AvenirNext LT Pro Regular"/>
              </a:rPr>
              <a:t>Central Utility Plant (CUP) Chiller Upgrade GPP (</a:t>
            </a:r>
            <a:r>
              <a:rPr lang="en-US" sz="1400" dirty="0" err="1">
                <a:solidFill>
                  <a:schemeClr val="tx1"/>
                </a:solidFill>
                <a:latin typeface="AvenirNext LT Pro Regular"/>
              </a:rPr>
              <a:t>JLab</a:t>
            </a:r>
            <a:r>
              <a:rPr lang="en-US" sz="1400" dirty="0">
                <a:solidFill>
                  <a:schemeClr val="tx1"/>
                </a:solidFill>
                <a:latin typeface="AvenirNext LT Pro Regular"/>
              </a:rPr>
              <a:t> Funded):  TPC increased from $4.2M to $5.5M and the completion date is delayed from Q2FY25 to Q4FY25  - supply chain issues</a:t>
            </a:r>
          </a:p>
          <a:p>
            <a:pPr marL="257175" indent="-257175" defTabSz="685800">
              <a:buFont typeface="Arial" panose="020B0604020202020204" pitchFamily="34" charset="0"/>
              <a:buChar char="•"/>
              <a:defRPr/>
            </a:pPr>
            <a:endParaRPr lang="en-US" sz="1400" dirty="0">
              <a:solidFill>
                <a:schemeClr val="tx1"/>
              </a:solidFill>
              <a:latin typeface="AvenirNext LT Pro Regular"/>
            </a:endParaRPr>
          </a:p>
          <a:p>
            <a:pPr defTabSz="685800">
              <a:defRPr/>
            </a:pPr>
            <a:r>
              <a:rPr lang="en-US" sz="1400" b="1" dirty="0">
                <a:solidFill>
                  <a:schemeClr val="tx1"/>
                </a:solidFill>
                <a:latin typeface="AvenirNext LT Pro Regular"/>
              </a:rPr>
              <a:t>Site At Large:</a:t>
            </a:r>
          </a:p>
          <a:p>
            <a:pPr marL="257175" indent="-257175" defTabSz="685800">
              <a:buFont typeface="Arial" panose="020B0604020202020204" pitchFamily="34" charset="0"/>
              <a:buChar char="•"/>
              <a:defRPr/>
            </a:pPr>
            <a:r>
              <a:rPr lang="en-US" sz="1400" dirty="0">
                <a:solidFill>
                  <a:schemeClr val="tx1"/>
                </a:solidFill>
                <a:latin typeface="AvenirNext LT Pro Regular"/>
              </a:rPr>
              <a:t>Currently in planned accelerator shutdown </a:t>
            </a:r>
          </a:p>
          <a:p>
            <a:pPr marL="257175" indent="-257175" defTabSz="685800">
              <a:buFont typeface="Arial" panose="020B0604020202020204" pitchFamily="34" charset="0"/>
              <a:buChar char="•"/>
              <a:defRPr/>
            </a:pPr>
            <a:r>
              <a:rPr lang="en-US" sz="1400" dirty="0">
                <a:solidFill>
                  <a:schemeClr val="tx1"/>
                </a:solidFill>
                <a:latin typeface="AvenirNext LT Pro Regular"/>
              </a:rPr>
              <a:t>Laboratory in a Hazardous Energy Control pause due to inadequate implementation of work planning and control/ISM</a:t>
            </a:r>
          </a:p>
          <a:p>
            <a:pPr marL="257175" indent="-257175" defTabSz="685800">
              <a:buFont typeface="Arial" panose="020B0604020202020204" pitchFamily="34" charset="0"/>
              <a:buChar char="•"/>
              <a:defRPr/>
            </a:pPr>
            <a:r>
              <a:rPr lang="en-US" sz="1400" dirty="0">
                <a:solidFill>
                  <a:schemeClr val="tx1"/>
                </a:solidFill>
                <a:latin typeface="AvenirNext LT Pro Regular"/>
              </a:rPr>
              <a:t>New Safety Analysis Document drafted, reviews planned in support of DOE O 420.2D implementation through March 2025</a:t>
            </a:r>
          </a:p>
          <a:p>
            <a:pPr marL="257175" indent="-257175" defTabSz="685800">
              <a:buFont typeface="Arial" panose="020B0604020202020204" pitchFamily="34" charset="0"/>
              <a:buChar char="•"/>
              <a:defRPr/>
            </a:pPr>
            <a:r>
              <a:rPr lang="en-US" sz="1400" dirty="0">
                <a:solidFill>
                  <a:schemeClr val="tx1"/>
                </a:solidFill>
                <a:latin typeface="AvenirNext LT Pro Regular"/>
              </a:rPr>
              <a:t>Held public open house on June 8, ~9000 attendees, celebrating 40 years</a:t>
            </a:r>
          </a:p>
          <a:p>
            <a:pPr marL="257175" indent="-257175" defTabSz="685800">
              <a:buFont typeface="Arial" panose="020B0604020202020204" pitchFamily="34" charset="0"/>
              <a:buChar char="•"/>
              <a:defRPr/>
            </a:pPr>
            <a:r>
              <a:rPr lang="en-US" sz="1400" dirty="0">
                <a:solidFill>
                  <a:schemeClr val="tx1"/>
                </a:solidFill>
                <a:latin typeface="AvenirNext LT Pro Regular"/>
              </a:rPr>
              <a:t>New Laboratory Director starting August 2024 </a:t>
            </a:r>
          </a:p>
        </p:txBody>
      </p:sp>
      <p:sp>
        <p:nvSpPr>
          <p:cNvPr id="3" name="Slide Number Placeholder 2">
            <a:extLst>
              <a:ext uri="{FF2B5EF4-FFF2-40B4-BE49-F238E27FC236}">
                <a16:creationId xmlns:a16="http://schemas.microsoft.com/office/drawing/2014/main" id="{10B98537-FDBB-A440-6702-9E3F01586CD5}"/>
              </a:ext>
            </a:extLst>
          </p:cNvPr>
          <p:cNvSpPr>
            <a:spLocks noGrp="1"/>
          </p:cNvSpPr>
          <p:nvPr>
            <p:ph type="sldNum" sz="quarter" idx="7"/>
          </p:nvPr>
        </p:nvSpPr>
        <p:spPr/>
        <p:txBody>
          <a:bodyPr/>
          <a:lstStyle/>
          <a:p>
            <a:pPr marL="38100">
              <a:lnSpc>
                <a:spcPts val="1425"/>
              </a:lnSpc>
            </a:pPr>
            <a:fld id="{81D60167-4931-47E6-BA6A-407CBD079E47}" type="slidenum">
              <a:rPr lang="en-US" spc="-50" smtClean="0"/>
              <a:t>5</a:t>
            </a:fld>
            <a:endParaRPr lang="en-US" spc="-50"/>
          </a:p>
        </p:txBody>
      </p:sp>
    </p:spTree>
    <p:extLst>
      <p:ext uri="{BB962C8B-B14F-4D97-AF65-F5344CB8AC3E}">
        <p14:creationId xmlns:p14="http://schemas.microsoft.com/office/powerpoint/2010/main" val="198846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6013" y="4511092"/>
            <a:ext cx="7140753" cy="1408078"/>
          </a:xfrm>
          <a:prstGeom prst="rect">
            <a:avLst/>
          </a:prstGeom>
        </p:spPr>
        <p:txBody>
          <a:bodyPr vert="horz" wrap="square" lIns="0" tIns="12700" rIns="0" bIns="0" rtlCol="0" anchor="t">
            <a:spAutoFit/>
          </a:bodyPr>
          <a:lstStyle/>
          <a:p>
            <a:pPr marL="12700" marR="5080">
              <a:lnSpc>
                <a:spcPct val="124600"/>
              </a:lnSpc>
              <a:spcBef>
                <a:spcPts val="100"/>
              </a:spcBef>
            </a:pPr>
            <a:r>
              <a:rPr lang="en-US" sz="2400" b="1">
                <a:solidFill>
                  <a:schemeClr val="tx1"/>
                </a:solidFill>
                <a:latin typeface="Arial"/>
                <a:cs typeface="Arial"/>
              </a:rPr>
              <a:t>Procurement Information</a:t>
            </a:r>
            <a:r>
              <a:rPr lang="en-US" sz="2400" b="1" spc="-10">
                <a:solidFill>
                  <a:schemeClr val="tx1"/>
                </a:solidFill>
                <a:latin typeface="Arial"/>
                <a:cs typeface="Arial"/>
              </a:rPr>
              <a:t> </a:t>
            </a:r>
            <a:endParaRPr lang="en-US" sz="2400">
              <a:solidFill>
                <a:schemeClr val="tx1"/>
              </a:solidFill>
              <a:latin typeface="Arial"/>
              <a:cs typeface="Arial"/>
            </a:endParaRPr>
          </a:p>
          <a:p>
            <a:pPr marL="12700" marR="5080">
              <a:lnSpc>
                <a:spcPct val="124600"/>
              </a:lnSpc>
              <a:spcBef>
                <a:spcPts val="100"/>
              </a:spcBef>
            </a:pPr>
            <a:r>
              <a:rPr lang="en-US" sz="2400" b="1" spc="-25">
                <a:solidFill>
                  <a:schemeClr val="tx1"/>
                </a:solidFill>
                <a:latin typeface="Arial"/>
                <a:cs typeface="Arial"/>
              </a:rPr>
              <a:t>Brandon Whittier, Contracting Officer</a:t>
            </a:r>
          </a:p>
          <a:p>
            <a:pPr marL="12700">
              <a:spcBef>
                <a:spcPts val="695"/>
              </a:spcBef>
            </a:pPr>
            <a:r>
              <a:rPr lang="en-US" sz="2400" b="1">
                <a:solidFill>
                  <a:schemeClr val="tx1"/>
                </a:solidFill>
                <a:latin typeface="Arial"/>
                <a:cs typeface="Arial"/>
              </a:rPr>
              <a:t>July 18, 2024</a:t>
            </a:r>
          </a:p>
        </p:txBody>
      </p:sp>
      <p:pic>
        <p:nvPicPr>
          <p:cNvPr id="7" name="Picture 6">
            <a:extLst>
              <a:ext uri="{FF2B5EF4-FFF2-40B4-BE49-F238E27FC236}">
                <a16:creationId xmlns:a16="http://schemas.microsoft.com/office/drawing/2014/main" id="{F81C3CCF-CDFB-164E-7A2F-EBB19CDC66B8}"/>
              </a:ext>
            </a:extLst>
          </p:cNvPr>
          <p:cNvPicPr>
            <a:picLocks noChangeAspect="1"/>
          </p:cNvPicPr>
          <p:nvPr/>
        </p:nvPicPr>
        <p:blipFill>
          <a:blip r:embed="rId2"/>
          <a:stretch>
            <a:fillRect/>
          </a:stretch>
        </p:blipFill>
        <p:spPr>
          <a:xfrm>
            <a:off x="0" y="785449"/>
            <a:ext cx="9144000" cy="3496962"/>
          </a:xfrm>
          <a:prstGeom prst="rect">
            <a:avLst/>
          </a:prstGeom>
        </p:spPr>
      </p:pic>
    </p:spTree>
    <p:extLst>
      <p:ext uri="{BB962C8B-B14F-4D97-AF65-F5344CB8AC3E}">
        <p14:creationId xmlns:p14="http://schemas.microsoft.com/office/powerpoint/2010/main" val="215376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951229"/>
            <a:ext cx="8561705" cy="3636893"/>
          </a:xfrm>
          <a:prstGeom prst="rect">
            <a:avLst/>
          </a:prstGeom>
        </p:spPr>
        <p:txBody>
          <a:bodyPr vert="horz" wrap="square" lIns="0" tIns="12700" rIns="0" bIns="0" rtlCol="0" anchor="t">
            <a:spAutoFit/>
          </a:bodyPr>
          <a:lstStyle/>
          <a:p>
            <a:pPr marL="355600" marR="5080" indent="-342900">
              <a:lnSpc>
                <a:spcPct val="100000"/>
              </a:lnSpc>
              <a:spcBef>
                <a:spcPts val="100"/>
              </a:spcBef>
              <a:buClr>
                <a:srgbClr val="505050"/>
              </a:buClr>
              <a:buFont typeface="Arial"/>
              <a:buChar char="•"/>
              <a:tabLst>
                <a:tab pos="355600" algn="l"/>
              </a:tabLst>
            </a:pPr>
            <a:r>
              <a:rPr sz="2400" dirty="0">
                <a:solidFill>
                  <a:srgbClr val="505050"/>
                </a:solidFill>
                <a:latin typeface="Arial"/>
                <a:cs typeface="Arial"/>
              </a:rPr>
              <a:t>The</a:t>
            </a:r>
            <a:r>
              <a:rPr sz="2400" spc="-55" dirty="0">
                <a:solidFill>
                  <a:srgbClr val="505050"/>
                </a:solidFill>
                <a:latin typeface="Arial"/>
                <a:cs typeface="Arial"/>
              </a:rPr>
              <a:t> </a:t>
            </a:r>
            <a:r>
              <a:rPr sz="2400" dirty="0">
                <a:solidFill>
                  <a:srgbClr val="505050"/>
                </a:solidFill>
                <a:latin typeface="Arial"/>
                <a:cs typeface="Arial"/>
              </a:rPr>
              <a:t>Office</a:t>
            </a:r>
            <a:r>
              <a:rPr sz="2400" spc="-80" dirty="0">
                <a:solidFill>
                  <a:srgbClr val="505050"/>
                </a:solidFill>
                <a:latin typeface="Arial"/>
                <a:cs typeface="Arial"/>
              </a:rPr>
              <a:t> </a:t>
            </a:r>
            <a:r>
              <a:rPr sz="2400" dirty="0">
                <a:solidFill>
                  <a:srgbClr val="505050"/>
                </a:solidFill>
                <a:latin typeface="Arial"/>
                <a:cs typeface="Arial"/>
              </a:rPr>
              <a:t>of</a:t>
            </a:r>
            <a:r>
              <a:rPr sz="2400" spc="-60" dirty="0">
                <a:solidFill>
                  <a:srgbClr val="505050"/>
                </a:solidFill>
                <a:latin typeface="Arial"/>
                <a:cs typeface="Arial"/>
              </a:rPr>
              <a:t> </a:t>
            </a:r>
            <a:r>
              <a:rPr sz="2400" dirty="0">
                <a:solidFill>
                  <a:srgbClr val="505050"/>
                </a:solidFill>
                <a:latin typeface="Arial"/>
                <a:cs typeface="Arial"/>
              </a:rPr>
              <a:t>Science</a:t>
            </a:r>
            <a:r>
              <a:rPr sz="2400" spc="-30" dirty="0">
                <a:solidFill>
                  <a:srgbClr val="505050"/>
                </a:solidFill>
                <a:latin typeface="Arial"/>
                <a:cs typeface="Arial"/>
              </a:rPr>
              <a:t> </a:t>
            </a:r>
            <a:r>
              <a:rPr sz="2400" dirty="0">
                <a:solidFill>
                  <a:srgbClr val="505050"/>
                </a:solidFill>
                <a:latin typeface="Arial"/>
                <a:cs typeface="Arial"/>
              </a:rPr>
              <a:t>is</a:t>
            </a:r>
            <a:r>
              <a:rPr sz="2400" spc="-50" dirty="0">
                <a:solidFill>
                  <a:srgbClr val="505050"/>
                </a:solidFill>
                <a:latin typeface="Arial"/>
                <a:cs typeface="Arial"/>
              </a:rPr>
              <a:t> </a:t>
            </a:r>
            <a:r>
              <a:rPr sz="2400" dirty="0">
                <a:solidFill>
                  <a:srgbClr val="505050"/>
                </a:solidFill>
                <a:latin typeface="Arial"/>
                <a:cs typeface="Arial"/>
              </a:rPr>
              <a:t>committed</a:t>
            </a:r>
            <a:r>
              <a:rPr sz="2400" spc="-65" dirty="0">
                <a:solidFill>
                  <a:srgbClr val="505050"/>
                </a:solidFill>
                <a:latin typeface="Arial"/>
                <a:cs typeface="Arial"/>
              </a:rPr>
              <a:t> </a:t>
            </a:r>
            <a:r>
              <a:rPr sz="2400" dirty="0">
                <a:solidFill>
                  <a:srgbClr val="505050"/>
                </a:solidFill>
                <a:latin typeface="Arial"/>
                <a:cs typeface="Arial"/>
              </a:rPr>
              <a:t>to</a:t>
            </a:r>
            <a:r>
              <a:rPr sz="2400" spc="-60" dirty="0">
                <a:solidFill>
                  <a:srgbClr val="505050"/>
                </a:solidFill>
                <a:latin typeface="Arial"/>
                <a:cs typeface="Arial"/>
              </a:rPr>
              <a:t> </a:t>
            </a:r>
            <a:r>
              <a:rPr sz="2400" dirty="0">
                <a:solidFill>
                  <a:srgbClr val="505050"/>
                </a:solidFill>
                <a:latin typeface="Arial"/>
                <a:cs typeface="Arial"/>
              </a:rPr>
              <a:t>ensuring</a:t>
            </a:r>
            <a:r>
              <a:rPr sz="2400" spc="-35" dirty="0">
                <a:solidFill>
                  <a:srgbClr val="505050"/>
                </a:solidFill>
                <a:latin typeface="Arial"/>
                <a:cs typeface="Arial"/>
              </a:rPr>
              <a:t> </a:t>
            </a:r>
            <a:r>
              <a:rPr sz="2400" dirty="0">
                <a:solidFill>
                  <a:srgbClr val="505050"/>
                </a:solidFill>
                <a:latin typeface="Arial"/>
                <a:cs typeface="Arial"/>
              </a:rPr>
              <a:t>a</a:t>
            </a:r>
            <a:r>
              <a:rPr sz="2400" spc="-50" dirty="0">
                <a:solidFill>
                  <a:srgbClr val="505050"/>
                </a:solidFill>
                <a:latin typeface="Arial"/>
                <a:cs typeface="Arial"/>
              </a:rPr>
              <a:t> </a:t>
            </a:r>
            <a:r>
              <a:rPr sz="2400" spc="-10" dirty="0">
                <a:solidFill>
                  <a:srgbClr val="505050"/>
                </a:solidFill>
                <a:latin typeface="Arial"/>
                <a:cs typeface="Arial"/>
              </a:rPr>
              <a:t>fair,</a:t>
            </a:r>
            <a:r>
              <a:rPr sz="2400" spc="-70" dirty="0">
                <a:solidFill>
                  <a:srgbClr val="505050"/>
                </a:solidFill>
                <a:latin typeface="Arial"/>
                <a:cs typeface="Arial"/>
              </a:rPr>
              <a:t> </a:t>
            </a:r>
            <a:r>
              <a:rPr sz="2400" dirty="0">
                <a:solidFill>
                  <a:srgbClr val="505050"/>
                </a:solidFill>
                <a:latin typeface="Arial"/>
                <a:cs typeface="Arial"/>
              </a:rPr>
              <a:t>full</a:t>
            </a:r>
            <a:r>
              <a:rPr sz="2400" spc="-45" dirty="0">
                <a:solidFill>
                  <a:srgbClr val="505050"/>
                </a:solidFill>
                <a:latin typeface="Arial"/>
                <a:cs typeface="Arial"/>
              </a:rPr>
              <a:t> </a:t>
            </a:r>
            <a:r>
              <a:rPr sz="2400" spc="-25" dirty="0">
                <a:solidFill>
                  <a:srgbClr val="505050"/>
                </a:solidFill>
                <a:latin typeface="Arial"/>
                <a:cs typeface="Arial"/>
              </a:rPr>
              <a:t>and </a:t>
            </a:r>
            <a:r>
              <a:rPr sz="2400" dirty="0">
                <a:solidFill>
                  <a:srgbClr val="505050"/>
                </a:solidFill>
                <a:latin typeface="Arial"/>
                <a:cs typeface="Arial"/>
              </a:rPr>
              <a:t>open</a:t>
            </a:r>
            <a:r>
              <a:rPr lang="en-US" sz="2400" dirty="0">
                <a:solidFill>
                  <a:srgbClr val="505050"/>
                </a:solidFill>
                <a:latin typeface="Arial"/>
                <a:cs typeface="Arial"/>
              </a:rPr>
              <a:t> competition</a:t>
            </a:r>
            <a:r>
              <a:rPr sz="2400" spc="-10" dirty="0">
                <a:solidFill>
                  <a:srgbClr val="505050"/>
                </a:solidFill>
                <a:latin typeface="Arial"/>
                <a:cs typeface="Arial"/>
              </a:rPr>
              <a:t>.</a:t>
            </a:r>
            <a:endParaRPr sz="2400" dirty="0">
              <a:latin typeface="Arial"/>
              <a:cs typeface="Arial"/>
            </a:endParaRPr>
          </a:p>
          <a:p>
            <a:pPr>
              <a:lnSpc>
                <a:spcPct val="100000"/>
              </a:lnSpc>
              <a:spcBef>
                <a:spcPts val="1270"/>
              </a:spcBef>
              <a:buClr>
                <a:srgbClr val="505050"/>
              </a:buClr>
              <a:buFont typeface="Arial"/>
              <a:buChar char="•"/>
            </a:pPr>
            <a:endParaRPr sz="2400" dirty="0">
              <a:latin typeface="Arial"/>
              <a:cs typeface="Arial"/>
            </a:endParaRPr>
          </a:p>
          <a:p>
            <a:pPr marL="354965" indent="-342265">
              <a:lnSpc>
                <a:spcPct val="100000"/>
              </a:lnSpc>
              <a:buChar char="•"/>
              <a:tabLst>
                <a:tab pos="354965" algn="l"/>
              </a:tabLst>
            </a:pPr>
            <a:r>
              <a:rPr sz="2400" dirty="0">
                <a:solidFill>
                  <a:srgbClr val="505050"/>
                </a:solidFill>
                <a:latin typeface="Arial"/>
                <a:cs typeface="Arial"/>
              </a:rPr>
              <a:t>Major</a:t>
            </a:r>
            <a:r>
              <a:rPr sz="2400" spc="-75" dirty="0">
                <a:solidFill>
                  <a:srgbClr val="505050"/>
                </a:solidFill>
                <a:latin typeface="Arial"/>
                <a:cs typeface="Arial"/>
              </a:rPr>
              <a:t> </a:t>
            </a:r>
            <a:r>
              <a:rPr sz="2400" spc="-20" dirty="0">
                <a:solidFill>
                  <a:srgbClr val="505050"/>
                </a:solidFill>
                <a:latin typeface="Arial"/>
                <a:cs typeface="Arial"/>
              </a:rPr>
              <a:t>Goals</a:t>
            </a:r>
            <a:endParaRPr sz="2400" dirty="0">
              <a:latin typeface="Arial"/>
              <a:cs typeface="Arial"/>
            </a:endParaRPr>
          </a:p>
          <a:p>
            <a:pPr marL="756285" lvl="1" indent="-286385">
              <a:spcBef>
                <a:spcPts val="525"/>
              </a:spcBef>
              <a:buChar char="–"/>
              <a:tabLst>
                <a:tab pos="756285" algn="l"/>
              </a:tabLst>
            </a:pPr>
            <a:r>
              <a:rPr lang="en-US" sz="2200" dirty="0">
                <a:solidFill>
                  <a:srgbClr val="505050"/>
                </a:solidFill>
              </a:rPr>
              <a:t>Maximize competition</a:t>
            </a:r>
          </a:p>
          <a:p>
            <a:pPr marL="756285" lvl="1" indent="-286385">
              <a:lnSpc>
                <a:spcPct val="100000"/>
              </a:lnSpc>
              <a:spcBef>
                <a:spcPts val="525"/>
              </a:spcBef>
              <a:buChar char="–"/>
              <a:tabLst>
                <a:tab pos="756285" algn="l"/>
              </a:tabLst>
            </a:pPr>
            <a:r>
              <a:rPr sz="2200" dirty="0">
                <a:solidFill>
                  <a:srgbClr val="505050"/>
                </a:solidFill>
                <a:latin typeface="Arial"/>
                <a:cs typeface="Arial"/>
              </a:rPr>
              <a:t>Select</a:t>
            </a:r>
            <a:r>
              <a:rPr sz="2200" spc="-50" dirty="0">
                <a:solidFill>
                  <a:srgbClr val="505050"/>
                </a:solidFill>
                <a:latin typeface="Arial"/>
                <a:cs typeface="Arial"/>
              </a:rPr>
              <a:t> </a:t>
            </a:r>
            <a:r>
              <a:rPr sz="2200" dirty="0">
                <a:solidFill>
                  <a:srgbClr val="505050"/>
                </a:solidFill>
                <a:latin typeface="Arial"/>
                <a:cs typeface="Arial"/>
              </a:rPr>
              <a:t>the</a:t>
            </a:r>
            <a:r>
              <a:rPr sz="2200" spc="-30" dirty="0">
                <a:solidFill>
                  <a:srgbClr val="505050"/>
                </a:solidFill>
                <a:latin typeface="Arial"/>
                <a:cs typeface="Arial"/>
              </a:rPr>
              <a:t> </a:t>
            </a:r>
            <a:r>
              <a:rPr sz="2200" dirty="0">
                <a:solidFill>
                  <a:srgbClr val="505050"/>
                </a:solidFill>
                <a:latin typeface="Arial"/>
                <a:cs typeface="Arial"/>
              </a:rPr>
              <a:t>best</a:t>
            </a:r>
            <a:r>
              <a:rPr sz="2200" spc="-35" dirty="0">
                <a:solidFill>
                  <a:srgbClr val="505050"/>
                </a:solidFill>
                <a:latin typeface="Arial"/>
                <a:cs typeface="Arial"/>
              </a:rPr>
              <a:t> </a:t>
            </a:r>
            <a:r>
              <a:rPr sz="2200" spc="-10" dirty="0">
                <a:solidFill>
                  <a:srgbClr val="505050"/>
                </a:solidFill>
                <a:latin typeface="Arial"/>
                <a:cs typeface="Arial"/>
              </a:rPr>
              <a:t>contractor</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Improve</a:t>
            </a:r>
            <a:r>
              <a:rPr sz="2200" spc="-35" dirty="0">
                <a:solidFill>
                  <a:srgbClr val="505050"/>
                </a:solidFill>
                <a:latin typeface="Arial"/>
                <a:cs typeface="Arial"/>
              </a:rPr>
              <a:t> </a:t>
            </a:r>
            <a:r>
              <a:rPr sz="2200" dirty="0">
                <a:solidFill>
                  <a:srgbClr val="505050"/>
                </a:solidFill>
                <a:latin typeface="Arial"/>
                <a:cs typeface="Arial"/>
              </a:rPr>
              <a:t>the</a:t>
            </a:r>
            <a:r>
              <a:rPr sz="2200" spc="-65" dirty="0">
                <a:solidFill>
                  <a:srgbClr val="505050"/>
                </a:solidFill>
                <a:latin typeface="Arial"/>
                <a:cs typeface="Arial"/>
              </a:rPr>
              <a:t> </a:t>
            </a:r>
            <a:r>
              <a:rPr sz="2200" spc="-10" dirty="0">
                <a:solidFill>
                  <a:srgbClr val="505050"/>
                </a:solidFill>
                <a:latin typeface="Arial"/>
                <a:cs typeface="Arial"/>
              </a:rPr>
              <a:t>process</a:t>
            </a:r>
            <a:endParaRPr sz="2200" dirty="0">
              <a:latin typeface="Arial"/>
              <a:cs typeface="Arial"/>
            </a:endParaRPr>
          </a:p>
          <a:p>
            <a:pPr marL="756285" lvl="1" indent="-286385">
              <a:lnSpc>
                <a:spcPct val="100000"/>
              </a:lnSpc>
              <a:spcBef>
                <a:spcPts val="525"/>
              </a:spcBef>
              <a:buChar char="–"/>
              <a:tabLst>
                <a:tab pos="756285" algn="l"/>
              </a:tabLst>
            </a:pPr>
            <a:endParaRPr sz="2200" dirty="0">
              <a:latin typeface="Arial"/>
              <a:cs typeface="Arial"/>
            </a:endParaRPr>
          </a:p>
          <a:p>
            <a:pPr marL="354965" indent="-342265">
              <a:lnSpc>
                <a:spcPct val="100000"/>
              </a:lnSpc>
              <a:buChar char="•"/>
              <a:tabLst>
                <a:tab pos="354965" algn="l"/>
              </a:tabLst>
            </a:pPr>
            <a:endParaRPr sz="2400" spc="-10" dirty="0">
              <a:solidFill>
                <a:srgbClr val="505050"/>
              </a:solidFill>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7</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Procurement</a:t>
            </a:r>
            <a:r>
              <a:rPr spc="-125">
                <a:solidFill>
                  <a:srgbClr val="FFFFFF"/>
                </a:solidFill>
              </a:rPr>
              <a:t> </a:t>
            </a:r>
            <a:r>
              <a:rPr spc="-10">
                <a:solidFill>
                  <a:srgbClr val="FFFFFF"/>
                </a:solidFill>
              </a:rPr>
              <a:t>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77944"/>
            <a:ext cx="8643620" cy="5285421"/>
          </a:xfrm>
          <a:prstGeom prst="rect">
            <a:avLst/>
          </a:prstGeom>
        </p:spPr>
        <p:txBody>
          <a:bodyPr vert="horz" wrap="square" lIns="0" tIns="85725" rIns="0" bIns="0" rtlCol="0">
            <a:spAutoFit/>
          </a:bodyPr>
          <a:lstStyle/>
          <a:p>
            <a:pPr marL="354965" indent="-342265">
              <a:lnSpc>
                <a:spcPct val="100000"/>
              </a:lnSpc>
              <a:spcBef>
                <a:spcPts val="675"/>
              </a:spcBef>
              <a:buClr>
                <a:srgbClr val="505050"/>
              </a:buClr>
              <a:buFont typeface="Arial"/>
              <a:buChar char="•"/>
              <a:tabLst>
                <a:tab pos="354965" algn="l"/>
              </a:tabLst>
            </a:pPr>
            <a:r>
              <a:rPr sz="2400" dirty="0">
                <a:solidFill>
                  <a:srgbClr val="505050"/>
                </a:solidFill>
                <a:latin typeface="Arial"/>
                <a:cs typeface="Arial"/>
              </a:rPr>
              <a:t>Source</a:t>
            </a:r>
            <a:r>
              <a:rPr sz="2400" spc="-65" dirty="0">
                <a:solidFill>
                  <a:srgbClr val="505050"/>
                </a:solidFill>
                <a:latin typeface="Arial"/>
                <a:cs typeface="Arial"/>
              </a:rPr>
              <a:t> </a:t>
            </a:r>
            <a:r>
              <a:rPr sz="2400" dirty="0">
                <a:solidFill>
                  <a:srgbClr val="505050"/>
                </a:solidFill>
                <a:latin typeface="Arial"/>
                <a:cs typeface="Arial"/>
              </a:rPr>
              <a:t>Evaluation</a:t>
            </a:r>
            <a:r>
              <a:rPr sz="2400" spc="-45" dirty="0">
                <a:solidFill>
                  <a:srgbClr val="505050"/>
                </a:solidFill>
                <a:latin typeface="Arial"/>
                <a:cs typeface="Arial"/>
              </a:rPr>
              <a:t> </a:t>
            </a:r>
            <a:r>
              <a:rPr sz="2400" dirty="0">
                <a:solidFill>
                  <a:srgbClr val="505050"/>
                </a:solidFill>
                <a:latin typeface="Arial"/>
                <a:cs typeface="Arial"/>
              </a:rPr>
              <a:t>Board</a:t>
            </a:r>
            <a:r>
              <a:rPr sz="2400" spc="-60" dirty="0">
                <a:solidFill>
                  <a:srgbClr val="505050"/>
                </a:solidFill>
                <a:latin typeface="Arial"/>
                <a:cs typeface="Arial"/>
              </a:rPr>
              <a:t> </a:t>
            </a:r>
            <a:r>
              <a:rPr sz="2400" dirty="0">
                <a:solidFill>
                  <a:srgbClr val="505050"/>
                </a:solidFill>
                <a:latin typeface="Arial"/>
                <a:cs typeface="Arial"/>
              </a:rPr>
              <a:t>(SEB)</a:t>
            </a:r>
            <a:r>
              <a:rPr sz="2400" spc="-75" dirty="0">
                <a:solidFill>
                  <a:srgbClr val="505050"/>
                </a:solidFill>
                <a:latin typeface="Arial"/>
                <a:cs typeface="Arial"/>
              </a:rPr>
              <a:t> </a:t>
            </a:r>
            <a:r>
              <a:rPr sz="2400" spc="-10" dirty="0">
                <a:solidFill>
                  <a:srgbClr val="505050"/>
                </a:solidFill>
                <a:latin typeface="Arial"/>
                <a:cs typeface="Arial"/>
              </a:rPr>
              <a:t>appointed</a:t>
            </a:r>
            <a:endParaRPr sz="2400" dirty="0">
              <a:latin typeface="Arial"/>
              <a:cs typeface="Arial"/>
            </a:endParaRPr>
          </a:p>
          <a:p>
            <a:pPr marL="756285" lvl="1" indent="-286385">
              <a:lnSpc>
                <a:spcPct val="100000"/>
              </a:lnSpc>
              <a:spcBef>
                <a:spcPts val="525"/>
              </a:spcBef>
              <a:buChar char="–"/>
              <a:tabLst>
                <a:tab pos="756285" algn="l"/>
              </a:tabLst>
            </a:pPr>
            <a:r>
              <a:rPr sz="2200" dirty="0">
                <a:solidFill>
                  <a:srgbClr val="505050"/>
                </a:solidFill>
                <a:latin typeface="Arial"/>
                <a:cs typeface="Arial"/>
              </a:rPr>
              <a:t>DOE</a:t>
            </a:r>
            <a:r>
              <a:rPr sz="2200" spc="-35" dirty="0">
                <a:solidFill>
                  <a:srgbClr val="505050"/>
                </a:solidFill>
                <a:latin typeface="Arial"/>
                <a:cs typeface="Arial"/>
              </a:rPr>
              <a:t> </a:t>
            </a:r>
            <a:r>
              <a:rPr sz="2200" spc="-10" dirty="0">
                <a:solidFill>
                  <a:srgbClr val="505050"/>
                </a:solidFill>
                <a:latin typeface="Arial"/>
                <a:cs typeface="Arial"/>
              </a:rPr>
              <a:t>employees</a:t>
            </a:r>
            <a:endParaRPr sz="2200" dirty="0">
              <a:latin typeface="Arial"/>
              <a:cs typeface="Arial"/>
            </a:endParaRPr>
          </a:p>
          <a:p>
            <a:pPr marL="756285" lvl="1" indent="-286385">
              <a:lnSpc>
                <a:spcPct val="100000"/>
              </a:lnSpc>
              <a:spcBef>
                <a:spcPts val="530"/>
              </a:spcBef>
              <a:buChar char="–"/>
              <a:tabLst>
                <a:tab pos="756285" algn="l"/>
              </a:tabLst>
            </a:pPr>
            <a:r>
              <a:rPr sz="2200" spc="-10" dirty="0">
                <a:solidFill>
                  <a:srgbClr val="505050"/>
                </a:solidFill>
                <a:latin typeface="Arial"/>
                <a:cs typeface="Arial"/>
              </a:rPr>
              <a:t>Voting</a:t>
            </a:r>
            <a:r>
              <a:rPr sz="2200" spc="-65" dirty="0">
                <a:solidFill>
                  <a:srgbClr val="505050"/>
                </a:solidFill>
                <a:latin typeface="Arial"/>
                <a:cs typeface="Arial"/>
              </a:rPr>
              <a:t> </a:t>
            </a:r>
            <a:r>
              <a:rPr sz="2200" dirty="0">
                <a:solidFill>
                  <a:srgbClr val="505050"/>
                </a:solidFill>
                <a:latin typeface="Arial"/>
                <a:cs typeface="Arial"/>
              </a:rPr>
              <a:t>and</a:t>
            </a:r>
            <a:r>
              <a:rPr sz="2200" spc="-60" dirty="0">
                <a:solidFill>
                  <a:srgbClr val="505050"/>
                </a:solidFill>
                <a:latin typeface="Arial"/>
                <a:cs typeface="Arial"/>
              </a:rPr>
              <a:t> </a:t>
            </a:r>
            <a:r>
              <a:rPr sz="2200" spc="-20" dirty="0">
                <a:solidFill>
                  <a:srgbClr val="505050"/>
                </a:solidFill>
                <a:latin typeface="Arial"/>
                <a:cs typeface="Arial"/>
              </a:rPr>
              <a:t>non-</a:t>
            </a:r>
            <a:r>
              <a:rPr sz="2200" dirty="0">
                <a:solidFill>
                  <a:srgbClr val="505050"/>
                </a:solidFill>
                <a:latin typeface="Arial"/>
                <a:cs typeface="Arial"/>
              </a:rPr>
              <a:t>voting</a:t>
            </a:r>
            <a:r>
              <a:rPr sz="2200" spc="-50" dirty="0">
                <a:solidFill>
                  <a:srgbClr val="505050"/>
                </a:solidFill>
                <a:latin typeface="Arial"/>
                <a:cs typeface="Arial"/>
              </a:rPr>
              <a:t> </a:t>
            </a:r>
            <a:r>
              <a:rPr sz="2200" spc="-10" dirty="0">
                <a:solidFill>
                  <a:srgbClr val="505050"/>
                </a:solidFill>
                <a:latin typeface="Arial"/>
                <a:cs typeface="Arial"/>
              </a:rPr>
              <a:t>members</a:t>
            </a:r>
            <a:endParaRPr sz="2200" dirty="0">
              <a:latin typeface="Arial"/>
              <a:cs typeface="Arial"/>
            </a:endParaRPr>
          </a:p>
          <a:p>
            <a:pPr marL="354965" indent="-342265">
              <a:lnSpc>
                <a:spcPct val="100000"/>
              </a:lnSpc>
              <a:spcBef>
                <a:spcPts val="580"/>
              </a:spcBef>
              <a:buChar char="•"/>
              <a:tabLst>
                <a:tab pos="354965" algn="l"/>
              </a:tabLst>
            </a:pPr>
            <a:r>
              <a:rPr sz="2400" dirty="0">
                <a:solidFill>
                  <a:srgbClr val="505050"/>
                </a:solidFill>
                <a:latin typeface="Arial"/>
                <a:cs typeface="Arial"/>
              </a:rPr>
              <a:t>SEB</a:t>
            </a:r>
            <a:r>
              <a:rPr sz="2400" spc="-45" dirty="0">
                <a:solidFill>
                  <a:srgbClr val="505050"/>
                </a:solidFill>
                <a:latin typeface="Arial"/>
                <a:cs typeface="Arial"/>
              </a:rPr>
              <a:t> </a:t>
            </a:r>
            <a:r>
              <a:rPr sz="2400" dirty="0">
                <a:solidFill>
                  <a:srgbClr val="505050"/>
                </a:solidFill>
                <a:latin typeface="Arial"/>
                <a:cs typeface="Arial"/>
              </a:rPr>
              <a:t>is</a:t>
            </a:r>
            <a:r>
              <a:rPr sz="2400" spc="-40" dirty="0">
                <a:solidFill>
                  <a:srgbClr val="505050"/>
                </a:solidFill>
                <a:latin typeface="Arial"/>
                <a:cs typeface="Arial"/>
              </a:rPr>
              <a:t> </a:t>
            </a:r>
            <a:r>
              <a:rPr sz="2400" dirty="0">
                <a:solidFill>
                  <a:srgbClr val="505050"/>
                </a:solidFill>
                <a:latin typeface="Arial"/>
                <a:cs typeface="Arial"/>
              </a:rPr>
              <a:t>responsible</a:t>
            </a:r>
            <a:r>
              <a:rPr sz="2400" spc="-10" dirty="0">
                <a:solidFill>
                  <a:srgbClr val="505050"/>
                </a:solidFill>
                <a:latin typeface="Arial"/>
                <a:cs typeface="Arial"/>
              </a:rPr>
              <a:t> </a:t>
            </a:r>
            <a:r>
              <a:rPr sz="2400" dirty="0">
                <a:solidFill>
                  <a:srgbClr val="505050"/>
                </a:solidFill>
                <a:latin typeface="Arial"/>
                <a:cs typeface="Arial"/>
              </a:rPr>
              <a:t>for</a:t>
            </a:r>
            <a:r>
              <a:rPr sz="2400" spc="-50" dirty="0">
                <a:solidFill>
                  <a:srgbClr val="505050"/>
                </a:solidFill>
                <a:latin typeface="Arial"/>
                <a:cs typeface="Arial"/>
              </a:rPr>
              <a:t> </a:t>
            </a:r>
            <a:r>
              <a:rPr sz="2400" dirty="0">
                <a:solidFill>
                  <a:srgbClr val="505050"/>
                </a:solidFill>
                <a:latin typeface="Arial"/>
                <a:cs typeface="Arial"/>
              </a:rPr>
              <a:t>all</a:t>
            </a:r>
            <a:r>
              <a:rPr sz="2400" spc="-35" dirty="0">
                <a:solidFill>
                  <a:srgbClr val="505050"/>
                </a:solidFill>
                <a:latin typeface="Arial"/>
                <a:cs typeface="Arial"/>
              </a:rPr>
              <a:t> </a:t>
            </a:r>
            <a:r>
              <a:rPr sz="2400" dirty="0">
                <a:solidFill>
                  <a:srgbClr val="505050"/>
                </a:solidFill>
                <a:latin typeface="Arial"/>
                <a:cs typeface="Arial"/>
              </a:rPr>
              <a:t>aspects</a:t>
            </a:r>
            <a:r>
              <a:rPr sz="2400" spc="-40" dirty="0">
                <a:solidFill>
                  <a:srgbClr val="505050"/>
                </a:solidFill>
                <a:latin typeface="Arial"/>
                <a:cs typeface="Arial"/>
              </a:rPr>
              <a:t> </a:t>
            </a:r>
            <a:r>
              <a:rPr sz="2400" dirty="0">
                <a:solidFill>
                  <a:srgbClr val="505050"/>
                </a:solidFill>
                <a:latin typeface="Arial"/>
                <a:cs typeface="Arial"/>
              </a:rPr>
              <a:t>of</a:t>
            </a:r>
            <a:r>
              <a:rPr sz="2400" spc="-50" dirty="0">
                <a:solidFill>
                  <a:srgbClr val="505050"/>
                </a:solidFill>
                <a:latin typeface="Arial"/>
                <a:cs typeface="Arial"/>
              </a:rPr>
              <a:t> </a:t>
            </a:r>
            <a:r>
              <a:rPr sz="2400" dirty="0">
                <a:solidFill>
                  <a:srgbClr val="505050"/>
                </a:solidFill>
                <a:latin typeface="Arial"/>
                <a:cs typeface="Arial"/>
              </a:rPr>
              <a:t>the</a:t>
            </a:r>
            <a:r>
              <a:rPr sz="2400" spc="-50" dirty="0">
                <a:solidFill>
                  <a:srgbClr val="505050"/>
                </a:solidFill>
                <a:latin typeface="Arial"/>
                <a:cs typeface="Arial"/>
              </a:rPr>
              <a:t> </a:t>
            </a:r>
            <a:r>
              <a:rPr sz="2400" spc="-10" dirty="0">
                <a:solidFill>
                  <a:srgbClr val="505050"/>
                </a:solidFill>
                <a:latin typeface="Arial"/>
                <a:cs typeface="Arial"/>
              </a:rPr>
              <a:t>procurement</a:t>
            </a:r>
            <a:endParaRPr sz="2400" dirty="0">
              <a:latin typeface="Arial"/>
              <a:cs typeface="Arial"/>
            </a:endParaRPr>
          </a:p>
          <a:p>
            <a:pPr marL="756285" lvl="1" indent="-286385">
              <a:lnSpc>
                <a:spcPct val="100000"/>
              </a:lnSpc>
              <a:spcBef>
                <a:spcPts val="520"/>
              </a:spcBef>
              <a:buChar char="–"/>
              <a:tabLst>
                <a:tab pos="756285" algn="l"/>
              </a:tabLst>
            </a:pPr>
            <a:r>
              <a:rPr sz="2200" dirty="0">
                <a:solidFill>
                  <a:srgbClr val="505050"/>
                </a:solidFill>
                <a:latin typeface="Arial"/>
                <a:cs typeface="Arial"/>
              </a:rPr>
              <a:t>Developed</a:t>
            </a:r>
            <a:r>
              <a:rPr sz="2200" spc="-50" dirty="0">
                <a:solidFill>
                  <a:srgbClr val="505050"/>
                </a:solidFill>
                <a:latin typeface="Arial"/>
                <a:cs typeface="Arial"/>
              </a:rPr>
              <a:t> </a:t>
            </a:r>
            <a:r>
              <a:rPr sz="2200" dirty="0">
                <a:solidFill>
                  <a:srgbClr val="505050"/>
                </a:solidFill>
                <a:latin typeface="Arial"/>
                <a:cs typeface="Arial"/>
              </a:rPr>
              <a:t>and</a:t>
            </a:r>
            <a:r>
              <a:rPr sz="2200" spc="-60" dirty="0">
                <a:solidFill>
                  <a:srgbClr val="505050"/>
                </a:solidFill>
                <a:latin typeface="Arial"/>
                <a:cs typeface="Arial"/>
              </a:rPr>
              <a:t> </a:t>
            </a:r>
            <a:r>
              <a:rPr sz="2200" dirty="0">
                <a:solidFill>
                  <a:srgbClr val="505050"/>
                </a:solidFill>
                <a:latin typeface="Arial"/>
                <a:cs typeface="Arial"/>
              </a:rPr>
              <a:t>issued</a:t>
            </a:r>
            <a:r>
              <a:rPr sz="2200" spc="-60" dirty="0">
                <a:solidFill>
                  <a:srgbClr val="505050"/>
                </a:solidFill>
                <a:latin typeface="Arial"/>
                <a:cs typeface="Arial"/>
              </a:rPr>
              <a:t> </a:t>
            </a:r>
            <a:r>
              <a:rPr sz="2200" dirty="0">
                <a:solidFill>
                  <a:srgbClr val="505050"/>
                </a:solidFill>
                <a:latin typeface="Arial"/>
                <a:cs typeface="Arial"/>
              </a:rPr>
              <a:t>the</a:t>
            </a:r>
            <a:r>
              <a:rPr sz="2200" spc="-60" dirty="0">
                <a:solidFill>
                  <a:srgbClr val="505050"/>
                </a:solidFill>
                <a:latin typeface="Arial"/>
                <a:cs typeface="Arial"/>
              </a:rPr>
              <a:t> </a:t>
            </a:r>
            <a:r>
              <a:rPr sz="2200" spc="-25" dirty="0">
                <a:solidFill>
                  <a:srgbClr val="505050"/>
                </a:solidFill>
                <a:latin typeface="Arial"/>
                <a:cs typeface="Arial"/>
              </a:rPr>
              <a:t>RFP</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Responding</a:t>
            </a:r>
            <a:r>
              <a:rPr sz="2200" spc="-70" dirty="0">
                <a:solidFill>
                  <a:srgbClr val="505050"/>
                </a:solidFill>
                <a:latin typeface="Arial"/>
                <a:cs typeface="Arial"/>
              </a:rPr>
              <a:t> </a:t>
            </a:r>
            <a:r>
              <a:rPr sz="2200" dirty="0">
                <a:solidFill>
                  <a:srgbClr val="505050"/>
                </a:solidFill>
                <a:latin typeface="Arial"/>
                <a:cs typeface="Arial"/>
              </a:rPr>
              <a:t>to</a:t>
            </a:r>
            <a:r>
              <a:rPr sz="2200" spc="-70" dirty="0">
                <a:solidFill>
                  <a:srgbClr val="505050"/>
                </a:solidFill>
                <a:latin typeface="Arial"/>
                <a:cs typeface="Arial"/>
              </a:rPr>
              <a:t> </a:t>
            </a:r>
            <a:r>
              <a:rPr sz="2200" spc="-10" dirty="0">
                <a:solidFill>
                  <a:srgbClr val="505050"/>
                </a:solidFill>
                <a:latin typeface="Arial"/>
                <a:cs typeface="Arial"/>
              </a:rPr>
              <a:t>questions</a:t>
            </a:r>
            <a:endParaRPr sz="2200" dirty="0">
              <a:latin typeface="Arial"/>
              <a:cs typeface="Arial"/>
            </a:endParaRPr>
          </a:p>
          <a:p>
            <a:pPr marL="756285" lvl="1" indent="-286385">
              <a:lnSpc>
                <a:spcPct val="100000"/>
              </a:lnSpc>
              <a:spcBef>
                <a:spcPts val="530"/>
              </a:spcBef>
              <a:buChar char="–"/>
              <a:tabLst>
                <a:tab pos="756285" algn="l"/>
              </a:tabLst>
            </a:pPr>
            <a:r>
              <a:rPr sz="2200" dirty="0">
                <a:solidFill>
                  <a:srgbClr val="505050"/>
                </a:solidFill>
                <a:latin typeface="Arial"/>
                <a:cs typeface="Arial"/>
              </a:rPr>
              <a:t>Evaluating</a:t>
            </a:r>
            <a:r>
              <a:rPr sz="2200" spc="-70" dirty="0">
                <a:solidFill>
                  <a:srgbClr val="505050"/>
                </a:solidFill>
                <a:latin typeface="Arial"/>
                <a:cs typeface="Arial"/>
              </a:rPr>
              <a:t> </a:t>
            </a:r>
            <a:r>
              <a:rPr sz="2200" dirty="0">
                <a:solidFill>
                  <a:srgbClr val="505050"/>
                </a:solidFill>
                <a:latin typeface="Arial"/>
                <a:cs typeface="Arial"/>
              </a:rPr>
              <a:t>the</a:t>
            </a:r>
            <a:r>
              <a:rPr sz="2200" spc="-55" dirty="0">
                <a:solidFill>
                  <a:srgbClr val="505050"/>
                </a:solidFill>
                <a:latin typeface="Arial"/>
                <a:cs typeface="Arial"/>
              </a:rPr>
              <a:t> </a:t>
            </a:r>
            <a:r>
              <a:rPr sz="2200" spc="-10" dirty="0">
                <a:solidFill>
                  <a:srgbClr val="505050"/>
                </a:solidFill>
                <a:latin typeface="Arial"/>
                <a:cs typeface="Arial"/>
              </a:rPr>
              <a:t>proposals</a:t>
            </a:r>
            <a:endParaRPr sz="2200" dirty="0">
              <a:latin typeface="Arial"/>
              <a:cs typeface="Arial"/>
            </a:endParaRPr>
          </a:p>
          <a:p>
            <a:pPr marL="354965" indent="-342265">
              <a:lnSpc>
                <a:spcPct val="100000"/>
              </a:lnSpc>
              <a:spcBef>
                <a:spcPts val="580"/>
              </a:spcBef>
              <a:buChar char="•"/>
              <a:tabLst>
                <a:tab pos="354965" algn="l"/>
              </a:tabLst>
            </a:pPr>
            <a:r>
              <a:rPr sz="2400" dirty="0">
                <a:solidFill>
                  <a:srgbClr val="505050"/>
                </a:solidFill>
                <a:latin typeface="Arial"/>
                <a:cs typeface="Arial"/>
              </a:rPr>
              <a:t>Source</a:t>
            </a:r>
            <a:r>
              <a:rPr sz="2400" spc="-55" dirty="0">
                <a:solidFill>
                  <a:srgbClr val="505050"/>
                </a:solidFill>
                <a:latin typeface="Arial"/>
                <a:cs typeface="Arial"/>
              </a:rPr>
              <a:t> </a:t>
            </a:r>
            <a:r>
              <a:rPr sz="2400" spc="-10" dirty="0">
                <a:solidFill>
                  <a:srgbClr val="505050"/>
                </a:solidFill>
                <a:latin typeface="Arial"/>
                <a:cs typeface="Arial"/>
              </a:rPr>
              <a:t>Selection</a:t>
            </a:r>
            <a:r>
              <a:rPr sz="2400" spc="-155" dirty="0">
                <a:solidFill>
                  <a:srgbClr val="505050"/>
                </a:solidFill>
                <a:latin typeface="Arial"/>
                <a:cs typeface="Arial"/>
              </a:rPr>
              <a:t> </a:t>
            </a:r>
            <a:r>
              <a:rPr sz="2400" dirty="0">
                <a:solidFill>
                  <a:srgbClr val="505050"/>
                </a:solidFill>
                <a:latin typeface="Arial"/>
                <a:cs typeface="Arial"/>
              </a:rPr>
              <a:t>Authority</a:t>
            </a:r>
            <a:r>
              <a:rPr sz="2400" spc="-50" dirty="0">
                <a:solidFill>
                  <a:srgbClr val="505050"/>
                </a:solidFill>
                <a:latin typeface="Arial"/>
                <a:cs typeface="Arial"/>
              </a:rPr>
              <a:t> </a:t>
            </a:r>
            <a:r>
              <a:rPr sz="2400" dirty="0">
                <a:solidFill>
                  <a:srgbClr val="505050"/>
                </a:solidFill>
                <a:latin typeface="Arial"/>
                <a:cs typeface="Arial"/>
              </a:rPr>
              <a:t>(SSA)</a:t>
            </a:r>
            <a:r>
              <a:rPr sz="2400" spc="-65" dirty="0">
                <a:solidFill>
                  <a:srgbClr val="505050"/>
                </a:solidFill>
                <a:latin typeface="Arial"/>
                <a:cs typeface="Arial"/>
              </a:rPr>
              <a:t> </a:t>
            </a:r>
            <a:r>
              <a:rPr sz="2400" dirty="0">
                <a:solidFill>
                  <a:srgbClr val="505050"/>
                </a:solidFill>
                <a:latin typeface="Arial"/>
                <a:cs typeface="Arial"/>
              </a:rPr>
              <a:t>will</a:t>
            </a:r>
            <a:r>
              <a:rPr sz="2400" spc="-35" dirty="0">
                <a:solidFill>
                  <a:srgbClr val="505050"/>
                </a:solidFill>
                <a:latin typeface="Arial"/>
                <a:cs typeface="Arial"/>
              </a:rPr>
              <a:t> </a:t>
            </a:r>
            <a:r>
              <a:rPr sz="2400" dirty="0">
                <a:solidFill>
                  <a:srgbClr val="505050"/>
                </a:solidFill>
                <a:latin typeface="Arial"/>
                <a:cs typeface="Arial"/>
              </a:rPr>
              <a:t>make</a:t>
            </a:r>
            <a:r>
              <a:rPr sz="2400" spc="-60" dirty="0">
                <a:solidFill>
                  <a:srgbClr val="505050"/>
                </a:solidFill>
                <a:latin typeface="Arial"/>
                <a:cs typeface="Arial"/>
              </a:rPr>
              <a:t> </a:t>
            </a:r>
            <a:r>
              <a:rPr sz="2400" spc="-10" dirty="0">
                <a:solidFill>
                  <a:srgbClr val="505050"/>
                </a:solidFill>
                <a:latin typeface="Arial"/>
                <a:cs typeface="Arial"/>
              </a:rPr>
              <a:t>selection</a:t>
            </a:r>
            <a:endParaRPr sz="2400" dirty="0">
              <a:latin typeface="Arial"/>
              <a:cs typeface="Arial"/>
            </a:endParaRPr>
          </a:p>
          <a:p>
            <a:pPr marL="355600" marR="5080" indent="-342900">
              <a:lnSpc>
                <a:spcPct val="100000"/>
              </a:lnSpc>
              <a:spcBef>
                <a:spcPts val="575"/>
              </a:spcBef>
              <a:buChar char="•"/>
              <a:tabLst>
                <a:tab pos="355600" algn="l"/>
              </a:tabLst>
            </a:pPr>
            <a:r>
              <a:rPr sz="2400" dirty="0">
                <a:solidFill>
                  <a:srgbClr val="505050"/>
                </a:solidFill>
                <a:latin typeface="Arial"/>
                <a:cs typeface="Arial"/>
              </a:rPr>
              <a:t>We</a:t>
            </a:r>
            <a:r>
              <a:rPr sz="2400" spc="-45" dirty="0">
                <a:solidFill>
                  <a:srgbClr val="505050"/>
                </a:solidFill>
                <a:latin typeface="Arial"/>
                <a:cs typeface="Arial"/>
              </a:rPr>
              <a:t> </a:t>
            </a:r>
            <a:r>
              <a:rPr sz="2400" dirty="0">
                <a:solidFill>
                  <a:srgbClr val="505050"/>
                </a:solidFill>
                <a:latin typeface="Arial"/>
                <a:cs typeface="Arial"/>
              </a:rPr>
              <a:t>are</a:t>
            </a:r>
            <a:r>
              <a:rPr sz="2400" spc="-55" dirty="0">
                <a:solidFill>
                  <a:srgbClr val="505050"/>
                </a:solidFill>
                <a:latin typeface="Arial"/>
                <a:cs typeface="Arial"/>
              </a:rPr>
              <a:t> </a:t>
            </a:r>
            <a:r>
              <a:rPr sz="2400" dirty="0">
                <a:solidFill>
                  <a:srgbClr val="505050"/>
                </a:solidFill>
                <a:latin typeface="Arial"/>
                <a:cs typeface="Arial"/>
              </a:rPr>
              <a:t>in</a:t>
            </a:r>
            <a:r>
              <a:rPr sz="2400" spc="-35" dirty="0">
                <a:solidFill>
                  <a:srgbClr val="505050"/>
                </a:solidFill>
                <a:latin typeface="Arial"/>
                <a:cs typeface="Arial"/>
              </a:rPr>
              <a:t> </a:t>
            </a:r>
            <a:r>
              <a:rPr sz="2400" dirty="0">
                <a:solidFill>
                  <a:srgbClr val="505050"/>
                </a:solidFill>
                <a:latin typeface="Arial"/>
                <a:cs typeface="Arial"/>
              </a:rPr>
              <a:t>the</a:t>
            </a:r>
            <a:r>
              <a:rPr sz="2400" spc="-50" dirty="0">
                <a:solidFill>
                  <a:srgbClr val="505050"/>
                </a:solidFill>
                <a:latin typeface="Arial"/>
                <a:cs typeface="Arial"/>
              </a:rPr>
              <a:t> </a:t>
            </a:r>
            <a:r>
              <a:rPr sz="2400" dirty="0">
                <a:solidFill>
                  <a:srgbClr val="505050"/>
                </a:solidFill>
                <a:latin typeface="Arial"/>
                <a:cs typeface="Arial"/>
              </a:rPr>
              <a:t>midst</a:t>
            </a:r>
            <a:r>
              <a:rPr sz="2400" spc="-35" dirty="0">
                <a:solidFill>
                  <a:srgbClr val="505050"/>
                </a:solidFill>
                <a:latin typeface="Arial"/>
                <a:cs typeface="Arial"/>
              </a:rPr>
              <a:t> </a:t>
            </a:r>
            <a:r>
              <a:rPr sz="2400" dirty="0">
                <a:solidFill>
                  <a:srgbClr val="505050"/>
                </a:solidFill>
                <a:latin typeface="Arial"/>
                <a:cs typeface="Arial"/>
              </a:rPr>
              <a:t>of</a:t>
            </a:r>
            <a:r>
              <a:rPr sz="2400" spc="-60" dirty="0">
                <a:solidFill>
                  <a:srgbClr val="505050"/>
                </a:solidFill>
                <a:latin typeface="Arial"/>
                <a:cs typeface="Arial"/>
              </a:rPr>
              <a:t> </a:t>
            </a:r>
            <a:r>
              <a:rPr sz="2400" dirty="0">
                <a:solidFill>
                  <a:srgbClr val="505050"/>
                </a:solidFill>
                <a:latin typeface="Arial"/>
                <a:cs typeface="Arial"/>
              </a:rPr>
              <a:t>an</a:t>
            </a:r>
            <a:r>
              <a:rPr sz="2400" spc="-35" dirty="0">
                <a:solidFill>
                  <a:srgbClr val="505050"/>
                </a:solidFill>
                <a:latin typeface="Arial"/>
                <a:cs typeface="Arial"/>
              </a:rPr>
              <a:t> </a:t>
            </a:r>
            <a:r>
              <a:rPr sz="2400" dirty="0">
                <a:solidFill>
                  <a:srgbClr val="505050"/>
                </a:solidFill>
                <a:latin typeface="Arial"/>
                <a:cs typeface="Arial"/>
              </a:rPr>
              <a:t>active</a:t>
            </a:r>
            <a:r>
              <a:rPr sz="2400" spc="-40" dirty="0">
                <a:solidFill>
                  <a:srgbClr val="505050"/>
                </a:solidFill>
                <a:latin typeface="Arial"/>
                <a:cs typeface="Arial"/>
              </a:rPr>
              <a:t> </a:t>
            </a:r>
            <a:r>
              <a:rPr sz="2400" dirty="0">
                <a:solidFill>
                  <a:srgbClr val="505050"/>
                </a:solidFill>
                <a:latin typeface="Arial"/>
                <a:cs typeface="Arial"/>
              </a:rPr>
              <a:t>contract</a:t>
            </a:r>
            <a:r>
              <a:rPr sz="2400" spc="-60" dirty="0">
                <a:solidFill>
                  <a:srgbClr val="505050"/>
                </a:solidFill>
                <a:latin typeface="Arial"/>
                <a:cs typeface="Arial"/>
              </a:rPr>
              <a:t> </a:t>
            </a:r>
            <a:r>
              <a:rPr sz="2400" spc="-10" dirty="0">
                <a:solidFill>
                  <a:srgbClr val="505050"/>
                </a:solidFill>
                <a:latin typeface="Arial"/>
                <a:cs typeface="Arial"/>
              </a:rPr>
              <a:t>competition. </a:t>
            </a:r>
            <a:r>
              <a:rPr sz="2400" dirty="0">
                <a:solidFill>
                  <a:srgbClr val="505050"/>
                </a:solidFill>
                <a:latin typeface="Arial"/>
                <a:cs typeface="Arial"/>
              </a:rPr>
              <a:t>Conversations</a:t>
            </a:r>
            <a:r>
              <a:rPr sz="2400" spc="-80" dirty="0">
                <a:solidFill>
                  <a:srgbClr val="505050"/>
                </a:solidFill>
                <a:latin typeface="Arial"/>
                <a:cs typeface="Arial"/>
              </a:rPr>
              <a:t> </a:t>
            </a:r>
            <a:r>
              <a:rPr sz="2400" dirty="0">
                <a:solidFill>
                  <a:srgbClr val="505050"/>
                </a:solidFill>
                <a:latin typeface="Arial"/>
                <a:cs typeface="Arial"/>
              </a:rPr>
              <a:t>and</a:t>
            </a:r>
            <a:r>
              <a:rPr sz="2400" spc="-95" dirty="0">
                <a:solidFill>
                  <a:srgbClr val="505050"/>
                </a:solidFill>
                <a:latin typeface="Arial"/>
                <a:cs typeface="Arial"/>
              </a:rPr>
              <a:t> </a:t>
            </a:r>
            <a:r>
              <a:rPr sz="2400" dirty="0">
                <a:solidFill>
                  <a:srgbClr val="505050"/>
                </a:solidFill>
                <a:latin typeface="Arial"/>
                <a:cs typeface="Arial"/>
              </a:rPr>
              <a:t>communications</a:t>
            </a:r>
            <a:r>
              <a:rPr sz="2400" spc="-75" dirty="0">
                <a:solidFill>
                  <a:srgbClr val="505050"/>
                </a:solidFill>
                <a:latin typeface="Arial"/>
                <a:cs typeface="Arial"/>
              </a:rPr>
              <a:t> </a:t>
            </a:r>
            <a:r>
              <a:rPr sz="2400" dirty="0">
                <a:solidFill>
                  <a:srgbClr val="505050"/>
                </a:solidFill>
                <a:latin typeface="Arial"/>
                <a:cs typeface="Arial"/>
              </a:rPr>
              <a:t>between</a:t>
            </a:r>
            <a:r>
              <a:rPr sz="2400" spc="-80" dirty="0">
                <a:solidFill>
                  <a:srgbClr val="505050"/>
                </a:solidFill>
                <a:latin typeface="Arial"/>
                <a:cs typeface="Arial"/>
              </a:rPr>
              <a:t> </a:t>
            </a:r>
            <a:r>
              <a:rPr lang="en-US" sz="2400" spc="-80" dirty="0">
                <a:solidFill>
                  <a:srgbClr val="505050"/>
                </a:solidFill>
                <a:latin typeface="Arial"/>
                <a:cs typeface="Arial"/>
              </a:rPr>
              <a:t>SEB </a:t>
            </a:r>
            <a:r>
              <a:rPr sz="2400" dirty="0">
                <a:solidFill>
                  <a:srgbClr val="505050"/>
                </a:solidFill>
                <a:latin typeface="Arial"/>
                <a:cs typeface="Arial"/>
              </a:rPr>
              <a:t>members</a:t>
            </a:r>
            <a:r>
              <a:rPr sz="2400" spc="-110" dirty="0">
                <a:solidFill>
                  <a:srgbClr val="505050"/>
                </a:solidFill>
                <a:latin typeface="Arial"/>
                <a:cs typeface="Arial"/>
              </a:rPr>
              <a:t> </a:t>
            </a:r>
            <a:r>
              <a:rPr sz="2400" dirty="0">
                <a:solidFill>
                  <a:srgbClr val="505050"/>
                </a:solidFill>
                <a:latin typeface="Arial"/>
                <a:cs typeface="Arial"/>
              </a:rPr>
              <a:t>and</a:t>
            </a:r>
            <a:r>
              <a:rPr sz="2400" spc="-55" dirty="0">
                <a:solidFill>
                  <a:srgbClr val="505050"/>
                </a:solidFill>
                <a:latin typeface="Arial"/>
                <a:cs typeface="Arial"/>
              </a:rPr>
              <a:t> </a:t>
            </a:r>
            <a:r>
              <a:rPr sz="2400" dirty="0">
                <a:solidFill>
                  <a:srgbClr val="505050"/>
                </a:solidFill>
                <a:latin typeface="Arial"/>
                <a:cs typeface="Arial"/>
              </a:rPr>
              <a:t>prospective</a:t>
            </a:r>
            <a:r>
              <a:rPr sz="2400" spc="-55" dirty="0">
                <a:solidFill>
                  <a:srgbClr val="505050"/>
                </a:solidFill>
                <a:latin typeface="Arial"/>
                <a:cs typeface="Arial"/>
              </a:rPr>
              <a:t> </a:t>
            </a:r>
            <a:r>
              <a:rPr sz="2400" dirty="0">
                <a:solidFill>
                  <a:srgbClr val="505050"/>
                </a:solidFill>
                <a:latin typeface="Arial"/>
                <a:cs typeface="Arial"/>
              </a:rPr>
              <a:t>offerors</a:t>
            </a:r>
            <a:r>
              <a:rPr sz="2400" spc="-75" dirty="0">
                <a:solidFill>
                  <a:srgbClr val="505050"/>
                </a:solidFill>
                <a:latin typeface="Arial"/>
                <a:cs typeface="Arial"/>
              </a:rPr>
              <a:t> </a:t>
            </a:r>
            <a:r>
              <a:rPr sz="2400" dirty="0">
                <a:solidFill>
                  <a:srgbClr val="505050"/>
                </a:solidFill>
                <a:latin typeface="Arial"/>
                <a:cs typeface="Arial"/>
              </a:rPr>
              <a:t>or</a:t>
            </a:r>
            <a:r>
              <a:rPr sz="2400" spc="-70" dirty="0">
                <a:solidFill>
                  <a:srgbClr val="505050"/>
                </a:solidFill>
                <a:latin typeface="Arial"/>
                <a:cs typeface="Arial"/>
              </a:rPr>
              <a:t> </a:t>
            </a:r>
            <a:r>
              <a:rPr sz="2400" dirty="0">
                <a:solidFill>
                  <a:srgbClr val="505050"/>
                </a:solidFill>
                <a:latin typeface="Arial"/>
                <a:cs typeface="Arial"/>
              </a:rPr>
              <a:t>other</a:t>
            </a:r>
            <a:r>
              <a:rPr sz="2400" spc="-70" dirty="0">
                <a:solidFill>
                  <a:srgbClr val="505050"/>
                </a:solidFill>
                <a:latin typeface="Arial"/>
                <a:cs typeface="Arial"/>
              </a:rPr>
              <a:t> </a:t>
            </a:r>
            <a:r>
              <a:rPr sz="2400" dirty="0">
                <a:solidFill>
                  <a:srgbClr val="505050"/>
                </a:solidFill>
                <a:latin typeface="Arial"/>
                <a:cs typeface="Arial"/>
              </a:rPr>
              <a:t>interested</a:t>
            </a:r>
            <a:r>
              <a:rPr sz="2400" spc="-55" dirty="0">
                <a:solidFill>
                  <a:srgbClr val="505050"/>
                </a:solidFill>
                <a:latin typeface="Arial"/>
                <a:cs typeface="Arial"/>
              </a:rPr>
              <a:t> </a:t>
            </a:r>
            <a:r>
              <a:rPr sz="2400" spc="-10" dirty="0">
                <a:solidFill>
                  <a:srgbClr val="505050"/>
                </a:solidFill>
                <a:latin typeface="Arial"/>
                <a:cs typeface="Arial"/>
              </a:rPr>
              <a:t>parties</a:t>
            </a:r>
            <a:r>
              <a:rPr lang="en-US" sz="2400" spc="-10" dirty="0">
                <a:solidFill>
                  <a:srgbClr val="505050"/>
                </a:solidFill>
                <a:latin typeface="Arial"/>
                <a:cs typeface="Arial"/>
              </a:rPr>
              <a:t> regarding this acquisition </a:t>
            </a:r>
            <a:r>
              <a:rPr sz="2400" dirty="0">
                <a:solidFill>
                  <a:srgbClr val="505050"/>
                </a:solidFill>
                <a:latin typeface="Arial"/>
                <a:cs typeface="Arial"/>
              </a:rPr>
              <a:t>outside</a:t>
            </a:r>
            <a:r>
              <a:rPr sz="2400" spc="-65" dirty="0">
                <a:solidFill>
                  <a:srgbClr val="505050"/>
                </a:solidFill>
                <a:latin typeface="Arial"/>
                <a:cs typeface="Arial"/>
              </a:rPr>
              <a:t> </a:t>
            </a:r>
            <a:r>
              <a:rPr sz="2400" dirty="0">
                <a:solidFill>
                  <a:srgbClr val="505050"/>
                </a:solidFill>
                <a:latin typeface="Arial"/>
                <a:cs typeface="Arial"/>
              </a:rPr>
              <a:t>of</a:t>
            </a:r>
            <a:r>
              <a:rPr sz="2400" spc="-75" dirty="0">
                <a:solidFill>
                  <a:srgbClr val="505050"/>
                </a:solidFill>
                <a:latin typeface="Arial"/>
                <a:cs typeface="Arial"/>
              </a:rPr>
              <a:t> </a:t>
            </a:r>
            <a:r>
              <a:rPr sz="2400" dirty="0">
                <a:solidFill>
                  <a:srgbClr val="505050"/>
                </a:solidFill>
                <a:latin typeface="Arial"/>
                <a:cs typeface="Arial"/>
              </a:rPr>
              <a:t>the</a:t>
            </a:r>
            <a:r>
              <a:rPr sz="2400" spc="-85" dirty="0">
                <a:solidFill>
                  <a:srgbClr val="505050"/>
                </a:solidFill>
                <a:latin typeface="Arial"/>
                <a:cs typeface="Arial"/>
              </a:rPr>
              <a:t> </a:t>
            </a:r>
            <a:r>
              <a:rPr lang="en-US" sz="2400" dirty="0">
                <a:solidFill>
                  <a:srgbClr val="505050"/>
                </a:solidFill>
                <a:latin typeface="Arial"/>
                <a:cs typeface="Arial"/>
              </a:rPr>
              <a:t>approved methods of communication </a:t>
            </a:r>
            <a:r>
              <a:rPr sz="2400" dirty="0">
                <a:solidFill>
                  <a:srgbClr val="505050"/>
                </a:solidFill>
                <a:latin typeface="Arial"/>
                <a:cs typeface="Arial"/>
              </a:rPr>
              <a:t>are</a:t>
            </a:r>
            <a:r>
              <a:rPr sz="2400" spc="-70" dirty="0">
                <a:solidFill>
                  <a:srgbClr val="505050"/>
                </a:solidFill>
                <a:latin typeface="Arial"/>
                <a:cs typeface="Arial"/>
              </a:rPr>
              <a:t> </a:t>
            </a:r>
            <a:r>
              <a:rPr sz="2400" spc="-10" dirty="0">
                <a:solidFill>
                  <a:srgbClr val="505050"/>
                </a:solidFill>
                <a:latin typeface="Arial"/>
                <a:cs typeface="Arial"/>
              </a:rPr>
              <a:t>prohibited.</a:t>
            </a:r>
            <a:endParaRPr sz="24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8</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Source</a:t>
            </a:r>
            <a:r>
              <a:rPr spc="-80">
                <a:solidFill>
                  <a:srgbClr val="FFFFFF"/>
                </a:solidFill>
              </a:rPr>
              <a:t> </a:t>
            </a:r>
            <a:r>
              <a:rPr>
                <a:solidFill>
                  <a:srgbClr val="FFFFFF"/>
                </a:solidFill>
              </a:rPr>
              <a:t>Evaluation</a:t>
            </a:r>
            <a:r>
              <a:rPr spc="-75">
                <a:solidFill>
                  <a:srgbClr val="FFFFFF"/>
                </a:solidFill>
              </a:rPr>
              <a:t> </a:t>
            </a:r>
            <a:r>
              <a:rPr spc="-10">
                <a:solidFill>
                  <a:srgbClr val="FFFFFF"/>
                </a:solidFill>
              </a:rPr>
              <a:t>Board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874421"/>
            <a:ext cx="7988300" cy="4244752"/>
          </a:xfrm>
          <a:prstGeom prst="rect">
            <a:avLst/>
          </a:prstGeom>
        </p:spPr>
        <p:txBody>
          <a:bodyPr vert="horz" wrap="square" lIns="0" tIns="88900" rIns="0" bIns="0" rtlCol="0" anchor="t">
            <a:spAutoFit/>
          </a:bodyPr>
          <a:lstStyle/>
          <a:p>
            <a:pPr marL="354965" indent="-342265">
              <a:spcBef>
                <a:spcPts val="700"/>
              </a:spcBef>
              <a:buClr>
                <a:srgbClr val="505050"/>
              </a:buClr>
              <a:buFont typeface="Arial"/>
              <a:buChar char="•"/>
              <a:tabLst>
                <a:tab pos="354965" algn="l"/>
              </a:tabLst>
            </a:pPr>
            <a:r>
              <a:rPr sz="2200" dirty="0">
                <a:solidFill>
                  <a:srgbClr val="505050"/>
                </a:solidFill>
                <a:latin typeface="Arial"/>
                <a:cs typeface="Arial"/>
              </a:rPr>
              <a:t>Announced</a:t>
            </a:r>
            <a:r>
              <a:rPr sz="2200" spc="-55" dirty="0">
                <a:solidFill>
                  <a:srgbClr val="505050"/>
                </a:solidFill>
                <a:latin typeface="Arial"/>
                <a:cs typeface="Arial"/>
              </a:rPr>
              <a:t> </a:t>
            </a:r>
            <a:r>
              <a:rPr sz="2200" dirty="0">
                <a:solidFill>
                  <a:srgbClr val="505050"/>
                </a:solidFill>
                <a:latin typeface="Arial"/>
                <a:cs typeface="Arial"/>
              </a:rPr>
              <a:t>the</a:t>
            </a:r>
            <a:r>
              <a:rPr sz="2200" spc="-50" dirty="0">
                <a:solidFill>
                  <a:srgbClr val="505050"/>
                </a:solidFill>
                <a:latin typeface="Arial"/>
                <a:cs typeface="Arial"/>
              </a:rPr>
              <a:t> </a:t>
            </a:r>
            <a:r>
              <a:rPr sz="2200" dirty="0">
                <a:solidFill>
                  <a:srgbClr val="505050"/>
                </a:solidFill>
                <a:latin typeface="Arial"/>
                <a:cs typeface="Arial"/>
              </a:rPr>
              <a:t>intent</a:t>
            </a:r>
            <a:r>
              <a:rPr sz="2200" spc="-55" dirty="0">
                <a:solidFill>
                  <a:srgbClr val="505050"/>
                </a:solidFill>
                <a:latin typeface="Arial"/>
                <a:cs typeface="Arial"/>
              </a:rPr>
              <a:t> </a:t>
            </a:r>
            <a:r>
              <a:rPr sz="2200" dirty="0">
                <a:solidFill>
                  <a:srgbClr val="505050"/>
                </a:solidFill>
                <a:latin typeface="Arial"/>
                <a:cs typeface="Arial"/>
              </a:rPr>
              <a:t>to</a:t>
            </a:r>
            <a:r>
              <a:rPr sz="2200" spc="-40" dirty="0">
                <a:solidFill>
                  <a:srgbClr val="505050"/>
                </a:solidFill>
                <a:latin typeface="Arial"/>
                <a:cs typeface="Arial"/>
              </a:rPr>
              <a:t> </a:t>
            </a:r>
            <a:r>
              <a:rPr sz="2200" dirty="0">
                <a:solidFill>
                  <a:srgbClr val="505050"/>
                </a:solidFill>
                <a:latin typeface="Arial"/>
                <a:cs typeface="Arial"/>
              </a:rPr>
              <a:t>compete</a:t>
            </a:r>
            <a:r>
              <a:rPr sz="2200" spc="-35" dirty="0">
                <a:solidFill>
                  <a:srgbClr val="505050"/>
                </a:solidFill>
                <a:latin typeface="Arial"/>
                <a:cs typeface="Arial"/>
              </a:rPr>
              <a:t> </a:t>
            </a:r>
            <a:r>
              <a:rPr sz="2200" dirty="0">
                <a:solidFill>
                  <a:srgbClr val="505050"/>
                </a:solidFill>
                <a:latin typeface="Arial"/>
                <a:cs typeface="Arial"/>
              </a:rPr>
              <a:t>–</a:t>
            </a:r>
            <a:r>
              <a:rPr lang="en-US" sz="2200" spc="-55" dirty="0">
                <a:solidFill>
                  <a:srgbClr val="505050"/>
                </a:solidFill>
                <a:latin typeface="Arial"/>
                <a:cs typeface="Arial"/>
              </a:rPr>
              <a:t> October 24</a:t>
            </a:r>
            <a:r>
              <a:rPr sz="2200" dirty="0">
                <a:solidFill>
                  <a:srgbClr val="505050"/>
                </a:solidFill>
                <a:latin typeface="Arial"/>
                <a:cs typeface="Arial"/>
              </a:rPr>
              <a:t>,</a:t>
            </a:r>
            <a:r>
              <a:rPr sz="2200" spc="-50" dirty="0">
                <a:solidFill>
                  <a:srgbClr val="505050"/>
                </a:solidFill>
                <a:latin typeface="Arial"/>
                <a:cs typeface="Arial"/>
              </a:rPr>
              <a:t> </a:t>
            </a:r>
            <a:r>
              <a:rPr lang="en-US" sz="2200" spc="-20" dirty="0">
                <a:solidFill>
                  <a:srgbClr val="505050"/>
                </a:solidFill>
                <a:latin typeface="Arial"/>
                <a:cs typeface="Arial"/>
              </a:rPr>
              <a:t>2023</a:t>
            </a:r>
            <a:endParaRPr sz="2200" dirty="0">
              <a:latin typeface="Arial"/>
              <a:cs typeface="Arial"/>
            </a:endParaRPr>
          </a:p>
          <a:p>
            <a:pPr marL="354965" indent="-342265">
              <a:spcBef>
                <a:spcPts val="600"/>
              </a:spcBef>
              <a:buChar char="•"/>
              <a:tabLst>
                <a:tab pos="354965" algn="l"/>
              </a:tabLst>
            </a:pPr>
            <a:r>
              <a:rPr sz="2200" dirty="0">
                <a:solidFill>
                  <a:srgbClr val="505050"/>
                </a:solidFill>
                <a:latin typeface="Arial"/>
                <a:cs typeface="Arial"/>
              </a:rPr>
              <a:t>Launched</a:t>
            </a:r>
            <a:r>
              <a:rPr sz="2200" spc="-70" dirty="0">
                <a:solidFill>
                  <a:srgbClr val="505050"/>
                </a:solidFill>
                <a:latin typeface="Arial"/>
                <a:cs typeface="Arial"/>
              </a:rPr>
              <a:t> </a:t>
            </a:r>
            <a:r>
              <a:rPr sz="2200" dirty="0">
                <a:solidFill>
                  <a:srgbClr val="505050"/>
                </a:solidFill>
                <a:latin typeface="Arial"/>
                <a:cs typeface="Arial"/>
              </a:rPr>
              <a:t>competition</a:t>
            </a:r>
            <a:r>
              <a:rPr sz="2200" spc="-55" dirty="0">
                <a:solidFill>
                  <a:srgbClr val="505050"/>
                </a:solidFill>
                <a:latin typeface="Arial"/>
                <a:cs typeface="Arial"/>
              </a:rPr>
              <a:t> </a:t>
            </a:r>
            <a:r>
              <a:rPr sz="2200" dirty="0">
                <a:solidFill>
                  <a:srgbClr val="505050"/>
                </a:solidFill>
                <a:latin typeface="Arial"/>
                <a:cs typeface="Arial"/>
              </a:rPr>
              <a:t>website</a:t>
            </a:r>
            <a:r>
              <a:rPr sz="2200" spc="-65" dirty="0">
                <a:solidFill>
                  <a:srgbClr val="505050"/>
                </a:solidFill>
                <a:latin typeface="Arial"/>
                <a:cs typeface="Arial"/>
              </a:rPr>
              <a:t> </a:t>
            </a:r>
            <a:r>
              <a:rPr sz="2200" dirty="0">
                <a:solidFill>
                  <a:srgbClr val="505050"/>
                </a:solidFill>
                <a:latin typeface="Arial"/>
                <a:cs typeface="Arial"/>
              </a:rPr>
              <a:t>–</a:t>
            </a:r>
            <a:r>
              <a:rPr sz="2200" spc="-55" dirty="0">
                <a:solidFill>
                  <a:srgbClr val="505050"/>
                </a:solidFill>
                <a:latin typeface="Arial"/>
                <a:cs typeface="Arial"/>
              </a:rPr>
              <a:t> </a:t>
            </a:r>
            <a:r>
              <a:rPr lang="en-US" sz="2200" dirty="0">
                <a:solidFill>
                  <a:srgbClr val="505050"/>
                </a:solidFill>
                <a:latin typeface="Arial"/>
                <a:cs typeface="Arial"/>
              </a:rPr>
              <a:t>February 6</a:t>
            </a:r>
            <a:r>
              <a:rPr sz="2200" dirty="0">
                <a:solidFill>
                  <a:srgbClr val="505050"/>
                </a:solidFill>
                <a:latin typeface="Arial"/>
                <a:cs typeface="Arial"/>
              </a:rPr>
              <a:t>,</a:t>
            </a:r>
            <a:r>
              <a:rPr sz="2200" spc="-70" dirty="0">
                <a:solidFill>
                  <a:srgbClr val="505050"/>
                </a:solidFill>
                <a:latin typeface="Arial"/>
                <a:cs typeface="Arial"/>
              </a:rPr>
              <a:t> </a:t>
            </a:r>
            <a:r>
              <a:rPr lang="en-US" sz="2200" spc="-20" dirty="0">
                <a:solidFill>
                  <a:srgbClr val="505050"/>
                </a:solidFill>
                <a:latin typeface="Arial"/>
                <a:cs typeface="Arial"/>
              </a:rPr>
              <a:t>2024</a:t>
            </a:r>
            <a:endParaRPr sz="2200" dirty="0">
              <a:latin typeface="Arial"/>
              <a:cs typeface="Arial"/>
            </a:endParaRPr>
          </a:p>
          <a:p>
            <a:pPr marL="354965" indent="-342265">
              <a:spcBef>
                <a:spcPts val="600"/>
              </a:spcBef>
              <a:buChar char="•"/>
              <a:tabLst>
                <a:tab pos="354965" algn="l"/>
              </a:tabLst>
            </a:pPr>
            <a:r>
              <a:rPr sz="2200" dirty="0">
                <a:solidFill>
                  <a:srgbClr val="505050"/>
                </a:solidFill>
                <a:latin typeface="Arial"/>
                <a:cs typeface="Arial"/>
              </a:rPr>
              <a:t>Issued</a:t>
            </a:r>
            <a:r>
              <a:rPr sz="2200" spc="-60" dirty="0">
                <a:solidFill>
                  <a:srgbClr val="505050"/>
                </a:solidFill>
                <a:latin typeface="Arial"/>
                <a:cs typeface="Arial"/>
              </a:rPr>
              <a:t> </a:t>
            </a:r>
            <a:r>
              <a:rPr sz="2200" dirty="0">
                <a:solidFill>
                  <a:srgbClr val="505050"/>
                </a:solidFill>
                <a:latin typeface="Arial"/>
                <a:cs typeface="Arial"/>
              </a:rPr>
              <a:t>Request</a:t>
            </a:r>
            <a:r>
              <a:rPr sz="2200" spc="-55" dirty="0">
                <a:solidFill>
                  <a:srgbClr val="505050"/>
                </a:solidFill>
                <a:latin typeface="Arial"/>
                <a:cs typeface="Arial"/>
              </a:rPr>
              <a:t> </a:t>
            </a:r>
            <a:r>
              <a:rPr sz="2200" dirty="0">
                <a:solidFill>
                  <a:srgbClr val="505050"/>
                </a:solidFill>
                <a:latin typeface="Arial"/>
                <a:cs typeface="Arial"/>
              </a:rPr>
              <a:t>for</a:t>
            </a:r>
            <a:r>
              <a:rPr sz="2200" spc="-45" dirty="0">
                <a:solidFill>
                  <a:srgbClr val="505050"/>
                </a:solidFill>
                <a:latin typeface="Arial"/>
                <a:cs typeface="Arial"/>
              </a:rPr>
              <a:t> </a:t>
            </a:r>
            <a:r>
              <a:rPr sz="2200" dirty="0">
                <a:solidFill>
                  <a:srgbClr val="505050"/>
                </a:solidFill>
                <a:latin typeface="Arial"/>
                <a:cs typeface="Arial"/>
              </a:rPr>
              <a:t>Information</a:t>
            </a:r>
            <a:r>
              <a:rPr sz="2200" spc="-50" dirty="0">
                <a:solidFill>
                  <a:srgbClr val="505050"/>
                </a:solidFill>
                <a:latin typeface="Arial"/>
                <a:cs typeface="Arial"/>
              </a:rPr>
              <a:t> </a:t>
            </a:r>
            <a:r>
              <a:rPr sz="2200" dirty="0">
                <a:solidFill>
                  <a:srgbClr val="505050"/>
                </a:solidFill>
                <a:latin typeface="Arial"/>
                <a:cs typeface="Arial"/>
              </a:rPr>
              <a:t>(RFI)</a:t>
            </a:r>
            <a:r>
              <a:rPr sz="2200" spc="-25" dirty="0">
                <a:solidFill>
                  <a:srgbClr val="505050"/>
                </a:solidFill>
                <a:latin typeface="Arial"/>
                <a:cs typeface="Arial"/>
              </a:rPr>
              <a:t> </a:t>
            </a:r>
            <a:r>
              <a:rPr sz="2200" dirty="0">
                <a:solidFill>
                  <a:srgbClr val="505050"/>
                </a:solidFill>
                <a:latin typeface="Arial"/>
                <a:cs typeface="Arial"/>
              </a:rPr>
              <a:t>–</a:t>
            </a:r>
            <a:r>
              <a:rPr lang="en-US" sz="2200" spc="-60" dirty="0">
                <a:solidFill>
                  <a:srgbClr val="505050"/>
                </a:solidFill>
                <a:latin typeface="Arial"/>
                <a:cs typeface="Arial"/>
              </a:rPr>
              <a:t> February 13</a:t>
            </a:r>
            <a:r>
              <a:rPr sz="2200" dirty="0">
                <a:solidFill>
                  <a:srgbClr val="505050"/>
                </a:solidFill>
                <a:latin typeface="Arial"/>
                <a:cs typeface="Arial"/>
              </a:rPr>
              <a:t>,</a:t>
            </a:r>
            <a:r>
              <a:rPr sz="2200" spc="-55" dirty="0">
                <a:solidFill>
                  <a:srgbClr val="505050"/>
                </a:solidFill>
                <a:latin typeface="Arial"/>
                <a:cs typeface="Arial"/>
              </a:rPr>
              <a:t> </a:t>
            </a:r>
            <a:r>
              <a:rPr lang="en-US" sz="2200" spc="-20" dirty="0">
                <a:solidFill>
                  <a:srgbClr val="505050"/>
                </a:solidFill>
                <a:latin typeface="Arial"/>
                <a:cs typeface="Arial"/>
              </a:rPr>
              <a:t>2024</a:t>
            </a:r>
            <a:endParaRPr sz="2200" dirty="0">
              <a:latin typeface="Arial"/>
              <a:cs typeface="Arial"/>
            </a:endParaRPr>
          </a:p>
          <a:p>
            <a:pPr marL="354965" indent="-342265">
              <a:spcBef>
                <a:spcPts val="600"/>
              </a:spcBef>
              <a:buChar char="•"/>
              <a:tabLst>
                <a:tab pos="354965" algn="l"/>
              </a:tabLst>
            </a:pPr>
            <a:r>
              <a:rPr sz="2200" dirty="0">
                <a:solidFill>
                  <a:srgbClr val="505050"/>
                </a:solidFill>
                <a:latin typeface="Arial"/>
                <a:cs typeface="Arial"/>
              </a:rPr>
              <a:t>Issued</a:t>
            </a:r>
            <a:r>
              <a:rPr sz="2200" spc="-55" dirty="0">
                <a:solidFill>
                  <a:srgbClr val="505050"/>
                </a:solidFill>
                <a:latin typeface="Arial"/>
                <a:cs typeface="Arial"/>
              </a:rPr>
              <a:t> </a:t>
            </a:r>
            <a:r>
              <a:rPr sz="2200" dirty="0">
                <a:solidFill>
                  <a:srgbClr val="505050"/>
                </a:solidFill>
                <a:latin typeface="Arial"/>
                <a:cs typeface="Arial"/>
              </a:rPr>
              <a:t>Expression</a:t>
            </a:r>
            <a:r>
              <a:rPr sz="2200" spc="-50" dirty="0">
                <a:solidFill>
                  <a:srgbClr val="505050"/>
                </a:solidFill>
                <a:latin typeface="Arial"/>
                <a:cs typeface="Arial"/>
              </a:rPr>
              <a:t> </a:t>
            </a:r>
            <a:r>
              <a:rPr sz="2200" dirty="0">
                <a:solidFill>
                  <a:srgbClr val="505050"/>
                </a:solidFill>
                <a:latin typeface="Arial"/>
                <a:cs typeface="Arial"/>
              </a:rPr>
              <a:t>of</a:t>
            </a:r>
            <a:r>
              <a:rPr sz="2200" spc="-50" dirty="0">
                <a:solidFill>
                  <a:srgbClr val="505050"/>
                </a:solidFill>
                <a:latin typeface="Arial"/>
                <a:cs typeface="Arial"/>
              </a:rPr>
              <a:t> </a:t>
            </a:r>
            <a:r>
              <a:rPr sz="2200" dirty="0">
                <a:solidFill>
                  <a:srgbClr val="505050"/>
                </a:solidFill>
                <a:latin typeface="Arial"/>
                <a:cs typeface="Arial"/>
              </a:rPr>
              <a:t>Interest</a:t>
            </a:r>
            <a:r>
              <a:rPr sz="2200" spc="-35" dirty="0">
                <a:solidFill>
                  <a:srgbClr val="505050"/>
                </a:solidFill>
                <a:latin typeface="Arial"/>
                <a:cs typeface="Arial"/>
              </a:rPr>
              <a:t> </a:t>
            </a:r>
            <a:r>
              <a:rPr sz="2200" dirty="0">
                <a:solidFill>
                  <a:srgbClr val="505050"/>
                </a:solidFill>
                <a:latin typeface="Arial"/>
                <a:cs typeface="Arial"/>
              </a:rPr>
              <a:t>(EOI)</a:t>
            </a:r>
            <a:r>
              <a:rPr sz="2200" spc="-40" dirty="0">
                <a:solidFill>
                  <a:srgbClr val="505050"/>
                </a:solidFill>
                <a:latin typeface="Arial"/>
                <a:cs typeface="Arial"/>
              </a:rPr>
              <a:t> </a:t>
            </a:r>
            <a:r>
              <a:rPr sz="2200" dirty="0">
                <a:solidFill>
                  <a:srgbClr val="505050"/>
                </a:solidFill>
                <a:latin typeface="Arial"/>
                <a:cs typeface="Arial"/>
              </a:rPr>
              <a:t>notice</a:t>
            </a:r>
            <a:r>
              <a:rPr sz="2200" spc="-50" dirty="0">
                <a:solidFill>
                  <a:srgbClr val="505050"/>
                </a:solidFill>
                <a:latin typeface="Arial"/>
                <a:cs typeface="Arial"/>
              </a:rPr>
              <a:t> </a:t>
            </a:r>
            <a:r>
              <a:rPr sz="2200" dirty="0">
                <a:solidFill>
                  <a:srgbClr val="505050"/>
                </a:solidFill>
                <a:latin typeface="Arial"/>
                <a:cs typeface="Arial"/>
              </a:rPr>
              <a:t>–</a:t>
            </a:r>
            <a:r>
              <a:rPr sz="2200" spc="-45" dirty="0">
                <a:solidFill>
                  <a:srgbClr val="505050"/>
                </a:solidFill>
                <a:latin typeface="Arial"/>
                <a:cs typeface="Arial"/>
              </a:rPr>
              <a:t> </a:t>
            </a:r>
            <a:r>
              <a:rPr sz="2200" dirty="0">
                <a:solidFill>
                  <a:srgbClr val="505050"/>
                </a:solidFill>
                <a:latin typeface="Arial"/>
                <a:cs typeface="Arial"/>
              </a:rPr>
              <a:t>February</a:t>
            </a:r>
            <a:r>
              <a:rPr lang="en-US" sz="2200" spc="-25" dirty="0">
                <a:solidFill>
                  <a:srgbClr val="505050"/>
                </a:solidFill>
                <a:latin typeface="Arial"/>
                <a:cs typeface="Arial"/>
              </a:rPr>
              <a:t> 28</a:t>
            </a:r>
            <a:r>
              <a:rPr sz="2200" dirty="0">
                <a:solidFill>
                  <a:srgbClr val="505050"/>
                </a:solidFill>
                <a:latin typeface="Arial"/>
                <a:cs typeface="Arial"/>
              </a:rPr>
              <a:t>,</a:t>
            </a:r>
            <a:r>
              <a:rPr sz="2200" spc="-50" dirty="0">
                <a:solidFill>
                  <a:srgbClr val="505050"/>
                </a:solidFill>
                <a:latin typeface="Arial"/>
                <a:cs typeface="Arial"/>
              </a:rPr>
              <a:t> </a:t>
            </a:r>
            <a:r>
              <a:rPr lang="en-US" sz="2200" spc="-20" dirty="0">
                <a:solidFill>
                  <a:srgbClr val="505050"/>
                </a:solidFill>
                <a:latin typeface="Arial"/>
                <a:cs typeface="Arial"/>
              </a:rPr>
              <a:t>2024</a:t>
            </a:r>
            <a:endParaRPr sz="2200" dirty="0">
              <a:latin typeface="Arial"/>
              <a:cs typeface="Arial"/>
            </a:endParaRPr>
          </a:p>
          <a:p>
            <a:pPr marL="354965" indent="-342265">
              <a:spcBef>
                <a:spcPts val="600"/>
              </a:spcBef>
              <a:buChar char="•"/>
              <a:tabLst>
                <a:tab pos="354965" algn="l"/>
              </a:tabLst>
            </a:pPr>
            <a:r>
              <a:rPr sz="2200" dirty="0">
                <a:solidFill>
                  <a:srgbClr val="505050"/>
                </a:solidFill>
                <a:latin typeface="Arial"/>
                <a:cs typeface="Arial"/>
              </a:rPr>
              <a:t>Held</a:t>
            </a:r>
            <a:r>
              <a:rPr sz="2200" spc="-65" dirty="0">
                <a:solidFill>
                  <a:srgbClr val="505050"/>
                </a:solidFill>
                <a:latin typeface="Arial"/>
                <a:cs typeface="Arial"/>
              </a:rPr>
              <a:t> </a:t>
            </a:r>
            <a:r>
              <a:rPr sz="2200" dirty="0">
                <a:solidFill>
                  <a:srgbClr val="505050"/>
                </a:solidFill>
                <a:latin typeface="Arial"/>
                <a:cs typeface="Arial"/>
              </a:rPr>
              <a:t>Informational</a:t>
            </a:r>
            <a:r>
              <a:rPr sz="2200" spc="-35" dirty="0">
                <a:solidFill>
                  <a:srgbClr val="505050"/>
                </a:solidFill>
                <a:latin typeface="Arial"/>
                <a:cs typeface="Arial"/>
              </a:rPr>
              <a:t> </a:t>
            </a:r>
            <a:r>
              <a:rPr sz="2200" dirty="0">
                <a:solidFill>
                  <a:srgbClr val="505050"/>
                </a:solidFill>
                <a:latin typeface="Arial"/>
                <a:cs typeface="Arial"/>
              </a:rPr>
              <a:t>Meeting</a:t>
            </a:r>
            <a:r>
              <a:rPr sz="2200" spc="-45" dirty="0">
                <a:solidFill>
                  <a:srgbClr val="505050"/>
                </a:solidFill>
                <a:latin typeface="Arial"/>
                <a:cs typeface="Arial"/>
              </a:rPr>
              <a:t> </a:t>
            </a:r>
            <a:r>
              <a:rPr sz="2200" dirty="0">
                <a:solidFill>
                  <a:srgbClr val="505050"/>
                </a:solidFill>
                <a:latin typeface="Arial"/>
                <a:cs typeface="Arial"/>
              </a:rPr>
              <a:t>–</a:t>
            </a:r>
            <a:r>
              <a:rPr sz="2200" spc="-60" dirty="0">
                <a:solidFill>
                  <a:srgbClr val="505050"/>
                </a:solidFill>
                <a:latin typeface="Arial"/>
                <a:cs typeface="Arial"/>
              </a:rPr>
              <a:t> </a:t>
            </a:r>
            <a:r>
              <a:rPr sz="2200" dirty="0">
                <a:solidFill>
                  <a:srgbClr val="505050"/>
                </a:solidFill>
                <a:latin typeface="Arial"/>
                <a:cs typeface="Arial"/>
              </a:rPr>
              <a:t>March</a:t>
            </a:r>
            <a:r>
              <a:rPr lang="en-US" sz="2200" spc="-55" dirty="0">
                <a:solidFill>
                  <a:srgbClr val="505050"/>
                </a:solidFill>
                <a:latin typeface="Arial"/>
                <a:cs typeface="Arial"/>
              </a:rPr>
              <a:t> 27</a:t>
            </a:r>
            <a:r>
              <a:rPr sz="2200" dirty="0">
                <a:solidFill>
                  <a:srgbClr val="505050"/>
                </a:solidFill>
                <a:latin typeface="Arial"/>
                <a:cs typeface="Arial"/>
              </a:rPr>
              <a:t>,</a:t>
            </a:r>
            <a:r>
              <a:rPr sz="2200" spc="-45" dirty="0">
                <a:solidFill>
                  <a:srgbClr val="505050"/>
                </a:solidFill>
                <a:latin typeface="Arial"/>
                <a:cs typeface="Arial"/>
              </a:rPr>
              <a:t> </a:t>
            </a:r>
            <a:r>
              <a:rPr lang="en-US" sz="2200" spc="-20" dirty="0">
                <a:solidFill>
                  <a:srgbClr val="505050"/>
                </a:solidFill>
                <a:latin typeface="Arial"/>
                <a:cs typeface="Arial"/>
              </a:rPr>
              <a:t>2024</a:t>
            </a:r>
            <a:endParaRPr sz="2200" dirty="0">
              <a:latin typeface="Arial"/>
              <a:cs typeface="Arial"/>
            </a:endParaRPr>
          </a:p>
          <a:p>
            <a:pPr marL="354965" indent="-342265">
              <a:lnSpc>
                <a:spcPct val="100000"/>
              </a:lnSpc>
              <a:spcBef>
                <a:spcPts val="600"/>
              </a:spcBef>
              <a:buChar char="•"/>
              <a:tabLst>
                <a:tab pos="354965" algn="l"/>
              </a:tabLst>
            </a:pPr>
            <a:r>
              <a:rPr sz="2200" dirty="0">
                <a:solidFill>
                  <a:srgbClr val="505050"/>
                </a:solidFill>
                <a:latin typeface="Arial"/>
                <a:cs typeface="Arial"/>
              </a:rPr>
              <a:t>Released</a:t>
            </a:r>
            <a:r>
              <a:rPr sz="2200" spc="-50" dirty="0">
                <a:solidFill>
                  <a:srgbClr val="505050"/>
                </a:solidFill>
                <a:latin typeface="Arial"/>
                <a:cs typeface="Arial"/>
              </a:rPr>
              <a:t> </a:t>
            </a:r>
            <a:r>
              <a:rPr sz="2200" dirty="0">
                <a:solidFill>
                  <a:srgbClr val="505050"/>
                </a:solidFill>
                <a:latin typeface="Arial"/>
                <a:cs typeface="Arial"/>
              </a:rPr>
              <a:t>RFP</a:t>
            </a:r>
            <a:r>
              <a:rPr sz="2200" spc="-90" dirty="0">
                <a:solidFill>
                  <a:srgbClr val="505050"/>
                </a:solidFill>
                <a:latin typeface="Arial"/>
                <a:cs typeface="Arial"/>
              </a:rPr>
              <a:t> </a:t>
            </a:r>
            <a:r>
              <a:rPr sz="2200" dirty="0">
                <a:solidFill>
                  <a:srgbClr val="505050"/>
                </a:solidFill>
                <a:latin typeface="Arial"/>
                <a:cs typeface="Arial"/>
              </a:rPr>
              <a:t>–</a:t>
            </a:r>
            <a:r>
              <a:rPr sz="2200" spc="-35" dirty="0">
                <a:solidFill>
                  <a:srgbClr val="505050"/>
                </a:solidFill>
                <a:latin typeface="Arial"/>
                <a:cs typeface="Arial"/>
              </a:rPr>
              <a:t> </a:t>
            </a:r>
            <a:r>
              <a:rPr lang="en-US" sz="2200" dirty="0">
                <a:solidFill>
                  <a:srgbClr val="505050"/>
                </a:solidFill>
                <a:latin typeface="Arial"/>
                <a:cs typeface="Arial"/>
              </a:rPr>
              <a:t>July</a:t>
            </a:r>
            <a:r>
              <a:rPr sz="2200" spc="-45" dirty="0">
                <a:solidFill>
                  <a:srgbClr val="505050"/>
                </a:solidFill>
                <a:latin typeface="Arial"/>
                <a:cs typeface="Arial"/>
              </a:rPr>
              <a:t> </a:t>
            </a:r>
            <a:r>
              <a:rPr sz="2200" dirty="0">
                <a:solidFill>
                  <a:srgbClr val="505050"/>
                </a:solidFill>
                <a:latin typeface="Arial"/>
                <a:cs typeface="Arial"/>
              </a:rPr>
              <a:t>3,</a:t>
            </a:r>
            <a:r>
              <a:rPr sz="2200" spc="-50" dirty="0">
                <a:solidFill>
                  <a:srgbClr val="505050"/>
                </a:solidFill>
                <a:latin typeface="Arial"/>
                <a:cs typeface="Arial"/>
              </a:rPr>
              <a:t> </a:t>
            </a:r>
            <a:r>
              <a:rPr sz="2200" spc="-20" dirty="0">
                <a:solidFill>
                  <a:srgbClr val="505050"/>
                </a:solidFill>
                <a:latin typeface="Arial"/>
                <a:cs typeface="Arial"/>
              </a:rPr>
              <a:t>2024</a:t>
            </a:r>
            <a:endParaRPr sz="2200" dirty="0">
              <a:latin typeface="Arial"/>
              <a:cs typeface="Arial"/>
            </a:endParaRPr>
          </a:p>
          <a:p>
            <a:pPr marL="354965" indent="-342265">
              <a:lnSpc>
                <a:spcPct val="100000"/>
              </a:lnSpc>
              <a:spcBef>
                <a:spcPts val="600"/>
              </a:spcBef>
              <a:buChar char="•"/>
              <a:tabLst>
                <a:tab pos="354965" algn="l"/>
              </a:tabLst>
            </a:pPr>
            <a:r>
              <a:rPr sz="2200" spc="-20" dirty="0">
                <a:solidFill>
                  <a:srgbClr val="505050"/>
                </a:solidFill>
                <a:latin typeface="Arial"/>
                <a:cs typeface="Arial"/>
              </a:rPr>
              <a:t>Pre-</a:t>
            </a:r>
            <a:r>
              <a:rPr sz="2200" dirty="0">
                <a:solidFill>
                  <a:srgbClr val="505050"/>
                </a:solidFill>
                <a:latin typeface="Arial"/>
                <a:cs typeface="Arial"/>
              </a:rPr>
              <a:t>Proposal</a:t>
            </a:r>
            <a:r>
              <a:rPr sz="2200" spc="-55" dirty="0">
                <a:solidFill>
                  <a:srgbClr val="505050"/>
                </a:solidFill>
                <a:latin typeface="Arial"/>
                <a:cs typeface="Arial"/>
              </a:rPr>
              <a:t> </a:t>
            </a:r>
            <a:r>
              <a:rPr sz="2200" dirty="0">
                <a:solidFill>
                  <a:srgbClr val="505050"/>
                </a:solidFill>
                <a:latin typeface="Arial"/>
                <a:cs typeface="Arial"/>
              </a:rPr>
              <a:t>Meeting</a:t>
            </a:r>
            <a:r>
              <a:rPr sz="2200" spc="-60" dirty="0">
                <a:solidFill>
                  <a:srgbClr val="505050"/>
                </a:solidFill>
                <a:latin typeface="Arial"/>
                <a:cs typeface="Arial"/>
              </a:rPr>
              <a:t> </a:t>
            </a:r>
            <a:r>
              <a:rPr sz="2200" dirty="0">
                <a:solidFill>
                  <a:srgbClr val="505050"/>
                </a:solidFill>
                <a:latin typeface="Arial"/>
                <a:cs typeface="Arial"/>
              </a:rPr>
              <a:t>–</a:t>
            </a:r>
            <a:r>
              <a:rPr sz="2200" spc="-55" dirty="0">
                <a:solidFill>
                  <a:srgbClr val="505050"/>
                </a:solidFill>
                <a:latin typeface="Arial"/>
                <a:cs typeface="Arial"/>
              </a:rPr>
              <a:t> </a:t>
            </a:r>
            <a:r>
              <a:rPr lang="en-US" sz="2200" dirty="0">
                <a:solidFill>
                  <a:srgbClr val="505050"/>
                </a:solidFill>
                <a:latin typeface="Arial"/>
                <a:cs typeface="Arial"/>
              </a:rPr>
              <a:t>July</a:t>
            </a:r>
            <a:r>
              <a:rPr sz="2200" spc="-65" dirty="0">
                <a:solidFill>
                  <a:srgbClr val="505050"/>
                </a:solidFill>
                <a:latin typeface="Arial"/>
                <a:cs typeface="Arial"/>
              </a:rPr>
              <a:t> </a:t>
            </a:r>
            <a:r>
              <a:rPr lang="en-US" sz="2200" spc="-20" dirty="0">
                <a:solidFill>
                  <a:srgbClr val="505050"/>
                </a:solidFill>
                <a:latin typeface="Arial"/>
                <a:cs typeface="Arial"/>
              </a:rPr>
              <a:t>18</a:t>
            </a:r>
            <a:r>
              <a:rPr sz="2200" spc="-20" dirty="0">
                <a:solidFill>
                  <a:srgbClr val="505050"/>
                </a:solidFill>
                <a:latin typeface="Arial"/>
                <a:cs typeface="Arial"/>
              </a:rPr>
              <a:t>,</a:t>
            </a:r>
            <a:r>
              <a:rPr sz="2200" spc="-55" dirty="0">
                <a:solidFill>
                  <a:srgbClr val="505050"/>
                </a:solidFill>
                <a:latin typeface="Arial"/>
                <a:cs typeface="Arial"/>
              </a:rPr>
              <a:t> </a:t>
            </a:r>
            <a:r>
              <a:rPr sz="2200" dirty="0">
                <a:solidFill>
                  <a:srgbClr val="505050"/>
                </a:solidFill>
                <a:latin typeface="Arial"/>
                <a:cs typeface="Arial"/>
              </a:rPr>
              <a:t>2024</a:t>
            </a:r>
            <a:r>
              <a:rPr sz="2200" spc="-65" dirty="0">
                <a:solidFill>
                  <a:srgbClr val="505050"/>
                </a:solidFill>
                <a:latin typeface="Arial"/>
                <a:cs typeface="Arial"/>
              </a:rPr>
              <a:t> </a:t>
            </a:r>
            <a:r>
              <a:rPr sz="2200" spc="-10" dirty="0">
                <a:solidFill>
                  <a:srgbClr val="505050"/>
                </a:solidFill>
                <a:latin typeface="Arial"/>
                <a:cs typeface="Arial"/>
              </a:rPr>
              <a:t>(Today)</a:t>
            </a:r>
            <a:endParaRPr sz="2200" dirty="0">
              <a:latin typeface="Arial"/>
              <a:cs typeface="Arial"/>
            </a:endParaRPr>
          </a:p>
          <a:p>
            <a:pPr marL="756285" lvl="1" indent="-286385">
              <a:lnSpc>
                <a:spcPct val="100000"/>
              </a:lnSpc>
              <a:spcBef>
                <a:spcPts val="1200"/>
              </a:spcBef>
              <a:buChar char="–"/>
              <a:tabLst>
                <a:tab pos="756285" algn="l"/>
              </a:tabLst>
            </a:pPr>
            <a:r>
              <a:rPr sz="2200" dirty="0">
                <a:solidFill>
                  <a:srgbClr val="FF0000"/>
                </a:solidFill>
                <a:latin typeface="Arial"/>
                <a:cs typeface="Arial"/>
              </a:rPr>
              <a:t>Questions</a:t>
            </a:r>
            <a:r>
              <a:rPr sz="2200" spc="-50" dirty="0">
                <a:solidFill>
                  <a:srgbClr val="FF0000"/>
                </a:solidFill>
                <a:latin typeface="Arial"/>
                <a:cs typeface="Arial"/>
              </a:rPr>
              <a:t> </a:t>
            </a:r>
            <a:r>
              <a:rPr sz="2200" dirty="0">
                <a:solidFill>
                  <a:srgbClr val="FF0000"/>
                </a:solidFill>
                <a:latin typeface="Arial"/>
                <a:cs typeface="Arial"/>
              </a:rPr>
              <a:t>Due</a:t>
            </a:r>
            <a:r>
              <a:rPr sz="2200" spc="-40" dirty="0">
                <a:solidFill>
                  <a:srgbClr val="FF0000"/>
                </a:solidFill>
                <a:latin typeface="Arial"/>
                <a:cs typeface="Arial"/>
              </a:rPr>
              <a:t> </a:t>
            </a:r>
            <a:r>
              <a:rPr sz="2200" dirty="0">
                <a:solidFill>
                  <a:srgbClr val="FF0000"/>
                </a:solidFill>
                <a:latin typeface="Arial"/>
                <a:cs typeface="Arial"/>
              </a:rPr>
              <a:t>–</a:t>
            </a:r>
            <a:r>
              <a:rPr sz="2200" spc="-55" dirty="0">
                <a:solidFill>
                  <a:srgbClr val="FF0000"/>
                </a:solidFill>
                <a:latin typeface="Arial"/>
                <a:cs typeface="Arial"/>
              </a:rPr>
              <a:t> </a:t>
            </a:r>
            <a:r>
              <a:rPr lang="en-US" sz="2200" dirty="0">
                <a:solidFill>
                  <a:srgbClr val="FF0000"/>
                </a:solidFill>
                <a:latin typeface="Arial"/>
                <a:cs typeface="Arial"/>
              </a:rPr>
              <a:t>September</a:t>
            </a:r>
            <a:r>
              <a:rPr sz="2200" spc="-40" dirty="0">
                <a:solidFill>
                  <a:srgbClr val="FF0000"/>
                </a:solidFill>
                <a:latin typeface="Arial"/>
                <a:cs typeface="Arial"/>
              </a:rPr>
              <a:t> </a:t>
            </a:r>
            <a:r>
              <a:rPr lang="en-US" sz="2200" dirty="0">
                <a:solidFill>
                  <a:srgbClr val="FF0000"/>
                </a:solidFill>
                <a:latin typeface="Arial"/>
                <a:cs typeface="Arial"/>
              </a:rPr>
              <a:t>20</a:t>
            </a:r>
            <a:r>
              <a:rPr sz="2200" dirty="0">
                <a:solidFill>
                  <a:srgbClr val="FF0000"/>
                </a:solidFill>
                <a:latin typeface="Arial"/>
                <a:cs typeface="Arial"/>
              </a:rPr>
              <a:t>,</a:t>
            </a:r>
            <a:r>
              <a:rPr sz="2200" spc="-55" dirty="0">
                <a:solidFill>
                  <a:srgbClr val="FF0000"/>
                </a:solidFill>
                <a:latin typeface="Arial"/>
                <a:cs typeface="Arial"/>
              </a:rPr>
              <a:t> </a:t>
            </a:r>
            <a:r>
              <a:rPr sz="2200" dirty="0">
                <a:solidFill>
                  <a:srgbClr val="FF0000"/>
                </a:solidFill>
                <a:latin typeface="Arial"/>
                <a:cs typeface="Arial"/>
              </a:rPr>
              <a:t>2024</a:t>
            </a:r>
            <a:r>
              <a:rPr sz="2200" spc="-40" dirty="0">
                <a:solidFill>
                  <a:srgbClr val="FF0000"/>
                </a:solidFill>
                <a:latin typeface="Arial"/>
                <a:cs typeface="Arial"/>
              </a:rPr>
              <a:t> </a:t>
            </a:r>
            <a:endParaRPr lang="en-US" sz="2200" dirty="0">
              <a:latin typeface="Arial"/>
              <a:cs typeface="Arial"/>
            </a:endParaRPr>
          </a:p>
          <a:p>
            <a:pPr marL="756285" lvl="1" indent="-286385">
              <a:spcBef>
                <a:spcPts val="1200"/>
              </a:spcBef>
              <a:buChar char="–"/>
              <a:tabLst>
                <a:tab pos="756285" algn="l"/>
              </a:tabLst>
            </a:pPr>
            <a:r>
              <a:rPr lang="en-US" sz="2200" dirty="0">
                <a:solidFill>
                  <a:srgbClr val="FF0000"/>
                </a:solidFill>
                <a:latin typeface="Arial"/>
                <a:cs typeface="Arial"/>
              </a:rPr>
              <a:t>Proposals</a:t>
            </a:r>
            <a:r>
              <a:rPr lang="en-US" sz="2200" spc="-45" dirty="0">
                <a:solidFill>
                  <a:srgbClr val="FF0000"/>
                </a:solidFill>
                <a:latin typeface="Arial"/>
                <a:cs typeface="Arial"/>
              </a:rPr>
              <a:t> </a:t>
            </a:r>
            <a:r>
              <a:rPr lang="en-US" sz="2200" dirty="0">
                <a:solidFill>
                  <a:srgbClr val="FF0000"/>
                </a:solidFill>
                <a:latin typeface="Arial"/>
                <a:cs typeface="Arial"/>
              </a:rPr>
              <a:t>Due</a:t>
            </a:r>
            <a:r>
              <a:rPr lang="en-US" sz="2200" spc="-45" dirty="0">
                <a:solidFill>
                  <a:srgbClr val="FF0000"/>
                </a:solidFill>
                <a:latin typeface="Arial"/>
                <a:cs typeface="Arial"/>
              </a:rPr>
              <a:t> </a:t>
            </a:r>
            <a:r>
              <a:rPr lang="en-US" sz="2200" dirty="0">
                <a:solidFill>
                  <a:srgbClr val="FF0000"/>
                </a:solidFill>
                <a:latin typeface="Arial"/>
                <a:cs typeface="Arial"/>
              </a:rPr>
              <a:t>–</a:t>
            </a:r>
            <a:r>
              <a:rPr lang="en-US" sz="2200" spc="-45" dirty="0">
                <a:solidFill>
                  <a:srgbClr val="FF0000"/>
                </a:solidFill>
                <a:latin typeface="Arial"/>
                <a:cs typeface="Arial"/>
              </a:rPr>
              <a:t> September</a:t>
            </a:r>
            <a:r>
              <a:rPr lang="en-US" sz="2200" spc="-20" dirty="0">
                <a:solidFill>
                  <a:srgbClr val="FF0000"/>
                </a:solidFill>
                <a:latin typeface="Arial"/>
                <a:cs typeface="Arial"/>
              </a:rPr>
              <a:t> 30</a:t>
            </a:r>
            <a:r>
              <a:rPr lang="en-US" sz="2200" dirty="0">
                <a:solidFill>
                  <a:srgbClr val="FF0000"/>
                </a:solidFill>
                <a:latin typeface="Arial"/>
                <a:cs typeface="Arial"/>
              </a:rPr>
              <a:t>,</a:t>
            </a:r>
            <a:r>
              <a:rPr lang="en-US" sz="2200" spc="-50" dirty="0">
                <a:solidFill>
                  <a:srgbClr val="FF0000"/>
                </a:solidFill>
                <a:latin typeface="Arial"/>
                <a:cs typeface="Arial"/>
              </a:rPr>
              <a:t> </a:t>
            </a:r>
            <a:r>
              <a:rPr lang="en-US" sz="2200" dirty="0">
                <a:solidFill>
                  <a:srgbClr val="FF0000"/>
                </a:solidFill>
                <a:latin typeface="Arial"/>
                <a:cs typeface="Arial"/>
              </a:rPr>
              <a:t>2024,</a:t>
            </a:r>
            <a:r>
              <a:rPr lang="en-US" sz="2200" spc="-45" dirty="0">
                <a:solidFill>
                  <a:srgbClr val="FF0000"/>
                </a:solidFill>
                <a:latin typeface="Arial"/>
                <a:cs typeface="Arial"/>
              </a:rPr>
              <a:t> </a:t>
            </a:r>
            <a:r>
              <a:rPr lang="en-US" sz="2200" dirty="0">
                <a:solidFill>
                  <a:srgbClr val="FF0000"/>
                </a:solidFill>
                <a:latin typeface="Arial"/>
                <a:cs typeface="Arial"/>
              </a:rPr>
              <a:t>5PM</a:t>
            </a:r>
            <a:r>
              <a:rPr lang="en-US" sz="2200" spc="-45" dirty="0">
                <a:solidFill>
                  <a:srgbClr val="FF0000"/>
                </a:solidFill>
                <a:latin typeface="Arial"/>
                <a:cs typeface="Arial"/>
              </a:rPr>
              <a:t> </a:t>
            </a:r>
            <a:r>
              <a:rPr lang="en-US" sz="2200" spc="-25" dirty="0">
                <a:solidFill>
                  <a:srgbClr val="FF0000"/>
                </a:solidFill>
                <a:latin typeface="Arial"/>
                <a:cs typeface="Arial"/>
              </a:rPr>
              <a:t>ET</a:t>
            </a:r>
            <a:endParaRPr lang="en-US" sz="2200" dirty="0">
              <a:latin typeface="Arial"/>
              <a:cs typeface="Arial"/>
            </a:endParaRPr>
          </a:p>
        </p:txBody>
      </p:sp>
      <p:sp>
        <p:nvSpPr>
          <p:cNvPr id="4" name="object 4"/>
          <p:cNvSpPr txBox="1">
            <a:spLocks noGrp="1"/>
          </p:cNvSpPr>
          <p:nvPr>
            <p:ph type="sldNum" sz="quarter" idx="7"/>
          </p:nvPr>
        </p:nvSpPr>
        <p:spPr>
          <a:xfrm>
            <a:off x="184150" y="6501377"/>
            <a:ext cx="259715" cy="168059"/>
          </a:xfrm>
          <a:prstGeom prst="rect">
            <a:avLst/>
          </a:prstGeom>
        </p:spPr>
        <p:txBody>
          <a:bodyPr vert="horz" wrap="square" lIns="0" tIns="0" rIns="0" bIns="0" rtlCol="0" anchor="t">
            <a:spAutoFit/>
          </a:bodyPr>
          <a:lstStyle/>
          <a:p>
            <a:pPr marL="38100">
              <a:lnSpc>
                <a:spcPct val="90648"/>
              </a:lnSpc>
            </a:pPr>
            <a:fld id="{81D60167-4931-47E6-BA6A-407CBD079E47}" type="slidenum">
              <a:rPr spc="-25" dirty="0"/>
              <a:pPr marL="38100">
                <a:lnSpc>
                  <a:spcPct val="90648"/>
                </a:lnSpc>
              </a:pPr>
              <a:t>9</a:t>
            </a:fld>
            <a:endParaRPr lang="en-US" spc="-25"/>
          </a:p>
        </p:txBody>
      </p:sp>
      <p:sp>
        <p:nvSpPr>
          <p:cNvPr id="3" name="object 3"/>
          <p:cNvSpPr txBox="1">
            <a:spLocks noGrp="1"/>
          </p:cNvSpPr>
          <p:nvPr>
            <p:ph type="title"/>
          </p:nvPr>
        </p:nvSpPr>
        <p:spPr>
          <a:prstGeom prst="rect">
            <a:avLst/>
          </a:prstGeom>
        </p:spPr>
        <p:txBody>
          <a:bodyPr vert="horz" wrap="square" lIns="0" tIns="291327" rIns="0" bIns="0" rtlCol="0">
            <a:spAutoFit/>
          </a:bodyPr>
          <a:lstStyle/>
          <a:p>
            <a:pPr marL="12700">
              <a:lnSpc>
                <a:spcPct val="100000"/>
              </a:lnSpc>
              <a:spcBef>
                <a:spcPts val="95"/>
              </a:spcBef>
            </a:pPr>
            <a:r>
              <a:rPr>
                <a:solidFill>
                  <a:srgbClr val="FFFFFF"/>
                </a:solidFill>
              </a:rPr>
              <a:t>What</a:t>
            </a:r>
            <a:r>
              <a:rPr spc="-65">
                <a:solidFill>
                  <a:srgbClr val="FFFFFF"/>
                </a:solidFill>
              </a:rPr>
              <a:t> </a:t>
            </a:r>
            <a:r>
              <a:rPr>
                <a:solidFill>
                  <a:srgbClr val="FFFFFF"/>
                </a:solidFill>
              </a:rPr>
              <a:t>We’ve</a:t>
            </a:r>
            <a:r>
              <a:rPr spc="-65">
                <a:solidFill>
                  <a:srgbClr val="FFFFFF"/>
                </a:solidFill>
              </a:rPr>
              <a:t> </a:t>
            </a:r>
            <a:r>
              <a:rPr spc="-20">
                <a:solidFill>
                  <a:srgbClr val="FFFFFF"/>
                </a:solidFill>
              </a:rPr>
              <a:t>Done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9BA71A95A6904688738F41F294CD93" ma:contentTypeVersion="6" ma:contentTypeDescription="Create a new document." ma:contentTypeScope="" ma:versionID="2c9e99ecfff6a68ee5dfb1b5b21de5f3">
  <xsd:schema xmlns:xsd="http://www.w3.org/2001/XMLSchema" xmlns:xs="http://www.w3.org/2001/XMLSchema" xmlns:p="http://schemas.microsoft.com/office/2006/metadata/properties" xmlns:ns2="fa8fcd95-8984-456b-9b34-a73c6619a3fc" xmlns:ns3="8f27c86f-4325-4210-b629-2ed856068618" targetNamespace="http://schemas.microsoft.com/office/2006/metadata/properties" ma:root="true" ma:fieldsID="e2447773d1b0185a8bf796074b0b5b67" ns2:_="" ns3:_="">
    <xsd:import namespace="fa8fcd95-8984-456b-9b34-a73c6619a3fc"/>
    <xsd:import namespace="8f27c86f-4325-4210-b629-2ed8560686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fcd95-8984-456b-9b34-a73c6619a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27c86f-4325-4210-b629-2ed85606861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F60CB-F81F-432E-9334-68D2668BE093}">
  <ds:schemaRefs>
    <ds:schemaRef ds:uri="http://schemas.microsoft.com/sharepoint/v3/contenttype/forms"/>
  </ds:schemaRefs>
</ds:datastoreItem>
</file>

<file path=customXml/itemProps2.xml><?xml version="1.0" encoding="utf-8"?>
<ds:datastoreItem xmlns:ds="http://schemas.openxmlformats.org/officeDocument/2006/customXml" ds:itemID="{EE1A6608-EB7B-475B-84A2-CA79D90A73B6}">
  <ds:schemaRefs>
    <ds:schemaRef ds:uri="8f27c86f-4325-4210-b629-2ed856068618"/>
    <ds:schemaRef ds:uri="fa8fcd95-8984-456b-9b34-a73c6619a3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1786A8-65FA-4F0B-BF68-402C253EE60B}">
  <ds:schemaRefs>
    <ds:schemaRef ds:uri="8f27c86f-4325-4210-b629-2ed856068618"/>
    <ds:schemaRef ds:uri="fa8fcd95-8984-456b-9b34-a73c6619a3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468</TotalTime>
  <Words>1730</Words>
  <Application>Microsoft Office PowerPoint</Application>
  <PresentationFormat>On-screen Show (4:3)</PresentationFormat>
  <Paragraphs>176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AvenirNext LT Pro Regular</vt:lpstr>
      <vt:lpstr>Calibri</vt:lpstr>
      <vt:lpstr>Office Theme</vt:lpstr>
      <vt:lpstr>PowerPoint Presentation</vt:lpstr>
      <vt:lpstr>General Information</vt:lpstr>
      <vt:lpstr>Agenda</vt:lpstr>
      <vt:lpstr>PowerPoint Presentation</vt:lpstr>
      <vt:lpstr>Site Updates</vt:lpstr>
      <vt:lpstr>PowerPoint Presentation</vt:lpstr>
      <vt:lpstr>Procurement Information</vt:lpstr>
      <vt:lpstr>Source Evaluation Board</vt:lpstr>
      <vt:lpstr>What We’ve Done</vt:lpstr>
      <vt:lpstr>Competition Website</vt:lpstr>
      <vt:lpstr>RFP Overview</vt:lpstr>
      <vt:lpstr>RFP Highlights</vt:lpstr>
      <vt:lpstr>RFP Highlights</vt:lpstr>
      <vt:lpstr>An Important Note - System for Award Management</vt:lpstr>
      <vt:lpstr>Another Important Note – FedConnect.net</vt:lpstr>
      <vt:lpstr>Questions and Answers Protocol</vt:lpstr>
      <vt:lpstr>Questions/Answers</vt:lpstr>
      <vt:lpstr>Questions/Answers</vt:lpstr>
      <vt:lpstr>Questions/Answers</vt:lpstr>
      <vt:lpstr>Tentative Schedule (SUBJECT TO CHANGE)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Tom</dc:creator>
  <cp:lastModifiedBy>Case, Winter</cp:lastModifiedBy>
  <cp:revision>61</cp:revision>
  <dcterms:created xsi:type="dcterms:W3CDTF">2024-06-18T19:08:06Z</dcterms:created>
  <dcterms:modified xsi:type="dcterms:W3CDTF">2024-07-29T19:22:48Z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0x0101007A9BA71A95A6904688738F41F294CD93</vt:lpwstr>
  </property>
  <property fmtid="{D5CDD505-2E9C-101B-9397-08002B2CF9AE}" pid="3" name="Created">
    <vt:filetime>2024-01-11T00:00:00Z</vt:filetime>
  </property>
  <property fmtid="{D5CDD505-2E9C-101B-9397-08002B2CF9AE}" pid="4" name="Creator">
    <vt:lpwstr>Acrobat PDFMaker 23 for PowerPoint</vt:lpwstr>
  </property>
  <property fmtid="{D5CDD505-2E9C-101B-9397-08002B2CF9AE}" pid="5" name="LastSaved">
    <vt:filetime>2024-06-18T00:00:00Z</vt:filetime>
  </property>
  <property fmtid="{D5CDD505-2E9C-101B-9397-08002B2CF9AE}" pid="6" name="Producer">
    <vt:lpwstr>Adobe PDF Library 23.6.156</vt:lpwstr>
  </property>
</Properties>
</file>