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4" r:id="rId1"/>
    <p:sldMasterId id="2147483675" r:id="rId2"/>
  </p:sldMasterIdLst>
  <p:notesMasterIdLst>
    <p:notesMasterId r:id="rId55"/>
  </p:notesMasterIdLst>
  <p:handoutMasterIdLst>
    <p:handoutMasterId r:id="rId56"/>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8"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4FD608-BBA6-477A-9D8C-C8FC702C65FC}">
  <a:tblStyle styleId="{3C4FD608-BBA6-477A-9D8C-C8FC702C65F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p:restoredTop sz="94679"/>
  </p:normalViewPr>
  <p:slideViewPr>
    <p:cSldViewPr snapToGrid="0">
      <p:cViewPr varScale="1">
        <p:scale>
          <a:sx n="97" d="100"/>
          <a:sy n="97" d="100"/>
        </p:scale>
        <p:origin x="786" y="90"/>
      </p:cViewPr>
      <p:guideLst>
        <p:guide orient="horz" pos="1620"/>
        <p:guide pos="2880"/>
      </p:guideLst>
    </p:cSldViewPr>
  </p:slideViewPr>
  <p:notesTextViewPr>
    <p:cViewPr>
      <p:scale>
        <a:sx n="1" d="1"/>
        <a:sy n="1" d="1"/>
      </p:scale>
      <p:origin x="0" y="0"/>
    </p:cViewPr>
  </p:notesTextViewPr>
  <p:notesViewPr>
    <p:cSldViewPr snapToGrid="0" showGuides="1">
      <p:cViewPr varScale="1">
        <p:scale>
          <a:sx n="70" d="100"/>
          <a:sy n="70" d="100"/>
        </p:scale>
        <p:origin x="3216"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5C49B6D-027C-174D-880E-5B37325D8D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97AB1E8-40FE-5B40-9F9B-3939B34362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FC3821-A5C4-7F4D-AC62-B73B057AE5DE}" type="datetimeFigureOut">
              <a:rPr lang="en-US" smtClean="0"/>
              <a:t>1/13/2020</a:t>
            </a:fld>
            <a:endParaRPr lang="en-US"/>
          </a:p>
        </p:txBody>
      </p:sp>
      <p:sp>
        <p:nvSpPr>
          <p:cNvPr id="4" name="Footer Placeholder 3">
            <a:extLst>
              <a:ext uri="{FF2B5EF4-FFF2-40B4-BE49-F238E27FC236}">
                <a16:creationId xmlns:a16="http://schemas.microsoft.com/office/drawing/2014/main" xmlns="" id="{CE6B7B0F-2914-504A-B816-9BB91B9E7A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BA2B09E-BAA2-4D4A-9156-17C9131880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B7227A-E610-0344-8C90-99DFAB7BF9AD}" type="slidenum">
              <a:rPr lang="en-US" smtClean="0"/>
              <a:t>‹#›</a:t>
            </a:fld>
            <a:endParaRPr lang="en-US"/>
          </a:p>
        </p:txBody>
      </p:sp>
    </p:spTree>
    <p:extLst>
      <p:ext uri="{BB962C8B-B14F-4D97-AF65-F5344CB8AC3E}">
        <p14:creationId xmlns:p14="http://schemas.microsoft.com/office/powerpoint/2010/main" val="3315701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032838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21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d693584bd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d693584b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021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ceaaba0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ceaaba0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89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d693584b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5400" lvl="0" indent="0" algn="l" rtl="0">
              <a:lnSpc>
                <a:spcPct val="115000"/>
              </a:lnSpc>
              <a:spcBef>
                <a:spcPts val="0"/>
              </a:spcBef>
              <a:spcAft>
                <a:spcPts val="0"/>
              </a:spcAft>
              <a:buNone/>
            </a:pPr>
            <a:r>
              <a:rPr lang="en" sz="1000" dirty="0">
                <a:solidFill>
                  <a:schemeClr val="dk1"/>
                </a:solidFill>
              </a:rPr>
              <a:t>The key points I was attempting to relay in this graphic include:</a:t>
            </a:r>
            <a:endParaRPr sz="10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000" b="1" dirty="0">
                <a:solidFill>
                  <a:schemeClr val="dk1"/>
                </a:solidFill>
              </a:rPr>
              <a:t>Building on ECP</a:t>
            </a:r>
            <a:r>
              <a:rPr lang="en" sz="1000" dirty="0">
                <a:solidFill>
                  <a:schemeClr val="dk1"/>
                </a:solidFill>
              </a:rPr>
              <a:t>: We had talked about a hub(s). I think this is a good idea, as we discussed last night, we probably don't want to be overly prescriptive in what a hub is, but the point of hub(s) should support software engineering and technology hardening - this includes hardware efforts, software efforts or applications. This has been the missing middle for years in ASCR.</a:t>
            </a:r>
            <a:endParaRPr sz="10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000" dirty="0">
                <a:solidFill>
                  <a:schemeClr val="dk1"/>
                </a:solidFill>
              </a:rPr>
              <a:t>There needs to be much stronger interrelations between ASCR Research, ASRC Hub(s), and ASCR Facilities. That is the point of the arrows.</a:t>
            </a:r>
            <a:endParaRPr sz="10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000" dirty="0">
                <a:solidFill>
                  <a:schemeClr val="dk1"/>
                </a:solidFill>
              </a:rPr>
              <a:t>Although not highlighted in the slide, we are going to comment substantially on ASCR Research (I'll see if I can find a way to highlight this). We will talk about </a:t>
            </a:r>
            <a:r>
              <a:rPr lang="en" sz="1000" dirty="0" err="1">
                <a:solidFill>
                  <a:schemeClr val="dk1"/>
                </a:solidFill>
              </a:rPr>
              <a:t>SciDAC</a:t>
            </a:r>
            <a:r>
              <a:rPr lang="en" sz="1000" dirty="0">
                <a:solidFill>
                  <a:schemeClr val="dk1"/>
                </a:solidFill>
              </a:rPr>
              <a:t> a bit, within the context of support to DOE applications (this is not highlighted either). We will not talk about Facilities in our report but we need to acknowledge that some portion of ASCR research is intended to transition to ASCR Facilities, while some may transition directly to ASCR Applications.</a:t>
            </a:r>
            <a:endParaRPr sz="10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000" dirty="0">
                <a:solidFill>
                  <a:schemeClr val="dk1"/>
                </a:solidFill>
              </a:rPr>
              <a:t>The big green oval is "ASCR Driven by DOE Mission". This is the point Dave </a:t>
            </a:r>
            <a:r>
              <a:rPr lang="en" sz="1000" dirty="0" err="1">
                <a:solidFill>
                  <a:schemeClr val="dk1"/>
                </a:solidFill>
              </a:rPr>
              <a:t>Levermore</a:t>
            </a:r>
            <a:r>
              <a:rPr lang="en" sz="1000" dirty="0">
                <a:solidFill>
                  <a:schemeClr val="dk1"/>
                </a:solidFill>
              </a:rPr>
              <a:t> was making last</a:t>
            </a:r>
            <a:endParaRPr sz="1000" dirty="0">
              <a:solidFill>
                <a:schemeClr val="dk1"/>
              </a:solidFill>
            </a:endParaRPr>
          </a:p>
          <a:p>
            <a:pPr marL="25400" lvl="0" indent="0" algn="l" rtl="0">
              <a:lnSpc>
                <a:spcPct val="115000"/>
              </a:lnSpc>
              <a:spcBef>
                <a:spcPts val="0"/>
              </a:spcBef>
              <a:spcAft>
                <a:spcPts val="0"/>
              </a:spcAft>
              <a:buClr>
                <a:schemeClr val="dk1"/>
              </a:buClr>
              <a:buSzPts val="1100"/>
              <a:buFont typeface="Arial"/>
              <a:buNone/>
            </a:pPr>
            <a:r>
              <a:rPr lang="en" sz="1000" dirty="0">
                <a:solidFill>
                  <a:schemeClr val="dk1"/>
                </a:solidFill>
              </a:rPr>
              <a:t>night.</a:t>
            </a:r>
            <a:endParaRPr sz="10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000" dirty="0">
                <a:solidFill>
                  <a:schemeClr val="dk1"/>
                </a:solidFill>
              </a:rPr>
              <a:t>I tried to make it clear that Workforce cut across all of ASCR.</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25400" lvl="0" indent="0" algn="l" rtl="0">
              <a:lnSpc>
                <a:spcPct val="115000"/>
              </a:lnSpc>
              <a:spcBef>
                <a:spcPts val="0"/>
              </a:spcBef>
              <a:spcAft>
                <a:spcPts val="0"/>
              </a:spcAft>
              <a:buClr>
                <a:schemeClr val="dk1"/>
              </a:buClr>
              <a:buSzPts val="1100"/>
              <a:buFont typeface="Arial"/>
              <a:buNone/>
            </a:pPr>
            <a:r>
              <a:rPr lang="en" sz="1000" dirty="0">
                <a:solidFill>
                  <a:schemeClr val="dk1"/>
                </a:solidFill>
              </a:rPr>
              <a:t>Feel free to send me comments and I will work on incorporating your thoughts. It would be great if we had a graphic and complementary text that captured our high-level recommendations. I'll work start providing feedback</a:t>
            </a:r>
            <a:endParaRPr sz="1000" dirty="0">
              <a:solidFill>
                <a:schemeClr val="dk1"/>
              </a:solidFill>
            </a:endParaRPr>
          </a:p>
          <a:p>
            <a:pPr marL="25400" lvl="0" indent="0" algn="l" rtl="0">
              <a:lnSpc>
                <a:spcPct val="115000"/>
              </a:lnSpc>
              <a:spcBef>
                <a:spcPts val="0"/>
              </a:spcBef>
              <a:spcAft>
                <a:spcPts val="0"/>
              </a:spcAft>
              <a:buClr>
                <a:schemeClr val="dk1"/>
              </a:buClr>
              <a:buSzPts val="1100"/>
              <a:buFont typeface="Arial"/>
              <a:buNone/>
            </a:pPr>
            <a:r>
              <a:rPr lang="en" sz="1000" dirty="0">
                <a:solidFill>
                  <a:schemeClr val="dk1"/>
                </a:solidFill>
              </a:rPr>
              <a:t>on the slides.</a:t>
            </a:r>
            <a:endParaRPr sz="1000" dirty="0">
              <a:solidFill>
                <a:schemeClr val="dk1"/>
              </a:solidFill>
            </a:endParaRPr>
          </a:p>
          <a:p>
            <a:pPr marL="0" lvl="0" indent="0" algn="l" rtl="0">
              <a:spcBef>
                <a:spcPts val="0"/>
              </a:spcBef>
              <a:spcAft>
                <a:spcPts val="0"/>
              </a:spcAft>
              <a:buNone/>
            </a:pPr>
            <a:endParaRPr sz="1000" dirty="0"/>
          </a:p>
        </p:txBody>
      </p:sp>
      <p:sp>
        <p:nvSpPr>
          <p:cNvPr id="231" name="Google Shape;231;g6d693584b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23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64d7ff38f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64d7ff38f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414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64d7ff38f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764d7ff38f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ECP is a successful project in multiple dimensions including its primary objective of organizing unparalleled resources to design and develop exascale computing systems that will be deployed to satisfy DOE mission needs.  At its conclusion, ECP will have created artifacts (computer systems, software libraries, demonstration applications) and modelled practices (in software engineering, project management, co-design, stakeholder collaboration) that should be expanded and built upon to realize the full impact of exascale computing.</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196751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64d7ff38f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64d7ff38f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ECP has adapted rigorous project management requirements to the exigencies of a large computer system development project incorporating parallel co-design and software development activities.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Deep expertise and years of experience of the ECP L2 and L3 software technology (ST) managers have proven enormously valuable in all phases of the planning and development of the ECP software ecosystem.</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Agile management practices, lightly integrated with EVM project management, is of great help in effective planning, coordination, and reactive modification of software technology R&amp;D activities.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172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64d7ff38f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64d7ff38f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ECP has created a well-designed software ecosystem for development, curation, and distribution of exascale systems and application software.  This ecosystem allows the integration of the fruits of years of basic research in mathematics and computer science into applications and systems.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8698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64d7ff38f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64d7ff38f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ECP has worked closely with a number of teams to transition mission critical applications to heterogenous accelerator based architectures of exascale systems.  This collaborative method of co-design has been essential to success.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Prior to ECP, individual ASCR Research software products were made available to the HPC community via the web and the use of open source software licenses.  However, there was no clearly defined deployment pathway to ASCR facilities.  ECP is developing an integrated software ecosystem for exascale computing that is primarily composed of software products stemming from years of prior ASCR and ASC research.</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ECP legacy: Application Development (AD) consisted of 24 applications, divided between  Aurora and Frontier machines, and 6 co-design centers.  Particularly valuable is a culture of close interaction between AD and ST.   ECP benefitted from broad buy-in from senior management in DOE Office of Science and Applied Offices as well as NNSA. </a:t>
            </a:r>
            <a:endParaRPr>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687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64d7ff38f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64d7ff38f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ECP created approximately 70 software products were organized into 6 SDKs (software development kits): Programming models and Runtime; Compilers and Support; Tools and Technology; Math Libraries; Visualization Analysis and Reduction; and Data Management, I/O Services, and Checkpoint Restart.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 “Dependence database” provides details on product-to-product and product-to-application dependence.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Coordination on this scale (across up to 8 DOE labs) was unprecedented for ASCR.  This coordination encompassed software development, engineering, and hardening for transition to facilities and applications.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ST has made effective use of modern software tools for collaboration, delivery/deployment integration and coordination: Atlassian, Spack, continuous integration, Git workflows, and containerization.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results had multiple software delivery vehicles: single products from source, SDK groupings for related products, and E4S for full suite installation.</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9305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64d7ff38f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64d7ff38f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1200">
                <a:solidFill>
                  <a:schemeClr val="dk1"/>
                </a:solidFill>
                <a:latin typeface="Calibri"/>
                <a:ea typeface="Calibri"/>
                <a:cs typeface="Calibri"/>
                <a:sym typeface="Calibri"/>
              </a:rPr>
              <a:t>Effective collaboration between ASCR, ECP/ECI, industry, and the facilities to develop exascale computing technology and industry applications. </a:t>
            </a:r>
            <a:endParaRPr sz="12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There has been a culture of close interaction and coordination with AD and HI focus areas.</a:t>
            </a:r>
            <a:endParaRPr sz="12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200">
                <a:solidFill>
                  <a:schemeClr val="dk1"/>
                </a:solidFill>
                <a:latin typeface="Calibri"/>
                <a:ea typeface="Calibri"/>
                <a:cs typeface="Calibri"/>
                <a:sym typeface="Calibri"/>
              </a:rPr>
              <a:t> Major activities in hardware and integration (HI) have been facilities applications integration and resource utilization, hardware evaluation, PathForward, facilities deployment of ECP software, training, and productivity.</a:t>
            </a:r>
            <a:endParaRPr sz="12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xForward programs explicitly supported industry partners in technology development for exascale and successfully provided a context for hardware and software experts on the industry side to interact with software and applications in ECP and with hardware integration efforts at the facilities.</a:t>
            </a:r>
            <a:endParaRPr sz="12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ECP Industry Council has provided ECP with valuable perspectives on what is needed to support world-class simulation and computing applications and facilities in the private sector and in interaction with national resources like the DOE labs.</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8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64d7ff38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764d7ff38f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810159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64d7ff38f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64d7ff38f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 recommend ASCR create a program to support and curate shared software based on the ECP ecosystem.  This should incorporate oversight by ASCR program offices while delegating operational control to experts on the software engineering team.</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137622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64d7ff38f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764d7ff38f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 Our vision for such a program and its implementation is to establish a DOE software “hub” or “virtual laboratory” to coordinate the research, development and delivery of DOE shared software products after the conclusion of ECP.  This Shared-Software Stewardship “hub” would be led by DOE laboratory and academic software leaders who possess long-term experience with DOE software development and delivery.  The “hub” would be responsible for assessing and coordinating the evolution and growth of the ECP software stack, for developing advanced software packaging and delivery tools, and for keeping the software dependence database current/up-to-date.  The “hub” would also be responsible for maintaining compliance with export regulations related to software for exascale HPC (high performance computing) systems.  The “hub” should coordinate and maintain compatibility with industry 3rd party software, such as debuggers, filesystems, etc.; avoid duplication of industry capabilities and technologies; and compete all work broadly (academia and industry bring best practices in software productization and delivery).  The “hub” should also coordinate requirements with other stakeholder agencies (e.g., NSF, DOD, NIH, …) and facilities (e.g., TACC).  The hub should also coordinate to maintain parity and utilize best-of-breed capabilities for application deployment and software-as-a-service as is emerging from modern industry software practices (e.g., cloud software as a service, secure orchestration, micro-services,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34393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64d7ff38f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764d7ff38f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Increasingly application and systems software and algorithms critical to DOE mission needs are impacted or developed outside of DOE and ASCR.  It is important that ASCR monitor and anticipate external developments in critical areas and incorporate this information in planning the evolution and modernization of software.  This activity overlaps with but extends beyond the scope of the Software Stewardship program. For example, the anticipated AI for Science thrust in DOE has elements that relate to exponentially growing AI work in other contexts.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Some specific actions include include: (1) Updating the application software dependence database on a regular basis, and (2) Evolving ST products based on emerging application requirements, assessments of current strengths and weaknesses, and architectures of next generation systems for DOE facilities.  </a:t>
            </a:r>
            <a:endParaRPr>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8845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64d7ff38f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764d7ff38f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ECP applications should be transitioned into SciDAC-like arrangements with joint funding from ASCR and application home organizations and recompeted as appropriate.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93781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64d7ff38f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64d7ff38f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As new hardware and software technology needs are identified at the appropriate scale the </a:t>
            </a:r>
            <a:r>
              <a:rPr lang="en" i="1">
                <a:solidFill>
                  <a:schemeClr val="dk1"/>
                </a:solidFill>
              </a:rPr>
              <a:t>xForward </a:t>
            </a:r>
            <a:r>
              <a:rPr lang="en">
                <a:solidFill>
                  <a:schemeClr val="dk1"/>
                </a:solidFill>
              </a:rPr>
              <a:t>model should be extended to hardware and independent software vendors to engage them early and substantively in new directions.  Similar collaboration with university groups should be explored.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663222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64d7ff38f_0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64d7ff38f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ASCR should adopt and incorporate modern project management tools into its programs to facilitate collaborative work between labs and programs.  ECP has demonstrated the importance of having strong expert technical management embedded at many levels of a large project.  We encourage ASCR to follow such a model for the programs and program managers that build on ECP.</a:t>
            </a:r>
            <a:endParaRPr>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078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c4cd49197_3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c4cd49197_3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239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64d7ff38f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64d7ff38f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ASCR research programs in Applied Mathematics and Computer Science have made significant, enduring advances that have laid the foundations for decades of scientific computing in the DOE, the United States, and the world.  The development of exascale computing and ECP would have been impossible without this foundation.  In the years prior to ECP, ASCR realigned funding to the Exascale Computing Initiative, which jump-started ECP but also diverted funding from ASCR’s long-term research programs.</a:t>
            </a:r>
            <a:endParaRPr>
              <a:solidFill>
                <a:schemeClr val="dk1"/>
              </a:solidFill>
            </a:endParaRPr>
          </a:p>
          <a:p>
            <a:pPr marL="0" lvl="0" indent="0" algn="l" rtl="0">
              <a:lnSpc>
                <a:spcPct val="90000"/>
              </a:lnSpc>
              <a:spcBef>
                <a:spcPts val="8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p>
        </p:txBody>
      </p:sp>
    </p:spTree>
    <p:extLst>
      <p:ext uri="{BB962C8B-B14F-4D97-AF65-F5344CB8AC3E}">
        <p14:creationId xmlns:p14="http://schemas.microsoft.com/office/powerpoint/2010/main" val="401399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64d7ff38f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64d7ff38f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New computing paradigms and devices (Quantum Computing, AI/ML, physical, statistical, ...) embody fundamental challenges in mathematics and computer science.  Effective use of exascale class machines we are creating under ECP pose additional challenges for workflow, management, architecture, algorithms, and programming of heterogeneous systems. The data challenges for instruments and edge computing with large dataflows require new methods to enable discovery and analysis.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It is important to recognize that these challenges do not fall purely into silo’s of “Math” or “Computer Science” but are multidisciplinary.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4845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64d7ff38f_0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64d7ff38f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Reinvigorating ASCR research is essential for the effective evolution and expansion of the ECP software ecosystem.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breadth of participation in ASCR research and ECP R&amp;D has been extremely constrained. Participation in ECP was principally by the national labs and the Project lost out on academic and industry contributions.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2139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64d7ff38f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764d7ff38f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764d7ff38f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extLst>
      <p:ext uri="{BB962C8B-B14F-4D97-AF65-F5344CB8AC3E}">
        <p14:creationId xmlns:p14="http://schemas.microsoft.com/office/powerpoint/2010/main" val="364135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764d7ff38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764d7ff38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We recommend significant expansion of the ASCR research investments in computer science and applied math to address challenges arising from new paradigms as well as those emerging from the success of </a:t>
            </a:r>
            <a:r>
              <a:rPr lang="en" sz="1000" dirty="0" err="1">
                <a:solidFill>
                  <a:schemeClr val="dk1"/>
                </a:solidFill>
              </a:rPr>
              <a:t>exascale</a:t>
            </a:r>
            <a:r>
              <a:rPr lang="en" sz="1000" dirty="0">
                <a:solidFill>
                  <a:schemeClr val="dk1"/>
                </a:solidFill>
              </a:rPr>
              <a:t> computing. The research program should encourage interdisciplinary work and appropriately scaled teams.  It is important that research funding opportunities attract broad responses and appear at regularly predictable times.</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New CS and AM research is essential to provide the foundation for future algorithms, methods, devices, and systems that support DOE missions.  Fruitful research directions and plans arise out of program initiated community processes such as workshops and advisory committee charges and reports.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Reports that have identified a number of potentially critical areas for future work include: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Extreme Heterogeneity Report[x] ; Basic Research Needs Workshop for Scientific Machine Learning[x ]; ASCR Report on Quantum Computing for Science [x ]; Future High Performance Computing Capabilities[x ]; Report of the HPC Correctness Summit[x] ; Stream 2016 Report[x ]; Network 2025 Report[x ]; Scientific Workflows Report[ x]; and the Accelerating Discovery Report[x];  Applied Mathematics Research for </a:t>
            </a:r>
            <a:r>
              <a:rPr lang="en" sz="1000" dirty="0" err="1">
                <a:solidFill>
                  <a:schemeClr val="dk1"/>
                </a:solidFill>
              </a:rPr>
              <a:t>Exascale</a:t>
            </a:r>
            <a:r>
              <a:rPr lang="en" sz="1000" dirty="0">
                <a:solidFill>
                  <a:schemeClr val="dk1"/>
                </a:solidFill>
              </a:rPr>
              <a:t> Computing[x ].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Applied Mathematics Research at the intersection of scientific computing and machine learning is critical.</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ASCR should emphasize research in microelectronics to help model and develop the next substrate for high performance computing. Exploratory R&amp;D (high risk/high reward) is needed to enable fresh approaches to complex multidisciplinary, multi-scale problems and to non-traditional applications of </a:t>
            </a:r>
            <a:r>
              <a:rPr lang="en" sz="1000" dirty="0" err="1">
                <a:solidFill>
                  <a:schemeClr val="dk1"/>
                </a:solidFill>
              </a:rPr>
              <a:t>exascale</a:t>
            </a:r>
            <a:r>
              <a:rPr lang="en" sz="1000" dirty="0">
                <a:solidFill>
                  <a:schemeClr val="dk1"/>
                </a:solidFill>
              </a:rPr>
              <a:t> and beyond resources.</a:t>
            </a:r>
            <a:endParaRPr sz="1000" dirty="0">
              <a:solidFill>
                <a:schemeClr val="dk1"/>
              </a:solidFill>
            </a:endParaRPr>
          </a:p>
          <a:p>
            <a:pPr marL="0" lvl="0" indent="0" algn="l" rtl="0">
              <a:spcBef>
                <a:spcPts val="0"/>
              </a:spcBef>
              <a:spcAft>
                <a:spcPts val="0"/>
              </a:spcAft>
              <a:buNone/>
            </a:pPr>
            <a:endParaRPr sz="1000" dirty="0"/>
          </a:p>
        </p:txBody>
      </p:sp>
    </p:spTree>
    <p:extLst>
      <p:ext uri="{BB962C8B-B14F-4D97-AF65-F5344CB8AC3E}">
        <p14:creationId xmlns:p14="http://schemas.microsoft.com/office/powerpoint/2010/main" val="2671673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d693584bd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d693584b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417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6d693584bd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6d693584bd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870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7c4cd49197_3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7c4cd49197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70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64d7ff38f_0_4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64d7ff38f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 recommend that ASCR work to ensure a stable environment for long-term basic research. In particular, reinvigorate DOE funding for basic research at DOE national laboratories and universities, and re-establish collaborative, interdisciplinary/multidisciplinary research. Research support should include funding for “blue sky” pursuits. Research which explores innovative, novel, and sometimes long shot ideas must be fostered and accessible to investigators at all levels from early career to senior.</a:t>
            </a:r>
            <a:endParaRPr/>
          </a:p>
        </p:txBody>
      </p:sp>
    </p:spTree>
    <p:extLst>
      <p:ext uri="{BB962C8B-B14F-4D97-AF65-F5344CB8AC3E}">
        <p14:creationId xmlns:p14="http://schemas.microsoft.com/office/powerpoint/2010/main" val="3237470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764d7ff38f_0_4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764d7ff38f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Building on some of the ECP experience with “hardening” research software for wide reliable use, we recommend that ASCR create pathways to wider distribution and uptake of research results that make it to the threshold of distribution. This should be an ongoing continuous effort within the research programs.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61885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7c4cd49197_3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7c4cd49197_3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157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64d7ff38f_3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764d7ff38f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301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764d7ff38f_6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764d7ff38f_6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200">
                <a:solidFill>
                  <a:srgbClr val="666666"/>
                </a:solidFill>
              </a:rPr>
              <a:t>Finding C.1: ECP created a Skilled, Diverse, Motivated Workforce.</a:t>
            </a:r>
            <a:endParaRPr sz="1200">
              <a:solidFill>
                <a:srgbClr val="666666"/>
              </a:solidFill>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rPr>
              <a:t>The success of ASCR depends on a skilled, diverse and motivated workforce.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During ECP there have been stellar examples of great work, but also challenges to the workforce pipeline at multiple stages.  Positive impacts center on building ties and trust between DOE/SC/ASCR communities, in large part through collaborative delivery of high-quality results.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 particularly important observation pertaining to ECP and also evident in the facilities is the degree to which a positive culture of respect, trust and support leads to success.</a:t>
            </a:r>
            <a:endParaRPr>
              <a:solidFill>
                <a:schemeClr val="dk1"/>
              </a:solidFill>
            </a:endParaRPr>
          </a:p>
          <a:p>
            <a:pPr marL="0" lvl="0" indent="0" algn="l" rtl="0">
              <a:spcBef>
                <a:spcPts val="0"/>
              </a:spcBef>
              <a:spcAft>
                <a:spcPts val="0"/>
              </a:spcAft>
              <a:buNone/>
            </a:pPr>
            <a:endParaRPr sz="1200">
              <a:solidFill>
                <a:schemeClr val="dk1"/>
              </a:solidFill>
            </a:endParaRPr>
          </a:p>
        </p:txBody>
      </p:sp>
    </p:spTree>
    <p:extLst>
      <p:ext uri="{BB962C8B-B14F-4D97-AF65-F5344CB8AC3E}">
        <p14:creationId xmlns:p14="http://schemas.microsoft.com/office/powerpoint/2010/main" val="4193005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764d7ff38f_6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764d7ff38f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Challenges such as retention, diversity, and opportunities for blue-sky research as well as development arise around career paths for researchers and developers.  Addressing workforce issues will be particularly critical during the transition to the post-ECP environment.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Fully realizing the investments of ECP will require (1) retaining the current workforce throughout the project lifetime; (2) growing the ASCR workforce to maximize productivity in the Exascale era and the coming era of extreme heterogeneity; and (3) supporting other program offices in developing capabilities for productive partnerships in the Exascale era.  The findings and recommendations below focus on achieving the vision of the ASCR workforce in which the labs are able to capitalize on the overall research &amp; development &amp; deployment (R&amp;D&amp;D) ecosystem, in an agile way, by bringing in industry/university talent at all levels as are needed, whether for project leadership or domain expertise.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9466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d693584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6d693584b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The purpose of this committee is to provide perspective in addition to some expertise.  Independent advice about the issues.</a:t>
            </a:r>
            <a:endParaRPr/>
          </a:p>
        </p:txBody>
      </p:sp>
    </p:spTree>
    <p:extLst>
      <p:ext uri="{BB962C8B-B14F-4D97-AF65-F5344CB8AC3E}">
        <p14:creationId xmlns:p14="http://schemas.microsoft.com/office/powerpoint/2010/main" val="862247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7c4756f9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7c4756f9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ASCR researchers value DEI, and are aligned with SC’s efforts to increase DEI in the workforce. There has been significant progress made during ECP and SC leadership has taken an active role supporting DEI.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Multiple opportunities to improve DEI have been unearthed by researchers at the labs. These opportunities and ideas can be realized by appropriate support from leadership.</a:t>
            </a:r>
            <a:endParaRPr>
              <a:solidFill>
                <a:schemeClr val="dk1"/>
              </a:solidFill>
            </a:endParaRPr>
          </a:p>
          <a:p>
            <a:pPr marL="0" lvl="0" indent="0" algn="l" rtl="0">
              <a:spcBef>
                <a:spcPts val="0"/>
              </a:spcBef>
              <a:spcAft>
                <a:spcPts val="0"/>
              </a:spcAft>
              <a:buNone/>
            </a:pPr>
            <a:r>
              <a:rPr lang="en"/>
              <a:t> </a:t>
            </a:r>
            <a:endParaRPr/>
          </a:p>
        </p:txBody>
      </p:sp>
    </p:spTree>
    <p:extLst>
      <p:ext uri="{BB962C8B-B14F-4D97-AF65-F5344CB8AC3E}">
        <p14:creationId xmlns:p14="http://schemas.microsoft.com/office/powerpoint/2010/main" val="2764077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764d7ff38f_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764d7ff38f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Funding opportunities for “blue sky” research are necessary but insufficient. ASCR should craft programs that develop a diverse multi-generational workforce.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Each career stage will have different needs and require different kinds of support. For example, early-career researchers will benefit from mentorship in building independent blue sky research programs, and support in building their professional networks for fulfilling research careers. Mid-career and senior researchers can expand their horizons and motivate their continued engagement during the transition.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24314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764d7ff38f_3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764d7ff38f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Researchers should understand they are valuable to the DOE mission during the transition and beyond. We recommend ASCR and ASC express this value.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Attracting and retaining talented people requires that they feel valued as professionals, connected with their colleagues, engaged in contributing to the science mission goals of ASCR and DOE, and supported in their pursuit of career development opportunities. As ECP funding begins to decrease towards sunset, many researchers--especially those hired under ECP--will look to ASCR leadership for indications about the future, and their place in it. Some researchers will be looking for stability; others, for opportunities for further professional growth. As a result, ASCR’s workforce must be clear on how their expertise fits into ASCR’s long-range portfolio. Activities  around artificial intelligence and other emerging technologies are opportunities. ASCR should seize these new opportunities for researchers in various disciplines that are traditionally supported by ASCR. An articulated vision, concerning these opportunities during the transition and beyond, is essential for ASCR to communicate.</a:t>
            </a:r>
            <a:endParaRPr>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7219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764d7ff38f_3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764d7ff38f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 recommend ASCR strengthen ties with university systems and ecosystem as a whole to ensure a pipeline of new researchers for the labs and facilities, as well as to invest in long-term basic research. Universities are responsible for training graduate students, the next generation of researchers. It is therefore essential that ASCR robustly fund university research. ASCR should robustly compete funding opportunities to foster novel approaches for DOE mission problems by engaging students and early-career researchers.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To maximize research agility and pace, it is essential to ensure that the labs are able to recruit top talent across all career stages. While this naturally suggests increasing funding opportunities, we recommend ASCR explore additional options (for example, co-sponsoring meetings). One goal should be to strengthen the talent pipeline, especially at the earliest stages--this is important for the labs and also to ensure that academia and industry can hire professionals able to make full use of Exascale technologies and beyond.  Another goal should be to increase ASCR’s agility in managing its research portfolio, because it is generally much easier to staff up projects at universities and industry partners than it is to hire staff at national labs.  Investments in strengthening ties to universities will yield the largest dividends when funding opportunities arrive on a regular and predictable cadence, and when funded awards are administered predictably.</a:t>
            </a:r>
            <a:endParaRPr>
              <a:solidFill>
                <a:schemeClr val="dk1"/>
              </a:solidFill>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1596737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764d7ff38f_3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764d7ff38f_3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Create career paths at the labs for software development and engineering that sit outside of facilities. Many of the benefits of ECP, both intended and emergent, have come from an increased focus on development.  Sustaining and growing the benefits of ECP will require the labs to recruit and retain world-class software developers.  In turn, this requires the labs to create suitable long-term career paths, comparable to those in industry.  Because these positions focus on delivering continued growth for ECP and ASCR products, we recommend the labs create career paths for software development and engineering that sits outside of the facilities, in the research side of ASCR.</a:t>
            </a:r>
            <a:endParaRPr sz="1200"/>
          </a:p>
        </p:txBody>
      </p:sp>
    </p:spTree>
    <p:extLst>
      <p:ext uri="{BB962C8B-B14F-4D97-AF65-F5344CB8AC3E}">
        <p14:creationId xmlns:p14="http://schemas.microsoft.com/office/powerpoint/2010/main" val="19165348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7c4756f93d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7c4756f93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Challenges of science demand a ready supply of new innovations. A diverse workforce assures fresh perspectives and aspirations to achieve those innovations targeted toward the breadth of national needs.</a:t>
            </a:r>
            <a:endParaRPr>
              <a:solidFill>
                <a:schemeClr val="dk1"/>
              </a:solidFill>
            </a:endParaRPr>
          </a:p>
          <a:p>
            <a:pPr marL="457200" lvl="0" indent="-298450" algn="l" rtl="0">
              <a:lnSpc>
                <a:spcPct val="115000"/>
              </a:lnSpc>
              <a:spcBef>
                <a:spcPts val="0"/>
              </a:spcBef>
              <a:spcAft>
                <a:spcPts val="0"/>
              </a:spcAft>
              <a:buClr>
                <a:schemeClr val="dk1"/>
              </a:buClr>
              <a:buSzPts val="1100"/>
              <a:buFont typeface="Noto Sans Symbols"/>
              <a:buChar char="●"/>
            </a:pPr>
            <a:r>
              <a:rPr lang="en">
                <a:solidFill>
                  <a:schemeClr val="dk1"/>
                </a:solidFill>
              </a:rPr>
              <a:t>We recommend ASCR continue to support SC DOE Lab DEI efforts (summarized by Dr. Julie Carruthers at September 2019 ASCAC meeting)[x] and should set ambitious goals based on the results of the external reviews of SC Lab DEI efforts. Where feasible and appropriate, ASCR and the Labs’s DEI efforts should take field-specific challenges in recruiting and retention into account. </a:t>
            </a:r>
            <a:endParaRPr>
              <a:solidFill>
                <a:schemeClr val="dk1"/>
              </a:solidFill>
            </a:endParaRPr>
          </a:p>
          <a:p>
            <a:pPr marL="457200" lvl="0" indent="-298450" algn="l" rtl="0">
              <a:lnSpc>
                <a:spcPct val="115000"/>
              </a:lnSpc>
              <a:spcBef>
                <a:spcPts val="0"/>
              </a:spcBef>
              <a:spcAft>
                <a:spcPts val="0"/>
              </a:spcAft>
              <a:buClr>
                <a:schemeClr val="dk1"/>
              </a:buClr>
              <a:buSzPts val="1100"/>
              <a:buFont typeface="Noto Sans Symbols"/>
              <a:buChar char="●"/>
            </a:pPr>
            <a:r>
              <a:rPr lang="en">
                <a:solidFill>
                  <a:schemeClr val="dk1"/>
                </a:solidFill>
              </a:rPr>
              <a:t>ASCR should promote more family friendly work policies, mentoring, to specifically address women in the workforce and forms of diversity such as (but not limited to) ethnic diversity, LGBTQ, and people with varying abilities.</a:t>
            </a:r>
            <a:endParaRPr>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7947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764d7ff38f_3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764d7ff38f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703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764d7ff38f_3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764d7ff38f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002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764d7ff38f_3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764d7ff38f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As identified in recent studies </a:t>
            </a:r>
            <a:r>
              <a:rPr lang="en" i="1">
                <a:solidFill>
                  <a:schemeClr val="dk1"/>
                </a:solidFill>
              </a:rPr>
              <a:t>[Extreme Heterogeneity Report, Future HPC Report, SciML report]</a:t>
            </a:r>
            <a:r>
              <a:rPr lang="en">
                <a:solidFill>
                  <a:schemeClr val="dk1"/>
                </a:solidFill>
              </a:rPr>
              <a:t>,  DOE and ASCR must be prepared to work in a wider computing arena to pursue their missions.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some areas, such as advanced  scientific computing, ASCR has a natural  leadership role by virtue of its well established expertise and deep understanding.  In other areas, there are exciting opportunities for synergy between ASCR and peer leaders.  In some areas the preponderance of activities might be outside DOE/ASCR’s domains and ASCR may wish to apply them to the DOE mission in novel ways.  This will require judgment about where, how, and how deeply ASCR is engaged.  Such judgment is best founded on rich connections and interactions with a broad spectrum of interests.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53247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764d7ff38f_3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764d7ff38f_3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63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64d7ff38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764d7ff38f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Stakeholder interviews:  weekly telecons, interviews at meetings (ECP Annual meeting, CSGF meeting)</a:t>
            </a:r>
            <a:endParaRPr/>
          </a:p>
          <a:p>
            <a:pPr marL="0" lvl="0" indent="0" algn="l" rtl="0">
              <a:lnSpc>
                <a:spcPct val="100000"/>
              </a:lnSpc>
              <a:spcBef>
                <a:spcPts val="0"/>
              </a:spcBef>
              <a:spcAft>
                <a:spcPts val="0"/>
              </a:spcAft>
              <a:buClr>
                <a:schemeClr val="dk1"/>
              </a:buClr>
              <a:buSzPts val="1200"/>
              <a:buFont typeface="Calibri"/>
              <a:buNone/>
            </a:pPr>
            <a:r>
              <a:rPr lang="en"/>
              <a:t>Community meetings: 2 Workshops + SC19 BoF</a:t>
            </a:r>
            <a:endParaRPr/>
          </a:p>
          <a:p>
            <a:pPr marL="0" lvl="0" indent="0" algn="l" rtl="0">
              <a:lnSpc>
                <a:spcPct val="100000"/>
              </a:lnSpc>
              <a:spcBef>
                <a:spcPts val="0"/>
              </a:spcBef>
              <a:spcAft>
                <a:spcPts val="0"/>
              </a:spcAft>
              <a:buClr>
                <a:schemeClr val="dk1"/>
              </a:buClr>
              <a:buSzPts val="1200"/>
              <a:buFont typeface="Calibri"/>
              <a:buNone/>
            </a:pPr>
            <a:r>
              <a:rPr lang="en"/>
              <a:t>Reports:  ASCR generate materials from runup to ECP through the Heterogeneity report + AI/ML Town halls + H</a:t>
            </a:r>
            <a:endParaRPr/>
          </a:p>
          <a:p>
            <a:pPr marL="0" lvl="0" indent="0" algn="l" rtl="0">
              <a:lnSpc>
                <a:spcPct val="100000"/>
              </a:lnSpc>
              <a:spcBef>
                <a:spcPts val="0"/>
              </a:spcBef>
              <a:spcAft>
                <a:spcPts val="0"/>
              </a:spcAft>
              <a:buClr>
                <a:schemeClr val="dk1"/>
              </a:buClr>
              <a:buSzPts val="1200"/>
              <a:buFont typeface="Calibri"/>
              <a:buNone/>
            </a:pPr>
            <a:r>
              <a:rPr lang="en"/>
              <a:t>Subcommittee meetings: weekly telecons</a:t>
            </a:r>
            <a:endParaRPr/>
          </a:p>
        </p:txBody>
      </p:sp>
    </p:spTree>
    <p:extLst>
      <p:ext uri="{BB962C8B-B14F-4D97-AF65-F5344CB8AC3E}">
        <p14:creationId xmlns:p14="http://schemas.microsoft.com/office/powerpoint/2010/main" val="570220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764d7ff38f_3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764d7ff38f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71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7c4cd4919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12" name="Google Shape;512;g7c4cd4919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304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7c4cd49197_3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7c4cd49197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78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64d7ff38f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764d7ff38f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764d7ff38f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a:t>
            </a:fld>
            <a:endParaRPr/>
          </a:p>
        </p:txBody>
      </p:sp>
    </p:spTree>
    <p:extLst>
      <p:ext uri="{BB962C8B-B14F-4D97-AF65-F5344CB8AC3E}">
        <p14:creationId xmlns:p14="http://schemas.microsoft.com/office/powerpoint/2010/main" val="425762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c4cd4919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c4cd4919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81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64d7ff38f_9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764d7ff38f_9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06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64d7ff38f_9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764d7ff38f_9_1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694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780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136176"/>
            <a:ext cx="7886700" cy="34965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 1">
  <p:cSld name="OBJECT_1">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_HEADER">
  <p:cSld name="SECTION_HEADER_1">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BJECT 2">
  <p:cSld name="OBJECT_2">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 name="Google Shape;86;p19"/>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7" name="Google Shape;87;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2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2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9" name="Google Shape;99;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 name="Google Shape;104;p22"/>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2"/>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 name="Google Shape;106;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2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2" name="Google Shape;112;p2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 name="Google Shape;113;p2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4" name="Google Shape;114;p2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 name="Google Shape;120;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1" name="Google Shape;121;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26" name="Google Shape;126;p2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7" name="Google Shape;127;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 name="Google Shape;132;p26"/>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3" name="Google Shape;133;p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34" name="Google Shape;134;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7" name="Google Shape;147;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8" name="Google Shape;148;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6" name="Google Shape;76;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science.osti.gov/-/media/ascr/ascac/pdf/charges/2018/Transition_Charge_Letter-SC_Binkley_signed.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Transition Report</a:t>
            </a:r>
            <a:endParaRPr/>
          </a:p>
        </p:txBody>
      </p:sp>
      <p:sp>
        <p:nvSpPr>
          <p:cNvPr id="154" name="Google Shape;154;p29"/>
          <p:cNvSpPr txBox="1">
            <a:spLocks noGrp="1"/>
          </p:cNvSpPr>
          <p:nvPr>
            <p:ph type="subTitle" idx="1"/>
          </p:nvPr>
        </p:nvSpPr>
        <p:spPr>
          <a:xfrm>
            <a:off x="311700" y="2861275"/>
            <a:ext cx="8520600" cy="11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January 13, 2020</a:t>
            </a:r>
            <a:br>
              <a:rPr lang="en"/>
            </a:br>
            <a:r>
              <a:rPr lang="en"/>
              <a:t>Roscoe Giles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Transition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Findings and Recommendations Overview</a:t>
            </a:r>
            <a:endParaRPr/>
          </a:p>
        </p:txBody>
      </p:sp>
      <p:sp>
        <p:nvSpPr>
          <p:cNvPr id="228" name="Google Shape;228;p39"/>
          <p:cNvSpPr txBox="1">
            <a:spLocks noGrp="1"/>
          </p:cNvSpPr>
          <p:nvPr>
            <p:ph type="body" idx="1"/>
          </p:nvPr>
        </p:nvSpPr>
        <p:spPr>
          <a:xfrm>
            <a:off x="83550" y="10177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Advancing and Building on ECP:</a:t>
            </a:r>
            <a:endParaRPr/>
          </a:p>
          <a:p>
            <a:pPr marL="914400" lvl="1" indent="-317500" algn="l" rtl="0">
              <a:spcBef>
                <a:spcPts val="0"/>
              </a:spcBef>
              <a:spcAft>
                <a:spcPts val="0"/>
              </a:spcAft>
              <a:buSzPts val="1400"/>
              <a:buChar char="○"/>
            </a:pPr>
            <a:r>
              <a:rPr lang="en"/>
              <a:t>Software Technology</a:t>
            </a:r>
            <a:endParaRPr/>
          </a:p>
          <a:p>
            <a:pPr marL="914400" lvl="1" indent="-317500" algn="l" rtl="0">
              <a:spcBef>
                <a:spcPts val="0"/>
              </a:spcBef>
              <a:spcAft>
                <a:spcPts val="0"/>
              </a:spcAft>
              <a:buSzPts val="1400"/>
              <a:buChar char="○"/>
            </a:pPr>
            <a:r>
              <a:rPr lang="en"/>
              <a:t>Applications</a:t>
            </a:r>
            <a:endParaRPr/>
          </a:p>
          <a:p>
            <a:pPr marL="914400" lvl="1" indent="-317500" algn="l" rtl="0">
              <a:spcBef>
                <a:spcPts val="0"/>
              </a:spcBef>
              <a:spcAft>
                <a:spcPts val="0"/>
              </a:spcAft>
              <a:buSzPts val="1400"/>
              <a:buChar char="○"/>
            </a:pPr>
            <a:r>
              <a:rPr lang="en"/>
              <a:t>Industry</a:t>
            </a:r>
            <a:endParaRPr/>
          </a:p>
          <a:p>
            <a:pPr marL="914400" lvl="1" indent="-317500" algn="l" rtl="0">
              <a:spcBef>
                <a:spcPts val="0"/>
              </a:spcBef>
              <a:spcAft>
                <a:spcPts val="0"/>
              </a:spcAft>
              <a:buSzPts val="1400"/>
              <a:buChar char="○"/>
            </a:pPr>
            <a:r>
              <a:rPr lang="en"/>
              <a:t>Management</a:t>
            </a:r>
            <a:endParaRPr/>
          </a:p>
          <a:p>
            <a:pPr marL="457200" lvl="0" indent="-342900" algn="l" rtl="0">
              <a:spcBef>
                <a:spcPts val="0"/>
              </a:spcBef>
              <a:spcAft>
                <a:spcPts val="0"/>
              </a:spcAft>
              <a:buSzPts val="1800"/>
              <a:buChar char="●"/>
            </a:pPr>
            <a:r>
              <a:rPr lang="en"/>
              <a:t>Advancing ASCR Research</a:t>
            </a:r>
            <a:endParaRPr/>
          </a:p>
          <a:p>
            <a:pPr marL="457200" lvl="0" indent="-342900" algn="l" rtl="0">
              <a:spcBef>
                <a:spcPts val="0"/>
              </a:spcBef>
              <a:spcAft>
                <a:spcPts val="0"/>
              </a:spcAft>
              <a:buSzPts val="1800"/>
              <a:buChar char="●"/>
            </a:pPr>
            <a:r>
              <a:rPr lang="en"/>
              <a:t>Current and Future Workforce</a:t>
            </a:r>
            <a:endParaRPr/>
          </a:p>
          <a:p>
            <a:pPr marL="457200" lvl="0" indent="-342900" algn="l" rtl="0">
              <a:spcBef>
                <a:spcPts val="0"/>
              </a:spcBef>
              <a:spcAft>
                <a:spcPts val="0"/>
              </a:spcAft>
              <a:buSzPts val="1800"/>
              <a:buChar char="●"/>
            </a:pPr>
            <a:r>
              <a:rPr lang="en"/>
              <a:t>National and International Leadership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40"/>
          <p:cNvGrpSpPr/>
          <p:nvPr/>
        </p:nvGrpSpPr>
        <p:grpSpPr>
          <a:xfrm>
            <a:off x="676713" y="99391"/>
            <a:ext cx="7225650" cy="5044050"/>
            <a:chOff x="902284" y="132522"/>
            <a:chExt cx="9634200" cy="6725400"/>
          </a:xfrm>
        </p:grpSpPr>
        <p:sp>
          <p:nvSpPr>
            <p:cNvPr id="234" name="Google Shape;234;p40"/>
            <p:cNvSpPr/>
            <p:nvPr/>
          </p:nvSpPr>
          <p:spPr>
            <a:xfrm>
              <a:off x="902284" y="132522"/>
              <a:ext cx="9634200" cy="6725400"/>
            </a:xfrm>
            <a:prstGeom prst="ellipse">
              <a:avLst/>
            </a:prstGeom>
            <a:solidFill>
              <a:srgbClr val="E1EFD8"/>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35" name="Google Shape;235;p40"/>
            <p:cNvGrpSpPr/>
            <p:nvPr/>
          </p:nvGrpSpPr>
          <p:grpSpPr>
            <a:xfrm>
              <a:off x="1399239" y="770092"/>
              <a:ext cx="8640369" cy="5450338"/>
              <a:chOff x="1272208" y="900766"/>
              <a:chExt cx="8640369" cy="5450338"/>
            </a:xfrm>
          </p:grpSpPr>
          <p:sp>
            <p:nvSpPr>
              <p:cNvPr id="236" name="Google Shape;236;p40"/>
              <p:cNvSpPr/>
              <p:nvPr/>
            </p:nvSpPr>
            <p:spPr>
              <a:xfrm>
                <a:off x="1272208" y="1913502"/>
                <a:ext cx="3191700" cy="3357000"/>
              </a:xfrm>
              <a:prstGeom prst="ellipse">
                <a:avLst/>
              </a:prstGeom>
              <a:solidFill>
                <a:srgbClr val="DDEAF6"/>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ASCR </a:t>
                </a:r>
                <a:endParaRPr sz="1100"/>
              </a:p>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Research</a:t>
                </a:r>
                <a:endParaRPr sz="1100"/>
              </a:p>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&amp; SciDAC</a:t>
                </a:r>
                <a:endParaRPr sz="1500" b="0" i="0" u="none" strike="noStrike" cap="none">
                  <a:solidFill>
                    <a:schemeClr val="dk1"/>
                  </a:solidFill>
                  <a:latin typeface="Calibri"/>
                  <a:ea typeface="Calibri"/>
                  <a:cs typeface="Calibri"/>
                  <a:sym typeface="Calibri"/>
                </a:endParaRPr>
              </a:p>
            </p:txBody>
          </p:sp>
          <p:sp>
            <p:nvSpPr>
              <p:cNvPr id="237" name="Google Shape;237;p40"/>
              <p:cNvSpPr/>
              <p:nvPr/>
            </p:nvSpPr>
            <p:spPr>
              <a:xfrm>
                <a:off x="3823096" y="1931941"/>
                <a:ext cx="3498600" cy="3357000"/>
              </a:xfrm>
              <a:prstGeom prst="ellipse">
                <a:avLst/>
              </a:prstGeom>
              <a:solidFill>
                <a:srgbClr val="D8D8D8"/>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a:solidFill>
                      <a:schemeClr val="dk1"/>
                    </a:solidFill>
                    <a:latin typeface="Calibri"/>
                    <a:ea typeface="Calibri"/>
                    <a:cs typeface="Calibri"/>
                    <a:sym typeface="Calibri"/>
                  </a:rPr>
                  <a:t>Advancing and B</a:t>
                </a:r>
                <a:r>
                  <a:rPr lang="en" sz="1500" b="0" i="0" u="none" strike="noStrike" cap="none">
                    <a:solidFill>
                      <a:schemeClr val="dk1"/>
                    </a:solidFill>
                    <a:latin typeface="Calibri"/>
                    <a:ea typeface="Calibri"/>
                    <a:cs typeface="Calibri"/>
                    <a:sym typeface="Calibri"/>
                  </a:rPr>
                  <a:t>uilding on ECP: </a:t>
                </a:r>
                <a:endParaRPr sz="15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Create </a:t>
                </a:r>
                <a:r>
                  <a:rPr lang="en" sz="1500">
                    <a:solidFill>
                      <a:schemeClr val="dk1"/>
                    </a:solidFill>
                    <a:latin typeface="Calibri"/>
                    <a:ea typeface="Calibri"/>
                    <a:cs typeface="Calibri"/>
                    <a:sym typeface="Calibri"/>
                  </a:rPr>
                  <a:t>a </a:t>
                </a:r>
                <a:endParaRPr sz="1500">
                  <a:solidFill>
                    <a:schemeClr val="dk1"/>
                  </a:solidFill>
                  <a:latin typeface="Calibri"/>
                  <a:ea typeface="Calibri"/>
                  <a:cs typeface="Calibri"/>
                  <a:sym typeface="Calibri"/>
                </a:endParaRPr>
              </a:p>
              <a:p>
                <a:pPr marL="0" marR="0" lvl="0" indent="0" algn="ctr" rtl="0">
                  <a:spcBef>
                    <a:spcPts val="0"/>
                  </a:spcBef>
                  <a:spcAft>
                    <a:spcPts val="0"/>
                  </a:spcAft>
                  <a:buNone/>
                </a:pPr>
                <a:r>
                  <a:rPr lang="en" sz="1500">
                    <a:solidFill>
                      <a:schemeClr val="dk1"/>
                    </a:solidFill>
                    <a:latin typeface="Calibri"/>
                    <a:ea typeface="Calibri"/>
                    <a:cs typeface="Calibri"/>
                    <a:sym typeface="Calibri"/>
                  </a:rPr>
                  <a:t>Software Stewardship Program </a:t>
                </a:r>
                <a:endParaRPr sz="1100"/>
              </a:p>
            </p:txBody>
          </p:sp>
          <p:sp>
            <p:nvSpPr>
              <p:cNvPr id="238" name="Google Shape;238;p40"/>
              <p:cNvSpPr/>
              <p:nvPr/>
            </p:nvSpPr>
            <p:spPr>
              <a:xfrm>
                <a:off x="6720877" y="1981360"/>
                <a:ext cx="3191700" cy="3357000"/>
              </a:xfrm>
              <a:prstGeom prst="ellipse">
                <a:avLst/>
              </a:prstGeom>
              <a:solidFill>
                <a:srgbClr val="DDEAF6"/>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ASCR Facilities</a:t>
                </a:r>
                <a:endParaRPr sz="1100"/>
              </a:p>
            </p:txBody>
          </p:sp>
          <p:sp>
            <p:nvSpPr>
              <p:cNvPr id="239" name="Google Shape;239;p40"/>
              <p:cNvSpPr/>
              <p:nvPr/>
            </p:nvSpPr>
            <p:spPr>
              <a:xfrm>
                <a:off x="2799023" y="1206763"/>
                <a:ext cx="2779800" cy="7068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240" name="Google Shape;240;p40"/>
              <p:cNvSpPr/>
              <p:nvPr/>
            </p:nvSpPr>
            <p:spPr>
              <a:xfrm rot="10800000">
                <a:off x="2833553" y="5270447"/>
                <a:ext cx="2745300" cy="7068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241" name="Google Shape;241;p40"/>
              <p:cNvSpPr/>
              <p:nvPr/>
            </p:nvSpPr>
            <p:spPr>
              <a:xfrm>
                <a:off x="5660246" y="1206763"/>
                <a:ext cx="2735400" cy="7068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242" name="Google Shape;242;p40"/>
              <p:cNvSpPr/>
              <p:nvPr/>
            </p:nvSpPr>
            <p:spPr>
              <a:xfrm rot="10800000">
                <a:off x="5719387" y="5198750"/>
                <a:ext cx="2676300" cy="7068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243" name="Google Shape;243;p40"/>
              <p:cNvSpPr/>
              <p:nvPr/>
            </p:nvSpPr>
            <p:spPr>
              <a:xfrm>
                <a:off x="2024515" y="900766"/>
                <a:ext cx="7135800" cy="11523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244" name="Google Shape;244;p40"/>
              <p:cNvSpPr/>
              <p:nvPr/>
            </p:nvSpPr>
            <p:spPr>
              <a:xfrm rot="10800000">
                <a:off x="2357387" y="5198804"/>
                <a:ext cx="6707100" cy="11523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grpSp>
      <p:sp>
        <p:nvSpPr>
          <p:cNvPr id="245" name="Google Shape;245;p40"/>
          <p:cNvSpPr txBox="1"/>
          <p:nvPr/>
        </p:nvSpPr>
        <p:spPr>
          <a:xfrm>
            <a:off x="3192881" y="26857"/>
            <a:ext cx="2371200" cy="623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i="0" u="none" strike="noStrike" cap="none">
                <a:solidFill>
                  <a:schemeClr val="dk1"/>
                </a:solidFill>
                <a:latin typeface="Calibri"/>
                <a:ea typeface="Calibri"/>
                <a:cs typeface="Calibri"/>
                <a:sym typeface="Calibri"/>
              </a:rPr>
              <a:t>ASCR</a:t>
            </a:r>
            <a:endParaRPr sz="1100"/>
          </a:p>
          <a:p>
            <a:pPr marL="0" marR="0" lvl="0" indent="0" algn="l" rtl="0">
              <a:spcBef>
                <a:spcPts val="0"/>
              </a:spcBef>
              <a:spcAft>
                <a:spcPts val="0"/>
              </a:spcAft>
              <a:buNone/>
            </a:pPr>
            <a:r>
              <a:rPr lang="en" sz="1800" b="1" i="0" u="none" strike="noStrike" cap="none">
                <a:solidFill>
                  <a:schemeClr val="dk1"/>
                </a:solidFill>
                <a:latin typeface="Calibri"/>
                <a:ea typeface="Calibri"/>
                <a:cs typeface="Calibri"/>
                <a:sym typeface="Calibri"/>
              </a:rPr>
              <a:t>Driven by DOE Mission </a:t>
            </a:r>
            <a:endParaRPr sz="1100"/>
          </a:p>
        </p:txBody>
      </p:sp>
      <p:sp>
        <p:nvSpPr>
          <p:cNvPr id="246" name="Google Shape;246;p40"/>
          <p:cNvSpPr/>
          <p:nvPr/>
        </p:nvSpPr>
        <p:spPr>
          <a:xfrm>
            <a:off x="1977887" y="3105263"/>
            <a:ext cx="4711200" cy="601200"/>
          </a:xfrm>
          <a:prstGeom prst="leftRightArrow">
            <a:avLst>
              <a:gd name="adj1" fmla="val 50000"/>
              <a:gd name="adj2" fmla="val 50000"/>
            </a:avLst>
          </a:prstGeom>
          <a:solidFill>
            <a:srgbClr val="DDEAF6"/>
          </a:solidFill>
          <a:ln w="28575"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7" name="Google Shape;247;p40"/>
          <p:cNvSpPr txBox="1"/>
          <p:nvPr/>
        </p:nvSpPr>
        <p:spPr>
          <a:xfrm>
            <a:off x="2165093" y="3268396"/>
            <a:ext cx="4248900" cy="276900"/>
          </a:xfrm>
          <a:prstGeom prst="rect">
            <a:avLst/>
          </a:prstGeom>
          <a:gradFill>
            <a:gsLst>
              <a:gs pos="0">
                <a:srgbClr val="DDEAF6"/>
              </a:gs>
              <a:gs pos="37000">
                <a:srgbClr val="D0CECE"/>
              </a:gs>
              <a:gs pos="67000">
                <a:schemeClr val="lt2"/>
              </a:gs>
              <a:gs pos="100000">
                <a:srgbClr val="DDEAF6"/>
              </a:gs>
            </a:gsLst>
            <a:lin ang="0" scaled="0"/>
          </a:gra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W O R K F O R C E</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623888" y="1282304"/>
            <a:ext cx="7886700" cy="2139600"/>
          </a:xfrm>
          <a:prstGeom prst="rect">
            <a:avLst/>
          </a:prstGeom>
        </p:spPr>
        <p:txBody>
          <a:bodyPr spcFirstLastPara="1" wrap="square" lIns="68575" tIns="34275" rIns="68575" bIns="34275" anchor="ctr" anchorCtr="0">
            <a:noAutofit/>
          </a:bodyPr>
          <a:lstStyle/>
          <a:p>
            <a:pPr marL="457200" lvl="0" indent="0" algn="l" rtl="0">
              <a:spcBef>
                <a:spcPts val="0"/>
              </a:spcBef>
              <a:spcAft>
                <a:spcPts val="0"/>
              </a:spcAft>
              <a:buNone/>
            </a:pPr>
            <a:r>
              <a:rPr lang="en" sz="3600"/>
              <a:t>A: Advancing and Building on ECP</a:t>
            </a:r>
            <a:endParaRPr sz="3600"/>
          </a:p>
        </p:txBody>
      </p:sp>
      <p:sp>
        <p:nvSpPr>
          <p:cNvPr id="253" name="Google Shape;253;p41"/>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874500" y="267350"/>
            <a:ext cx="73950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a:t> A.1: ECP has been successful overall.</a:t>
            </a:r>
            <a:endParaRPr/>
          </a:p>
        </p:txBody>
      </p:sp>
      <p:sp>
        <p:nvSpPr>
          <p:cNvPr id="259" name="Google Shape;259;p4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17500" algn="l" rtl="0">
              <a:spcBef>
                <a:spcPts val="800"/>
              </a:spcBef>
              <a:spcAft>
                <a:spcPts val="0"/>
              </a:spcAft>
              <a:buSzPts val="1400"/>
              <a:buChar char="•"/>
            </a:pPr>
            <a:r>
              <a:rPr lang="en"/>
              <a:t>Organizing unparalleled resources to design and develop exascale computing systems that will be deployed to satisfy DOE mission needs.  </a:t>
            </a:r>
            <a:endParaRPr/>
          </a:p>
          <a:p>
            <a:pPr marL="457200" lvl="0" indent="-317500" algn="l" rtl="0">
              <a:spcBef>
                <a:spcPts val="0"/>
              </a:spcBef>
              <a:spcAft>
                <a:spcPts val="0"/>
              </a:spcAft>
              <a:buSzPts val="1400"/>
              <a:buChar char="•"/>
            </a:pPr>
            <a:r>
              <a:rPr lang="en"/>
              <a:t>Creating artifacts (computer systems, software libraries, demonstration applications) </a:t>
            </a:r>
            <a:endParaRPr/>
          </a:p>
          <a:p>
            <a:pPr marL="457200" lvl="0" indent="-317500" algn="l" rtl="0">
              <a:spcBef>
                <a:spcPts val="0"/>
              </a:spcBef>
              <a:spcAft>
                <a:spcPts val="0"/>
              </a:spcAft>
              <a:buSzPts val="1400"/>
              <a:buChar char="•"/>
            </a:pPr>
            <a:r>
              <a:rPr lang="en"/>
              <a:t>Modeling practices (in software engineering, management, co-design, collaboration among stakeholders) that should be expanded and built upon to realize the full impact of exascale computing.</a:t>
            </a:r>
            <a:endParaRPr/>
          </a:p>
          <a:p>
            <a:pPr marL="0" lvl="0" indent="0" algn="l" rtl="0">
              <a:spcBef>
                <a:spcPts val="800"/>
              </a:spcBef>
              <a:spcAft>
                <a:spcPts val="0"/>
              </a:spcAft>
              <a:buNone/>
            </a:pPr>
            <a:endParaRPr/>
          </a:p>
        </p:txBody>
      </p:sp>
      <p:sp>
        <p:nvSpPr>
          <p:cNvPr id="260" name="Google Shape;260;p42"/>
          <p:cNvSpPr txBox="1"/>
          <p:nvPr/>
        </p:nvSpPr>
        <p:spPr>
          <a:xfrm rot="-5400000">
            <a:off x="102150" y="569600"/>
            <a:ext cx="9813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3"/>
          <p:cNvSpPr txBox="1">
            <a:spLocks noGrp="1"/>
          </p:cNvSpPr>
          <p:nvPr>
            <p:ph type="title"/>
          </p:nvPr>
        </p:nvSpPr>
        <p:spPr>
          <a:xfrm>
            <a:off x="1215900" y="273850"/>
            <a:ext cx="72993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sz="3000"/>
              <a:t>A.2: ECP successfully managed a large distributed collaboration.</a:t>
            </a:r>
            <a:endParaRPr sz="3000"/>
          </a:p>
        </p:txBody>
      </p:sp>
      <p:sp>
        <p:nvSpPr>
          <p:cNvPr id="266" name="Google Shape;266;p43"/>
          <p:cNvSpPr txBox="1">
            <a:spLocks noGrp="1"/>
          </p:cNvSpPr>
          <p:nvPr>
            <p:ph type="body" idx="1"/>
          </p:nvPr>
        </p:nvSpPr>
        <p:spPr>
          <a:xfrm>
            <a:off x="628650" y="1369219"/>
            <a:ext cx="7886700" cy="3263400"/>
          </a:xfrm>
          <a:prstGeom prst="rect">
            <a:avLst/>
          </a:prstGeom>
        </p:spPr>
        <p:txBody>
          <a:bodyPr spcFirstLastPara="1" wrap="square" lIns="91425" tIns="91425" rIns="91425" bIns="219450" anchor="t" anchorCtr="0">
            <a:noAutofit/>
          </a:bodyPr>
          <a:lstStyle/>
          <a:p>
            <a:pPr marL="457200" lvl="0" indent="-381000" algn="l" rtl="0">
              <a:spcBef>
                <a:spcPts val="800"/>
              </a:spcBef>
              <a:spcAft>
                <a:spcPts val="0"/>
              </a:spcAft>
              <a:buSzPts val="2400"/>
              <a:buChar char="•"/>
            </a:pPr>
            <a:r>
              <a:rPr lang="en" sz="2400"/>
              <a:t>Adapted rigorous project management requirements to large computer system development with co-design.</a:t>
            </a:r>
            <a:endParaRPr sz="2400"/>
          </a:p>
          <a:p>
            <a:pPr marL="457200" lvl="0" indent="-381000" algn="l" rtl="0">
              <a:spcBef>
                <a:spcPts val="0"/>
              </a:spcBef>
              <a:spcAft>
                <a:spcPts val="0"/>
              </a:spcAft>
              <a:buSzPts val="2400"/>
              <a:buChar char="•"/>
            </a:pPr>
            <a:r>
              <a:rPr lang="en" sz="2400"/>
              <a:t>Deep expertise and years of experience of the ECP L2 and L3 ST managers enormously valuable planning &amp; development of the software ecosystem.</a:t>
            </a:r>
            <a:endParaRPr sz="2400"/>
          </a:p>
          <a:p>
            <a:pPr marL="457200" lvl="0" indent="-381000" algn="l" rtl="0">
              <a:spcBef>
                <a:spcPts val="0"/>
              </a:spcBef>
              <a:spcAft>
                <a:spcPts val="0"/>
              </a:spcAft>
              <a:buSzPts val="2400"/>
              <a:buChar char="•"/>
            </a:pPr>
            <a:r>
              <a:rPr lang="en" sz="2400"/>
              <a:t>Agile management practices, lightly integrated with EVM project management, is of great help in effective planning, coordination, and reactive modification of software technology (ST) R&amp;D activities.</a:t>
            </a:r>
            <a:endParaRPr sz="24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267" name="Google Shape;267;p43"/>
          <p:cNvSpPr txBox="1"/>
          <p:nvPr/>
        </p:nvSpPr>
        <p:spPr>
          <a:xfrm rot="-5400000">
            <a:off x="423500" y="576100"/>
            <a:ext cx="9813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title"/>
          </p:nvPr>
        </p:nvSpPr>
        <p:spPr>
          <a:xfrm>
            <a:off x="1108450" y="273850"/>
            <a:ext cx="74070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a:t>A.3: ECP Created a Software Ecosystem</a:t>
            </a:r>
            <a:endParaRPr/>
          </a:p>
        </p:txBody>
      </p:sp>
      <p:sp>
        <p:nvSpPr>
          <p:cNvPr id="273" name="Google Shape;273;p44"/>
          <p:cNvSpPr txBox="1">
            <a:spLocks noGrp="1"/>
          </p:cNvSpPr>
          <p:nvPr>
            <p:ph type="body" idx="1"/>
          </p:nvPr>
        </p:nvSpPr>
        <p:spPr>
          <a:xfrm>
            <a:off x="628650" y="1382594"/>
            <a:ext cx="7886700" cy="32634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ECP has created a well-designed software ecosystem for development, curation, and distribution of exascale systems and application software.  </a:t>
            </a:r>
            <a:endParaRPr sz="2400"/>
          </a:p>
          <a:p>
            <a:pPr marL="457200" lvl="0" indent="-381000" algn="l" rtl="0">
              <a:spcBef>
                <a:spcPts val="0"/>
              </a:spcBef>
              <a:spcAft>
                <a:spcPts val="0"/>
              </a:spcAft>
              <a:buSzPts val="2400"/>
              <a:buChar char="•"/>
            </a:pPr>
            <a:r>
              <a:rPr lang="en" sz="2400"/>
              <a:t>This ecosystem allows the integration of the fruits of years of basic research in mathematics and computer science into systems and applications. </a:t>
            </a:r>
            <a:endParaRPr sz="24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274" name="Google Shape;274;p44"/>
          <p:cNvSpPr txBox="1"/>
          <p:nvPr/>
        </p:nvSpPr>
        <p:spPr>
          <a:xfrm rot="-5400000">
            <a:off x="332850" y="576100"/>
            <a:ext cx="9813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628650" y="273844"/>
            <a:ext cx="78867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a:t>Applications</a:t>
            </a:r>
            <a:endParaRPr/>
          </a:p>
        </p:txBody>
      </p:sp>
      <p:sp>
        <p:nvSpPr>
          <p:cNvPr id="280" name="Google Shape;280;p4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74650" algn="l" rtl="0">
              <a:spcBef>
                <a:spcPts val="800"/>
              </a:spcBef>
              <a:spcAft>
                <a:spcPts val="0"/>
              </a:spcAft>
              <a:buSzPts val="2300"/>
              <a:buChar char="•"/>
            </a:pPr>
            <a:r>
              <a:rPr lang="en" sz="2300"/>
              <a:t>Collaborative Co-design:  applications ⇒ heterogenous architectures.  </a:t>
            </a:r>
            <a:endParaRPr sz="2300"/>
          </a:p>
          <a:p>
            <a:pPr marL="457200" lvl="0" indent="-374650" algn="l" rtl="0">
              <a:spcBef>
                <a:spcPts val="0"/>
              </a:spcBef>
              <a:spcAft>
                <a:spcPts val="0"/>
              </a:spcAft>
              <a:buSzPts val="2300"/>
              <a:buChar char="•"/>
            </a:pPr>
            <a:r>
              <a:rPr lang="en" sz="2300"/>
              <a:t>Deployment Pathway to ASCR Facilities. </a:t>
            </a:r>
            <a:endParaRPr sz="2300"/>
          </a:p>
          <a:p>
            <a:pPr marL="457200" lvl="0" indent="-374650" algn="l" rtl="0">
              <a:spcBef>
                <a:spcPts val="0"/>
              </a:spcBef>
              <a:spcAft>
                <a:spcPts val="0"/>
              </a:spcAft>
              <a:buSzPts val="2300"/>
              <a:buChar char="•"/>
            </a:pPr>
            <a:r>
              <a:rPr lang="en" sz="2300"/>
              <a:t>Integrated software ecosystem incorporating software products from years of prior ASCR and ASC research.</a:t>
            </a:r>
            <a:endParaRPr sz="2300"/>
          </a:p>
          <a:p>
            <a:pPr marL="457200" lvl="0" indent="-374650" algn="l" rtl="0">
              <a:spcBef>
                <a:spcPts val="0"/>
              </a:spcBef>
              <a:spcAft>
                <a:spcPts val="0"/>
              </a:spcAft>
              <a:buSzPts val="2300"/>
              <a:buChar char="•"/>
            </a:pPr>
            <a:r>
              <a:rPr lang="en" sz="2300"/>
              <a:t>Application Development (AD): 24 applications, 6 co-design centers, cross-platforms </a:t>
            </a:r>
            <a:endParaRPr sz="2300"/>
          </a:p>
          <a:p>
            <a:pPr marL="457200" lvl="0" indent="-374650" algn="l" rtl="0">
              <a:spcBef>
                <a:spcPts val="0"/>
              </a:spcBef>
              <a:spcAft>
                <a:spcPts val="0"/>
              </a:spcAft>
              <a:buSzPts val="2300"/>
              <a:buChar char="•"/>
            </a:pPr>
            <a:r>
              <a:rPr lang="en" sz="2300"/>
              <a:t>A culture of close interaction between AD and ST.   </a:t>
            </a:r>
            <a:endParaRPr sz="2300"/>
          </a:p>
          <a:p>
            <a:pPr marL="457200" lvl="0" indent="-374650" algn="l" rtl="0">
              <a:spcBef>
                <a:spcPts val="0"/>
              </a:spcBef>
              <a:spcAft>
                <a:spcPts val="0"/>
              </a:spcAft>
              <a:buSzPts val="2300"/>
              <a:buChar char="•"/>
            </a:pPr>
            <a:r>
              <a:rPr lang="en" sz="2300"/>
              <a:t>Broad buy-in from senior management in DOE Office of Science and Applied Offices as well as NNSA. </a:t>
            </a:r>
            <a:endParaRPr sz="23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a:spLocks noGrp="1"/>
          </p:cNvSpPr>
          <p:nvPr>
            <p:ph type="title"/>
          </p:nvPr>
        </p:nvSpPr>
        <p:spPr>
          <a:xfrm>
            <a:off x="628650" y="273844"/>
            <a:ext cx="78867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a:t>System Software</a:t>
            </a:r>
            <a:endParaRPr/>
          </a:p>
        </p:txBody>
      </p:sp>
      <p:sp>
        <p:nvSpPr>
          <p:cNvPr id="286" name="Google Shape;286;p4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sz="1800"/>
              <a:t>~70 software products organized into 6 SDKs: </a:t>
            </a:r>
            <a:br>
              <a:rPr lang="en" sz="1800"/>
            </a:br>
            <a:r>
              <a:rPr lang="en" sz="1200"/>
              <a:t>(</a:t>
            </a:r>
            <a:r>
              <a:rPr lang="en" sz="1400"/>
              <a:t>Programming models and Runtime; Compilers and Support; Tools and Technology; Math Libraries; Visualization Analysis and Reduction; and Data Management, I/O Services, and Checkpoint Restart).</a:t>
            </a:r>
            <a:endParaRPr sz="1400"/>
          </a:p>
          <a:p>
            <a:pPr marL="457200" lvl="0" indent="-342900" algn="l" rtl="0">
              <a:spcBef>
                <a:spcPts val="0"/>
              </a:spcBef>
              <a:spcAft>
                <a:spcPts val="0"/>
              </a:spcAft>
              <a:buSzPts val="1800"/>
              <a:buChar char="•"/>
            </a:pPr>
            <a:r>
              <a:rPr lang="en" sz="1800"/>
              <a:t>Dependence database </a:t>
            </a:r>
            <a:endParaRPr sz="1800"/>
          </a:p>
          <a:p>
            <a:pPr marL="457200" lvl="0" indent="-342900" algn="l" rtl="0">
              <a:spcBef>
                <a:spcPts val="0"/>
              </a:spcBef>
              <a:spcAft>
                <a:spcPts val="0"/>
              </a:spcAft>
              <a:buSzPts val="1800"/>
              <a:buChar char="•"/>
            </a:pPr>
            <a:r>
              <a:rPr lang="en" sz="1800"/>
              <a:t>Coordination of up to 8 Labs: software development, engineering, hardening for transition to facilities and applications.</a:t>
            </a:r>
            <a:endParaRPr sz="1800"/>
          </a:p>
          <a:p>
            <a:pPr marL="457200" lvl="0" indent="-342900" algn="l" rtl="0">
              <a:spcBef>
                <a:spcPts val="0"/>
              </a:spcBef>
              <a:spcAft>
                <a:spcPts val="0"/>
              </a:spcAft>
              <a:buSzPts val="1800"/>
              <a:buChar char="•"/>
            </a:pPr>
            <a:r>
              <a:rPr lang="en" sz="1800"/>
              <a:t>ST made effective use of modern software tools for collaboration, delivery/deployment integration and coordination: Atlassian, Spack, continuous integration, Git workflows, and containerization.</a:t>
            </a:r>
            <a:endParaRPr sz="1800"/>
          </a:p>
          <a:p>
            <a:pPr marL="457200" lvl="0" indent="-317500" algn="l" rtl="0">
              <a:spcBef>
                <a:spcPts val="0"/>
              </a:spcBef>
              <a:spcAft>
                <a:spcPts val="0"/>
              </a:spcAft>
              <a:buSzPts val="1400"/>
              <a:buChar char="•"/>
            </a:pPr>
            <a:r>
              <a:rPr lang="en" sz="1800"/>
              <a:t>The results had multiple software delivery vehicles: single products from source, SDK groupings for related products, and E4S for full suite installation</a:t>
            </a:r>
            <a:r>
              <a:rPr lang="en" sz="1200"/>
              <a:t>.</a:t>
            </a:r>
            <a:endParaRPr sz="1200"/>
          </a:p>
          <a:p>
            <a:pPr marL="0" lvl="0" indent="0" algn="l" rtl="0">
              <a:spcBef>
                <a:spcPts val="8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7"/>
          <p:cNvSpPr txBox="1">
            <a:spLocks noGrp="1"/>
          </p:cNvSpPr>
          <p:nvPr>
            <p:ph type="title"/>
          </p:nvPr>
        </p:nvSpPr>
        <p:spPr>
          <a:xfrm>
            <a:off x="1042200" y="273850"/>
            <a:ext cx="74730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sz="3000"/>
              <a:t>A.4: ECP supported collaboration with Facilities and Industry</a:t>
            </a:r>
            <a:endParaRPr sz="3000"/>
          </a:p>
        </p:txBody>
      </p:sp>
      <p:sp>
        <p:nvSpPr>
          <p:cNvPr id="292" name="Google Shape;292;p47"/>
          <p:cNvSpPr txBox="1">
            <a:spLocks noGrp="1"/>
          </p:cNvSpPr>
          <p:nvPr>
            <p:ph type="body" idx="1"/>
          </p:nvPr>
        </p:nvSpPr>
        <p:spPr>
          <a:xfrm>
            <a:off x="628650" y="1369225"/>
            <a:ext cx="7886700" cy="34677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sz="1800"/>
              <a:t>ASCR and ECP/ECI have effectively collaborated with industry and the facilities to develop exascale computing technology and industry applications. </a:t>
            </a:r>
            <a:endParaRPr sz="1800"/>
          </a:p>
          <a:p>
            <a:pPr marL="457200" lvl="0" indent="-342900" algn="l" rtl="0">
              <a:spcBef>
                <a:spcPts val="0"/>
              </a:spcBef>
              <a:spcAft>
                <a:spcPts val="0"/>
              </a:spcAft>
              <a:buSzPts val="1800"/>
              <a:buChar char="•"/>
            </a:pPr>
            <a:r>
              <a:rPr lang="en" sz="1800"/>
              <a:t>Hardware and Integration (HI) and Facilities:</a:t>
            </a:r>
            <a:endParaRPr sz="1800"/>
          </a:p>
          <a:p>
            <a:pPr marL="914400" lvl="1" indent="-342900" algn="l" rtl="0">
              <a:spcBef>
                <a:spcPts val="0"/>
              </a:spcBef>
              <a:spcAft>
                <a:spcPts val="0"/>
              </a:spcAft>
              <a:buSzPts val="1800"/>
              <a:buChar char="•"/>
            </a:pPr>
            <a:r>
              <a:rPr lang="en" sz="1800"/>
              <a:t>applications integration,</a:t>
            </a:r>
            <a:r>
              <a:rPr lang="en"/>
              <a:t> </a:t>
            </a:r>
            <a:r>
              <a:rPr lang="en" sz="1800"/>
              <a:t>resource utilization, hardware evaluation, PathForward, deployment of ECP software, training, and productivity. </a:t>
            </a:r>
            <a:endParaRPr sz="1800"/>
          </a:p>
          <a:p>
            <a:pPr marL="457200" lvl="0" indent="-342900" algn="l" rtl="0">
              <a:spcBef>
                <a:spcPts val="0"/>
              </a:spcBef>
              <a:spcAft>
                <a:spcPts val="0"/>
              </a:spcAft>
              <a:buSzPts val="1800"/>
              <a:buChar char="•"/>
            </a:pPr>
            <a:r>
              <a:rPr lang="en"/>
              <a:t>C</a:t>
            </a:r>
            <a:r>
              <a:rPr lang="en" sz="1800"/>
              <a:t>ulture of close interaction and coordination between AD and HI.</a:t>
            </a:r>
            <a:endParaRPr sz="1800"/>
          </a:p>
          <a:p>
            <a:pPr marL="457200" lvl="0" indent="-342900" algn="l" rtl="0">
              <a:spcBef>
                <a:spcPts val="0"/>
              </a:spcBef>
              <a:spcAft>
                <a:spcPts val="0"/>
              </a:spcAft>
              <a:buSzPts val="1800"/>
              <a:buChar char="•"/>
            </a:pPr>
            <a:r>
              <a:rPr lang="en" sz="1800"/>
              <a:t>The </a:t>
            </a:r>
            <a:r>
              <a:rPr lang="en" sz="1800" i="1"/>
              <a:t>xForward</a:t>
            </a:r>
            <a:r>
              <a:rPr lang="en" sz="1800"/>
              <a:t> programs </a:t>
            </a:r>
            <a:endParaRPr sz="1800"/>
          </a:p>
          <a:p>
            <a:pPr marL="914400" lvl="1" indent="-342900" algn="l" rtl="0">
              <a:spcBef>
                <a:spcPts val="0"/>
              </a:spcBef>
              <a:spcAft>
                <a:spcPts val="0"/>
              </a:spcAft>
              <a:buSzPts val="1800"/>
              <a:buChar char="•"/>
            </a:pPr>
            <a:r>
              <a:rPr lang="en" sz="1800"/>
              <a:t>supported industry partners in technology development</a:t>
            </a:r>
            <a:endParaRPr/>
          </a:p>
          <a:p>
            <a:pPr marL="914400" lvl="1" indent="-342900" algn="l" rtl="0">
              <a:spcBef>
                <a:spcPts val="0"/>
              </a:spcBef>
              <a:spcAft>
                <a:spcPts val="0"/>
              </a:spcAft>
              <a:buSzPts val="1800"/>
              <a:buChar char="•"/>
            </a:pPr>
            <a:r>
              <a:rPr lang="en" sz="1800"/>
              <a:t>successfully provided a sh</a:t>
            </a:r>
            <a:r>
              <a:rPr lang="en"/>
              <a:t>ared </a:t>
            </a:r>
            <a:r>
              <a:rPr lang="en" sz="1800"/>
              <a:t>context for industry and ECP hardware and software experts on the industry side to interact</a:t>
            </a:r>
            <a:r>
              <a:rPr lang="en"/>
              <a:t>.</a:t>
            </a:r>
            <a:endParaRPr sz="1800"/>
          </a:p>
          <a:p>
            <a:pPr marL="457200" lvl="0" indent="-342900" algn="l" rtl="0">
              <a:spcBef>
                <a:spcPts val="0"/>
              </a:spcBef>
              <a:spcAft>
                <a:spcPts val="0"/>
              </a:spcAft>
              <a:buSzPts val="1800"/>
              <a:buChar char="•"/>
            </a:pPr>
            <a:r>
              <a:rPr lang="en" sz="1800"/>
              <a:t>ECP Industry Council: valuable perspectives on needs for world-class simulation and applications and facilities in the private sector and form interaction with national resources like the DOE labs. </a:t>
            </a:r>
            <a:endParaRPr sz="18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293" name="Google Shape;293;p47"/>
          <p:cNvSpPr txBox="1"/>
          <p:nvPr/>
        </p:nvSpPr>
        <p:spPr>
          <a:xfrm rot="-5400000">
            <a:off x="333000" y="576100"/>
            <a:ext cx="9810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628650" y="273844"/>
            <a:ext cx="7886700" cy="780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3300"/>
              <a:buFont typeface="Calibri"/>
              <a:buNone/>
            </a:pPr>
            <a:r>
              <a:rPr lang="en"/>
              <a:t>Outline</a:t>
            </a:r>
            <a:endParaRPr/>
          </a:p>
        </p:txBody>
      </p:sp>
      <p:sp>
        <p:nvSpPr>
          <p:cNvPr id="160" name="Google Shape;160;p30"/>
          <p:cNvSpPr txBox="1">
            <a:spLocks noGrp="1"/>
          </p:cNvSpPr>
          <p:nvPr>
            <p:ph type="body" idx="1"/>
          </p:nvPr>
        </p:nvSpPr>
        <p:spPr>
          <a:xfrm>
            <a:off x="628650" y="1136176"/>
            <a:ext cx="7886700" cy="3496500"/>
          </a:xfrm>
          <a:prstGeom prst="rect">
            <a:avLst/>
          </a:prstGeom>
          <a:noFill/>
          <a:ln>
            <a:noFill/>
          </a:ln>
        </p:spPr>
        <p:txBody>
          <a:bodyPr spcFirstLastPara="1" wrap="square" lIns="91425" tIns="91425" rIns="91425" bIns="91425" anchor="t" anchorCtr="0">
            <a:noAutofit/>
          </a:bodyPr>
          <a:lstStyle/>
          <a:p>
            <a:pPr marL="177800" lvl="0" indent="-177800" algn="l" rtl="0">
              <a:lnSpc>
                <a:spcPct val="90000"/>
              </a:lnSpc>
              <a:spcBef>
                <a:spcPts val="800"/>
              </a:spcBef>
              <a:spcAft>
                <a:spcPts val="0"/>
              </a:spcAft>
              <a:buClr>
                <a:schemeClr val="dk1"/>
              </a:buClr>
              <a:buSzPts val="1800"/>
              <a:buChar char="•"/>
            </a:pPr>
            <a:r>
              <a:rPr lang="en" sz="2400"/>
              <a:t>Charge</a:t>
            </a:r>
            <a:endParaRPr sz="2400"/>
          </a:p>
          <a:p>
            <a:pPr marL="177800" lvl="0" indent="-177800" algn="l" rtl="0">
              <a:lnSpc>
                <a:spcPct val="90000"/>
              </a:lnSpc>
              <a:spcBef>
                <a:spcPts val="800"/>
              </a:spcBef>
              <a:spcAft>
                <a:spcPts val="0"/>
              </a:spcAft>
              <a:buClr>
                <a:schemeClr val="dk1"/>
              </a:buClr>
              <a:buSzPts val="1800"/>
              <a:buChar char="•"/>
            </a:pPr>
            <a:r>
              <a:rPr lang="en" sz="2400"/>
              <a:t>Subcommittee Activities</a:t>
            </a:r>
            <a:endParaRPr sz="2100"/>
          </a:p>
          <a:p>
            <a:pPr marL="177800" lvl="0" indent="-177800" algn="l" rtl="0">
              <a:lnSpc>
                <a:spcPct val="90000"/>
              </a:lnSpc>
              <a:spcBef>
                <a:spcPts val="800"/>
              </a:spcBef>
              <a:spcAft>
                <a:spcPts val="0"/>
              </a:spcAft>
              <a:buClr>
                <a:schemeClr val="dk1"/>
              </a:buClr>
              <a:buSzPts val="1800"/>
              <a:buChar char="•"/>
            </a:pPr>
            <a:r>
              <a:rPr lang="en" sz="2400"/>
              <a:t>Findings and Recommendations</a:t>
            </a:r>
            <a:endParaRPr sz="2400"/>
          </a:p>
          <a:p>
            <a:pPr marL="177800" lvl="0" indent="-177800" algn="l" rtl="0">
              <a:lnSpc>
                <a:spcPct val="90000"/>
              </a:lnSpc>
              <a:spcBef>
                <a:spcPts val="800"/>
              </a:spcBef>
              <a:spcAft>
                <a:spcPts val="0"/>
              </a:spcAft>
              <a:buClr>
                <a:schemeClr val="dk1"/>
              </a:buClr>
              <a:buSzPts val="1800"/>
              <a:buChar char="•"/>
            </a:pPr>
            <a:r>
              <a:rPr lang="en" sz="2400"/>
              <a:t>Discussion</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975425" y="273850"/>
            <a:ext cx="75399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A.1:  Create a Shared-Software Stewardship Program within ASCR</a:t>
            </a:r>
            <a:endParaRPr/>
          </a:p>
        </p:txBody>
      </p:sp>
      <p:sp>
        <p:nvSpPr>
          <p:cNvPr id="299" name="Google Shape;299;p4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2400"/>
              <a:t>ASCR should create a program to support and curate shared software based on the ECP ecosystem.  This should incorporate ASCR program office oversight while delegating operational control to experts on the software engineering team.</a:t>
            </a:r>
            <a:endParaRPr sz="24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300" name="Google Shape;300;p48"/>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Software Stewardship Vision</a:t>
            </a:r>
            <a:endParaRPr/>
          </a:p>
        </p:txBody>
      </p:sp>
      <p:sp>
        <p:nvSpPr>
          <p:cNvPr id="306" name="Google Shape;306;p4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68300" algn="l" rtl="0">
              <a:spcBef>
                <a:spcPts val="800"/>
              </a:spcBef>
              <a:spcAft>
                <a:spcPts val="0"/>
              </a:spcAft>
              <a:buSzPts val="2200"/>
              <a:buChar char="•"/>
            </a:pPr>
            <a:r>
              <a:rPr lang="en" sz="2200"/>
              <a:t>Establish a DOE Shared Software Stewardship “hub” or “virtual laboratory” to </a:t>
            </a:r>
            <a:r>
              <a:rPr lang="en" sz="2200" b="1"/>
              <a:t>coordinate research, development and delivery</a:t>
            </a:r>
            <a:r>
              <a:rPr lang="en" sz="2200"/>
              <a:t> of DOE software products after the conclusion of ECP.  </a:t>
            </a:r>
            <a:endParaRPr sz="2200"/>
          </a:p>
          <a:p>
            <a:pPr marL="457200" lvl="0" indent="-368300" algn="l" rtl="0">
              <a:spcBef>
                <a:spcPts val="0"/>
              </a:spcBef>
              <a:spcAft>
                <a:spcPts val="0"/>
              </a:spcAft>
              <a:buSzPts val="2200"/>
              <a:buChar char="•"/>
            </a:pPr>
            <a:r>
              <a:rPr lang="en" sz="2200"/>
              <a:t>Led by DOE laboratory and academic software leaders who possess long-term experience with DOE software development and delivery.  </a:t>
            </a:r>
            <a:endParaRPr sz="2200"/>
          </a:p>
          <a:p>
            <a:pPr marL="457200" lvl="0" indent="-368300" algn="l" rtl="0">
              <a:spcBef>
                <a:spcPts val="0"/>
              </a:spcBef>
              <a:spcAft>
                <a:spcPts val="0"/>
              </a:spcAft>
              <a:buSzPts val="2200"/>
              <a:buChar char="•"/>
            </a:pPr>
            <a:r>
              <a:rPr lang="en" sz="2200"/>
              <a:t>Responsible for assessing and coordinating the evolution and growth of the ECP software stack, for developing advanced software packaging and delivery tools, and for keeping the software dependence database current/up-to-date.  </a:t>
            </a:r>
            <a:endParaRPr sz="2200"/>
          </a:p>
          <a:p>
            <a:pPr marL="0" lvl="0" indent="0" algn="l" rtl="0">
              <a:spcBef>
                <a:spcPts val="8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708225" y="273850"/>
            <a:ext cx="78072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A.2: Engage current and and anticipate future software needs</a:t>
            </a:r>
            <a:endParaRPr/>
          </a:p>
        </p:txBody>
      </p:sp>
      <p:sp>
        <p:nvSpPr>
          <p:cNvPr id="312" name="Google Shape;312;p5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Important  software and algorithms can originate outside of DOE and ASCR.  </a:t>
            </a:r>
            <a:endParaRPr sz="2400"/>
          </a:p>
          <a:p>
            <a:pPr marL="457200" lvl="0" indent="-381000" algn="l" rtl="0">
              <a:spcBef>
                <a:spcPts val="0"/>
              </a:spcBef>
              <a:spcAft>
                <a:spcPts val="0"/>
              </a:spcAft>
              <a:buSzPts val="2400"/>
              <a:buChar char="•"/>
            </a:pPr>
            <a:r>
              <a:rPr lang="en" sz="2400"/>
              <a:t>ASCR should continue to monitor and anticipate external developments in critical areas and incorporate this information in planning the evolution and modernization of software.  </a:t>
            </a:r>
            <a:endParaRPr sz="2400"/>
          </a:p>
          <a:p>
            <a:pPr marL="457200" lvl="0" indent="-381000" algn="l" rtl="0">
              <a:spcBef>
                <a:spcPts val="0"/>
              </a:spcBef>
              <a:spcAft>
                <a:spcPts val="0"/>
              </a:spcAft>
              <a:buSzPts val="2400"/>
              <a:buChar char="•"/>
            </a:pPr>
            <a:r>
              <a:rPr lang="en" sz="2400"/>
              <a:t>This activity overlaps with but extends beyond the scope of the Stewardship program.</a:t>
            </a:r>
            <a:endParaRPr sz="2400"/>
          </a:p>
          <a:p>
            <a:pPr marL="0" lvl="0" indent="0" algn="l" rtl="0">
              <a:spcBef>
                <a:spcPts val="800"/>
              </a:spcBef>
              <a:spcAft>
                <a:spcPts val="0"/>
              </a:spcAft>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313" name="Google Shape;313;p50"/>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A.3: Collaborative Applications Support</a:t>
            </a:r>
            <a:endParaRPr/>
          </a:p>
        </p:txBody>
      </p:sp>
      <p:sp>
        <p:nvSpPr>
          <p:cNvPr id="319" name="Google Shape;319;p51"/>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endParaRPr/>
          </a:p>
          <a:p>
            <a:pPr marL="457200" lvl="0" indent="-381000" algn="l" rtl="0">
              <a:spcBef>
                <a:spcPts val="800"/>
              </a:spcBef>
              <a:spcAft>
                <a:spcPts val="0"/>
              </a:spcAft>
              <a:buSzPts val="2400"/>
              <a:buChar char="•"/>
            </a:pPr>
            <a:r>
              <a:rPr lang="en" sz="2400"/>
              <a:t>Transition ECP applications into SciDAC-like arrangements with joint funding from ASCR and application home organizations.</a:t>
            </a:r>
            <a:endParaRPr sz="2400"/>
          </a:p>
          <a:p>
            <a:pPr marL="457200" lvl="0" indent="-381000" algn="l" rtl="0">
              <a:spcBef>
                <a:spcPts val="0"/>
              </a:spcBef>
              <a:spcAft>
                <a:spcPts val="0"/>
              </a:spcAft>
              <a:buSzPts val="2400"/>
              <a:buChar char="•"/>
            </a:pPr>
            <a:r>
              <a:rPr lang="en" sz="2400"/>
              <a:t>Recompete as appropriate.</a:t>
            </a:r>
            <a:endParaRPr sz="24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320" name="Google Shape;320;p51"/>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A.4: Broaden Industry and Academic Engagement</a:t>
            </a:r>
            <a:endParaRPr/>
          </a:p>
        </p:txBody>
      </p:sp>
      <p:sp>
        <p:nvSpPr>
          <p:cNvPr id="326" name="Google Shape;326;p5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2400"/>
              <a:t>As new hardware and software technology needs are identified at the appropriate scale:</a:t>
            </a:r>
            <a:endParaRPr sz="2400"/>
          </a:p>
          <a:p>
            <a:pPr marL="457200" lvl="0" indent="-381000" algn="l" rtl="0">
              <a:spcBef>
                <a:spcPts val="800"/>
              </a:spcBef>
              <a:spcAft>
                <a:spcPts val="0"/>
              </a:spcAft>
              <a:buSzPts val="2400"/>
              <a:buChar char="•"/>
            </a:pPr>
            <a:r>
              <a:rPr lang="en" sz="2400"/>
              <a:t>the </a:t>
            </a:r>
            <a:r>
              <a:rPr lang="en" sz="2400" i="1"/>
              <a:t>xForward</a:t>
            </a:r>
            <a:r>
              <a:rPr lang="en" sz="2400"/>
              <a:t> model should be extended to hardware and independent software vendors to engage them early and substantively in new directions.  </a:t>
            </a:r>
            <a:endParaRPr sz="2400"/>
          </a:p>
          <a:p>
            <a:pPr marL="457200" lvl="0" indent="-381000" algn="l" rtl="0">
              <a:spcBef>
                <a:spcPts val="0"/>
              </a:spcBef>
              <a:spcAft>
                <a:spcPts val="0"/>
              </a:spcAft>
              <a:buSzPts val="2400"/>
              <a:buChar char="•"/>
            </a:pPr>
            <a:r>
              <a:rPr lang="en" sz="2400"/>
              <a:t>Similar collaboration with university groups should be explored.</a:t>
            </a:r>
            <a:endParaRPr sz="24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327" name="Google Shape;327;p52"/>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3"/>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A.5: ASCR Program Management should adopt modern project management tools</a:t>
            </a:r>
            <a:endParaRPr/>
          </a:p>
        </p:txBody>
      </p:sp>
      <p:sp>
        <p:nvSpPr>
          <p:cNvPr id="333" name="Google Shape;333;p5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ASCR should adopt and incorporate modern project management tools into its programs to facilitate collaborative work between labs and programs.  </a:t>
            </a:r>
            <a:endParaRPr sz="2400"/>
          </a:p>
          <a:p>
            <a:pPr marL="457200" lvl="0" indent="-381000" algn="l" rtl="0">
              <a:spcBef>
                <a:spcPts val="0"/>
              </a:spcBef>
              <a:spcAft>
                <a:spcPts val="0"/>
              </a:spcAft>
              <a:buSzPts val="2400"/>
              <a:buChar char="•"/>
            </a:pPr>
            <a:r>
              <a:rPr lang="en" sz="2400"/>
              <a:t>ECP has strong expert technical management embedded at many levels.  We encourage ASCR to follow such a model for the programs and program managers that build on ECP.</a:t>
            </a:r>
            <a:endParaRPr sz="24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334" name="Google Shape;334;p53"/>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4"/>
          <p:cNvSpPr txBox="1">
            <a:spLocks noGrp="1"/>
          </p:cNvSpPr>
          <p:nvPr>
            <p:ph type="title"/>
          </p:nvPr>
        </p:nvSpPr>
        <p:spPr>
          <a:xfrm>
            <a:off x="623888" y="1282304"/>
            <a:ext cx="7886700" cy="21396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B7B7B7"/>
                </a:solidFill>
              </a:rPr>
              <a:t>Breathe...Discuss</a:t>
            </a:r>
            <a:endParaRPr>
              <a:solidFill>
                <a:srgbClr val="B7B7B7"/>
              </a:solidFill>
            </a:endParaRPr>
          </a:p>
        </p:txBody>
      </p:sp>
      <p:sp>
        <p:nvSpPr>
          <p:cNvPr id="340" name="Google Shape;340;p54"/>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NOTE:  ECP Transition to Operations and Research Report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5"/>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B: Advancing ASCR Research</a:t>
            </a:r>
            <a:endParaRPr/>
          </a:p>
        </p:txBody>
      </p:sp>
      <p:sp>
        <p:nvSpPr>
          <p:cNvPr id="346" name="Google Shape;346;p55"/>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6"/>
          <p:cNvSpPr txBox="1">
            <a:spLocks noGrp="1"/>
          </p:cNvSpPr>
          <p:nvPr>
            <p:ph type="title"/>
          </p:nvPr>
        </p:nvSpPr>
        <p:spPr>
          <a:xfrm>
            <a:off x="628650" y="273844"/>
            <a:ext cx="78867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sz="2400"/>
              <a:t>B.1: Applied Mathematics and Computer Science Research is essential for future progress in advanced scientific computing.</a:t>
            </a:r>
            <a:endParaRPr sz="2400"/>
          </a:p>
        </p:txBody>
      </p:sp>
      <p:sp>
        <p:nvSpPr>
          <p:cNvPr id="352" name="Google Shape;352;p5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New fundamental Math and CS challenges:</a:t>
            </a:r>
            <a:endParaRPr sz="2400"/>
          </a:p>
          <a:p>
            <a:pPr marL="914400" lvl="1" indent="-381000" algn="l" rtl="0">
              <a:spcBef>
                <a:spcPts val="0"/>
              </a:spcBef>
              <a:spcAft>
                <a:spcPts val="0"/>
              </a:spcAft>
              <a:buSzPts val="2400"/>
              <a:buChar char="•"/>
            </a:pPr>
            <a:r>
              <a:rPr lang="en" sz="2400"/>
              <a:t>new computing paradigms and devices. </a:t>
            </a:r>
            <a:endParaRPr sz="2400"/>
          </a:p>
          <a:p>
            <a:pPr marL="914400" lvl="1" indent="-381000" algn="l" rtl="0">
              <a:spcBef>
                <a:spcPts val="0"/>
              </a:spcBef>
              <a:spcAft>
                <a:spcPts val="0"/>
              </a:spcAft>
              <a:buSzPts val="2400"/>
              <a:buChar char="•"/>
            </a:pPr>
            <a:r>
              <a:rPr lang="en" sz="2400"/>
              <a:t>Effective use of exascale class machines </a:t>
            </a:r>
            <a:endParaRPr sz="2400"/>
          </a:p>
          <a:p>
            <a:pPr marL="914400" lvl="1" indent="-381000" algn="l" rtl="0">
              <a:spcBef>
                <a:spcPts val="0"/>
              </a:spcBef>
              <a:spcAft>
                <a:spcPts val="0"/>
              </a:spcAft>
              <a:buSzPts val="2400"/>
              <a:buChar char="•"/>
            </a:pPr>
            <a:r>
              <a:rPr lang="en" sz="2400"/>
              <a:t>Data challenges for instruments, edge computing with large dataflows</a:t>
            </a:r>
            <a:endParaRPr sz="2400"/>
          </a:p>
          <a:p>
            <a:pPr marL="457200" lvl="0" indent="-381000" algn="l" rtl="0">
              <a:spcBef>
                <a:spcPts val="0"/>
              </a:spcBef>
              <a:spcAft>
                <a:spcPts val="0"/>
              </a:spcAft>
              <a:buSzPts val="2400"/>
              <a:buChar char="•"/>
            </a:pPr>
            <a:r>
              <a:rPr lang="en" sz="2400"/>
              <a:t>Challenges are typically multidisciplinary.</a:t>
            </a:r>
            <a:endParaRPr sz="2400"/>
          </a:p>
          <a:p>
            <a:pPr marL="457200" lvl="0" indent="-381000" algn="l" rtl="0">
              <a:spcBef>
                <a:spcPts val="0"/>
              </a:spcBef>
              <a:spcAft>
                <a:spcPts val="0"/>
              </a:spcAft>
              <a:buSzPts val="2400"/>
              <a:buChar char="•"/>
            </a:pPr>
            <a:r>
              <a:rPr lang="en" sz="2400"/>
              <a:t>Exploratory R&amp;D (high risk/high reward) is needed to enable fresh approaches.</a:t>
            </a: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353" name="Google Shape;353;p56"/>
          <p:cNvSpPr txBox="1"/>
          <p:nvPr/>
        </p:nvSpPr>
        <p:spPr>
          <a:xfrm rot="-5400000">
            <a:off x="-56850" y="576100"/>
            <a:ext cx="9813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7"/>
          <p:cNvSpPr txBox="1">
            <a:spLocks noGrp="1"/>
          </p:cNvSpPr>
          <p:nvPr>
            <p:ph type="title"/>
          </p:nvPr>
        </p:nvSpPr>
        <p:spPr>
          <a:xfrm>
            <a:off x="628650" y="273844"/>
            <a:ext cx="78867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a:t>B.2: ASCR’s base research program has been constrained during ECP era.</a:t>
            </a:r>
            <a:endParaRPr/>
          </a:p>
        </p:txBody>
      </p:sp>
      <p:sp>
        <p:nvSpPr>
          <p:cNvPr id="359" name="Google Shape;359;p5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17500" algn="l" rtl="0">
              <a:spcBef>
                <a:spcPts val="800"/>
              </a:spcBef>
              <a:spcAft>
                <a:spcPts val="0"/>
              </a:spcAft>
              <a:buSzPts val="1400"/>
              <a:buChar char="•"/>
            </a:pPr>
            <a:r>
              <a:rPr lang="en"/>
              <a:t>Reinvigorating ASCR research is essential for the effective evolution and expansion of the ECP software ecosystem.</a:t>
            </a:r>
            <a:endParaRPr/>
          </a:p>
          <a:p>
            <a:pPr marL="457200" lvl="0" indent="-317500" algn="l" rtl="0">
              <a:spcBef>
                <a:spcPts val="0"/>
              </a:spcBef>
              <a:spcAft>
                <a:spcPts val="0"/>
              </a:spcAft>
              <a:buSzPts val="1400"/>
              <a:buChar char="•"/>
            </a:pPr>
            <a:r>
              <a:rPr lang="en"/>
              <a:t>The breadth of participation in ASCR research and ECP R&amp;D was extremely constrained</a:t>
            </a:r>
            <a:endParaRPr/>
          </a:p>
          <a:p>
            <a:pPr marL="914400" lvl="1" indent="-317500" algn="l" rtl="0">
              <a:spcBef>
                <a:spcPts val="0"/>
              </a:spcBef>
              <a:spcAft>
                <a:spcPts val="0"/>
              </a:spcAft>
              <a:buSzPts val="1400"/>
              <a:buChar char="•"/>
            </a:pPr>
            <a:r>
              <a:rPr lang="en"/>
              <a:t>participation was principally by the national labs and the project lost out on academic and industry contribution.</a:t>
            </a: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360" name="Google Shape;360;p57"/>
          <p:cNvSpPr txBox="1"/>
          <p:nvPr/>
        </p:nvSpPr>
        <p:spPr>
          <a:xfrm rot="-5400000">
            <a:off x="-56850" y="576100"/>
            <a:ext cx="9813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u="sng">
                <a:solidFill>
                  <a:schemeClr val="hlink"/>
                </a:solidFill>
                <a:hlinkClick r:id="rId3"/>
              </a:rPr>
              <a:t>Charge</a:t>
            </a:r>
            <a:r>
              <a:rPr lang="en"/>
              <a:t>: Subcommittee Charge Elements</a:t>
            </a:r>
            <a:endParaRPr/>
          </a:p>
        </p:txBody>
      </p:sp>
      <p:sp>
        <p:nvSpPr>
          <p:cNvPr id="167" name="Google Shape;167;p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en" b="1"/>
              <a:t>Examine</a:t>
            </a:r>
            <a:r>
              <a:rPr lang="en"/>
              <a:t>:</a:t>
            </a:r>
            <a:endParaRPr/>
          </a:p>
          <a:p>
            <a:pPr marL="520700" lvl="1" indent="-177800" algn="l" rtl="0">
              <a:lnSpc>
                <a:spcPct val="90000"/>
              </a:lnSpc>
              <a:spcBef>
                <a:spcPts val="400"/>
              </a:spcBef>
              <a:spcAft>
                <a:spcPts val="0"/>
              </a:spcAft>
              <a:buClr>
                <a:schemeClr val="dk1"/>
              </a:buClr>
              <a:buSzPts val="1800"/>
              <a:buChar char="•"/>
            </a:pPr>
            <a:r>
              <a:rPr lang="en"/>
              <a:t>ECP lessons learned for </a:t>
            </a:r>
            <a:r>
              <a:rPr lang="en" b="1"/>
              <a:t>managing large collaborations</a:t>
            </a:r>
            <a:r>
              <a:rPr lang="en"/>
              <a:t>, </a:t>
            </a:r>
            <a:endParaRPr/>
          </a:p>
          <a:p>
            <a:pPr marL="520700" lvl="1" indent="-177800" algn="l" rtl="0">
              <a:lnSpc>
                <a:spcPct val="90000"/>
              </a:lnSpc>
              <a:spcBef>
                <a:spcPts val="400"/>
              </a:spcBef>
              <a:spcAft>
                <a:spcPts val="0"/>
              </a:spcAft>
              <a:buClr>
                <a:schemeClr val="dk1"/>
              </a:buClr>
              <a:buSzPts val="1800"/>
              <a:buChar char="•"/>
            </a:pPr>
            <a:r>
              <a:rPr lang="en"/>
              <a:t>ASCR's historic </a:t>
            </a:r>
            <a:r>
              <a:rPr lang="en" b="1"/>
              <a:t>fundamental research investments</a:t>
            </a:r>
            <a:r>
              <a:rPr lang="en"/>
              <a:t> in applied mathematics, computer science and computational partnerships at the National Labs, </a:t>
            </a:r>
            <a:endParaRPr/>
          </a:p>
          <a:p>
            <a:pPr marL="520700" lvl="1" indent="-177800" algn="l" rtl="0">
              <a:lnSpc>
                <a:spcPct val="90000"/>
              </a:lnSpc>
              <a:spcBef>
                <a:spcPts val="400"/>
              </a:spcBef>
              <a:spcAft>
                <a:spcPts val="0"/>
              </a:spcAft>
              <a:buClr>
                <a:schemeClr val="dk1"/>
              </a:buClr>
              <a:buSzPts val="1800"/>
              <a:buChar char="•"/>
            </a:pPr>
            <a:r>
              <a:rPr lang="en" b="1"/>
              <a:t>new Research and Development priorities</a:t>
            </a:r>
            <a:r>
              <a:rPr lang="en"/>
              <a:t> in artificial intelligence, quantum information systems and strategic computing.</a:t>
            </a:r>
            <a:endParaRPr/>
          </a:p>
          <a:p>
            <a:pPr marL="177800" lvl="0" indent="-171450" algn="l" rtl="0">
              <a:lnSpc>
                <a:spcPct val="90000"/>
              </a:lnSpc>
              <a:spcBef>
                <a:spcPts val="800"/>
              </a:spcBef>
              <a:spcAft>
                <a:spcPts val="0"/>
              </a:spcAft>
              <a:buClr>
                <a:schemeClr val="dk1"/>
              </a:buClr>
              <a:buSzPts val="2100"/>
              <a:buChar char="•"/>
            </a:pPr>
            <a:r>
              <a:rPr lang="en" b="1"/>
              <a:t>Recommendations (R):</a:t>
            </a:r>
            <a:endParaRPr/>
          </a:p>
          <a:p>
            <a:pPr marL="520700" lvl="1" indent="-177800" algn="l" rtl="0">
              <a:lnSpc>
                <a:spcPct val="90000"/>
              </a:lnSpc>
              <a:spcBef>
                <a:spcPts val="400"/>
              </a:spcBef>
              <a:spcAft>
                <a:spcPts val="0"/>
              </a:spcAft>
              <a:buClr>
                <a:schemeClr val="dk1"/>
              </a:buClr>
              <a:buSzPts val="1800"/>
              <a:buChar char="•"/>
            </a:pPr>
            <a:r>
              <a:rPr lang="en"/>
              <a:t>for </a:t>
            </a:r>
            <a:r>
              <a:rPr lang="en" b="1"/>
              <a:t>capturing the lessons learned </a:t>
            </a:r>
            <a:r>
              <a:rPr lang="en"/>
              <a:t>from ECP</a:t>
            </a:r>
            <a:endParaRPr/>
          </a:p>
          <a:p>
            <a:pPr marL="520700" lvl="1" indent="-177800" algn="l" rtl="0">
              <a:lnSpc>
                <a:spcPct val="90000"/>
              </a:lnSpc>
              <a:spcBef>
                <a:spcPts val="400"/>
              </a:spcBef>
              <a:spcAft>
                <a:spcPts val="0"/>
              </a:spcAft>
              <a:buClr>
                <a:schemeClr val="dk1"/>
              </a:buClr>
              <a:buSzPts val="1800"/>
              <a:buChar char="•"/>
            </a:pPr>
            <a:r>
              <a:rPr lang="en" b="1"/>
              <a:t>supporting</a:t>
            </a:r>
            <a:r>
              <a:rPr lang="en"/>
              <a:t> the software and hardware technologies and application development from ECP activities </a:t>
            </a:r>
            <a:endParaRPr/>
          </a:p>
          <a:p>
            <a:pPr marL="520700" lvl="1" indent="-177800" algn="l" rtl="0">
              <a:lnSpc>
                <a:spcPct val="90000"/>
              </a:lnSpc>
              <a:spcBef>
                <a:spcPts val="400"/>
              </a:spcBef>
              <a:spcAft>
                <a:spcPts val="0"/>
              </a:spcAft>
              <a:buClr>
                <a:schemeClr val="dk1"/>
              </a:buClr>
              <a:buSzPts val="1800"/>
              <a:buChar char="•"/>
            </a:pPr>
            <a:r>
              <a:rPr lang="en"/>
              <a:t>informing ASCR's </a:t>
            </a:r>
            <a:r>
              <a:rPr lang="en" b="1"/>
              <a:t>future investment strategy </a:t>
            </a:r>
            <a:r>
              <a:rPr lang="en"/>
              <a:t>for its basic research programs</a:t>
            </a:r>
            <a:endParaRPr/>
          </a:p>
          <a:p>
            <a:pPr marL="0" lvl="0" indent="0" algn="l" rtl="0">
              <a:lnSpc>
                <a:spcPct val="90000"/>
              </a:lnSpc>
              <a:spcBef>
                <a:spcPts val="800"/>
              </a:spcBef>
              <a:spcAft>
                <a:spcPts val="0"/>
              </a:spcAft>
              <a:buClr>
                <a:schemeClr val="dk1"/>
              </a:buClr>
              <a:buSzPts val="2100"/>
              <a:buNone/>
            </a:pPr>
            <a:endParaRPr/>
          </a:p>
          <a:p>
            <a:pPr marL="177800" lvl="0" indent="-38100" algn="l" rtl="0">
              <a:lnSpc>
                <a:spcPct val="90000"/>
              </a:lnSpc>
              <a:spcBef>
                <a:spcPts val="800"/>
              </a:spcBef>
              <a:spcAft>
                <a:spcPts val="0"/>
              </a:spcAft>
              <a:buClr>
                <a:schemeClr val="dk1"/>
              </a:buClr>
              <a:buSzPts val="21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8"/>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B.1: Substantially Reinvest in ASCR Research</a:t>
            </a:r>
            <a:endParaRPr/>
          </a:p>
        </p:txBody>
      </p:sp>
      <p:sp>
        <p:nvSpPr>
          <p:cNvPr id="366" name="Google Shape;366;p5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Significant expansion of the ASCR research investments in computer science and applied math</a:t>
            </a:r>
            <a:endParaRPr sz="2400"/>
          </a:p>
          <a:p>
            <a:pPr marL="457200" lvl="0" indent="-381000" algn="l" rtl="0">
              <a:spcBef>
                <a:spcPts val="0"/>
              </a:spcBef>
              <a:spcAft>
                <a:spcPts val="0"/>
              </a:spcAft>
              <a:buSzPts val="2400"/>
              <a:buChar char="•"/>
            </a:pPr>
            <a:r>
              <a:rPr lang="en" sz="2400"/>
              <a:t>The research program should encourage interdisciplinary work and appropriately scaled teams.  </a:t>
            </a:r>
            <a:endParaRPr sz="2400"/>
          </a:p>
          <a:p>
            <a:pPr marL="457200" lvl="0" indent="-381000" algn="l" rtl="0">
              <a:spcBef>
                <a:spcPts val="0"/>
              </a:spcBef>
              <a:spcAft>
                <a:spcPts val="0"/>
              </a:spcAft>
              <a:buSzPts val="2400"/>
              <a:buChar char="•"/>
            </a:pPr>
            <a:r>
              <a:rPr lang="en" sz="2400"/>
              <a:t>Research funding opportunities should attract broad responses and appear at regularly predictable times.</a:t>
            </a:r>
            <a:endParaRPr sz="2400"/>
          </a:p>
          <a:p>
            <a:pPr marL="457200" lvl="0" indent="-381000" algn="l" rtl="0">
              <a:spcBef>
                <a:spcPts val="0"/>
              </a:spcBef>
              <a:spcAft>
                <a:spcPts val="0"/>
              </a:spcAft>
              <a:buSzPts val="2400"/>
              <a:buChar char="•"/>
            </a:pPr>
            <a:r>
              <a:rPr lang="en" sz="2400"/>
              <a:t>Exploratory R&amp;D (high risk/high reward) is needed.</a:t>
            </a:r>
            <a:endParaRPr sz="24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367" name="Google Shape;367;p58"/>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9"/>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Research Directions...</a:t>
            </a:r>
            <a:endParaRPr/>
          </a:p>
        </p:txBody>
      </p:sp>
      <p:pic>
        <p:nvPicPr>
          <p:cNvPr id="373" name="Google Shape;373;p59"/>
          <p:cNvPicPr preferRelativeResize="0"/>
          <p:nvPr/>
        </p:nvPicPr>
        <p:blipFill>
          <a:blip r:embed="rId3">
            <a:alphaModFix/>
          </a:blip>
          <a:stretch>
            <a:fillRect/>
          </a:stretch>
        </p:blipFill>
        <p:spPr>
          <a:xfrm>
            <a:off x="523475" y="1447603"/>
            <a:ext cx="1796700" cy="2333274"/>
          </a:xfrm>
          <a:prstGeom prst="rect">
            <a:avLst/>
          </a:prstGeom>
          <a:noFill/>
          <a:ln>
            <a:noFill/>
          </a:ln>
        </p:spPr>
      </p:pic>
      <p:pic>
        <p:nvPicPr>
          <p:cNvPr id="374" name="Google Shape;374;p59"/>
          <p:cNvPicPr preferRelativeResize="0"/>
          <p:nvPr/>
        </p:nvPicPr>
        <p:blipFill>
          <a:blip r:embed="rId4">
            <a:alphaModFix/>
          </a:blip>
          <a:stretch>
            <a:fillRect/>
          </a:stretch>
        </p:blipFill>
        <p:spPr>
          <a:xfrm>
            <a:off x="4369222" y="1447601"/>
            <a:ext cx="1796700" cy="2315250"/>
          </a:xfrm>
          <a:prstGeom prst="rect">
            <a:avLst/>
          </a:prstGeom>
          <a:noFill/>
          <a:ln>
            <a:noFill/>
          </a:ln>
        </p:spPr>
      </p:pic>
      <p:pic>
        <p:nvPicPr>
          <p:cNvPr id="375" name="Google Shape;375;p59"/>
          <p:cNvPicPr preferRelativeResize="0"/>
          <p:nvPr/>
        </p:nvPicPr>
        <p:blipFill>
          <a:blip r:embed="rId5">
            <a:alphaModFix/>
          </a:blip>
          <a:stretch>
            <a:fillRect/>
          </a:stretch>
        </p:blipFill>
        <p:spPr>
          <a:xfrm>
            <a:off x="2474050" y="1447601"/>
            <a:ext cx="1741298" cy="2333275"/>
          </a:xfrm>
          <a:prstGeom prst="rect">
            <a:avLst/>
          </a:prstGeom>
          <a:noFill/>
          <a:ln>
            <a:noFill/>
          </a:ln>
        </p:spPr>
      </p:pic>
      <p:pic>
        <p:nvPicPr>
          <p:cNvPr id="376" name="Google Shape;376;p59"/>
          <p:cNvPicPr preferRelativeResize="0"/>
          <p:nvPr/>
        </p:nvPicPr>
        <p:blipFill>
          <a:blip r:embed="rId6">
            <a:alphaModFix/>
          </a:blip>
          <a:stretch>
            <a:fillRect/>
          </a:stretch>
        </p:blipFill>
        <p:spPr>
          <a:xfrm>
            <a:off x="6262900" y="1504050"/>
            <a:ext cx="1741300" cy="226778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0"/>
          <p:cNvSpPr txBox="1">
            <a:spLocks noGrp="1"/>
          </p:cNvSpPr>
          <p:nvPr>
            <p:ph type="title"/>
          </p:nvPr>
        </p:nvSpPr>
        <p:spPr>
          <a:xfrm>
            <a:off x="628650" y="2770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Research Directions...</a:t>
            </a:r>
            <a:endParaRPr/>
          </a:p>
        </p:txBody>
      </p:sp>
      <p:pic>
        <p:nvPicPr>
          <p:cNvPr id="382" name="Google Shape;382;p60"/>
          <p:cNvPicPr preferRelativeResize="0"/>
          <p:nvPr/>
        </p:nvPicPr>
        <p:blipFill>
          <a:blip r:embed="rId3">
            <a:alphaModFix/>
          </a:blip>
          <a:stretch>
            <a:fillRect/>
          </a:stretch>
        </p:blipFill>
        <p:spPr>
          <a:xfrm>
            <a:off x="2943075" y="1578700"/>
            <a:ext cx="1815747" cy="2348799"/>
          </a:xfrm>
          <a:prstGeom prst="rect">
            <a:avLst/>
          </a:prstGeom>
          <a:noFill/>
          <a:ln>
            <a:noFill/>
          </a:ln>
        </p:spPr>
      </p:pic>
      <p:pic>
        <p:nvPicPr>
          <p:cNvPr id="383" name="Google Shape;383;p60"/>
          <p:cNvPicPr preferRelativeResize="0"/>
          <p:nvPr/>
        </p:nvPicPr>
        <p:blipFill>
          <a:blip r:embed="rId4">
            <a:alphaModFix/>
          </a:blip>
          <a:stretch>
            <a:fillRect/>
          </a:stretch>
        </p:blipFill>
        <p:spPr>
          <a:xfrm>
            <a:off x="6929375" y="1608885"/>
            <a:ext cx="1690725" cy="2190574"/>
          </a:xfrm>
          <a:prstGeom prst="rect">
            <a:avLst/>
          </a:prstGeom>
          <a:noFill/>
          <a:ln>
            <a:noFill/>
          </a:ln>
        </p:spPr>
      </p:pic>
      <p:pic>
        <p:nvPicPr>
          <p:cNvPr id="384" name="Google Shape;384;p60"/>
          <p:cNvPicPr preferRelativeResize="0"/>
          <p:nvPr/>
        </p:nvPicPr>
        <p:blipFill>
          <a:blip r:embed="rId5">
            <a:alphaModFix/>
          </a:blip>
          <a:stretch>
            <a:fillRect/>
          </a:stretch>
        </p:blipFill>
        <p:spPr>
          <a:xfrm>
            <a:off x="736448" y="1578696"/>
            <a:ext cx="1951825" cy="2348801"/>
          </a:xfrm>
          <a:prstGeom prst="rect">
            <a:avLst/>
          </a:prstGeom>
          <a:noFill/>
          <a:ln>
            <a:noFill/>
          </a:ln>
        </p:spPr>
      </p:pic>
      <p:pic>
        <p:nvPicPr>
          <p:cNvPr id="385" name="Google Shape;385;p60"/>
          <p:cNvPicPr preferRelativeResize="0"/>
          <p:nvPr/>
        </p:nvPicPr>
        <p:blipFill>
          <a:blip r:embed="rId6">
            <a:alphaModFix/>
          </a:blip>
          <a:stretch>
            <a:fillRect/>
          </a:stretch>
        </p:blipFill>
        <p:spPr>
          <a:xfrm>
            <a:off x="4977075" y="1578700"/>
            <a:ext cx="1815750" cy="23570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Research Directions...</a:t>
            </a:r>
            <a:endParaRPr/>
          </a:p>
        </p:txBody>
      </p:sp>
      <p:pic>
        <p:nvPicPr>
          <p:cNvPr id="391" name="Google Shape;391;p61"/>
          <p:cNvPicPr preferRelativeResize="0"/>
          <p:nvPr/>
        </p:nvPicPr>
        <p:blipFill>
          <a:blip r:embed="rId3">
            <a:alphaModFix/>
          </a:blip>
          <a:stretch>
            <a:fillRect/>
          </a:stretch>
        </p:blipFill>
        <p:spPr>
          <a:xfrm>
            <a:off x="628650" y="1433850"/>
            <a:ext cx="1803325" cy="2339650"/>
          </a:xfrm>
          <a:prstGeom prst="rect">
            <a:avLst/>
          </a:prstGeom>
          <a:noFill/>
          <a:ln>
            <a:noFill/>
          </a:ln>
        </p:spPr>
      </p:pic>
      <p:pic>
        <p:nvPicPr>
          <p:cNvPr id="392" name="Google Shape;392;p61"/>
          <p:cNvPicPr preferRelativeResize="0"/>
          <p:nvPr/>
        </p:nvPicPr>
        <p:blipFill>
          <a:blip r:embed="rId4">
            <a:alphaModFix/>
          </a:blip>
          <a:stretch>
            <a:fillRect/>
          </a:stretch>
        </p:blipFill>
        <p:spPr>
          <a:xfrm>
            <a:off x="2717750" y="1433850"/>
            <a:ext cx="1803326" cy="2338554"/>
          </a:xfrm>
          <a:prstGeom prst="rect">
            <a:avLst/>
          </a:prstGeom>
          <a:noFill/>
          <a:ln>
            <a:noFill/>
          </a:ln>
        </p:spPr>
      </p:pic>
      <p:pic>
        <p:nvPicPr>
          <p:cNvPr id="393" name="Google Shape;393;p61"/>
          <p:cNvPicPr preferRelativeResize="0"/>
          <p:nvPr/>
        </p:nvPicPr>
        <p:blipFill>
          <a:blip r:embed="rId5">
            <a:alphaModFix/>
          </a:blip>
          <a:stretch>
            <a:fillRect/>
          </a:stretch>
        </p:blipFill>
        <p:spPr>
          <a:xfrm>
            <a:off x="4806850" y="1433853"/>
            <a:ext cx="1768386" cy="23385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2"/>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B.2: Renew a Stable Environment for Basic Research</a:t>
            </a:r>
            <a:endParaRPr/>
          </a:p>
        </p:txBody>
      </p:sp>
      <p:sp>
        <p:nvSpPr>
          <p:cNvPr id="399" name="Google Shape;399;p6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2400"/>
              <a:t>Goal: a stable environment for long-term basic research. </a:t>
            </a:r>
            <a:endParaRPr sz="2400"/>
          </a:p>
          <a:p>
            <a:pPr marL="457200" lvl="0" indent="-381000" algn="l" rtl="0">
              <a:spcBef>
                <a:spcPts val="800"/>
              </a:spcBef>
              <a:spcAft>
                <a:spcPts val="0"/>
              </a:spcAft>
              <a:buSzPts val="2400"/>
              <a:buChar char="•"/>
            </a:pPr>
            <a:r>
              <a:rPr lang="en" sz="2400"/>
              <a:t>Reinvigorate DOE funding for basic research at DOE national laboratories and universities, and re-establish collaborative, interdisciplinary/multidisciplinary  research. </a:t>
            </a:r>
            <a:endParaRPr sz="2400"/>
          </a:p>
          <a:p>
            <a:pPr marL="457200" lvl="0" indent="-381000" algn="l" rtl="0">
              <a:spcBef>
                <a:spcPts val="0"/>
              </a:spcBef>
              <a:spcAft>
                <a:spcPts val="0"/>
              </a:spcAft>
              <a:buSzPts val="2400"/>
              <a:buChar char="•"/>
            </a:pPr>
            <a:r>
              <a:rPr lang="en" sz="2400"/>
              <a:t>Include support for “blue sky” research which explores innovative, novel, and sometimes long shot ideas.  This support should be accessible for investigators at all levels from early career to senior.</a:t>
            </a:r>
            <a:endParaRPr sz="2400"/>
          </a:p>
          <a:p>
            <a:pPr marL="0" lvl="0" indent="0" algn="l" rtl="0">
              <a:spcBef>
                <a:spcPts val="800"/>
              </a:spcBef>
              <a:spcAft>
                <a:spcPts val="0"/>
              </a:spcAft>
              <a:buClr>
                <a:schemeClr val="dk1"/>
              </a:buClr>
              <a:buSzPts val="1100"/>
              <a:buFont typeface="Arial"/>
              <a:buNone/>
            </a:pPr>
            <a:endParaRPr sz="2400"/>
          </a:p>
          <a:p>
            <a:pPr marL="0" lvl="0" indent="0" algn="l" rtl="0">
              <a:spcBef>
                <a:spcPts val="800"/>
              </a:spcBef>
              <a:spcAft>
                <a:spcPts val="0"/>
              </a:spcAft>
              <a:buNone/>
            </a:pPr>
            <a:endParaRPr/>
          </a:p>
        </p:txBody>
      </p:sp>
      <p:sp>
        <p:nvSpPr>
          <p:cNvPr id="400" name="Google Shape;400;p62"/>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3"/>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B.3: Distribute Research Software</a:t>
            </a:r>
            <a:endParaRPr/>
          </a:p>
        </p:txBody>
      </p:sp>
      <p:sp>
        <p:nvSpPr>
          <p:cNvPr id="406" name="Google Shape;406;p6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r>
              <a:rPr lang="en" sz="2400"/>
              <a:t>Building on some of the ECP experience with “hardening” research software for wide reliable use, we recommend that ASCR create pathways to wider distribution and uptake of research results that make it to the threshold of distribution. This should be an ongoing continuous effort within the research programs.</a:t>
            </a:r>
            <a:endParaRPr sz="24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407" name="Google Shape;407;p63"/>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4"/>
          <p:cNvSpPr txBox="1">
            <a:spLocks noGrp="1"/>
          </p:cNvSpPr>
          <p:nvPr>
            <p:ph type="title"/>
          </p:nvPr>
        </p:nvSpPr>
        <p:spPr>
          <a:xfrm>
            <a:off x="623888" y="1282304"/>
            <a:ext cx="7886700" cy="21396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B7B7B7"/>
                </a:solidFill>
              </a:rPr>
              <a:t>Breathe...Discuss</a:t>
            </a:r>
            <a:endParaRPr>
              <a:solidFill>
                <a:srgbClr val="B7B7B7"/>
              </a:solidFill>
            </a:endParaRPr>
          </a:p>
        </p:txBody>
      </p:sp>
      <p:sp>
        <p:nvSpPr>
          <p:cNvPr id="413" name="Google Shape;413;p64"/>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5"/>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Current and Future Workforce</a:t>
            </a:r>
            <a:endParaRPr/>
          </a:p>
        </p:txBody>
      </p:sp>
      <p:sp>
        <p:nvSpPr>
          <p:cNvPr id="419" name="Google Shape;419;p65"/>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6"/>
          <p:cNvSpPr txBox="1">
            <a:spLocks noGrp="1"/>
          </p:cNvSpPr>
          <p:nvPr>
            <p:ph type="title"/>
          </p:nvPr>
        </p:nvSpPr>
        <p:spPr>
          <a:xfrm>
            <a:off x="628650" y="273844"/>
            <a:ext cx="78867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a:t>C.1: A Skilled, Diverse, Motivated Workforce</a:t>
            </a:r>
            <a:endParaRPr/>
          </a:p>
        </p:txBody>
      </p:sp>
      <p:sp>
        <p:nvSpPr>
          <p:cNvPr id="425" name="Google Shape;425;p66"/>
          <p:cNvSpPr txBox="1">
            <a:spLocks noGrp="1"/>
          </p:cNvSpPr>
          <p:nvPr>
            <p:ph type="body" idx="1"/>
          </p:nvPr>
        </p:nvSpPr>
        <p:spPr>
          <a:xfrm>
            <a:off x="398250" y="1398019"/>
            <a:ext cx="78867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400">
                <a:latin typeface="Arial"/>
                <a:ea typeface="Arial"/>
                <a:cs typeface="Arial"/>
                <a:sym typeface="Arial"/>
              </a:rPr>
              <a:t>During ECP there have been stellar examples of great work, but also challenges to the workforce pipeline at multiple stages.  </a:t>
            </a:r>
            <a:endParaRPr sz="2400">
              <a:latin typeface="Arial"/>
              <a:ea typeface="Arial"/>
              <a:cs typeface="Arial"/>
              <a:sym typeface="Arial"/>
            </a:endParaRPr>
          </a:p>
          <a:p>
            <a:pPr marL="457200" lvl="0" indent="-381000" algn="l" rtl="0">
              <a:lnSpc>
                <a:spcPct val="100000"/>
              </a:lnSpc>
              <a:spcBef>
                <a:spcPts val="0"/>
              </a:spcBef>
              <a:spcAft>
                <a:spcPts val="0"/>
              </a:spcAft>
              <a:buSzPts val="2400"/>
              <a:buFont typeface="Arial"/>
              <a:buChar char="•"/>
            </a:pPr>
            <a:r>
              <a:rPr lang="en" sz="2400">
                <a:latin typeface="Arial"/>
                <a:ea typeface="Arial"/>
                <a:cs typeface="Arial"/>
                <a:sym typeface="Arial"/>
              </a:rPr>
              <a:t>Built ties and trust between DOE/SC/ASCR communities, in large part through collaborative delivery of high-quality results.</a:t>
            </a:r>
            <a:endParaRPr sz="2400">
              <a:latin typeface="Arial"/>
              <a:ea typeface="Arial"/>
              <a:cs typeface="Arial"/>
              <a:sym typeface="Arial"/>
            </a:endParaRPr>
          </a:p>
          <a:p>
            <a:pPr marL="457200" lvl="0" indent="-381000" algn="l" rtl="0">
              <a:lnSpc>
                <a:spcPct val="100000"/>
              </a:lnSpc>
              <a:spcBef>
                <a:spcPts val="0"/>
              </a:spcBef>
              <a:spcAft>
                <a:spcPts val="0"/>
              </a:spcAft>
              <a:buSzPts val="2400"/>
              <a:buFont typeface="Arial"/>
              <a:buChar char="•"/>
            </a:pPr>
            <a:r>
              <a:rPr lang="en" sz="2400">
                <a:latin typeface="Arial"/>
                <a:ea typeface="Arial"/>
                <a:cs typeface="Arial"/>
                <a:sym typeface="Arial"/>
              </a:rPr>
              <a:t>Extraordinary efforts at Facilities and Centers and Labs</a:t>
            </a:r>
            <a:endParaRPr sz="2400">
              <a:latin typeface="Arial"/>
              <a:ea typeface="Arial"/>
              <a:cs typeface="Arial"/>
              <a:sym typeface="Arial"/>
            </a:endParaRPr>
          </a:p>
          <a:p>
            <a:pPr marL="0" lvl="0" indent="0" algn="l" rtl="0">
              <a:lnSpc>
                <a:spcPct val="100000"/>
              </a:lnSpc>
              <a:spcBef>
                <a:spcPts val="0"/>
              </a:spcBef>
              <a:spcAft>
                <a:spcPts val="0"/>
              </a:spcAft>
              <a:buNone/>
            </a:pPr>
            <a:endParaRPr sz="1800"/>
          </a:p>
        </p:txBody>
      </p:sp>
      <p:sp>
        <p:nvSpPr>
          <p:cNvPr id="426" name="Google Shape;426;p66"/>
          <p:cNvSpPr txBox="1"/>
          <p:nvPr/>
        </p:nvSpPr>
        <p:spPr>
          <a:xfrm rot="-5400000">
            <a:off x="-56850" y="576100"/>
            <a:ext cx="9813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7"/>
          <p:cNvSpPr txBox="1">
            <a:spLocks noGrp="1"/>
          </p:cNvSpPr>
          <p:nvPr>
            <p:ph type="title"/>
          </p:nvPr>
        </p:nvSpPr>
        <p:spPr>
          <a:xfrm>
            <a:off x="628650" y="273844"/>
            <a:ext cx="78867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sz="3000"/>
              <a:t>C2: Career paths are challenged beyond Exascale</a:t>
            </a:r>
            <a:endParaRPr sz="3000"/>
          </a:p>
        </p:txBody>
      </p:sp>
      <p:sp>
        <p:nvSpPr>
          <p:cNvPr id="432" name="Google Shape;432;p6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latin typeface="Arial"/>
                <a:ea typeface="Arial"/>
                <a:cs typeface="Arial"/>
                <a:sym typeface="Arial"/>
              </a:rPr>
              <a:t>Outstanding Issues</a:t>
            </a:r>
            <a:endParaRPr sz="2400">
              <a:latin typeface="Arial"/>
              <a:ea typeface="Arial"/>
              <a:cs typeface="Arial"/>
              <a:sym typeface="Arial"/>
            </a:endParaRPr>
          </a:p>
          <a:p>
            <a:pPr marL="457200" lvl="0" indent="-381000" algn="l" rtl="0">
              <a:lnSpc>
                <a:spcPct val="100000"/>
              </a:lnSpc>
              <a:spcBef>
                <a:spcPts val="0"/>
              </a:spcBef>
              <a:spcAft>
                <a:spcPts val="0"/>
              </a:spcAft>
              <a:buSzPts val="2400"/>
              <a:buChar char="•"/>
            </a:pPr>
            <a:r>
              <a:rPr lang="en" sz="2400">
                <a:latin typeface="Arial"/>
                <a:ea typeface="Arial"/>
                <a:cs typeface="Arial"/>
                <a:sym typeface="Arial"/>
              </a:rPr>
              <a:t>Career paths for both researchers and developers</a:t>
            </a:r>
            <a:endParaRPr sz="2400">
              <a:latin typeface="Arial"/>
              <a:ea typeface="Arial"/>
              <a:cs typeface="Arial"/>
              <a:sym typeface="Arial"/>
            </a:endParaRPr>
          </a:p>
          <a:p>
            <a:pPr marL="457200" lvl="0" indent="-381000" algn="l" rtl="0">
              <a:lnSpc>
                <a:spcPct val="100000"/>
              </a:lnSpc>
              <a:spcBef>
                <a:spcPts val="0"/>
              </a:spcBef>
              <a:spcAft>
                <a:spcPts val="0"/>
              </a:spcAft>
              <a:buSzPts val="2400"/>
              <a:buChar char="•"/>
            </a:pPr>
            <a:r>
              <a:rPr lang="en" sz="2400">
                <a:latin typeface="Arial"/>
                <a:ea typeface="Arial"/>
                <a:cs typeface="Arial"/>
                <a:sym typeface="Arial"/>
              </a:rPr>
              <a:t>Retention of the talented workforce</a:t>
            </a:r>
            <a:endParaRPr sz="2400">
              <a:latin typeface="Arial"/>
              <a:ea typeface="Arial"/>
              <a:cs typeface="Arial"/>
              <a:sym typeface="Arial"/>
            </a:endParaRPr>
          </a:p>
          <a:p>
            <a:pPr marL="457200" lvl="0" indent="-381000" algn="l" rtl="0">
              <a:lnSpc>
                <a:spcPct val="100000"/>
              </a:lnSpc>
              <a:spcBef>
                <a:spcPts val="0"/>
              </a:spcBef>
              <a:spcAft>
                <a:spcPts val="0"/>
              </a:spcAft>
              <a:buSzPts val="2400"/>
              <a:buChar char="•"/>
            </a:pPr>
            <a:r>
              <a:rPr lang="en" sz="2400">
                <a:latin typeface="Arial"/>
                <a:ea typeface="Arial"/>
                <a:cs typeface="Arial"/>
                <a:sym typeface="Arial"/>
              </a:rPr>
              <a:t>Diversity of the Lab workforce</a:t>
            </a:r>
            <a:endParaRPr sz="2400">
              <a:latin typeface="Arial"/>
              <a:ea typeface="Arial"/>
              <a:cs typeface="Arial"/>
              <a:sym typeface="Arial"/>
            </a:endParaRPr>
          </a:p>
          <a:p>
            <a:pPr marL="457200" lvl="0" indent="-381000" algn="l" rtl="0">
              <a:lnSpc>
                <a:spcPct val="100000"/>
              </a:lnSpc>
              <a:spcBef>
                <a:spcPts val="0"/>
              </a:spcBef>
              <a:spcAft>
                <a:spcPts val="0"/>
              </a:spcAft>
              <a:buSzPts val="2400"/>
              <a:buChar char="•"/>
            </a:pPr>
            <a:r>
              <a:rPr lang="en" sz="2400">
                <a:latin typeface="Arial"/>
                <a:ea typeface="Arial"/>
                <a:cs typeface="Arial"/>
                <a:sym typeface="Arial"/>
              </a:rPr>
              <a:t>opportunities for blue-sky research as well as development.  </a:t>
            </a:r>
            <a:endParaRPr sz="24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2400">
                <a:latin typeface="Arial"/>
                <a:ea typeface="Arial"/>
                <a:cs typeface="Arial"/>
                <a:sym typeface="Arial"/>
              </a:rPr>
              <a:t>Addressing workforce issues will be particularly critical during the transition to the post-ECP environment.</a:t>
            </a:r>
            <a:endParaRPr sz="2400"/>
          </a:p>
          <a:p>
            <a:pPr marL="0" lvl="0" indent="0" algn="l" rtl="0">
              <a:spcBef>
                <a:spcPts val="800"/>
              </a:spcBef>
              <a:spcAft>
                <a:spcPts val="0"/>
              </a:spcAft>
              <a:buNone/>
            </a:pPr>
            <a:endParaRPr/>
          </a:p>
        </p:txBody>
      </p:sp>
      <p:sp>
        <p:nvSpPr>
          <p:cNvPr id="433" name="Google Shape;433;p67"/>
          <p:cNvSpPr txBox="1"/>
          <p:nvPr/>
        </p:nvSpPr>
        <p:spPr>
          <a:xfrm rot="-5400000">
            <a:off x="-56850" y="576100"/>
            <a:ext cx="9813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233775" y="333769"/>
            <a:ext cx="6390300" cy="429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Subcommittee Members</a:t>
            </a:r>
            <a:endParaRPr/>
          </a:p>
        </p:txBody>
      </p:sp>
      <p:graphicFrame>
        <p:nvGraphicFramePr>
          <p:cNvPr id="173" name="Google Shape;173;p32"/>
          <p:cNvGraphicFramePr/>
          <p:nvPr>
            <p:extLst>
              <p:ext uri="{D42A27DB-BD31-4B8C-83A1-F6EECF244321}">
                <p14:modId xmlns:p14="http://schemas.microsoft.com/office/powerpoint/2010/main" val="2832447675"/>
              </p:ext>
            </p:extLst>
          </p:nvPr>
        </p:nvGraphicFramePr>
        <p:xfrm>
          <a:off x="864750" y="1042860"/>
          <a:ext cx="7886700" cy="3840330"/>
        </p:xfrm>
        <a:graphic>
          <a:graphicData uri="http://schemas.openxmlformats.org/drawingml/2006/table">
            <a:tbl>
              <a:tblPr>
                <a:noFill/>
                <a:tableStyleId>{3C4FD608-BBA6-477A-9D8C-C8FC702C65FC}</a:tableStyleId>
              </a:tblPr>
              <a:tblGrid>
                <a:gridCol w="3707250">
                  <a:extLst>
                    <a:ext uri="{9D8B030D-6E8A-4147-A177-3AD203B41FA5}">
                      <a16:colId xmlns:a16="http://schemas.microsoft.com/office/drawing/2014/main" xmlns="" val="20000"/>
                    </a:ext>
                  </a:extLst>
                </a:gridCol>
                <a:gridCol w="4179450">
                  <a:extLst>
                    <a:ext uri="{9D8B030D-6E8A-4147-A177-3AD203B41FA5}">
                      <a16:colId xmlns:a16="http://schemas.microsoft.com/office/drawing/2014/main" xmlns="" val="20001"/>
                    </a:ext>
                  </a:extLst>
                </a:gridCol>
              </a:tblGrid>
              <a:tr h="765297">
                <a:tc>
                  <a:txBody>
                    <a:bodyPr/>
                    <a:lstStyle/>
                    <a:p>
                      <a:pPr marL="0" marR="0" lvl="0" indent="0" algn="l" rtl="0">
                        <a:lnSpc>
                          <a:spcPct val="80000"/>
                        </a:lnSpc>
                        <a:spcBef>
                          <a:spcPts val="0"/>
                        </a:spcBef>
                        <a:spcAft>
                          <a:spcPts val="0"/>
                        </a:spcAft>
                        <a:buClr>
                          <a:schemeClr val="dk1"/>
                        </a:buClr>
                        <a:buSzPts val="800"/>
                        <a:buFont typeface="Arial"/>
                        <a:buNone/>
                      </a:pPr>
                      <a:r>
                        <a:rPr lang="en" sz="2400" u="none" strike="noStrike" cap="none" dirty="0">
                          <a:solidFill>
                            <a:schemeClr val="dk1"/>
                          </a:solidFill>
                        </a:rPr>
                        <a:t>Jay </a:t>
                      </a:r>
                      <a:r>
                        <a:rPr lang="en" sz="2400" u="none" strike="noStrike" cap="none" dirty="0" err="1">
                          <a:solidFill>
                            <a:schemeClr val="dk1"/>
                          </a:solidFill>
                        </a:rPr>
                        <a:t>Bardhan</a:t>
                      </a:r>
                      <a:r>
                        <a:rPr lang="en" sz="2400" u="none" strike="noStrike" cap="none" dirty="0">
                          <a:solidFill>
                            <a:schemeClr val="dk1"/>
                          </a:solidFill>
                        </a:rPr>
                        <a:t>, GlaxoSmithKline</a:t>
                      </a:r>
                      <a:endParaRPr sz="2400" u="none" strike="noStrike" cap="none" dirty="0"/>
                    </a:p>
                  </a:txBody>
                  <a:tcPr marL="91425" marR="91425" marT="91425" marB="91425"/>
                </a:tc>
                <a:tc>
                  <a:txBody>
                    <a:bodyPr/>
                    <a:lstStyle/>
                    <a:p>
                      <a:pPr marL="0" marR="0" lvl="0" indent="0" algn="l" rtl="0">
                        <a:lnSpc>
                          <a:spcPct val="80000"/>
                        </a:lnSpc>
                        <a:spcBef>
                          <a:spcPts val="0"/>
                        </a:spcBef>
                        <a:spcAft>
                          <a:spcPts val="0"/>
                        </a:spcAft>
                        <a:buClr>
                          <a:schemeClr val="dk1"/>
                        </a:buClr>
                        <a:buSzPts val="1600"/>
                        <a:buFont typeface="Calibri"/>
                        <a:buNone/>
                      </a:pPr>
                      <a:r>
                        <a:rPr lang="en" sz="2400" u="none" strike="noStrike" cap="none" dirty="0">
                          <a:solidFill>
                            <a:schemeClr val="dk1"/>
                          </a:solidFill>
                        </a:rPr>
                        <a:t>Richard </a:t>
                      </a:r>
                      <a:r>
                        <a:rPr lang="en" sz="2400" u="none" strike="noStrike" cap="none" dirty="0" err="1">
                          <a:solidFill>
                            <a:schemeClr val="dk1"/>
                          </a:solidFill>
                        </a:rPr>
                        <a:t>Lethin</a:t>
                      </a:r>
                      <a:r>
                        <a:rPr lang="en" sz="2400" u="none" strike="noStrike" cap="none" dirty="0">
                          <a:solidFill>
                            <a:schemeClr val="dk1"/>
                          </a:solidFill>
                        </a:rPr>
                        <a:t>, Reservoir Labs (ASCAC)</a:t>
                      </a:r>
                      <a:endParaRPr sz="2400" u="none" strike="noStrike" cap="none" dirty="0"/>
                    </a:p>
                  </a:txBody>
                  <a:tcPr marL="91425" marR="91425" marT="91425" marB="91425"/>
                </a:tc>
                <a:extLst>
                  <a:ext uri="{0D108BD9-81ED-4DB2-BD59-A6C34878D82A}">
                    <a16:rowId xmlns:a16="http://schemas.microsoft.com/office/drawing/2014/main" xmlns="" val="10000"/>
                  </a:ext>
                </a:extLst>
              </a:tr>
              <a:tr h="765297">
                <a:tc>
                  <a:txBody>
                    <a:bodyPr/>
                    <a:lstStyle/>
                    <a:p>
                      <a:pPr marL="0" marR="0" lvl="0" indent="0" algn="l" rtl="0">
                        <a:lnSpc>
                          <a:spcPct val="80000"/>
                        </a:lnSpc>
                        <a:spcBef>
                          <a:spcPts val="0"/>
                        </a:spcBef>
                        <a:spcAft>
                          <a:spcPts val="0"/>
                        </a:spcAft>
                        <a:buClr>
                          <a:schemeClr val="dk1"/>
                        </a:buClr>
                        <a:buSzPts val="1600"/>
                        <a:buFont typeface="Calibri"/>
                        <a:buNone/>
                      </a:pPr>
                      <a:r>
                        <a:rPr lang="en" sz="2400" u="none" strike="noStrike" cap="none" dirty="0">
                          <a:solidFill>
                            <a:schemeClr val="dk1"/>
                          </a:solidFill>
                        </a:rPr>
                        <a:t>Alan Edelman, MIT</a:t>
                      </a:r>
                      <a:endParaRPr sz="2400" u="none" strike="noStrike" cap="none" dirty="0"/>
                    </a:p>
                  </a:txBody>
                  <a:tcPr marL="91425" marR="91425" marT="91425" marB="91425"/>
                </a:tc>
                <a:tc>
                  <a:txBody>
                    <a:bodyPr/>
                    <a:lstStyle/>
                    <a:p>
                      <a:pPr marL="0" marR="0" lvl="0" indent="0" algn="l" rtl="0">
                        <a:lnSpc>
                          <a:spcPct val="80000"/>
                        </a:lnSpc>
                        <a:spcBef>
                          <a:spcPts val="0"/>
                        </a:spcBef>
                        <a:spcAft>
                          <a:spcPts val="0"/>
                        </a:spcAft>
                        <a:buClr>
                          <a:schemeClr val="dk1"/>
                        </a:buClr>
                        <a:buSzPts val="800"/>
                        <a:buFont typeface="Arial"/>
                        <a:buNone/>
                      </a:pPr>
                      <a:r>
                        <a:rPr lang="en" sz="2400" u="none" strike="noStrike" cap="none">
                          <a:solidFill>
                            <a:schemeClr val="dk1"/>
                          </a:solidFill>
                        </a:rPr>
                        <a:t>David Levermore, UMD, (ASCAC)</a:t>
                      </a:r>
                      <a:endParaRPr sz="2400" u="none" strike="noStrike" cap="none"/>
                    </a:p>
                  </a:txBody>
                  <a:tcPr marL="91425" marR="91425" marT="91425" marB="91425"/>
                </a:tc>
                <a:extLst>
                  <a:ext uri="{0D108BD9-81ED-4DB2-BD59-A6C34878D82A}">
                    <a16:rowId xmlns:a16="http://schemas.microsoft.com/office/drawing/2014/main" xmlns="" val="10001"/>
                  </a:ext>
                </a:extLst>
              </a:tr>
              <a:tr h="765297">
                <a:tc>
                  <a:txBody>
                    <a:bodyPr/>
                    <a:lstStyle/>
                    <a:p>
                      <a:pPr marL="0" marR="0" lvl="0" indent="0" algn="l" rtl="0">
                        <a:lnSpc>
                          <a:spcPct val="80000"/>
                        </a:lnSpc>
                        <a:spcBef>
                          <a:spcPts val="0"/>
                        </a:spcBef>
                        <a:spcAft>
                          <a:spcPts val="0"/>
                        </a:spcAft>
                        <a:buClr>
                          <a:schemeClr val="dk1"/>
                        </a:buClr>
                        <a:buSzPts val="800"/>
                        <a:buFont typeface="Arial"/>
                        <a:buNone/>
                      </a:pPr>
                      <a:r>
                        <a:rPr lang="en" sz="2400" u="none" strike="noStrike" cap="none">
                          <a:solidFill>
                            <a:schemeClr val="dk1"/>
                          </a:solidFill>
                        </a:rPr>
                        <a:t>Roscoe Giles, </a:t>
                      </a:r>
                      <a:br>
                        <a:rPr lang="en" sz="2400" u="none" strike="noStrike" cap="none">
                          <a:solidFill>
                            <a:schemeClr val="dk1"/>
                          </a:solidFill>
                        </a:rPr>
                      </a:br>
                      <a:r>
                        <a:rPr lang="en" sz="2400" u="none" strike="noStrike" cap="none">
                          <a:solidFill>
                            <a:schemeClr val="dk1"/>
                          </a:solidFill>
                        </a:rPr>
                        <a:t>Boston U. (chair)</a:t>
                      </a:r>
                      <a:endParaRPr sz="2400" u="none" strike="noStrike" cap="none"/>
                    </a:p>
                  </a:txBody>
                  <a:tcPr marL="91425" marR="91425" marT="91425" marB="91425"/>
                </a:tc>
                <a:tc>
                  <a:txBody>
                    <a:bodyPr/>
                    <a:lstStyle/>
                    <a:p>
                      <a:pPr marL="0" marR="0" lvl="0" indent="0" algn="l" rtl="0">
                        <a:lnSpc>
                          <a:spcPct val="80000"/>
                        </a:lnSpc>
                        <a:spcBef>
                          <a:spcPts val="0"/>
                        </a:spcBef>
                        <a:spcAft>
                          <a:spcPts val="0"/>
                        </a:spcAft>
                        <a:buClr>
                          <a:schemeClr val="dk1"/>
                        </a:buClr>
                        <a:buSzPts val="800"/>
                        <a:buFont typeface="Arial"/>
                        <a:buNone/>
                      </a:pPr>
                      <a:r>
                        <a:rPr lang="en" sz="2400" u="none" strike="noStrike" cap="none" dirty="0">
                          <a:solidFill>
                            <a:schemeClr val="dk1"/>
                          </a:solidFill>
                        </a:rPr>
                        <a:t>Juan C. Meza, NSF </a:t>
                      </a:r>
                      <a:br>
                        <a:rPr lang="en" sz="2400" u="none" strike="noStrike" cap="none" dirty="0">
                          <a:solidFill>
                            <a:schemeClr val="dk1"/>
                          </a:solidFill>
                        </a:rPr>
                      </a:br>
                      <a:r>
                        <a:rPr lang="en" sz="2400" u="none" strike="noStrike" cap="none" dirty="0">
                          <a:solidFill>
                            <a:schemeClr val="dk1"/>
                          </a:solidFill>
                        </a:rPr>
                        <a:t>(UC Merced)</a:t>
                      </a:r>
                      <a:endParaRPr sz="2400" u="none" strike="noStrike" cap="none" dirty="0"/>
                    </a:p>
                  </a:txBody>
                  <a:tcPr marL="91425" marR="91425" marT="91425" marB="91425"/>
                </a:tc>
                <a:extLst>
                  <a:ext uri="{0D108BD9-81ED-4DB2-BD59-A6C34878D82A}">
                    <a16:rowId xmlns:a16="http://schemas.microsoft.com/office/drawing/2014/main" xmlns="" val="10002"/>
                  </a:ext>
                </a:extLst>
              </a:tr>
              <a:tr h="765297">
                <a:tc>
                  <a:txBody>
                    <a:bodyPr/>
                    <a:lstStyle/>
                    <a:p>
                      <a:pPr marL="0" marR="0" lvl="0" indent="0" algn="l" rtl="0">
                        <a:lnSpc>
                          <a:spcPct val="80000"/>
                        </a:lnSpc>
                        <a:spcBef>
                          <a:spcPts val="0"/>
                        </a:spcBef>
                        <a:spcAft>
                          <a:spcPts val="0"/>
                        </a:spcAft>
                        <a:buClr>
                          <a:schemeClr val="dk1"/>
                        </a:buClr>
                        <a:buSzPts val="800"/>
                        <a:buFont typeface="Arial"/>
                        <a:buNone/>
                      </a:pPr>
                      <a:r>
                        <a:rPr lang="en" sz="2400" u="none" strike="noStrike" cap="none">
                          <a:solidFill>
                            <a:schemeClr val="dk1"/>
                          </a:solidFill>
                        </a:rPr>
                        <a:t>Fred Johnson, DOE/Retired</a:t>
                      </a:r>
                      <a:endParaRPr sz="2400" u="none" strike="noStrike" cap="none"/>
                    </a:p>
                  </a:txBody>
                  <a:tcPr marL="91425" marR="91425" marT="91425" marB="91425"/>
                </a:tc>
                <a:tc>
                  <a:txBody>
                    <a:bodyPr/>
                    <a:lstStyle/>
                    <a:p>
                      <a:pPr marL="0" marR="0" lvl="0" indent="0" algn="l" rtl="0">
                        <a:lnSpc>
                          <a:spcPct val="80000"/>
                        </a:lnSpc>
                        <a:spcBef>
                          <a:spcPts val="0"/>
                        </a:spcBef>
                        <a:spcAft>
                          <a:spcPts val="0"/>
                        </a:spcAft>
                        <a:buClr>
                          <a:schemeClr val="dk1"/>
                        </a:buClr>
                        <a:buSzPts val="800"/>
                        <a:buFont typeface="Arial"/>
                        <a:buNone/>
                      </a:pPr>
                      <a:r>
                        <a:rPr lang="en" sz="2400" u="none" strike="noStrike" cap="none" dirty="0">
                          <a:solidFill>
                            <a:schemeClr val="dk1"/>
                          </a:solidFill>
                        </a:rPr>
                        <a:t>Dan Reed, U. Utah </a:t>
                      </a:r>
                      <a:br>
                        <a:rPr lang="en" sz="2400" u="none" strike="noStrike" cap="none" dirty="0">
                          <a:solidFill>
                            <a:schemeClr val="dk1"/>
                          </a:solidFill>
                        </a:rPr>
                      </a:br>
                      <a:r>
                        <a:rPr lang="en" sz="2400" u="none" strike="noStrike" cap="none" dirty="0">
                          <a:solidFill>
                            <a:schemeClr val="dk1"/>
                          </a:solidFill>
                        </a:rPr>
                        <a:t>(ASCAC)</a:t>
                      </a:r>
                      <a:endParaRPr sz="2400" u="none" strike="noStrike" cap="none" dirty="0"/>
                    </a:p>
                  </a:txBody>
                  <a:tcPr marL="91425" marR="91425" marT="91425" marB="91425"/>
                </a:tc>
                <a:extLst>
                  <a:ext uri="{0D108BD9-81ED-4DB2-BD59-A6C34878D82A}">
                    <a16:rowId xmlns:a16="http://schemas.microsoft.com/office/drawing/2014/main" xmlns="" val="10003"/>
                  </a:ext>
                </a:extLst>
              </a:tr>
              <a:tr h="546632">
                <a:tc>
                  <a:txBody>
                    <a:bodyPr/>
                    <a:lstStyle/>
                    <a:p>
                      <a:pPr marL="0" marR="0" lvl="0" indent="0" algn="l" rtl="0">
                        <a:lnSpc>
                          <a:spcPct val="80000"/>
                        </a:lnSpc>
                        <a:spcBef>
                          <a:spcPts val="0"/>
                        </a:spcBef>
                        <a:spcAft>
                          <a:spcPts val="0"/>
                        </a:spcAft>
                        <a:buClr>
                          <a:schemeClr val="dk1"/>
                        </a:buClr>
                        <a:buSzPts val="800"/>
                        <a:buFont typeface="Arial"/>
                        <a:buNone/>
                      </a:pPr>
                      <a:r>
                        <a:rPr lang="en" sz="2400" u="none" strike="noStrike" cap="none" dirty="0">
                          <a:solidFill>
                            <a:schemeClr val="dk1"/>
                          </a:solidFill>
                        </a:rPr>
                        <a:t>Alexandra </a:t>
                      </a:r>
                      <a:r>
                        <a:rPr lang="en" sz="2400" u="none" strike="noStrike" cap="none" dirty="0" err="1">
                          <a:solidFill>
                            <a:schemeClr val="dk1"/>
                          </a:solidFill>
                        </a:rPr>
                        <a:t>Landsberg</a:t>
                      </a:r>
                      <a:r>
                        <a:rPr lang="en" sz="2400" u="none" strike="noStrike" cap="none" dirty="0">
                          <a:solidFill>
                            <a:schemeClr val="dk1"/>
                          </a:solidFill>
                        </a:rPr>
                        <a:t>, </a:t>
                      </a:r>
                      <a:r>
                        <a:rPr lang="en" sz="2400" dirty="0">
                          <a:solidFill>
                            <a:schemeClr val="dk1"/>
                          </a:solidFill>
                        </a:rPr>
                        <a:t>ONR</a:t>
                      </a:r>
                      <a:endParaRPr sz="2400" u="none" strike="noStrike" cap="none" dirty="0"/>
                    </a:p>
                  </a:txBody>
                  <a:tcPr marL="91425" marR="91425" marT="91425" marB="91425"/>
                </a:tc>
                <a:tc>
                  <a:txBody>
                    <a:bodyPr/>
                    <a:lstStyle/>
                    <a:p>
                      <a:pPr marL="0" marR="0" lvl="0" indent="0" algn="l" rtl="0">
                        <a:lnSpc>
                          <a:spcPct val="100000"/>
                        </a:lnSpc>
                        <a:spcBef>
                          <a:spcPts val="0"/>
                        </a:spcBef>
                        <a:spcAft>
                          <a:spcPts val="0"/>
                        </a:spcAft>
                        <a:buClr>
                          <a:schemeClr val="dk1"/>
                        </a:buClr>
                        <a:buSzPts val="1600"/>
                        <a:buFont typeface="Calibri"/>
                        <a:buNone/>
                      </a:pPr>
                      <a:endParaRPr sz="2400" u="none" strike="noStrike" cap="none" dirty="0"/>
                    </a:p>
                  </a:txBody>
                  <a:tcPr marL="91425" marR="91425" marT="91425" marB="91425"/>
                </a:tc>
                <a:extLst>
                  <a:ext uri="{0D108BD9-81ED-4DB2-BD59-A6C34878D82A}">
                    <a16:rowId xmlns:a16="http://schemas.microsoft.com/office/drawing/2014/main" xmlns="" val="10004"/>
                  </a:ext>
                </a:extLst>
              </a:tr>
            </a:tbl>
          </a:graphicData>
        </a:graphic>
      </p:graphicFrame>
      <p:pic>
        <p:nvPicPr>
          <p:cNvPr id="174" name="Google Shape;174;p32"/>
          <p:cNvPicPr preferRelativeResize="0"/>
          <p:nvPr/>
        </p:nvPicPr>
        <p:blipFill>
          <a:blip r:embed="rId3">
            <a:alphaModFix/>
          </a:blip>
          <a:stretch>
            <a:fillRect/>
          </a:stretch>
        </p:blipFill>
        <p:spPr>
          <a:xfrm>
            <a:off x="3608688" y="1922109"/>
            <a:ext cx="398645" cy="429600"/>
          </a:xfrm>
          <a:prstGeom prst="rect">
            <a:avLst/>
          </a:prstGeom>
          <a:noFill/>
          <a:ln>
            <a:noFill/>
          </a:ln>
        </p:spPr>
      </p:pic>
      <p:pic>
        <p:nvPicPr>
          <p:cNvPr id="175" name="Google Shape;175;p32"/>
          <p:cNvPicPr preferRelativeResize="0"/>
          <p:nvPr/>
        </p:nvPicPr>
        <p:blipFill>
          <a:blip r:embed="rId4">
            <a:alphaModFix/>
          </a:blip>
          <a:stretch>
            <a:fillRect/>
          </a:stretch>
        </p:blipFill>
        <p:spPr>
          <a:xfrm>
            <a:off x="3650841" y="1202227"/>
            <a:ext cx="398649" cy="419945"/>
          </a:xfrm>
          <a:prstGeom prst="rect">
            <a:avLst/>
          </a:prstGeom>
          <a:noFill/>
          <a:ln>
            <a:noFill/>
          </a:ln>
        </p:spPr>
      </p:pic>
      <p:pic>
        <p:nvPicPr>
          <p:cNvPr id="176" name="Google Shape;176;p32"/>
          <p:cNvPicPr preferRelativeResize="0"/>
          <p:nvPr/>
        </p:nvPicPr>
        <p:blipFill>
          <a:blip r:embed="rId5">
            <a:alphaModFix/>
          </a:blip>
          <a:stretch>
            <a:fillRect/>
          </a:stretch>
        </p:blipFill>
        <p:spPr>
          <a:xfrm>
            <a:off x="3597808" y="3532080"/>
            <a:ext cx="398650" cy="460875"/>
          </a:xfrm>
          <a:prstGeom prst="rect">
            <a:avLst/>
          </a:prstGeom>
          <a:noFill/>
          <a:ln>
            <a:noFill/>
          </a:ln>
        </p:spPr>
      </p:pic>
      <p:pic>
        <p:nvPicPr>
          <p:cNvPr id="177" name="Google Shape;177;p32"/>
          <p:cNvPicPr preferRelativeResize="0"/>
          <p:nvPr/>
        </p:nvPicPr>
        <p:blipFill>
          <a:blip r:embed="rId6">
            <a:alphaModFix/>
          </a:blip>
          <a:stretch>
            <a:fillRect/>
          </a:stretch>
        </p:blipFill>
        <p:spPr>
          <a:xfrm>
            <a:off x="3608688" y="2673460"/>
            <a:ext cx="398650" cy="579129"/>
          </a:xfrm>
          <a:prstGeom prst="rect">
            <a:avLst/>
          </a:prstGeom>
          <a:noFill/>
          <a:ln>
            <a:noFill/>
          </a:ln>
        </p:spPr>
      </p:pic>
      <p:pic>
        <p:nvPicPr>
          <p:cNvPr id="178" name="Google Shape;178;p32"/>
          <p:cNvPicPr preferRelativeResize="0"/>
          <p:nvPr/>
        </p:nvPicPr>
        <p:blipFill>
          <a:blip r:embed="rId7">
            <a:alphaModFix/>
          </a:blip>
          <a:stretch>
            <a:fillRect/>
          </a:stretch>
        </p:blipFill>
        <p:spPr>
          <a:xfrm>
            <a:off x="3943429" y="4272446"/>
            <a:ext cx="447457" cy="460875"/>
          </a:xfrm>
          <a:prstGeom prst="rect">
            <a:avLst/>
          </a:prstGeom>
          <a:noFill/>
          <a:ln>
            <a:noFill/>
          </a:ln>
        </p:spPr>
      </p:pic>
      <p:pic>
        <p:nvPicPr>
          <p:cNvPr id="179" name="Google Shape;179;p32"/>
          <p:cNvPicPr preferRelativeResize="0"/>
          <p:nvPr/>
        </p:nvPicPr>
        <p:blipFill>
          <a:blip r:embed="rId8">
            <a:alphaModFix/>
          </a:blip>
          <a:stretch>
            <a:fillRect/>
          </a:stretch>
        </p:blipFill>
        <p:spPr>
          <a:xfrm>
            <a:off x="8249571" y="1174722"/>
            <a:ext cx="447450" cy="447450"/>
          </a:xfrm>
          <a:prstGeom prst="rect">
            <a:avLst/>
          </a:prstGeom>
          <a:noFill/>
          <a:ln>
            <a:noFill/>
          </a:ln>
        </p:spPr>
      </p:pic>
      <p:pic>
        <p:nvPicPr>
          <p:cNvPr id="180" name="Google Shape;180;p32"/>
          <p:cNvPicPr preferRelativeResize="0"/>
          <p:nvPr/>
        </p:nvPicPr>
        <p:blipFill>
          <a:blip r:embed="rId9">
            <a:alphaModFix/>
          </a:blip>
          <a:stretch>
            <a:fillRect/>
          </a:stretch>
        </p:blipFill>
        <p:spPr>
          <a:xfrm>
            <a:off x="8249571" y="2022120"/>
            <a:ext cx="447450" cy="447450"/>
          </a:xfrm>
          <a:prstGeom prst="rect">
            <a:avLst/>
          </a:prstGeom>
          <a:noFill/>
          <a:ln>
            <a:noFill/>
          </a:ln>
        </p:spPr>
      </p:pic>
      <p:pic>
        <p:nvPicPr>
          <p:cNvPr id="181" name="Google Shape;181;p32"/>
          <p:cNvPicPr preferRelativeResize="0"/>
          <p:nvPr/>
        </p:nvPicPr>
        <p:blipFill>
          <a:blip r:embed="rId10">
            <a:alphaModFix/>
          </a:blip>
          <a:stretch>
            <a:fillRect/>
          </a:stretch>
        </p:blipFill>
        <p:spPr>
          <a:xfrm>
            <a:off x="8249571" y="2743284"/>
            <a:ext cx="447450" cy="439482"/>
          </a:xfrm>
          <a:prstGeom prst="rect">
            <a:avLst/>
          </a:prstGeom>
          <a:noFill/>
          <a:ln>
            <a:noFill/>
          </a:ln>
        </p:spPr>
      </p:pic>
      <p:pic>
        <p:nvPicPr>
          <p:cNvPr id="182" name="Google Shape;182;p32"/>
          <p:cNvPicPr preferRelativeResize="0"/>
          <p:nvPr/>
        </p:nvPicPr>
        <p:blipFill>
          <a:blip r:embed="rId11">
            <a:alphaModFix/>
          </a:blip>
          <a:stretch>
            <a:fillRect/>
          </a:stretch>
        </p:blipFill>
        <p:spPr>
          <a:xfrm>
            <a:off x="8304000" y="3550194"/>
            <a:ext cx="447450" cy="4474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8"/>
          <p:cNvSpPr txBox="1">
            <a:spLocks noGrp="1"/>
          </p:cNvSpPr>
          <p:nvPr>
            <p:ph type="title"/>
          </p:nvPr>
        </p:nvSpPr>
        <p:spPr>
          <a:xfrm>
            <a:off x="628650" y="273844"/>
            <a:ext cx="7886700" cy="994200"/>
          </a:xfrm>
          <a:prstGeom prst="rect">
            <a:avLst/>
          </a:prstGeom>
          <a:solidFill>
            <a:srgbClr val="FFF2CC"/>
          </a:solidFill>
        </p:spPr>
        <p:txBody>
          <a:bodyPr spcFirstLastPara="1" wrap="square" lIns="68575" tIns="34275" rIns="68575" bIns="34275" anchor="ctr" anchorCtr="0">
            <a:noAutofit/>
          </a:bodyPr>
          <a:lstStyle/>
          <a:p>
            <a:pPr marL="0" lvl="0" indent="0" algn="l" rtl="0">
              <a:spcBef>
                <a:spcPts val="0"/>
              </a:spcBef>
              <a:spcAft>
                <a:spcPts val="0"/>
              </a:spcAft>
              <a:buNone/>
            </a:pPr>
            <a:r>
              <a:rPr lang="en" sz="3000"/>
              <a:t>C3:  Diversity, Equity, and Inclusion are valued.</a:t>
            </a:r>
            <a:endParaRPr sz="3000"/>
          </a:p>
        </p:txBody>
      </p:sp>
      <p:sp>
        <p:nvSpPr>
          <p:cNvPr id="439" name="Google Shape;439;p6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SzPts val="2400"/>
              <a:buChar char="•"/>
            </a:pPr>
            <a:r>
              <a:rPr lang="en" sz="2400">
                <a:latin typeface="Arial"/>
                <a:ea typeface="Arial"/>
                <a:cs typeface="Arial"/>
                <a:sym typeface="Arial"/>
              </a:rPr>
              <a:t>ASCR researchers value DEI, and are aligned with SC’s efforts to increase DEI in the workforce</a:t>
            </a:r>
            <a:endParaRPr sz="2400">
              <a:latin typeface="Arial"/>
              <a:ea typeface="Arial"/>
              <a:cs typeface="Arial"/>
              <a:sym typeface="Arial"/>
            </a:endParaRPr>
          </a:p>
          <a:p>
            <a:pPr marL="457200" lvl="0" indent="-381000" algn="l" rtl="0">
              <a:lnSpc>
                <a:spcPct val="100000"/>
              </a:lnSpc>
              <a:spcBef>
                <a:spcPts val="0"/>
              </a:spcBef>
              <a:spcAft>
                <a:spcPts val="0"/>
              </a:spcAft>
              <a:buSzPts val="2400"/>
              <a:buFont typeface="Arial"/>
              <a:buChar char="•"/>
            </a:pPr>
            <a:r>
              <a:rPr lang="en" sz="2400">
                <a:latin typeface="Arial"/>
                <a:ea typeface="Arial"/>
                <a:cs typeface="Arial"/>
                <a:sym typeface="Arial"/>
              </a:rPr>
              <a:t>Significant progress has been made during ECP and with SC leadership taking an active role supporting DEI </a:t>
            </a:r>
            <a:endParaRPr sz="2400">
              <a:latin typeface="Arial"/>
              <a:ea typeface="Arial"/>
              <a:cs typeface="Arial"/>
              <a:sym typeface="Arial"/>
            </a:endParaRPr>
          </a:p>
          <a:p>
            <a:pPr marL="457200" lvl="0" indent="-381000" algn="l" rtl="0">
              <a:lnSpc>
                <a:spcPct val="100000"/>
              </a:lnSpc>
              <a:spcBef>
                <a:spcPts val="0"/>
              </a:spcBef>
              <a:spcAft>
                <a:spcPts val="0"/>
              </a:spcAft>
              <a:buSzPts val="2400"/>
              <a:buFont typeface="Arial"/>
              <a:buChar char="•"/>
            </a:pPr>
            <a:r>
              <a:rPr lang="en" sz="2400">
                <a:latin typeface="Arial"/>
                <a:ea typeface="Arial"/>
                <a:cs typeface="Arial"/>
                <a:sym typeface="Arial"/>
              </a:rPr>
              <a:t>Researchers at the Labs see multiple opportunities to improve DEI, which can be realized with appropriate support from leadership</a:t>
            </a:r>
            <a:endParaRPr sz="2400">
              <a:latin typeface="Arial"/>
              <a:ea typeface="Arial"/>
              <a:cs typeface="Arial"/>
              <a:sym typeface="Arial"/>
            </a:endParaRPr>
          </a:p>
        </p:txBody>
      </p:sp>
      <p:sp>
        <p:nvSpPr>
          <p:cNvPr id="440" name="Google Shape;440;p68"/>
          <p:cNvSpPr txBox="1"/>
          <p:nvPr/>
        </p:nvSpPr>
        <p:spPr>
          <a:xfrm rot="-5400000">
            <a:off x="-56850" y="576100"/>
            <a:ext cx="9813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9"/>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C.1: Support researchers’ re-engagement in “blue sky research”</a:t>
            </a:r>
            <a:endParaRPr/>
          </a:p>
        </p:txBody>
      </p:sp>
      <p:sp>
        <p:nvSpPr>
          <p:cNvPr id="446" name="Google Shape;446;p6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000">
                <a:latin typeface="Arial"/>
                <a:ea typeface="Arial"/>
                <a:cs typeface="Arial"/>
                <a:sym typeface="Arial"/>
              </a:rPr>
              <a:t>ASCR should craft programs that develop a diverse multi-generational workforce.</a:t>
            </a:r>
            <a:endParaRPr sz="2000">
              <a:latin typeface="Arial"/>
              <a:ea typeface="Arial"/>
              <a:cs typeface="Arial"/>
              <a:sym typeface="Arial"/>
            </a:endParaRPr>
          </a:p>
          <a:p>
            <a:pPr marL="0" lvl="0" indent="0" algn="l" rtl="0">
              <a:lnSpc>
                <a:spcPct val="115000"/>
              </a:lnSpc>
              <a:spcBef>
                <a:spcPts val="0"/>
              </a:spcBef>
              <a:spcAft>
                <a:spcPts val="0"/>
              </a:spcAft>
              <a:buNone/>
            </a:pPr>
            <a:r>
              <a:rPr lang="en" sz="2000">
                <a:latin typeface="Arial"/>
                <a:ea typeface="Arial"/>
                <a:cs typeface="Arial"/>
                <a:sym typeface="Arial"/>
              </a:rPr>
              <a:t>Each career stage will have different needs and require different kinds of support. </a:t>
            </a:r>
            <a:endParaRPr sz="20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 sz="1800">
                <a:latin typeface="Arial"/>
                <a:ea typeface="Arial"/>
                <a:cs typeface="Arial"/>
                <a:sym typeface="Arial"/>
              </a:rPr>
              <a:t>Early-career researchers will benefit from mentorship in building independent blue sky research programs, and support in building their professional networks for fulfilling research careers. </a:t>
            </a:r>
            <a:endParaRPr sz="18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1800">
                <a:latin typeface="Arial"/>
                <a:ea typeface="Arial"/>
                <a:cs typeface="Arial"/>
                <a:sym typeface="Arial"/>
              </a:rPr>
              <a:t>Mid-career and senior researchers can expand their horizons and motivate their continued engagement during the transition.</a:t>
            </a:r>
            <a:r>
              <a:rPr lang="en" sz="2000">
                <a:latin typeface="Arial"/>
                <a:ea typeface="Arial"/>
                <a:cs typeface="Arial"/>
                <a:sym typeface="Arial"/>
              </a:rPr>
              <a:t> </a:t>
            </a:r>
            <a:endParaRPr sz="2000">
              <a:latin typeface="Arial"/>
              <a:ea typeface="Arial"/>
              <a:cs typeface="Arial"/>
              <a:sym typeface="Arial"/>
            </a:endParaRPr>
          </a:p>
          <a:p>
            <a:pPr marL="0" lvl="0" indent="0" algn="l" rtl="0">
              <a:spcBef>
                <a:spcPts val="800"/>
              </a:spcBef>
              <a:spcAft>
                <a:spcPts val="0"/>
              </a:spcAft>
              <a:buNone/>
            </a:pPr>
            <a:endParaRPr sz="2400"/>
          </a:p>
        </p:txBody>
      </p:sp>
      <p:sp>
        <p:nvSpPr>
          <p:cNvPr id="447" name="Google Shape;447;p69"/>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0"/>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C.2: Retain the Current Workforce</a:t>
            </a:r>
            <a:endParaRPr/>
          </a:p>
        </p:txBody>
      </p:sp>
      <p:sp>
        <p:nvSpPr>
          <p:cNvPr id="453" name="Google Shape;453;p70"/>
          <p:cNvSpPr txBox="1">
            <a:spLocks noGrp="1"/>
          </p:cNvSpPr>
          <p:nvPr>
            <p:ph type="body" idx="1"/>
          </p:nvPr>
        </p:nvSpPr>
        <p:spPr>
          <a:xfrm>
            <a:off x="628650" y="1203125"/>
            <a:ext cx="7886700" cy="3429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2000"/>
              <a:t>Researchers should understand they are valuable to the DOE mission during the transition and beyond. We recommend ASCR and ASC express this value</a:t>
            </a:r>
            <a:r>
              <a:rPr lang="en" sz="1800"/>
              <a:t>. </a:t>
            </a:r>
            <a:endParaRPr sz="1800"/>
          </a:p>
          <a:p>
            <a:pPr marL="457200" lvl="0" indent="-342900" algn="l" rtl="0">
              <a:spcBef>
                <a:spcPts val="800"/>
              </a:spcBef>
              <a:spcAft>
                <a:spcPts val="0"/>
              </a:spcAft>
              <a:buSzPts val="1800"/>
              <a:buChar char="•"/>
            </a:pPr>
            <a:r>
              <a:rPr lang="en" sz="1800"/>
              <a:t>Attracting and retaining talented people requires that they feel </a:t>
            </a:r>
            <a:r>
              <a:rPr lang="en" sz="1800" b="1"/>
              <a:t>valued</a:t>
            </a:r>
            <a:r>
              <a:rPr lang="en" sz="1800"/>
              <a:t> as professionals, </a:t>
            </a:r>
            <a:r>
              <a:rPr lang="en" sz="1800" b="1"/>
              <a:t>connected</a:t>
            </a:r>
            <a:r>
              <a:rPr lang="en" sz="1800"/>
              <a:t> with their colleagues, </a:t>
            </a:r>
            <a:r>
              <a:rPr lang="en" sz="1800" b="1"/>
              <a:t>engaged</a:t>
            </a:r>
            <a:r>
              <a:rPr lang="en" sz="1800"/>
              <a:t> in contributing to the science mission goals of ASCR and DOE, and supported in their pursuit of career development opportunities. </a:t>
            </a:r>
            <a:endParaRPr sz="1800"/>
          </a:p>
          <a:p>
            <a:pPr marL="457200" lvl="0" indent="-342900" algn="l" rtl="0">
              <a:spcBef>
                <a:spcPts val="0"/>
              </a:spcBef>
              <a:spcAft>
                <a:spcPts val="0"/>
              </a:spcAft>
              <a:buSzPts val="1800"/>
              <a:buChar char="•"/>
            </a:pPr>
            <a:r>
              <a:rPr lang="en" sz="1800"/>
              <a:t>During transition, many researchers--especially those hired under ECP--will look to ASCR leadership for </a:t>
            </a:r>
            <a:r>
              <a:rPr lang="en" sz="1800" b="1"/>
              <a:t>indications about the future</a:t>
            </a:r>
            <a:r>
              <a:rPr lang="en" sz="1800"/>
              <a:t>, and their place in it. Stability?  Opportunities for professional growth? How does my expertise fit? </a:t>
            </a:r>
            <a:endParaRPr sz="1800"/>
          </a:p>
          <a:p>
            <a:pPr marL="457200" lvl="0" indent="-342900" algn="l" rtl="0">
              <a:spcBef>
                <a:spcPts val="0"/>
              </a:spcBef>
              <a:spcAft>
                <a:spcPts val="0"/>
              </a:spcAft>
              <a:buSzPts val="1800"/>
              <a:buChar char="•"/>
            </a:pPr>
            <a:r>
              <a:rPr lang="en" sz="1800"/>
              <a:t>An </a:t>
            </a:r>
            <a:r>
              <a:rPr lang="en" sz="1800" b="1"/>
              <a:t>articulated vision</a:t>
            </a:r>
            <a:r>
              <a:rPr lang="en" sz="1800"/>
              <a:t> is essential for ASCR researchers to appreciate the opportunities to contribute during the transition and beyond.</a:t>
            </a:r>
            <a:endParaRPr sz="18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454" name="Google Shape;454;p70"/>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1"/>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sz="3000"/>
              <a:t>C.3: Strengthen Ties to Universities and the Ecosystem</a:t>
            </a:r>
            <a:endParaRPr sz="3000"/>
          </a:p>
        </p:txBody>
      </p:sp>
      <p:sp>
        <p:nvSpPr>
          <p:cNvPr id="460" name="Google Shape;460;p71"/>
          <p:cNvSpPr txBox="1">
            <a:spLocks noGrp="1"/>
          </p:cNvSpPr>
          <p:nvPr>
            <p:ph type="body" idx="1"/>
          </p:nvPr>
        </p:nvSpPr>
        <p:spPr>
          <a:xfrm>
            <a:off x="628650" y="1369225"/>
            <a:ext cx="7886700" cy="3404700"/>
          </a:xfrm>
          <a:prstGeom prst="rect">
            <a:avLst/>
          </a:prstGeom>
        </p:spPr>
        <p:txBody>
          <a:bodyPr spcFirstLastPara="1" wrap="square" lIns="68575" tIns="34275" rIns="68575" bIns="34275" anchor="t" anchorCtr="0">
            <a:noAutofit/>
          </a:bodyPr>
          <a:lstStyle/>
          <a:p>
            <a:pPr marL="457200" lvl="0" indent="-368300" algn="l" rtl="0">
              <a:lnSpc>
                <a:spcPct val="100000"/>
              </a:lnSpc>
              <a:spcBef>
                <a:spcPts val="0"/>
              </a:spcBef>
              <a:spcAft>
                <a:spcPts val="0"/>
              </a:spcAft>
              <a:buSzPts val="2200"/>
              <a:buFont typeface="Arial"/>
              <a:buChar char="•"/>
            </a:pPr>
            <a:r>
              <a:rPr lang="en" sz="2200">
                <a:latin typeface="Arial"/>
                <a:ea typeface="Arial"/>
                <a:cs typeface="Arial"/>
                <a:sym typeface="Arial"/>
              </a:rPr>
              <a:t>Strengthen the talent pipeline, especially at the earliest stages</a:t>
            </a:r>
            <a:endParaRPr sz="2200">
              <a:latin typeface="Arial"/>
              <a:ea typeface="Arial"/>
              <a:cs typeface="Arial"/>
              <a:sym typeface="Arial"/>
            </a:endParaRPr>
          </a:p>
          <a:p>
            <a:pPr marL="457200" lvl="0" indent="-368300" algn="l" rtl="0">
              <a:lnSpc>
                <a:spcPct val="100000"/>
              </a:lnSpc>
              <a:spcBef>
                <a:spcPts val="0"/>
              </a:spcBef>
              <a:spcAft>
                <a:spcPts val="0"/>
              </a:spcAft>
              <a:buSzPts val="2200"/>
              <a:buFont typeface="Arial"/>
              <a:buChar char="•"/>
            </a:pPr>
            <a:r>
              <a:rPr lang="en" sz="2200">
                <a:latin typeface="Arial"/>
                <a:ea typeface="Arial"/>
                <a:cs typeface="Arial"/>
                <a:sym typeface="Arial"/>
              </a:rPr>
              <a:t>Graduate students are next generation of researchers: Robustly fund University Research.</a:t>
            </a:r>
            <a:endParaRPr sz="2200">
              <a:latin typeface="Arial"/>
              <a:ea typeface="Arial"/>
              <a:cs typeface="Arial"/>
              <a:sym typeface="Arial"/>
            </a:endParaRPr>
          </a:p>
          <a:p>
            <a:pPr marL="457200" lvl="0" indent="-368300" algn="l" rtl="0">
              <a:lnSpc>
                <a:spcPct val="100000"/>
              </a:lnSpc>
              <a:spcBef>
                <a:spcPts val="0"/>
              </a:spcBef>
              <a:spcAft>
                <a:spcPts val="0"/>
              </a:spcAft>
              <a:buSzPts val="2200"/>
              <a:buFont typeface="Arial"/>
              <a:buChar char="•"/>
            </a:pPr>
            <a:r>
              <a:rPr lang="en" sz="2200">
                <a:latin typeface="Arial"/>
                <a:ea typeface="Arial"/>
                <a:cs typeface="Arial"/>
                <a:sym typeface="Arial"/>
              </a:rPr>
              <a:t>Take advantage of the flexibility of staffing up research projects through universities and industry partners.</a:t>
            </a:r>
            <a:endParaRPr sz="2200">
              <a:latin typeface="Arial"/>
              <a:ea typeface="Arial"/>
              <a:cs typeface="Arial"/>
              <a:sym typeface="Arial"/>
            </a:endParaRPr>
          </a:p>
          <a:p>
            <a:pPr marL="457200" lvl="0" indent="-368300" algn="l" rtl="0">
              <a:lnSpc>
                <a:spcPct val="100000"/>
              </a:lnSpc>
              <a:spcBef>
                <a:spcPts val="0"/>
              </a:spcBef>
              <a:spcAft>
                <a:spcPts val="0"/>
              </a:spcAft>
              <a:buSzPts val="2200"/>
              <a:buFont typeface="Arial"/>
              <a:buChar char="•"/>
            </a:pPr>
            <a:r>
              <a:rPr lang="en" sz="2200">
                <a:latin typeface="Arial"/>
                <a:ea typeface="Arial"/>
                <a:cs typeface="Arial"/>
                <a:sym typeface="Arial"/>
              </a:rPr>
              <a:t>Funding opportunities should arrive on a regular and predictable cadence. Funded awards should be administered predictably.</a:t>
            </a:r>
            <a:endParaRPr sz="2200">
              <a:latin typeface="Arial"/>
              <a:ea typeface="Arial"/>
              <a:cs typeface="Arial"/>
              <a:sym typeface="Arial"/>
            </a:endParaRPr>
          </a:p>
          <a:p>
            <a:pPr marL="0" lvl="0" indent="0" algn="l" rtl="0">
              <a:spcBef>
                <a:spcPts val="800"/>
              </a:spcBef>
              <a:spcAft>
                <a:spcPts val="0"/>
              </a:spcAft>
              <a:buNone/>
            </a:pPr>
            <a:endParaRPr/>
          </a:p>
        </p:txBody>
      </p:sp>
      <p:sp>
        <p:nvSpPr>
          <p:cNvPr id="461" name="Google Shape;461;p71"/>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2"/>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a:t>C.4: Create career paths for scientific software professionals</a:t>
            </a:r>
            <a:endParaRPr/>
          </a:p>
        </p:txBody>
      </p:sp>
      <p:sp>
        <p:nvSpPr>
          <p:cNvPr id="467" name="Google Shape;467;p7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1800"/>
              <a:t>Many benefits of ECP have come from an increased focus on development.  </a:t>
            </a:r>
            <a:endParaRPr sz="1800"/>
          </a:p>
          <a:p>
            <a:pPr marL="0" lvl="0" indent="0" algn="l" rtl="0">
              <a:spcBef>
                <a:spcPts val="800"/>
              </a:spcBef>
              <a:spcAft>
                <a:spcPts val="0"/>
              </a:spcAft>
              <a:buClr>
                <a:schemeClr val="dk1"/>
              </a:buClr>
              <a:buSzPts val="1100"/>
              <a:buFont typeface="Arial"/>
              <a:buNone/>
            </a:pPr>
            <a:r>
              <a:rPr lang="en" sz="1800"/>
              <a:t>Sustaining and growing the benefits of ECP will require the labs to recruit and retain world-class software developers.</a:t>
            </a:r>
            <a:endParaRPr sz="1800"/>
          </a:p>
          <a:p>
            <a:pPr marL="0" lvl="0" indent="0" algn="l" rtl="0">
              <a:spcBef>
                <a:spcPts val="800"/>
              </a:spcBef>
              <a:spcAft>
                <a:spcPts val="0"/>
              </a:spcAft>
              <a:buClr>
                <a:schemeClr val="dk1"/>
              </a:buClr>
              <a:buSzPts val="1100"/>
              <a:buFont typeface="Arial"/>
              <a:buNone/>
            </a:pPr>
            <a:r>
              <a:rPr lang="en" sz="1800"/>
              <a:t>In turn, this requires the labs to create suitable long-term career paths, comparable to those in industry.  </a:t>
            </a:r>
            <a:endParaRPr sz="1800"/>
          </a:p>
          <a:p>
            <a:pPr marL="0" lvl="0" indent="0" algn="l" rtl="0">
              <a:spcBef>
                <a:spcPts val="800"/>
              </a:spcBef>
              <a:spcAft>
                <a:spcPts val="0"/>
              </a:spcAft>
              <a:buClr>
                <a:schemeClr val="dk1"/>
              </a:buClr>
              <a:buSzPts val="1100"/>
              <a:buFont typeface="Arial"/>
              <a:buNone/>
            </a:pPr>
            <a:r>
              <a:rPr lang="en" sz="1800"/>
              <a:t>Because these positions focus on delivering continued growth for ECP and ASCR products, they should sit with the ASCR research side rather than under facilities.  </a:t>
            </a:r>
            <a:endParaRPr sz="1800"/>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468" name="Google Shape;468;p72"/>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3"/>
          <p:cNvSpPr txBox="1">
            <a:spLocks noGrp="1"/>
          </p:cNvSpPr>
          <p:nvPr>
            <p:ph type="title"/>
          </p:nvPr>
        </p:nvSpPr>
        <p:spPr>
          <a:xfrm>
            <a:off x="628650" y="273844"/>
            <a:ext cx="7886700" cy="994200"/>
          </a:xfrm>
          <a:prstGeom prst="rect">
            <a:avLst/>
          </a:prstGeom>
          <a:solidFill>
            <a:srgbClr val="CFE2F3"/>
          </a:solidFill>
        </p:spPr>
        <p:txBody>
          <a:bodyPr spcFirstLastPara="1" wrap="square" lIns="68575" tIns="34275" rIns="68575" bIns="34275" anchor="ctr" anchorCtr="0">
            <a:noAutofit/>
          </a:bodyPr>
          <a:lstStyle/>
          <a:p>
            <a:pPr marL="0" lvl="0" indent="0" algn="l" rtl="0">
              <a:spcBef>
                <a:spcPts val="0"/>
              </a:spcBef>
              <a:spcAft>
                <a:spcPts val="0"/>
              </a:spcAft>
              <a:buNone/>
            </a:pPr>
            <a:r>
              <a:rPr lang="en" sz="3200"/>
              <a:t>C.5: Support diversity, equity &amp; inclusion (DEI)</a:t>
            </a:r>
            <a:endParaRPr sz="3200"/>
          </a:p>
        </p:txBody>
      </p:sp>
      <p:sp>
        <p:nvSpPr>
          <p:cNvPr id="474" name="Google Shape;474;p7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0" algn="l" rtl="0">
              <a:spcBef>
                <a:spcPts val="800"/>
              </a:spcBef>
              <a:spcAft>
                <a:spcPts val="0"/>
              </a:spcAft>
              <a:buNone/>
            </a:pPr>
            <a:r>
              <a:rPr lang="en" sz="2000"/>
              <a:t>A diverse workforce assures fresh perspectives and aspirations to achieve innovations targeted toward the breadth of national needs.</a:t>
            </a:r>
            <a:endParaRPr sz="2000"/>
          </a:p>
          <a:p>
            <a:pPr marL="457200" lvl="0" indent="-355600" algn="l" rtl="0">
              <a:spcBef>
                <a:spcPts val="800"/>
              </a:spcBef>
              <a:spcAft>
                <a:spcPts val="0"/>
              </a:spcAft>
              <a:buSzPts val="2000"/>
              <a:buChar char="●"/>
            </a:pPr>
            <a:r>
              <a:rPr lang="en" sz="2000"/>
              <a:t>SC is currently convening an external review of SC Lab DEI efforts, and ASCR should set ambitious goals based on the results</a:t>
            </a:r>
            <a:endParaRPr sz="2000"/>
          </a:p>
          <a:p>
            <a:pPr marL="457200" lvl="0" indent="-355600" algn="l" rtl="0">
              <a:spcBef>
                <a:spcPts val="0"/>
              </a:spcBef>
              <a:spcAft>
                <a:spcPts val="0"/>
              </a:spcAft>
              <a:buSzPts val="2000"/>
              <a:buChar char="●"/>
            </a:pPr>
            <a:r>
              <a:rPr lang="en" sz="2000"/>
              <a:t>Where feasible and appropriate, ASCR and the Labs’s DEI efforts should take into account field-specific challenges in recruiting and retention </a:t>
            </a:r>
            <a:endParaRPr sz="2000"/>
          </a:p>
          <a:p>
            <a:pPr marL="457200" lvl="0" indent="-355600" algn="l" rtl="0">
              <a:spcBef>
                <a:spcPts val="0"/>
              </a:spcBef>
              <a:spcAft>
                <a:spcPts val="0"/>
              </a:spcAft>
              <a:buSzPts val="2000"/>
              <a:buChar char="●"/>
            </a:pPr>
            <a:r>
              <a:rPr lang="en" sz="2000"/>
              <a:t>ASCR should promote more family friendly work policies, mentoring, to specifically address women in the workforce and forms of diversity such as (but not limited to) ethnic diversity, LGBTQ, and people with varying abilities.</a:t>
            </a:r>
            <a:endParaRPr sz="2000"/>
          </a:p>
          <a:p>
            <a:pPr marL="0" lvl="0" indent="0" algn="l" rtl="0">
              <a:spcBef>
                <a:spcPts val="800"/>
              </a:spcBef>
              <a:spcAft>
                <a:spcPts val="0"/>
              </a:spcAft>
              <a:buNone/>
            </a:pPr>
            <a:endParaRPr sz="1800"/>
          </a:p>
        </p:txBody>
      </p:sp>
      <p:sp>
        <p:nvSpPr>
          <p:cNvPr id="475" name="Google Shape;475;p73"/>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4"/>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National and International Leadership</a:t>
            </a:r>
            <a:endParaRPr/>
          </a:p>
        </p:txBody>
      </p:sp>
      <p:sp>
        <p:nvSpPr>
          <p:cNvPr id="481" name="Google Shape;481;p74"/>
          <p:cNvSpPr txBox="1">
            <a:spLocks noGrp="1"/>
          </p:cNvSpPr>
          <p:nvPr>
            <p:ph type="body" idx="1"/>
          </p:nvPr>
        </p:nvSpPr>
        <p:spPr>
          <a:xfrm>
            <a:off x="623888" y="3442097"/>
            <a:ext cx="7886700" cy="1125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5"/>
          <p:cNvSpPr txBox="1">
            <a:spLocks noGrp="1"/>
          </p:cNvSpPr>
          <p:nvPr>
            <p:ph type="title"/>
          </p:nvPr>
        </p:nvSpPr>
        <p:spPr>
          <a:xfrm>
            <a:off x="775025" y="445025"/>
            <a:ext cx="8057400" cy="777000"/>
          </a:xfrm>
          <a:prstGeom prst="rect">
            <a:avLst/>
          </a:prstGeom>
          <a:solidFill>
            <a:srgbClr val="FFF2CC"/>
          </a:solidFill>
        </p:spPr>
        <p:txBody>
          <a:bodyPr spcFirstLastPara="1" wrap="square" lIns="91425" tIns="91425" rIns="91425" bIns="91425" anchor="t" anchorCtr="0">
            <a:noAutofit/>
          </a:bodyPr>
          <a:lstStyle/>
          <a:p>
            <a:pPr marL="0" lvl="0" indent="0" algn="l" rtl="0">
              <a:spcBef>
                <a:spcPts val="0"/>
              </a:spcBef>
              <a:spcAft>
                <a:spcPts val="0"/>
              </a:spcAft>
              <a:buNone/>
            </a:pPr>
            <a:r>
              <a:rPr lang="en" sz="2400"/>
              <a:t>D.1: ECI/ECP is the leading national and international exascale computing effort.</a:t>
            </a:r>
            <a:endParaRPr sz="2400"/>
          </a:p>
        </p:txBody>
      </p:sp>
      <p:sp>
        <p:nvSpPr>
          <p:cNvPr id="487" name="Google Shape;487;p75"/>
          <p:cNvSpPr txBox="1">
            <a:spLocks noGrp="1"/>
          </p:cNvSpPr>
          <p:nvPr>
            <p:ph type="body" idx="1"/>
          </p:nvPr>
        </p:nvSpPr>
        <p:spPr>
          <a:xfrm>
            <a:off x="311700" y="1603925"/>
            <a:ext cx="8520600" cy="29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 has happened throughout its history, DOE is pioneering the vision, design, creation, and application of the next incarnation of advanced scientific computing.  When envisioned, the goal of developing exascale computing was advanced in SC/ASCR and NNSA/ASC and supported to meet the needs of DOE.  As plans to design, invest in, and create exascale were formed, the consideration expanded to a national effort involving multiple agencies and stakeholders.  It also help spawn exascale projects around the world.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488" name="Google Shape;488;p75"/>
          <p:cNvSpPr txBox="1"/>
          <p:nvPr/>
        </p:nvSpPr>
        <p:spPr>
          <a:xfrm rot="-5400000">
            <a:off x="16050" y="536525"/>
            <a:ext cx="9810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6"/>
          <p:cNvSpPr txBox="1">
            <a:spLocks noGrp="1"/>
          </p:cNvSpPr>
          <p:nvPr>
            <p:ph type="title"/>
          </p:nvPr>
        </p:nvSpPr>
        <p:spPr>
          <a:xfrm>
            <a:off x="694850" y="445025"/>
            <a:ext cx="8137500" cy="981000"/>
          </a:xfrm>
          <a:prstGeom prst="rect">
            <a:avLst/>
          </a:prstGeom>
          <a:solidFill>
            <a:srgbClr val="FFF2CC"/>
          </a:solidFill>
        </p:spPr>
        <p:txBody>
          <a:bodyPr spcFirstLastPara="1" wrap="square" lIns="91425" tIns="91425" rIns="91425" bIns="91425" anchor="t" anchorCtr="0">
            <a:noAutofit/>
          </a:bodyPr>
          <a:lstStyle/>
          <a:p>
            <a:pPr marL="0" lvl="0" indent="0" algn="l" rtl="0">
              <a:spcBef>
                <a:spcPts val="0"/>
              </a:spcBef>
              <a:spcAft>
                <a:spcPts val="0"/>
              </a:spcAft>
              <a:buNone/>
            </a:pPr>
            <a:r>
              <a:rPr lang="en" sz="3000"/>
              <a:t>D.2  New horizons in computing will impact DOE’s mission.</a:t>
            </a:r>
            <a:endParaRPr sz="3000"/>
          </a:p>
        </p:txBody>
      </p:sp>
      <p:sp>
        <p:nvSpPr>
          <p:cNvPr id="494" name="Google Shape;494;p76"/>
          <p:cNvSpPr txBox="1">
            <a:spLocks noGrp="1"/>
          </p:cNvSpPr>
          <p:nvPr>
            <p:ph type="body" idx="1"/>
          </p:nvPr>
        </p:nvSpPr>
        <p:spPr>
          <a:xfrm>
            <a:off x="311700" y="1532300"/>
            <a:ext cx="8520600" cy="30366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r>
              <a:rPr lang="en">
                <a:solidFill>
                  <a:srgbClr val="000000"/>
                </a:solidFill>
              </a:rPr>
              <a:t>DOE/ASCR must be prepared to work in a wider computing arena.</a:t>
            </a:r>
            <a:endParaRPr>
              <a:solidFill>
                <a:srgbClr val="000000"/>
              </a:solidFill>
            </a:endParaRPr>
          </a:p>
          <a:p>
            <a:pPr marL="457200" lvl="0" indent="-342900" algn="l" rtl="0">
              <a:spcBef>
                <a:spcPts val="1400"/>
              </a:spcBef>
              <a:spcAft>
                <a:spcPts val="0"/>
              </a:spcAft>
              <a:buClr>
                <a:srgbClr val="000000"/>
              </a:buClr>
              <a:buSzPts val="1800"/>
              <a:buChar char="●"/>
            </a:pPr>
            <a:r>
              <a:rPr lang="en">
                <a:solidFill>
                  <a:srgbClr val="000000"/>
                </a:solidFill>
              </a:rPr>
              <a:t>ASCR naturally leads in some areas (eg, Advanced Sci Comp)</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Areas with opportunities for synergy between ASCR and peer leaders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Areas the impact DOE mission where most development activities might be outside DOE/ASCR’s domains</a:t>
            </a:r>
            <a:endParaRPr>
              <a:solidFill>
                <a:srgbClr val="000000"/>
              </a:solidFill>
            </a:endParaRPr>
          </a:p>
          <a:p>
            <a:pPr marL="0" lvl="0" indent="0" algn="l" rtl="0">
              <a:spcBef>
                <a:spcPts val="1400"/>
              </a:spcBef>
              <a:spcAft>
                <a:spcPts val="0"/>
              </a:spcAft>
              <a:buClr>
                <a:schemeClr val="dk1"/>
              </a:buClr>
              <a:buSzPts val="1100"/>
              <a:buFont typeface="Arial"/>
              <a:buNone/>
            </a:pPr>
            <a:r>
              <a:rPr lang="en">
                <a:solidFill>
                  <a:srgbClr val="000000"/>
                </a:solidFill>
              </a:rPr>
              <a:t> ⇒ Judgment about where, how, and how deeply to engage. </a:t>
            </a:r>
            <a:br>
              <a:rPr lang="en">
                <a:solidFill>
                  <a:srgbClr val="000000"/>
                </a:solidFill>
              </a:rPr>
            </a:br>
            <a:r>
              <a:rPr lang="en">
                <a:solidFill>
                  <a:srgbClr val="000000"/>
                </a:solidFill>
              </a:rPr>
              <a:t> ⇒ Rich connections and interactions with a broad spectrum of interests..</a:t>
            </a:r>
            <a:endParaRPr>
              <a:solidFill>
                <a:srgbClr val="000000"/>
              </a:solidFill>
            </a:endParaRPr>
          </a:p>
          <a:p>
            <a:pPr marL="0" lvl="0" indent="0" algn="l" rtl="0">
              <a:spcBef>
                <a:spcPts val="400"/>
              </a:spcBef>
              <a:spcAft>
                <a:spcPts val="1600"/>
              </a:spcAft>
              <a:buNone/>
            </a:pPr>
            <a:endParaRPr/>
          </a:p>
        </p:txBody>
      </p:sp>
      <p:sp>
        <p:nvSpPr>
          <p:cNvPr id="495" name="Google Shape;495;p76"/>
          <p:cNvSpPr txBox="1"/>
          <p:nvPr/>
        </p:nvSpPr>
        <p:spPr>
          <a:xfrm rot="-5400000">
            <a:off x="9500" y="740675"/>
            <a:ext cx="981000" cy="38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Finding</a:t>
            </a:r>
            <a:endParaRPr sz="1800">
              <a:latin typeface="Trebuchet MS"/>
              <a:ea typeface="Trebuchet MS"/>
              <a:cs typeface="Trebuchet MS"/>
              <a:sym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7"/>
          <p:cNvSpPr txBox="1">
            <a:spLocks noGrp="1"/>
          </p:cNvSpPr>
          <p:nvPr>
            <p:ph type="title"/>
          </p:nvPr>
        </p:nvSpPr>
        <p:spPr>
          <a:xfrm>
            <a:off x="561250" y="445025"/>
            <a:ext cx="8271000" cy="798300"/>
          </a:xfrm>
          <a:prstGeom prst="rect">
            <a:avLst/>
          </a:prstGeom>
          <a:solidFill>
            <a:srgbClr val="CFE2F3"/>
          </a:solidFill>
        </p:spPr>
        <p:txBody>
          <a:bodyPr spcFirstLastPara="1" wrap="square" lIns="91425" tIns="91425" rIns="91425" bIns="91425" anchor="t" anchorCtr="0">
            <a:noAutofit/>
          </a:bodyPr>
          <a:lstStyle/>
          <a:p>
            <a:pPr marL="0" lvl="0" indent="0" algn="l" rtl="0">
              <a:spcBef>
                <a:spcPts val="0"/>
              </a:spcBef>
              <a:spcAft>
                <a:spcPts val="0"/>
              </a:spcAft>
              <a:buNone/>
            </a:pPr>
            <a:r>
              <a:rPr lang="en" sz="2400"/>
              <a:t>D.1: DOE/ASCR should maintain national and international leadership in advanced computing.</a:t>
            </a:r>
            <a:endParaRPr sz="2400"/>
          </a:p>
        </p:txBody>
      </p:sp>
      <p:sp>
        <p:nvSpPr>
          <p:cNvPr id="501" name="Google Shape;501;p77"/>
          <p:cNvSpPr txBox="1">
            <a:spLocks noGrp="1"/>
          </p:cNvSpPr>
          <p:nvPr>
            <p:ph type="body" idx="1"/>
          </p:nvPr>
        </p:nvSpPr>
        <p:spPr>
          <a:xfrm>
            <a:off x="561300" y="1390175"/>
            <a:ext cx="8271000" cy="31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recommendations we have made for the transition lay the foundation for ASCR research and ASCR technologies to impact future computing and DOE’s mission.  To maintain world leadership in scientific computing, DOE and ASCR need to be able to connect to stakeholders across US universities, industry, laboratories, and agencies. </a:t>
            </a:r>
            <a:endParaRPr/>
          </a:p>
        </p:txBody>
      </p:sp>
      <p:sp>
        <p:nvSpPr>
          <p:cNvPr id="502" name="Google Shape;502;p77"/>
          <p:cNvSpPr txBox="1"/>
          <p:nvPr/>
        </p:nvSpPr>
        <p:spPr>
          <a:xfrm rot="-5400000">
            <a:off x="-675650" y="1292225"/>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628650" y="273844"/>
            <a:ext cx="7886700" cy="780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3300"/>
              <a:buFont typeface="Calibri"/>
              <a:buNone/>
            </a:pPr>
            <a:r>
              <a:rPr lang="en"/>
              <a:t>Subcommittee Activities</a:t>
            </a:r>
            <a:endParaRPr/>
          </a:p>
        </p:txBody>
      </p:sp>
      <p:sp>
        <p:nvSpPr>
          <p:cNvPr id="188" name="Google Shape;188;p33"/>
          <p:cNvSpPr txBox="1">
            <a:spLocks noGrp="1"/>
          </p:cNvSpPr>
          <p:nvPr>
            <p:ph type="body" idx="1"/>
          </p:nvPr>
        </p:nvSpPr>
        <p:spPr>
          <a:xfrm>
            <a:off x="628650" y="1136176"/>
            <a:ext cx="7886700" cy="3496500"/>
          </a:xfrm>
          <a:prstGeom prst="rect">
            <a:avLst/>
          </a:prstGeom>
          <a:noFill/>
          <a:ln>
            <a:noFill/>
          </a:ln>
        </p:spPr>
        <p:txBody>
          <a:bodyPr spcFirstLastPara="1" wrap="square" lIns="91425" tIns="91425" rIns="91425" bIns="91425" anchor="t" anchorCtr="0">
            <a:noAutofit/>
          </a:bodyPr>
          <a:lstStyle/>
          <a:p>
            <a:pPr marL="177800" lvl="0" indent="-177800" algn="l" rtl="0">
              <a:lnSpc>
                <a:spcPct val="90000"/>
              </a:lnSpc>
              <a:spcBef>
                <a:spcPts val="800"/>
              </a:spcBef>
              <a:spcAft>
                <a:spcPts val="0"/>
              </a:spcAft>
              <a:buClr>
                <a:schemeClr val="dk1"/>
              </a:buClr>
              <a:buSzPts val="1800"/>
              <a:buChar char="•"/>
            </a:pPr>
            <a:r>
              <a:rPr lang="en" sz="2400"/>
              <a:t>Stakeholder Interviews [13]</a:t>
            </a:r>
            <a:endParaRPr sz="2400"/>
          </a:p>
          <a:p>
            <a:pPr marL="457200" lvl="0" indent="0" algn="l" rtl="0">
              <a:lnSpc>
                <a:spcPct val="90000"/>
              </a:lnSpc>
              <a:spcBef>
                <a:spcPts val="800"/>
              </a:spcBef>
              <a:spcAft>
                <a:spcPts val="0"/>
              </a:spcAft>
              <a:buNone/>
            </a:pPr>
            <a:r>
              <a:rPr lang="en"/>
              <a:t>Math &amp; CS Researchers in and out of DOE, ECP Leaders, Lab Staff and Leaders, SC AD’s &amp; Program officers, CSGF Alumni &amp; Fellows</a:t>
            </a:r>
            <a:endParaRPr/>
          </a:p>
          <a:p>
            <a:pPr marL="177800" lvl="0" indent="-177800" algn="l" rtl="0">
              <a:lnSpc>
                <a:spcPct val="90000"/>
              </a:lnSpc>
              <a:spcBef>
                <a:spcPts val="800"/>
              </a:spcBef>
              <a:spcAft>
                <a:spcPts val="0"/>
              </a:spcAft>
              <a:buClr>
                <a:schemeClr val="dk1"/>
              </a:buClr>
              <a:buSzPts val="1800"/>
              <a:buChar char="•"/>
            </a:pPr>
            <a:r>
              <a:rPr lang="en" sz="2400"/>
              <a:t>Community Meetings [3]</a:t>
            </a:r>
            <a:endParaRPr sz="2400"/>
          </a:p>
          <a:p>
            <a:pPr marL="685800" lvl="0" indent="0" algn="l" rtl="0">
              <a:lnSpc>
                <a:spcPct val="90000"/>
              </a:lnSpc>
              <a:spcBef>
                <a:spcPts val="800"/>
              </a:spcBef>
              <a:spcAft>
                <a:spcPts val="0"/>
              </a:spcAft>
              <a:buNone/>
            </a:pPr>
            <a:r>
              <a:rPr lang="en"/>
              <a:t>Co-Loc @ ORNL and DC AI Town Halls &amp; SC19 BoF</a:t>
            </a:r>
            <a:endParaRPr/>
          </a:p>
          <a:p>
            <a:pPr marL="177800" lvl="0" indent="-177800" algn="l" rtl="0">
              <a:lnSpc>
                <a:spcPct val="90000"/>
              </a:lnSpc>
              <a:spcBef>
                <a:spcPts val="800"/>
              </a:spcBef>
              <a:spcAft>
                <a:spcPts val="0"/>
              </a:spcAft>
              <a:buClr>
                <a:schemeClr val="dk1"/>
              </a:buClr>
              <a:buSzPts val="1800"/>
              <a:buChar char="•"/>
            </a:pPr>
            <a:r>
              <a:rPr lang="en" sz="2400"/>
              <a:t>Reading Reports  [∞]</a:t>
            </a:r>
            <a:endParaRPr sz="2400"/>
          </a:p>
          <a:p>
            <a:pPr marL="177800" lvl="0" indent="-177800" algn="l" rtl="0">
              <a:lnSpc>
                <a:spcPct val="90000"/>
              </a:lnSpc>
              <a:spcBef>
                <a:spcPts val="800"/>
              </a:spcBef>
              <a:spcAft>
                <a:spcPts val="0"/>
              </a:spcAft>
              <a:buClr>
                <a:schemeClr val="dk1"/>
              </a:buClr>
              <a:buSzPts val="1800"/>
              <a:buChar char="•"/>
            </a:pPr>
            <a:r>
              <a:rPr lang="en" sz="2400"/>
              <a:t>Subcommittee meetings [39…]</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8"/>
          <p:cNvSpPr txBox="1">
            <a:spLocks noGrp="1"/>
          </p:cNvSpPr>
          <p:nvPr>
            <p:ph type="title"/>
          </p:nvPr>
        </p:nvSpPr>
        <p:spPr>
          <a:xfrm>
            <a:off x="801725" y="445025"/>
            <a:ext cx="8030700" cy="811500"/>
          </a:xfrm>
          <a:prstGeom prst="rect">
            <a:avLst/>
          </a:prstGeom>
          <a:solidFill>
            <a:srgbClr val="CFE2F3"/>
          </a:solidFill>
        </p:spPr>
        <p:txBody>
          <a:bodyPr spcFirstLastPara="1" wrap="square" lIns="91425" tIns="91425" rIns="91425" bIns="91425" anchor="t" anchorCtr="0">
            <a:noAutofit/>
          </a:bodyPr>
          <a:lstStyle/>
          <a:p>
            <a:pPr marL="0" lvl="0" indent="0" algn="l" rtl="0">
              <a:spcBef>
                <a:spcPts val="0"/>
              </a:spcBef>
              <a:spcAft>
                <a:spcPts val="0"/>
              </a:spcAft>
              <a:buNone/>
            </a:pPr>
            <a:r>
              <a:rPr lang="en" sz="2400"/>
              <a:t>D.2: ASCR programs should engage and collaborate with national stakeholders in other agencies.</a:t>
            </a:r>
            <a:endParaRPr sz="2400"/>
          </a:p>
        </p:txBody>
      </p:sp>
      <p:sp>
        <p:nvSpPr>
          <p:cNvPr id="508" name="Google Shape;508;p78"/>
          <p:cNvSpPr txBox="1">
            <a:spLocks noGrp="1"/>
          </p:cNvSpPr>
          <p:nvPr>
            <p:ph type="body" idx="1"/>
          </p:nvPr>
        </p:nvSpPr>
        <p:spPr>
          <a:xfrm>
            <a:off x="881900" y="1336725"/>
            <a:ext cx="7950300" cy="32322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Clr>
                <a:schemeClr val="dk1"/>
              </a:buClr>
              <a:buSzPts val="1100"/>
              <a:buFont typeface="Arial"/>
              <a:buNone/>
            </a:pPr>
            <a:r>
              <a:rPr lang="en">
                <a:solidFill>
                  <a:srgbClr val="000000"/>
                </a:solidFill>
              </a:rPr>
              <a:t>ASCR should consider engagement strategies in new research areas such as AI and Quantum to leverage off of other agency efforts to further DOE mission. </a:t>
            </a:r>
            <a:endParaRPr>
              <a:solidFill>
                <a:srgbClr val="000000"/>
              </a:solidFill>
            </a:endParaRPr>
          </a:p>
          <a:p>
            <a:pPr marL="0" lvl="0" indent="0" algn="l" rtl="0">
              <a:spcBef>
                <a:spcPts val="400"/>
              </a:spcBef>
              <a:spcAft>
                <a:spcPts val="1600"/>
              </a:spcAft>
              <a:buNone/>
            </a:pPr>
            <a:endParaRPr/>
          </a:p>
        </p:txBody>
      </p:sp>
      <p:sp>
        <p:nvSpPr>
          <p:cNvPr id="509" name="Google Shape;509;p78"/>
          <p:cNvSpPr txBox="1"/>
          <p:nvPr/>
        </p:nvSpPr>
        <p:spPr>
          <a:xfrm rot="-5400000">
            <a:off x="-608250" y="1121050"/>
            <a:ext cx="2084100" cy="3897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Recommendation</a:t>
            </a:r>
            <a:endParaRPr sz="1800">
              <a:latin typeface="Trebuchet MS"/>
              <a:ea typeface="Trebuchet MS"/>
              <a:cs typeface="Trebuchet MS"/>
              <a:sym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Google Shape;514;p79"/>
          <p:cNvGrpSpPr/>
          <p:nvPr/>
        </p:nvGrpSpPr>
        <p:grpSpPr>
          <a:xfrm>
            <a:off x="676713" y="99391"/>
            <a:ext cx="7225650" cy="5044050"/>
            <a:chOff x="902284" y="132522"/>
            <a:chExt cx="9634200" cy="6725400"/>
          </a:xfrm>
        </p:grpSpPr>
        <p:sp>
          <p:nvSpPr>
            <p:cNvPr id="515" name="Google Shape;515;p79"/>
            <p:cNvSpPr/>
            <p:nvPr/>
          </p:nvSpPr>
          <p:spPr>
            <a:xfrm>
              <a:off x="902284" y="132522"/>
              <a:ext cx="9634200" cy="6725400"/>
            </a:xfrm>
            <a:prstGeom prst="ellipse">
              <a:avLst/>
            </a:prstGeom>
            <a:solidFill>
              <a:srgbClr val="E1EFD8"/>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516" name="Google Shape;516;p79"/>
            <p:cNvGrpSpPr/>
            <p:nvPr/>
          </p:nvGrpSpPr>
          <p:grpSpPr>
            <a:xfrm>
              <a:off x="1399239" y="770092"/>
              <a:ext cx="8640369" cy="5450338"/>
              <a:chOff x="1272208" y="900766"/>
              <a:chExt cx="8640369" cy="5450338"/>
            </a:xfrm>
          </p:grpSpPr>
          <p:sp>
            <p:nvSpPr>
              <p:cNvPr id="517" name="Google Shape;517;p79"/>
              <p:cNvSpPr/>
              <p:nvPr/>
            </p:nvSpPr>
            <p:spPr>
              <a:xfrm>
                <a:off x="1272208" y="1913502"/>
                <a:ext cx="3191700" cy="3357000"/>
              </a:xfrm>
              <a:prstGeom prst="ellipse">
                <a:avLst/>
              </a:prstGeom>
              <a:solidFill>
                <a:srgbClr val="DDEAF6"/>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ASCR </a:t>
                </a:r>
                <a:endParaRPr sz="1100"/>
              </a:p>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Research</a:t>
                </a:r>
                <a:endParaRPr sz="1100"/>
              </a:p>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&amp; SciDAC</a:t>
                </a:r>
                <a:endParaRPr sz="1500" b="0" i="0" u="none" strike="noStrike" cap="none">
                  <a:solidFill>
                    <a:schemeClr val="dk1"/>
                  </a:solidFill>
                  <a:latin typeface="Calibri"/>
                  <a:ea typeface="Calibri"/>
                  <a:cs typeface="Calibri"/>
                  <a:sym typeface="Calibri"/>
                </a:endParaRPr>
              </a:p>
            </p:txBody>
          </p:sp>
          <p:sp>
            <p:nvSpPr>
              <p:cNvPr id="518" name="Google Shape;518;p79"/>
              <p:cNvSpPr/>
              <p:nvPr/>
            </p:nvSpPr>
            <p:spPr>
              <a:xfrm>
                <a:off x="3823096" y="1931941"/>
                <a:ext cx="3498600" cy="3357000"/>
              </a:xfrm>
              <a:prstGeom prst="ellipse">
                <a:avLst/>
              </a:prstGeom>
              <a:solidFill>
                <a:srgbClr val="D8D8D8"/>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a:solidFill>
                      <a:schemeClr val="dk1"/>
                    </a:solidFill>
                    <a:latin typeface="Calibri"/>
                    <a:ea typeface="Calibri"/>
                    <a:cs typeface="Calibri"/>
                    <a:sym typeface="Calibri"/>
                  </a:rPr>
                  <a:t>Advancing and B</a:t>
                </a:r>
                <a:r>
                  <a:rPr lang="en" sz="1500" b="0" i="0" u="none" strike="noStrike" cap="none">
                    <a:solidFill>
                      <a:schemeClr val="dk1"/>
                    </a:solidFill>
                    <a:latin typeface="Calibri"/>
                    <a:ea typeface="Calibri"/>
                    <a:cs typeface="Calibri"/>
                    <a:sym typeface="Calibri"/>
                  </a:rPr>
                  <a:t>uilding on ECP: </a:t>
                </a:r>
                <a:endParaRPr sz="15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Create </a:t>
                </a:r>
                <a:r>
                  <a:rPr lang="en" sz="1500">
                    <a:solidFill>
                      <a:schemeClr val="dk1"/>
                    </a:solidFill>
                    <a:latin typeface="Calibri"/>
                    <a:ea typeface="Calibri"/>
                    <a:cs typeface="Calibri"/>
                    <a:sym typeface="Calibri"/>
                  </a:rPr>
                  <a:t>a </a:t>
                </a:r>
                <a:endParaRPr sz="1500">
                  <a:solidFill>
                    <a:schemeClr val="dk1"/>
                  </a:solidFill>
                  <a:latin typeface="Calibri"/>
                  <a:ea typeface="Calibri"/>
                  <a:cs typeface="Calibri"/>
                  <a:sym typeface="Calibri"/>
                </a:endParaRPr>
              </a:p>
              <a:p>
                <a:pPr marL="0" marR="0" lvl="0" indent="0" algn="ctr" rtl="0">
                  <a:spcBef>
                    <a:spcPts val="0"/>
                  </a:spcBef>
                  <a:spcAft>
                    <a:spcPts val="0"/>
                  </a:spcAft>
                  <a:buNone/>
                </a:pPr>
                <a:r>
                  <a:rPr lang="en" sz="1500">
                    <a:solidFill>
                      <a:schemeClr val="dk1"/>
                    </a:solidFill>
                    <a:latin typeface="Calibri"/>
                    <a:ea typeface="Calibri"/>
                    <a:cs typeface="Calibri"/>
                    <a:sym typeface="Calibri"/>
                  </a:rPr>
                  <a:t>Software Stewardship Program </a:t>
                </a:r>
                <a:endParaRPr sz="1100"/>
              </a:p>
            </p:txBody>
          </p:sp>
          <p:sp>
            <p:nvSpPr>
              <p:cNvPr id="519" name="Google Shape;519;p79"/>
              <p:cNvSpPr/>
              <p:nvPr/>
            </p:nvSpPr>
            <p:spPr>
              <a:xfrm>
                <a:off x="6720877" y="1981360"/>
                <a:ext cx="3191700" cy="3357000"/>
              </a:xfrm>
              <a:prstGeom prst="ellipse">
                <a:avLst/>
              </a:prstGeom>
              <a:solidFill>
                <a:srgbClr val="DDEAF6"/>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0" i="0" u="none" strike="noStrike" cap="none">
                    <a:solidFill>
                      <a:schemeClr val="dk1"/>
                    </a:solidFill>
                    <a:latin typeface="Calibri"/>
                    <a:ea typeface="Calibri"/>
                    <a:cs typeface="Calibri"/>
                    <a:sym typeface="Calibri"/>
                  </a:rPr>
                  <a:t>ASCR Facilities</a:t>
                </a:r>
                <a:endParaRPr sz="1100"/>
              </a:p>
            </p:txBody>
          </p:sp>
          <p:sp>
            <p:nvSpPr>
              <p:cNvPr id="520" name="Google Shape;520;p79"/>
              <p:cNvSpPr/>
              <p:nvPr/>
            </p:nvSpPr>
            <p:spPr>
              <a:xfrm>
                <a:off x="2799023" y="1206763"/>
                <a:ext cx="2779800" cy="7068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521" name="Google Shape;521;p79"/>
              <p:cNvSpPr/>
              <p:nvPr/>
            </p:nvSpPr>
            <p:spPr>
              <a:xfrm rot="10800000">
                <a:off x="2833553" y="5270447"/>
                <a:ext cx="2745300" cy="7068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522" name="Google Shape;522;p79"/>
              <p:cNvSpPr/>
              <p:nvPr/>
            </p:nvSpPr>
            <p:spPr>
              <a:xfrm>
                <a:off x="5660246" y="1206763"/>
                <a:ext cx="2735400" cy="7068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523" name="Google Shape;523;p79"/>
              <p:cNvSpPr/>
              <p:nvPr/>
            </p:nvSpPr>
            <p:spPr>
              <a:xfrm rot="10800000">
                <a:off x="5719387" y="5198750"/>
                <a:ext cx="2676300" cy="7068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524" name="Google Shape;524;p79"/>
              <p:cNvSpPr/>
              <p:nvPr/>
            </p:nvSpPr>
            <p:spPr>
              <a:xfrm>
                <a:off x="2024515" y="900766"/>
                <a:ext cx="7135800" cy="11523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525" name="Google Shape;525;p79"/>
              <p:cNvSpPr/>
              <p:nvPr/>
            </p:nvSpPr>
            <p:spPr>
              <a:xfrm rot="10800000">
                <a:off x="2357387" y="5198804"/>
                <a:ext cx="6707100" cy="1152300"/>
              </a:xfrm>
              <a:prstGeom prst="curvedDown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grpSp>
      <p:sp>
        <p:nvSpPr>
          <p:cNvPr id="526" name="Google Shape;526;p79"/>
          <p:cNvSpPr txBox="1"/>
          <p:nvPr/>
        </p:nvSpPr>
        <p:spPr>
          <a:xfrm>
            <a:off x="3192881" y="26857"/>
            <a:ext cx="2371200" cy="623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i="0" u="none" strike="noStrike" cap="none">
                <a:solidFill>
                  <a:schemeClr val="dk1"/>
                </a:solidFill>
                <a:latin typeface="Calibri"/>
                <a:ea typeface="Calibri"/>
                <a:cs typeface="Calibri"/>
                <a:sym typeface="Calibri"/>
              </a:rPr>
              <a:t>ASCR</a:t>
            </a:r>
            <a:endParaRPr sz="1100"/>
          </a:p>
          <a:p>
            <a:pPr marL="0" marR="0" lvl="0" indent="0" algn="l" rtl="0">
              <a:spcBef>
                <a:spcPts val="0"/>
              </a:spcBef>
              <a:spcAft>
                <a:spcPts val="0"/>
              </a:spcAft>
              <a:buNone/>
            </a:pPr>
            <a:r>
              <a:rPr lang="en" sz="1800" b="1" i="0" u="none" strike="noStrike" cap="none">
                <a:solidFill>
                  <a:schemeClr val="dk1"/>
                </a:solidFill>
                <a:latin typeface="Calibri"/>
                <a:ea typeface="Calibri"/>
                <a:cs typeface="Calibri"/>
                <a:sym typeface="Calibri"/>
              </a:rPr>
              <a:t>Driven by DOE Mission </a:t>
            </a:r>
            <a:endParaRPr sz="1100"/>
          </a:p>
        </p:txBody>
      </p:sp>
      <p:sp>
        <p:nvSpPr>
          <p:cNvPr id="527" name="Google Shape;527;p79"/>
          <p:cNvSpPr/>
          <p:nvPr/>
        </p:nvSpPr>
        <p:spPr>
          <a:xfrm>
            <a:off x="1977887" y="3105263"/>
            <a:ext cx="4711200" cy="601200"/>
          </a:xfrm>
          <a:prstGeom prst="leftRightArrow">
            <a:avLst>
              <a:gd name="adj1" fmla="val 50000"/>
              <a:gd name="adj2" fmla="val 50000"/>
            </a:avLst>
          </a:prstGeom>
          <a:solidFill>
            <a:srgbClr val="DDEAF6"/>
          </a:solidFill>
          <a:ln w="28575"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8" name="Google Shape;528;p79"/>
          <p:cNvSpPr txBox="1"/>
          <p:nvPr/>
        </p:nvSpPr>
        <p:spPr>
          <a:xfrm>
            <a:off x="2165093" y="3268396"/>
            <a:ext cx="4248900" cy="276900"/>
          </a:xfrm>
          <a:prstGeom prst="rect">
            <a:avLst/>
          </a:prstGeom>
          <a:gradFill>
            <a:gsLst>
              <a:gs pos="0">
                <a:srgbClr val="DDEAF6"/>
              </a:gs>
              <a:gs pos="37000">
                <a:srgbClr val="D0CECE"/>
              </a:gs>
              <a:gs pos="67000">
                <a:schemeClr val="lt2"/>
              </a:gs>
              <a:gs pos="100000">
                <a:srgbClr val="DDEAF6"/>
              </a:gs>
            </a:gsLst>
            <a:lin ang="0" scaled="0"/>
          </a:gra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W O R K F O R C E</a:t>
            </a:r>
            <a:endParaRPr sz="11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1"/>
          <p:cNvSpPr txBox="1">
            <a:spLocks noGrp="1"/>
          </p:cNvSpPr>
          <p:nvPr>
            <p:ph type="title"/>
          </p:nvPr>
        </p:nvSpPr>
        <p:spPr>
          <a:xfrm>
            <a:off x="623888" y="1282304"/>
            <a:ext cx="7886700" cy="21396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B7B7B7"/>
                </a:solidFill>
              </a:rPr>
              <a:t>Discussion</a:t>
            </a:r>
            <a:endParaRPr>
              <a:solidFill>
                <a:srgbClr val="B7B7B7"/>
              </a:solidFill>
            </a:endParaRPr>
          </a:p>
        </p:txBody>
      </p:sp>
      <p:sp>
        <p:nvSpPr>
          <p:cNvPr id="540" name="Google Shape;540;p81"/>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Thanks for your attention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4500"/>
              <a:buNone/>
            </a:pPr>
            <a:r>
              <a:rPr lang="en"/>
              <a:t>Overview</a:t>
            </a:r>
            <a:endParaRPr/>
          </a:p>
        </p:txBody>
      </p:sp>
      <p:sp>
        <p:nvSpPr>
          <p:cNvPr id="195" name="Google Shape;195;p3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a:t>Context</a:t>
            </a:r>
            <a:endParaRPr/>
          </a:p>
          <a:p>
            <a:pPr marL="0" lvl="0" indent="0" algn="l" rtl="0">
              <a:lnSpc>
                <a:spcPct val="90000"/>
              </a:lnSpc>
              <a:spcBef>
                <a:spcPts val="800"/>
              </a:spcBef>
              <a:spcAft>
                <a:spcPts val="0"/>
              </a:spcAft>
              <a:buSzPts val="1800"/>
              <a:buNone/>
            </a:pPr>
            <a:r>
              <a:rPr lang="en"/>
              <a:t>ASCR Budget over recent years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body" idx="1"/>
          </p:nvPr>
        </p:nvSpPr>
        <p:spPr>
          <a:xfrm>
            <a:off x="311700" y="633425"/>
            <a:ext cx="8520600" cy="3935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ASCR/ASC have done a Big Wonderful Thing with ECP</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Big resources for the project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Big strain on base resources before the project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Post ECP:</a:t>
            </a:r>
            <a:endParaRPr sz="2400">
              <a:solidFill>
                <a:srgbClr val="000000"/>
              </a:solidFill>
            </a:endParaRPr>
          </a:p>
          <a:p>
            <a:pPr marL="914400" lvl="1" indent="-381000" algn="l" rtl="0">
              <a:spcBef>
                <a:spcPts val="0"/>
              </a:spcBef>
              <a:spcAft>
                <a:spcPts val="0"/>
              </a:spcAft>
              <a:buClr>
                <a:srgbClr val="000000"/>
              </a:buClr>
              <a:buSzPts val="2400"/>
              <a:buChar char="○"/>
            </a:pPr>
            <a:r>
              <a:rPr lang="en" sz="3000">
                <a:solidFill>
                  <a:srgbClr val="000000"/>
                </a:solidFill>
              </a:rPr>
              <a:t>“Big” ASCR</a:t>
            </a:r>
            <a:endParaRPr sz="2400">
              <a:solidFill>
                <a:srgbClr val="000000"/>
              </a:solidFill>
            </a:endParaRPr>
          </a:p>
          <a:p>
            <a:pPr marL="914400" lvl="1" indent="-381000" algn="l" rtl="0">
              <a:spcBef>
                <a:spcPts val="0"/>
              </a:spcBef>
              <a:spcAft>
                <a:spcPts val="0"/>
              </a:spcAft>
              <a:buClr>
                <a:srgbClr val="000000"/>
              </a:buClr>
              <a:buSzPts val="2400"/>
              <a:buChar char="○"/>
            </a:pPr>
            <a:r>
              <a:rPr lang="en" sz="2400">
                <a:solidFill>
                  <a:srgbClr val="000000"/>
                </a:solidFill>
              </a:rPr>
              <a:t> </a:t>
            </a:r>
            <a:r>
              <a:rPr lang="en" sz="1800">
                <a:solidFill>
                  <a:srgbClr val="000000"/>
                </a:solidFill>
              </a:rPr>
              <a:t>“Little” ASCR</a:t>
            </a:r>
            <a:endParaRPr sz="1800">
              <a:solidFill>
                <a:srgbClr val="000000"/>
              </a:solidFill>
            </a:endParaRPr>
          </a:p>
          <a:p>
            <a:pPr marL="457200" lvl="0" indent="0" algn="l" rtl="0">
              <a:spcBef>
                <a:spcPts val="1600"/>
              </a:spcBef>
              <a:spcAft>
                <a:spcPts val="1600"/>
              </a:spcAft>
              <a:buNone/>
            </a:pPr>
            <a:r>
              <a:rPr lang="en" sz="2400" i="1">
                <a:solidFill>
                  <a:srgbClr val="000000"/>
                </a:solidFill>
              </a:rPr>
              <a:t>Depends on</a:t>
            </a:r>
            <a:r>
              <a:rPr lang="en" sz="3000" i="1">
                <a:solidFill>
                  <a:srgbClr val="000000"/>
                </a:solidFill>
              </a:rPr>
              <a:t/>
            </a:r>
            <a:br>
              <a:rPr lang="en" sz="3000" i="1">
                <a:solidFill>
                  <a:srgbClr val="000000"/>
                </a:solidFill>
              </a:rPr>
            </a:br>
            <a:r>
              <a:rPr lang="en" sz="3000" i="1">
                <a:solidFill>
                  <a:srgbClr val="000000"/>
                </a:solidFill>
              </a:rPr>
              <a:t>Mission Needs, Opportunities, Vision of Future</a:t>
            </a:r>
            <a:endParaRPr sz="3000" i="1">
              <a:solidFill>
                <a:srgbClr val="000000"/>
              </a:solidFill>
            </a:endParaRPr>
          </a:p>
        </p:txBody>
      </p:sp>
      <p:sp>
        <p:nvSpPr>
          <p:cNvPr id="201" name="Google Shape;201;p35"/>
          <p:cNvSpPr txBox="1"/>
          <p:nvPr/>
        </p:nvSpPr>
        <p:spPr>
          <a:xfrm>
            <a:off x="3478000" y="2386250"/>
            <a:ext cx="1539600" cy="89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FF0000"/>
                </a:solidFill>
              </a:rPr>
              <a:t>???</a:t>
            </a:r>
            <a:endParaRPr sz="36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6"/>
          <p:cNvPicPr preferRelativeResize="0"/>
          <p:nvPr/>
        </p:nvPicPr>
        <p:blipFill rotWithShape="1">
          <a:blip r:embed="rId3">
            <a:alphaModFix/>
          </a:blip>
          <a:srcRect/>
          <a:stretch/>
        </p:blipFill>
        <p:spPr>
          <a:xfrm>
            <a:off x="1638300" y="1017719"/>
            <a:ext cx="5867400" cy="3814500"/>
          </a:xfrm>
          <a:prstGeom prst="rect">
            <a:avLst/>
          </a:prstGeom>
          <a:noFill/>
          <a:ln>
            <a:noFill/>
          </a:ln>
        </p:spPr>
      </p:pic>
      <p:sp>
        <p:nvSpPr>
          <p:cNvPr id="207" name="Google Shape;207;p36"/>
          <p:cNvSpPr txBox="1">
            <a:spLocks noGrp="1"/>
          </p:cNvSpPr>
          <p:nvPr>
            <p:ph type="title"/>
          </p:nvPr>
        </p:nvSpPr>
        <p:spPr>
          <a:xfrm>
            <a:off x="311700" y="158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Total ASCR Budget FY13-FY20e</a:t>
            </a:r>
            <a:endParaRPr/>
          </a:p>
        </p:txBody>
      </p:sp>
      <p:pic>
        <p:nvPicPr>
          <p:cNvPr id="208" name="Google Shape;208;p36"/>
          <p:cNvPicPr preferRelativeResize="0"/>
          <p:nvPr/>
        </p:nvPicPr>
        <p:blipFill>
          <a:blip r:embed="rId4">
            <a:alphaModFix/>
          </a:blip>
          <a:stretch>
            <a:fillRect/>
          </a:stretch>
        </p:blipFill>
        <p:spPr>
          <a:xfrm>
            <a:off x="1507600" y="833500"/>
            <a:ext cx="5998100" cy="3998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ASCR “Research” Budgets</a:t>
            </a:r>
            <a:endParaRPr/>
          </a:p>
        </p:txBody>
      </p:sp>
      <p:pic>
        <p:nvPicPr>
          <p:cNvPr id="214" name="Google Shape;214;p37"/>
          <p:cNvPicPr preferRelativeResize="0"/>
          <p:nvPr/>
        </p:nvPicPr>
        <p:blipFill>
          <a:blip r:embed="rId3">
            <a:alphaModFix/>
          </a:blip>
          <a:stretch>
            <a:fillRect/>
          </a:stretch>
        </p:blipFill>
        <p:spPr>
          <a:xfrm>
            <a:off x="311700" y="1187350"/>
            <a:ext cx="4729650" cy="3045500"/>
          </a:xfrm>
          <a:prstGeom prst="rect">
            <a:avLst/>
          </a:prstGeom>
          <a:noFill/>
          <a:ln>
            <a:noFill/>
          </a:ln>
        </p:spPr>
      </p:pic>
      <p:pic>
        <p:nvPicPr>
          <p:cNvPr id="215" name="Google Shape;215;p37"/>
          <p:cNvPicPr preferRelativeResize="0"/>
          <p:nvPr/>
        </p:nvPicPr>
        <p:blipFill>
          <a:blip r:embed="rId4">
            <a:alphaModFix/>
          </a:blip>
          <a:stretch>
            <a:fillRect/>
          </a:stretch>
        </p:blipFill>
        <p:spPr>
          <a:xfrm>
            <a:off x="5344600" y="1908025"/>
            <a:ext cx="3123725" cy="2175450"/>
          </a:xfrm>
          <a:prstGeom prst="rect">
            <a:avLst/>
          </a:prstGeom>
          <a:noFill/>
          <a:ln>
            <a:noFill/>
          </a:ln>
        </p:spPr>
      </p:pic>
      <p:cxnSp>
        <p:nvCxnSpPr>
          <p:cNvPr id="216" name="Google Shape;216;p37"/>
          <p:cNvCxnSpPr/>
          <p:nvPr/>
        </p:nvCxnSpPr>
        <p:spPr>
          <a:xfrm>
            <a:off x="5049925" y="3706475"/>
            <a:ext cx="292500" cy="10500"/>
          </a:xfrm>
          <a:prstGeom prst="straightConnector1">
            <a:avLst/>
          </a:prstGeom>
          <a:noFill/>
          <a:ln w="19050" cap="flat" cmpd="sng">
            <a:solidFill>
              <a:srgbClr val="FF0000"/>
            </a:solidFill>
            <a:prstDash val="solid"/>
            <a:round/>
            <a:headEnd type="none" w="med" len="med"/>
            <a:tailEnd type="stealth" w="med" len="med"/>
          </a:ln>
        </p:spPr>
      </p:cxnSp>
      <p:cxnSp>
        <p:nvCxnSpPr>
          <p:cNvPr id="217" name="Google Shape;217;p37"/>
          <p:cNvCxnSpPr/>
          <p:nvPr/>
        </p:nvCxnSpPr>
        <p:spPr>
          <a:xfrm rot="10800000" flipH="1">
            <a:off x="5039475" y="2442550"/>
            <a:ext cx="303000" cy="1034100"/>
          </a:xfrm>
          <a:prstGeom prst="straightConnector1">
            <a:avLst/>
          </a:prstGeom>
          <a:noFill/>
          <a:ln w="19050" cap="flat" cmpd="sng">
            <a:solidFill>
              <a:srgbClr val="FF0000"/>
            </a:solidFill>
            <a:prstDash val="solid"/>
            <a:round/>
            <a:headEnd type="none" w="med" len="med"/>
            <a:tailEnd type="stealth"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5873</Words>
  <Application>Microsoft Office PowerPoint</Application>
  <PresentationFormat>On-screen Show (16:9)</PresentationFormat>
  <Paragraphs>346</Paragraphs>
  <Slides>52</Slides>
  <Notes>52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Noto Sans Symbols</vt:lpstr>
      <vt:lpstr>Trebuchet MS</vt:lpstr>
      <vt:lpstr>Simple Light</vt:lpstr>
      <vt:lpstr>Office Theme</vt:lpstr>
      <vt:lpstr>Transition Report</vt:lpstr>
      <vt:lpstr>Outline</vt:lpstr>
      <vt:lpstr>Charge: Subcommittee Charge Elements</vt:lpstr>
      <vt:lpstr>Subcommittee Members</vt:lpstr>
      <vt:lpstr>Subcommittee Activities</vt:lpstr>
      <vt:lpstr>Overview</vt:lpstr>
      <vt:lpstr>PowerPoint Presentation</vt:lpstr>
      <vt:lpstr>Total ASCR Budget FY13-FY20e</vt:lpstr>
      <vt:lpstr>ASCR “Research” Budgets</vt:lpstr>
      <vt:lpstr>Transition</vt:lpstr>
      <vt:lpstr>Findings and Recommendations Overview</vt:lpstr>
      <vt:lpstr>PowerPoint Presentation</vt:lpstr>
      <vt:lpstr>A: Advancing and Building on ECP</vt:lpstr>
      <vt:lpstr> A.1: ECP has been successful overall.</vt:lpstr>
      <vt:lpstr>A.2: ECP successfully managed a large distributed collaboration.</vt:lpstr>
      <vt:lpstr>A.3: ECP Created a Software Ecosystem</vt:lpstr>
      <vt:lpstr>Applications</vt:lpstr>
      <vt:lpstr>System Software</vt:lpstr>
      <vt:lpstr>A.4: ECP supported collaboration with Facilities and Industry</vt:lpstr>
      <vt:lpstr>A.1:  Create a Shared-Software Stewardship Program within ASCR</vt:lpstr>
      <vt:lpstr>Software Stewardship Vision</vt:lpstr>
      <vt:lpstr>A.2: Engage current and and anticipate future software needs</vt:lpstr>
      <vt:lpstr>A.3: Collaborative Applications Support</vt:lpstr>
      <vt:lpstr>A.4: Broaden Industry and Academic Engagement</vt:lpstr>
      <vt:lpstr>A.5: ASCR Program Management should adopt modern project management tools</vt:lpstr>
      <vt:lpstr>Breathe...Discuss</vt:lpstr>
      <vt:lpstr>B: Advancing ASCR Research</vt:lpstr>
      <vt:lpstr>B.1: Applied Mathematics and Computer Science Research is essential for future progress in advanced scientific computing.</vt:lpstr>
      <vt:lpstr>B.2: ASCR’s base research program has been constrained during ECP era.</vt:lpstr>
      <vt:lpstr>B.1: Substantially Reinvest in ASCR Research</vt:lpstr>
      <vt:lpstr>Research Directions...</vt:lpstr>
      <vt:lpstr>Research Directions...</vt:lpstr>
      <vt:lpstr>Research Directions...</vt:lpstr>
      <vt:lpstr>B.2: Renew a Stable Environment for Basic Research</vt:lpstr>
      <vt:lpstr>B.3: Distribute Research Software</vt:lpstr>
      <vt:lpstr>Breathe...Discuss</vt:lpstr>
      <vt:lpstr>Current and Future Workforce</vt:lpstr>
      <vt:lpstr>C.1: A Skilled, Diverse, Motivated Workforce</vt:lpstr>
      <vt:lpstr>C2: Career paths are challenged beyond Exascale</vt:lpstr>
      <vt:lpstr>C3:  Diversity, Equity, and Inclusion are valued.</vt:lpstr>
      <vt:lpstr>C.1: Support researchers’ re-engagement in “blue sky research”</vt:lpstr>
      <vt:lpstr>C.2: Retain the Current Workforce</vt:lpstr>
      <vt:lpstr>C.3: Strengthen Ties to Universities and the Ecosystem</vt:lpstr>
      <vt:lpstr>C.4: Create career paths for scientific software professionals</vt:lpstr>
      <vt:lpstr>C.5: Support diversity, equity &amp; inclusion (DEI)</vt:lpstr>
      <vt:lpstr>National and International Leadership</vt:lpstr>
      <vt:lpstr>D.1: ECI/ECP is the leading national and international exascale computing effort.</vt:lpstr>
      <vt:lpstr>D.2  New horizons in computing will impact DOE’s mission.</vt:lpstr>
      <vt:lpstr>D.1: DOE/ASCR should maintain national and international leadership in advanced computing.</vt:lpstr>
      <vt:lpstr>D.2: ASCR programs should engage and collaborate with national stakeholders in other agencies.</vt:lpstr>
      <vt:lpstr>PowerPoint Presentation</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2020-01-13T10:18:05Z</dcterms:modified>
</cp:coreProperties>
</file>