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4" r:id="rId1"/>
  </p:sldMasterIdLst>
  <p:notesMasterIdLst>
    <p:notesMasterId r:id="rId18"/>
  </p:notesMasterIdLst>
  <p:handoutMasterIdLst>
    <p:handoutMasterId r:id="rId19"/>
  </p:handoutMasterIdLst>
  <p:sldIdLst>
    <p:sldId id="262" r:id="rId2"/>
    <p:sldId id="5856" r:id="rId3"/>
    <p:sldId id="5824" r:id="rId4"/>
    <p:sldId id="5848" r:id="rId5"/>
    <p:sldId id="313" r:id="rId6"/>
    <p:sldId id="5860" r:id="rId7"/>
    <p:sldId id="5826" r:id="rId8"/>
    <p:sldId id="260" r:id="rId9"/>
    <p:sldId id="5861" r:id="rId10"/>
    <p:sldId id="5825" r:id="rId11"/>
    <p:sldId id="5857" r:id="rId12"/>
    <p:sldId id="5858" r:id="rId13"/>
    <p:sldId id="5863" r:id="rId14"/>
    <p:sldId id="5829" r:id="rId15"/>
    <p:sldId id="5835" r:id="rId16"/>
    <p:sldId id="5859"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7EF6BB2-38FF-42E2-8439-4C634DAFD275}">
          <p14:sldIdLst>
            <p14:sldId id="262"/>
            <p14:sldId id="5856"/>
            <p14:sldId id="5824"/>
            <p14:sldId id="5848"/>
            <p14:sldId id="313"/>
            <p14:sldId id="5860"/>
            <p14:sldId id="5826"/>
            <p14:sldId id="260"/>
            <p14:sldId id="5861"/>
            <p14:sldId id="5825"/>
            <p14:sldId id="5857"/>
            <p14:sldId id="5858"/>
            <p14:sldId id="5863"/>
            <p14:sldId id="5829"/>
            <p14:sldId id="5835"/>
            <p14:sldId id="58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B2C45"/>
    <a:srgbClr val="548024"/>
    <a:srgbClr val="006600"/>
    <a:srgbClr val="FF0066"/>
    <a:srgbClr val="B85808"/>
    <a:srgbClr val="E6AF00"/>
    <a:srgbClr val="203854"/>
    <a:srgbClr val="0D6317"/>
    <a:srgbClr val="3185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88" autoAdjust="0"/>
    <p:restoredTop sz="82123" autoAdjust="0"/>
  </p:normalViewPr>
  <p:slideViewPr>
    <p:cSldViewPr>
      <p:cViewPr varScale="1">
        <p:scale>
          <a:sx n="109" d="100"/>
          <a:sy n="109" d="100"/>
        </p:scale>
        <p:origin x="738" y="120"/>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73" d="100"/>
          <a:sy n="73" d="100"/>
        </p:scale>
        <p:origin x="198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4820"/>
          </a:xfrm>
          <a:prstGeom prst="rect">
            <a:avLst/>
          </a:prstGeom>
        </p:spPr>
        <p:txBody>
          <a:bodyPr vert="horz" lIns="93177" tIns="46589" rIns="93177" bIns="46589" rtlCol="0"/>
          <a:lstStyle>
            <a:lvl1pPr algn="r">
              <a:defRPr sz="1200"/>
            </a:lvl1pPr>
          </a:lstStyle>
          <a:p>
            <a:fld id="{C1CB5C84-0018-4E26-898F-8DDCF45B5E07}" type="datetimeFigureOut">
              <a:rPr lang="en-US" smtClean="0"/>
              <a:pPr/>
              <a:t>9/5/2024</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8"/>
            <a:ext cx="3037840" cy="464820"/>
          </a:xfrm>
          <a:prstGeom prst="rect">
            <a:avLst/>
          </a:prstGeom>
        </p:spPr>
        <p:txBody>
          <a:bodyPr vert="horz" lIns="93177" tIns="46589" rIns="93177" bIns="46589" rtlCol="0" anchor="b"/>
          <a:lstStyle>
            <a:lvl1pPr algn="r">
              <a:defRPr sz="1200"/>
            </a:lvl1pPr>
          </a:lstStyle>
          <a:p>
            <a:fld id="{2DEFF487-2252-419F-AEB2-E08DD5803EF3}" type="slidenum">
              <a:rPr lang="en-US" smtClean="0"/>
              <a:pPr/>
              <a:t>‹#›</a:t>
            </a:fld>
            <a:endParaRPr lang="en-US" dirty="0"/>
          </a:p>
        </p:txBody>
      </p:sp>
    </p:spTree>
    <p:extLst>
      <p:ext uri="{BB962C8B-B14F-4D97-AF65-F5344CB8AC3E}">
        <p14:creationId xmlns:p14="http://schemas.microsoft.com/office/powerpoint/2010/main" val="364250546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77" tIns="46589" rIns="93177" bIns="46589" rtlCol="0"/>
          <a:lstStyle>
            <a:lvl1pPr algn="r">
              <a:defRPr sz="1200"/>
            </a:lvl1pPr>
          </a:lstStyle>
          <a:p>
            <a:fld id="{6563C564-6776-497C-9D3A-4D5BE8CEE7D8}" type="datetimeFigureOut">
              <a:rPr lang="en-US" smtClean="0"/>
              <a:pPr/>
              <a:t>9/5/2024</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4820"/>
          </a:xfrm>
          <a:prstGeom prst="rect">
            <a:avLst/>
          </a:prstGeom>
        </p:spPr>
        <p:txBody>
          <a:bodyPr vert="horz" lIns="93177" tIns="46589" rIns="93177" bIns="46589" rtlCol="0" anchor="b"/>
          <a:lstStyle>
            <a:lvl1pPr algn="r">
              <a:defRPr sz="1200"/>
            </a:lvl1pPr>
          </a:lstStyle>
          <a:p>
            <a:fld id="{5C920FA5-32ED-415E-BF5B-FCFE8DF64C82}" type="slidenum">
              <a:rPr lang="en-US" smtClean="0"/>
              <a:pPr/>
              <a:t>‹#›</a:t>
            </a:fld>
            <a:endParaRPr lang="en-US" dirty="0"/>
          </a:p>
        </p:txBody>
      </p:sp>
    </p:spTree>
    <p:extLst>
      <p:ext uri="{BB962C8B-B14F-4D97-AF65-F5344CB8AC3E}">
        <p14:creationId xmlns:p14="http://schemas.microsoft.com/office/powerpoint/2010/main" val="358513427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5C920FA5-32ED-415E-BF5B-FCFE8DF64C82}" type="slidenum">
              <a:rPr lang="en-US" smtClean="0"/>
              <a:pPr/>
              <a:t>1</a:t>
            </a:fld>
            <a:endParaRPr lang="en-US" dirty="0"/>
          </a:p>
        </p:txBody>
      </p:sp>
    </p:spTree>
    <p:extLst>
      <p:ext uri="{BB962C8B-B14F-4D97-AF65-F5344CB8AC3E}">
        <p14:creationId xmlns:p14="http://schemas.microsoft.com/office/powerpoint/2010/main" val="1375607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5C920FA5-32ED-415E-BF5B-FCFE8DF64C82}" type="slidenum">
              <a:rPr lang="en-US" smtClean="0"/>
              <a:pPr/>
              <a:t>2</a:t>
            </a:fld>
            <a:endParaRPr lang="en-US" dirty="0"/>
          </a:p>
        </p:txBody>
      </p:sp>
    </p:spTree>
    <p:extLst>
      <p:ext uri="{BB962C8B-B14F-4D97-AF65-F5344CB8AC3E}">
        <p14:creationId xmlns:p14="http://schemas.microsoft.com/office/powerpoint/2010/main" val="614040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5C920FA5-32ED-415E-BF5B-FCFE8DF64C82}" type="slidenum">
              <a:rPr lang="en-US" smtClean="0"/>
              <a:pPr/>
              <a:t>4</a:t>
            </a:fld>
            <a:endParaRPr lang="en-US" dirty="0"/>
          </a:p>
        </p:txBody>
      </p:sp>
    </p:spTree>
    <p:extLst>
      <p:ext uri="{BB962C8B-B14F-4D97-AF65-F5344CB8AC3E}">
        <p14:creationId xmlns:p14="http://schemas.microsoft.com/office/powerpoint/2010/main" val="3750302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5C920FA5-32ED-415E-BF5B-FCFE8DF64C82}" type="slidenum">
              <a:rPr lang="en-US" smtClean="0"/>
              <a:pPr/>
              <a:t>10</a:t>
            </a:fld>
            <a:endParaRPr lang="en-US" dirty="0"/>
          </a:p>
        </p:txBody>
      </p:sp>
    </p:spTree>
    <p:extLst>
      <p:ext uri="{BB962C8B-B14F-4D97-AF65-F5344CB8AC3E}">
        <p14:creationId xmlns:p14="http://schemas.microsoft.com/office/powerpoint/2010/main" val="294944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5C920FA5-32ED-415E-BF5B-FCFE8DF64C82}" type="slidenum">
              <a:rPr lang="en-US" smtClean="0"/>
              <a:pPr/>
              <a:t>11</a:t>
            </a:fld>
            <a:endParaRPr lang="en-US" dirty="0"/>
          </a:p>
        </p:txBody>
      </p:sp>
    </p:spTree>
    <p:extLst>
      <p:ext uri="{BB962C8B-B14F-4D97-AF65-F5344CB8AC3E}">
        <p14:creationId xmlns:p14="http://schemas.microsoft.com/office/powerpoint/2010/main" val="3206178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5C920FA5-32ED-415E-BF5B-FCFE8DF64C82}" type="slidenum">
              <a:rPr lang="en-US" smtClean="0"/>
              <a:pPr/>
              <a:t>12</a:t>
            </a:fld>
            <a:endParaRPr lang="en-US" dirty="0"/>
          </a:p>
        </p:txBody>
      </p:sp>
    </p:spTree>
    <p:extLst>
      <p:ext uri="{BB962C8B-B14F-4D97-AF65-F5344CB8AC3E}">
        <p14:creationId xmlns:p14="http://schemas.microsoft.com/office/powerpoint/2010/main" val="1080638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5C920FA5-32ED-415E-BF5B-FCFE8DF64C82}" type="slidenum">
              <a:rPr lang="en-US" smtClean="0"/>
              <a:pPr/>
              <a:t>13</a:t>
            </a:fld>
            <a:endParaRPr lang="en-US" dirty="0"/>
          </a:p>
        </p:txBody>
      </p:sp>
    </p:spTree>
    <p:extLst>
      <p:ext uri="{BB962C8B-B14F-4D97-AF65-F5344CB8AC3E}">
        <p14:creationId xmlns:p14="http://schemas.microsoft.com/office/powerpoint/2010/main" val="3796065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5C920FA5-32ED-415E-BF5B-FCFE8DF64C82}" type="slidenum">
              <a:rPr lang="en-US" smtClean="0"/>
              <a:pPr/>
              <a:t>15</a:t>
            </a:fld>
            <a:endParaRPr lang="en-US" dirty="0"/>
          </a:p>
        </p:txBody>
      </p:sp>
    </p:spTree>
    <p:extLst>
      <p:ext uri="{BB962C8B-B14F-4D97-AF65-F5344CB8AC3E}">
        <p14:creationId xmlns:p14="http://schemas.microsoft.com/office/powerpoint/2010/main" val="3919954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endParaRPr lang="en-US" dirty="0"/>
          </a:p>
        </p:txBody>
      </p:sp>
      <p:sp>
        <p:nvSpPr>
          <p:cNvPr id="5" name="Slide Number Placeholder 4"/>
          <p:cNvSpPr>
            <a:spLocks noGrp="1"/>
          </p:cNvSpPr>
          <p:nvPr>
            <p:ph type="sldNum" sz="quarter" idx="5"/>
          </p:nvPr>
        </p:nvSpPr>
        <p:spPr/>
        <p:txBody>
          <a:bodyPr/>
          <a:lstStyle/>
          <a:p>
            <a:fld id="{5C920FA5-32ED-415E-BF5B-FCFE8DF64C82}" type="slidenum">
              <a:rPr lang="en-US" smtClean="0"/>
              <a:pPr/>
              <a:t>16</a:t>
            </a:fld>
            <a:endParaRPr lang="en-US" dirty="0"/>
          </a:p>
        </p:txBody>
      </p:sp>
    </p:spTree>
    <p:extLst>
      <p:ext uri="{BB962C8B-B14F-4D97-AF65-F5344CB8AC3E}">
        <p14:creationId xmlns:p14="http://schemas.microsoft.com/office/powerpoint/2010/main" val="39106159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B2C45"/>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1B7DD78-17E1-ACFC-1EB3-A7B17D990020}"/>
              </a:ext>
            </a:extLst>
          </p:cNvPr>
          <p:cNvSpPr/>
          <p:nvPr userDrawn="1"/>
        </p:nvSpPr>
        <p:spPr>
          <a:xfrm>
            <a:off x="0" y="5813472"/>
            <a:ext cx="12192000" cy="10445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le 1"/>
          <p:cNvSpPr>
            <a:spLocks noGrp="1"/>
          </p:cNvSpPr>
          <p:nvPr>
            <p:ph type="ctrTitle"/>
          </p:nvPr>
        </p:nvSpPr>
        <p:spPr>
          <a:xfrm>
            <a:off x="1524000" y="1828799"/>
            <a:ext cx="9144000" cy="1371601"/>
          </a:xfrm>
        </p:spPr>
        <p:txBody>
          <a:bodyPr anchor="b">
            <a:noAutofit/>
          </a:bodyPr>
          <a:lstStyle>
            <a:lvl1pPr algn="ctr">
              <a:defRPr sz="5400" b="1">
                <a:solidFill>
                  <a:schemeClr val="bg1"/>
                </a:solidFill>
                <a:effectLst>
                  <a:outerShdw blurRad="38100" dist="38100" dir="2700000" algn="tl">
                    <a:srgbClr val="000000">
                      <a:alpha val="43137"/>
                    </a:srgbClr>
                  </a:outerShdw>
                </a:effectLst>
                <a:latin typeface="Avenir Next LT Pro" panose="020B05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35723" y="3433713"/>
            <a:ext cx="9144000" cy="1209822"/>
          </a:xfrm>
        </p:spPr>
        <p:txBody>
          <a:bodyPr>
            <a:normAutofit/>
          </a:bodyPr>
          <a:lstStyle>
            <a:lvl1pPr marL="0" indent="0" algn="ctr">
              <a:buNone/>
              <a:defRPr sz="3200">
                <a:solidFill>
                  <a:schemeClr val="bg1"/>
                </a:solidFill>
                <a:latin typeface="Avenir Next LT Pro" panose="020B05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8" descr="horizontal-logo-green-text.jpg"/>
          <p:cNvPicPr>
            <a:picLocks noChangeAspect="1"/>
          </p:cNvPicPr>
          <p:nvPr userDrawn="1"/>
        </p:nvPicPr>
        <p:blipFill>
          <a:blip r:embed="rId2" cstate="print"/>
          <a:srcRect/>
          <a:stretch>
            <a:fillRect/>
          </a:stretch>
        </p:blipFill>
        <p:spPr bwMode="auto">
          <a:xfrm>
            <a:off x="76200" y="5889648"/>
            <a:ext cx="5425440" cy="892175"/>
          </a:xfrm>
          <a:prstGeom prst="rect">
            <a:avLst/>
          </a:prstGeom>
          <a:noFill/>
          <a:ln w="9525">
            <a:noFill/>
            <a:miter lim="800000"/>
            <a:headEnd/>
            <a:tailEnd/>
          </a:ln>
        </p:spPr>
      </p:pic>
    </p:spTree>
    <p:extLst>
      <p:ext uri="{BB962C8B-B14F-4D97-AF65-F5344CB8AC3E}">
        <p14:creationId xmlns:p14="http://schemas.microsoft.com/office/powerpoint/2010/main" val="1688912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0A44BE-6AC8-494C-B21E-9D9B24278C6F}" type="slidenum">
              <a:rPr lang="en-US" smtClean="0"/>
              <a:t>‹#›</a:t>
            </a:fld>
            <a:endParaRPr lang="en-US" dirty="0"/>
          </a:p>
        </p:txBody>
      </p:sp>
    </p:spTree>
    <p:extLst>
      <p:ext uri="{BB962C8B-B14F-4D97-AF65-F5344CB8AC3E}">
        <p14:creationId xmlns:p14="http://schemas.microsoft.com/office/powerpoint/2010/main" val="316092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0A44BE-6AC8-494C-B21E-9D9B24278C6F}" type="slidenum">
              <a:rPr lang="en-US" smtClean="0"/>
              <a:t>‹#›</a:t>
            </a:fld>
            <a:endParaRPr lang="en-US" dirty="0"/>
          </a:p>
        </p:txBody>
      </p:sp>
    </p:spTree>
    <p:extLst>
      <p:ext uri="{BB962C8B-B14F-4D97-AF65-F5344CB8AC3E}">
        <p14:creationId xmlns:p14="http://schemas.microsoft.com/office/powerpoint/2010/main" val="30594562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406400" y="6248400"/>
            <a:ext cx="3556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pic>
        <p:nvPicPr>
          <p:cNvPr id="5" name="Picture 8" descr="horizontal-logo-green-text.jpg"/>
          <p:cNvPicPr>
            <a:picLocks noChangeAspect="1"/>
          </p:cNvPicPr>
          <p:nvPr userDrawn="1"/>
        </p:nvPicPr>
        <p:blipFill>
          <a:blip r:embed="rId3" cstate="print"/>
          <a:srcRect/>
          <a:stretch>
            <a:fillRect/>
          </a:stretch>
        </p:blipFill>
        <p:spPr bwMode="auto">
          <a:xfrm>
            <a:off x="3136900" y="309416"/>
            <a:ext cx="5918200" cy="892175"/>
          </a:xfrm>
          <a:prstGeom prst="rect">
            <a:avLst/>
          </a:prstGeom>
          <a:noFill/>
          <a:ln w="9525">
            <a:noFill/>
            <a:miter lim="800000"/>
            <a:headEnd/>
            <a:tailEnd/>
          </a:ln>
        </p:spPr>
      </p:pic>
      <p:sp>
        <p:nvSpPr>
          <p:cNvPr id="9" name="Subtitle 2"/>
          <p:cNvSpPr>
            <a:spLocks noGrp="1"/>
          </p:cNvSpPr>
          <p:nvPr>
            <p:ph type="subTitle" idx="1"/>
          </p:nvPr>
        </p:nvSpPr>
        <p:spPr>
          <a:xfrm>
            <a:off x="1828800" y="3200400"/>
            <a:ext cx="85344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0" name="Title 6"/>
          <p:cNvSpPr>
            <a:spLocks noGrp="1"/>
          </p:cNvSpPr>
          <p:nvPr>
            <p:ph type="title"/>
          </p:nvPr>
        </p:nvSpPr>
        <p:spPr>
          <a:xfrm>
            <a:off x="609600" y="1981200"/>
            <a:ext cx="10972800" cy="1143000"/>
          </a:xfrm>
          <a:prstGeom prst="rect">
            <a:avLst/>
          </a:prstGeom>
        </p:spPr>
        <p:txBody>
          <a:bodyPr>
            <a:normAutofit/>
          </a:bodyPr>
          <a:lstStyle>
            <a:lvl1pPr algn="ctr">
              <a:defRPr sz="3200" b="1">
                <a:solidFill>
                  <a:srgbClr val="146737"/>
                </a:solidFill>
              </a:defRPr>
            </a:lvl1pPr>
          </a:lstStyle>
          <a:p>
            <a:r>
              <a:rPr lang="en-US" dirty="0"/>
              <a:t>Click to edit Master title style</a:t>
            </a:r>
          </a:p>
        </p:txBody>
      </p:sp>
      <p:sp>
        <p:nvSpPr>
          <p:cNvPr id="6" name="Footer Placeholder 4"/>
          <p:cNvSpPr>
            <a:spLocks noGrp="1"/>
          </p:cNvSpPr>
          <p:nvPr>
            <p:ph type="ftr" sz="quarter" idx="10"/>
          </p:nvPr>
        </p:nvSpPr>
        <p:spPr/>
        <p:txBody>
          <a:bodyPr/>
          <a:lstStyle>
            <a:lvl1pPr>
              <a:defRPr/>
            </a:lvl1pPr>
          </a:lstStyle>
          <a:p>
            <a:pPr>
              <a:defRPr/>
            </a:pP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pPr>
              <a:defRPr/>
            </a:pPr>
            <a:endParaRPr lang="en-US" dirty="0"/>
          </a:p>
        </p:txBody>
      </p:sp>
      <p:sp>
        <p:nvSpPr>
          <p:cNvPr id="4" name="Slide Number Placeholder 3"/>
          <p:cNvSpPr>
            <a:spLocks noGrp="1"/>
          </p:cNvSpPr>
          <p:nvPr>
            <p:ph type="sldNum" sz="quarter" idx="11"/>
          </p:nvPr>
        </p:nvSpPr>
        <p:spPr/>
        <p:txBody>
          <a:bodyPr/>
          <a:lstStyle/>
          <a:p>
            <a:pPr>
              <a:defRPr/>
            </a:pPr>
            <a:fld id="{1F8A97BA-DB9B-4291-87AE-AF89EA7F18B7}" type="slidenum">
              <a:rPr lang="en-US" smtClean="0"/>
              <a:pPr>
                <a:defRPr/>
              </a:pPr>
              <a:t>‹#›</a:t>
            </a:fld>
            <a:endParaRPr lang="en-US" dirty="0"/>
          </a:p>
        </p:txBody>
      </p:sp>
    </p:spTree>
    <p:extLst>
      <p:ext uri="{BB962C8B-B14F-4D97-AF65-F5344CB8AC3E}">
        <p14:creationId xmlns:p14="http://schemas.microsoft.com/office/powerpoint/2010/main" val="849011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00100" y="104777"/>
            <a:ext cx="10515600" cy="657224"/>
          </a:xfrm>
        </p:spPr>
        <p:txBody>
          <a:bodyPr/>
          <a:lstStyle>
            <a:lvl1pPr>
              <a:defRPr>
                <a:solidFill>
                  <a:schemeClr val="tx1"/>
                </a:solidFill>
                <a:effectLst>
                  <a:outerShdw blurRad="38100" dist="38100" dir="2700000" algn="tl">
                    <a:srgbClr val="000000">
                      <a:alpha val="43137"/>
                    </a:srgbClr>
                  </a:outerShdw>
                </a:effectLst>
                <a:latin typeface="Avenir Next LT Pro" panose="020B05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a:cxnSpLocks/>
          </p:cNvCxnSpPr>
          <p:nvPr userDrawn="1"/>
        </p:nvCxnSpPr>
        <p:spPr>
          <a:xfrm>
            <a:off x="152400" y="838200"/>
            <a:ext cx="11887200" cy="0"/>
          </a:xfrm>
          <a:prstGeom prst="line">
            <a:avLst/>
          </a:prstGeom>
          <a:ln w="38100" cmpd="thinThick">
            <a:solidFill>
              <a:srgbClr val="0B2C45"/>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8E90E32E-F2B0-B55F-3E9A-F3939F7FDF55}"/>
              </a:ext>
            </a:extLst>
          </p:cNvPr>
          <p:cNvSpPr/>
          <p:nvPr userDrawn="1"/>
        </p:nvSpPr>
        <p:spPr>
          <a:xfrm>
            <a:off x="0" y="6220624"/>
            <a:ext cx="12192000" cy="627062"/>
          </a:xfrm>
          <a:prstGeom prst="rect">
            <a:avLst/>
          </a:prstGeom>
          <a:solidFill>
            <a:srgbClr val="0B2C45"/>
          </a:solidFill>
          <a:ln>
            <a:solidFill>
              <a:srgbClr val="14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9" name="Picture 8" descr="Text&#10;&#10;Description automatically generated with medium confidence">
            <a:extLst>
              <a:ext uri="{FF2B5EF4-FFF2-40B4-BE49-F238E27FC236}">
                <a16:creationId xmlns:a16="http://schemas.microsoft.com/office/drawing/2014/main" id="{590F632E-A7DA-BB35-F29C-EA0880F2732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3032" y="6294995"/>
            <a:ext cx="2849567" cy="478320"/>
          </a:xfrm>
          <a:prstGeom prst="rect">
            <a:avLst/>
          </a:prstGeom>
        </p:spPr>
      </p:pic>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8610600" y="6361906"/>
            <a:ext cx="2743200" cy="365125"/>
          </a:xfrm>
        </p:spPr>
        <p:txBody>
          <a:bodyPr/>
          <a:lstStyle>
            <a:lvl1pPr>
              <a:defRPr>
                <a:solidFill>
                  <a:schemeClr val="bg1"/>
                </a:solidFill>
              </a:defRPr>
            </a:lvl1pPr>
          </a:lstStyle>
          <a:p>
            <a:fld id="{E20A44BE-6AC8-494C-B21E-9D9B24278C6F}" type="slidenum">
              <a:rPr lang="en-US" smtClean="0"/>
              <a:pPr/>
              <a:t>‹#›</a:t>
            </a:fld>
            <a:endParaRPr lang="en-US" dirty="0"/>
          </a:p>
        </p:txBody>
      </p:sp>
    </p:spTree>
    <p:extLst>
      <p:ext uri="{BB962C8B-B14F-4D97-AF65-F5344CB8AC3E}">
        <p14:creationId xmlns:p14="http://schemas.microsoft.com/office/powerpoint/2010/main" val="1039831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dirty="0"/>
          </a:p>
        </p:txBody>
      </p:sp>
      <p:sp>
        <p:nvSpPr>
          <p:cNvPr id="7" name="Rectangle 6">
            <a:extLst>
              <a:ext uri="{FF2B5EF4-FFF2-40B4-BE49-F238E27FC236}">
                <a16:creationId xmlns:a16="http://schemas.microsoft.com/office/drawing/2014/main" id="{74F2E319-50AB-A563-5778-1A8F2C9ADEE2}"/>
              </a:ext>
            </a:extLst>
          </p:cNvPr>
          <p:cNvSpPr/>
          <p:nvPr userDrawn="1"/>
        </p:nvSpPr>
        <p:spPr>
          <a:xfrm>
            <a:off x="0" y="6220624"/>
            <a:ext cx="12192000" cy="627062"/>
          </a:xfrm>
          <a:prstGeom prst="rect">
            <a:avLst/>
          </a:prstGeom>
          <a:solidFill>
            <a:srgbClr val="0B2C45"/>
          </a:solidFill>
          <a:ln>
            <a:solidFill>
              <a:srgbClr val="14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8" name="Picture 7" descr="Text&#10;&#10;Description automatically generated with medium confidence">
            <a:extLst>
              <a:ext uri="{FF2B5EF4-FFF2-40B4-BE49-F238E27FC236}">
                <a16:creationId xmlns:a16="http://schemas.microsoft.com/office/drawing/2014/main" id="{C5C40949-8B69-F948-4E52-0A2D746F41D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3032" y="6294995"/>
            <a:ext cx="2849567" cy="478320"/>
          </a:xfrm>
          <a:prstGeom prst="rect">
            <a:avLst/>
          </a:prstGeom>
        </p:spPr>
      </p:pic>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E20A44BE-6AC8-494C-B21E-9D9B24278C6F}" type="slidenum">
              <a:rPr lang="en-US" smtClean="0"/>
              <a:pPr/>
              <a:t>‹#›</a:t>
            </a:fld>
            <a:endParaRPr lang="en-US" dirty="0"/>
          </a:p>
        </p:txBody>
      </p:sp>
    </p:spTree>
    <p:extLst>
      <p:ext uri="{BB962C8B-B14F-4D97-AF65-F5344CB8AC3E}">
        <p14:creationId xmlns:p14="http://schemas.microsoft.com/office/powerpoint/2010/main" val="2313215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venir Next LT Pro" panose="020B05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dirty="0"/>
          </a:p>
        </p:txBody>
      </p:sp>
      <p:sp>
        <p:nvSpPr>
          <p:cNvPr id="8" name="Rectangle 7">
            <a:extLst>
              <a:ext uri="{FF2B5EF4-FFF2-40B4-BE49-F238E27FC236}">
                <a16:creationId xmlns:a16="http://schemas.microsoft.com/office/drawing/2014/main" id="{0A5AEFEB-0623-FF36-103E-F9EB290D773E}"/>
              </a:ext>
            </a:extLst>
          </p:cNvPr>
          <p:cNvSpPr/>
          <p:nvPr userDrawn="1"/>
        </p:nvSpPr>
        <p:spPr>
          <a:xfrm>
            <a:off x="0" y="6220624"/>
            <a:ext cx="12192000" cy="627062"/>
          </a:xfrm>
          <a:prstGeom prst="rect">
            <a:avLst/>
          </a:prstGeom>
          <a:solidFill>
            <a:srgbClr val="0B2C45"/>
          </a:solidFill>
          <a:ln>
            <a:solidFill>
              <a:srgbClr val="14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9" name="Picture 8" descr="Text&#10;&#10;Description automatically generated with medium confidence">
            <a:extLst>
              <a:ext uri="{FF2B5EF4-FFF2-40B4-BE49-F238E27FC236}">
                <a16:creationId xmlns:a16="http://schemas.microsoft.com/office/drawing/2014/main" id="{A1EC2C94-4E94-EB10-50EE-3FEE3D0A776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3032" y="6294995"/>
            <a:ext cx="2849567" cy="478320"/>
          </a:xfrm>
          <a:prstGeom prst="rect">
            <a:avLst/>
          </a:prstGeom>
        </p:spPr>
      </p:pic>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E20A44BE-6AC8-494C-B21E-9D9B24278C6F}" type="slidenum">
              <a:rPr lang="en-US" smtClean="0"/>
              <a:pPr/>
              <a:t>‹#›</a:t>
            </a:fld>
            <a:endParaRPr lang="en-US" dirty="0"/>
          </a:p>
        </p:txBody>
      </p:sp>
    </p:spTree>
    <p:extLst>
      <p:ext uri="{BB962C8B-B14F-4D97-AF65-F5344CB8AC3E}">
        <p14:creationId xmlns:p14="http://schemas.microsoft.com/office/powerpoint/2010/main" val="2780404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latin typeface="Avenir Next LT Pro" panose="020B05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20A44BE-6AC8-494C-B21E-9D9B24278C6F}" type="slidenum">
              <a:rPr lang="en-US" smtClean="0"/>
              <a:t>‹#›</a:t>
            </a:fld>
            <a:endParaRPr lang="en-US" dirty="0"/>
          </a:p>
        </p:txBody>
      </p:sp>
      <p:sp>
        <p:nvSpPr>
          <p:cNvPr id="10" name="Rectangle 9">
            <a:extLst>
              <a:ext uri="{FF2B5EF4-FFF2-40B4-BE49-F238E27FC236}">
                <a16:creationId xmlns:a16="http://schemas.microsoft.com/office/drawing/2014/main" id="{F1B65E52-783A-42E9-306C-C2FB4FEE38E7}"/>
              </a:ext>
            </a:extLst>
          </p:cNvPr>
          <p:cNvSpPr/>
          <p:nvPr userDrawn="1"/>
        </p:nvSpPr>
        <p:spPr>
          <a:xfrm>
            <a:off x="0" y="6230938"/>
            <a:ext cx="12192000" cy="627062"/>
          </a:xfrm>
          <a:prstGeom prst="rect">
            <a:avLst/>
          </a:prstGeom>
          <a:solidFill>
            <a:srgbClr val="0B2C45"/>
          </a:solidFill>
          <a:ln>
            <a:solidFill>
              <a:srgbClr val="14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11" name="Picture 10" descr="Text&#10;&#10;Description automatically generated with medium confidence">
            <a:extLst>
              <a:ext uri="{FF2B5EF4-FFF2-40B4-BE49-F238E27FC236}">
                <a16:creationId xmlns:a16="http://schemas.microsoft.com/office/drawing/2014/main" id="{96639822-4AE8-6FF5-2823-63EDEB19933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3032" y="6294995"/>
            <a:ext cx="2849567" cy="478320"/>
          </a:xfrm>
          <a:prstGeom prst="rect">
            <a:avLst/>
          </a:prstGeom>
        </p:spPr>
      </p:pic>
      <p:sp>
        <p:nvSpPr>
          <p:cNvPr id="12" name="Slide Number Placeholder 6">
            <a:extLst>
              <a:ext uri="{FF2B5EF4-FFF2-40B4-BE49-F238E27FC236}">
                <a16:creationId xmlns:a16="http://schemas.microsoft.com/office/drawing/2014/main" id="{81047D88-879E-A705-EB44-FC9AAAD858DB}"/>
              </a:ext>
            </a:extLst>
          </p:cNvPr>
          <p:cNvSpPr txBox="1">
            <a:spLocks/>
          </p:cNvSpPr>
          <p:nvPr userDrawn="1"/>
        </p:nvSpPr>
        <p:spPr>
          <a:xfrm>
            <a:off x="8763000" y="65087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20A44BE-6AC8-494C-B21E-9D9B24278C6F}" type="slidenum">
              <a:rPr lang="en-US" smtClean="0"/>
              <a:pPr/>
              <a:t>‹#›</a:t>
            </a:fld>
            <a:endParaRPr lang="en-US" dirty="0"/>
          </a:p>
        </p:txBody>
      </p:sp>
    </p:spTree>
    <p:extLst>
      <p:ext uri="{BB962C8B-B14F-4D97-AF65-F5344CB8AC3E}">
        <p14:creationId xmlns:p14="http://schemas.microsoft.com/office/powerpoint/2010/main" val="3409931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venir Next LT Pro" panose="020B0504020202020204" pitchFamily="34" charset="0"/>
              </a:defRPr>
            </a:lvl1pPr>
          </a:lstStyle>
          <a:p>
            <a:r>
              <a:rPr lang="en-US" dirty="0"/>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20A44BE-6AC8-494C-B21E-9D9B24278C6F}" type="slidenum">
              <a:rPr lang="en-US" smtClean="0"/>
              <a:t>‹#›</a:t>
            </a:fld>
            <a:endParaRPr lang="en-US" dirty="0"/>
          </a:p>
        </p:txBody>
      </p:sp>
      <p:sp>
        <p:nvSpPr>
          <p:cNvPr id="6" name="Rectangle 5">
            <a:extLst>
              <a:ext uri="{FF2B5EF4-FFF2-40B4-BE49-F238E27FC236}">
                <a16:creationId xmlns:a16="http://schemas.microsoft.com/office/drawing/2014/main" id="{8499A2A7-FC23-5C49-1D50-AAFF014AB027}"/>
              </a:ext>
            </a:extLst>
          </p:cNvPr>
          <p:cNvSpPr/>
          <p:nvPr userDrawn="1"/>
        </p:nvSpPr>
        <p:spPr>
          <a:xfrm>
            <a:off x="0" y="6230938"/>
            <a:ext cx="12192000" cy="627062"/>
          </a:xfrm>
          <a:prstGeom prst="rect">
            <a:avLst/>
          </a:prstGeom>
          <a:solidFill>
            <a:srgbClr val="0B2C45"/>
          </a:solidFill>
          <a:ln>
            <a:solidFill>
              <a:srgbClr val="14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7" name="Picture 6" descr="Text&#10;&#10;Description automatically generated with medium confidence">
            <a:extLst>
              <a:ext uri="{FF2B5EF4-FFF2-40B4-BE49-F238E27FC236}">
                <a16:creationId xmlns:a16="http://schemas.microsoft.com/office/drawing/2014/main" id="{D6A665D3-563F-07B9-CC24-08AD1731608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3032" y="6294995"/>
            <a:ext cx="2849567" cy="478320"/>
          </a:xfrm>
          <a:prstGeom prst="rect">
            <a:avLst/>
          </a:prstGeom>
        </p:spPr>
      </p:pic>
      <p:sp>
        <p:nvSpPr>
          <p:cNvPr id="8" name="Slide Number Placeholder 6">
            <a:extLst>
              <a:ext uri="{FF2B5EF4-FFF2-40B4-BE49-F238E27FC236}">
                <a16:creationId xmlns:a16="http://schemas.microsoft.com/office/drawing/2014/main" id="{378FB871-07C9-E3F2-3C4F-A73E3C9F59A5}"/>
              </a:ext>
            </a:extLst>
          </p:cNvPr>
          <p:cNvSpPr txBox="1">
            <a:spLocks/>
          </p:cNvSpPr>
          <p:nvPr userDrawn="1"/>
        </p:nvSpPr>
        <p:spPr>
          <a:xfrm>
            <a:off x="8763000" y="65087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20A44BE-6AC8-494C-B21E-9D9B24278C6F}" type="slidenum">
              <a:rPr lang="en-US" smtClean="0"/>
              <a:pPr/>
              <a:t>‹#›</a:t>
            </a:fld>
            <a:endParaRPr lang="en-US" dirty="0"/>
          </a:p>
        </p:txBody>
      </p:sp>
    </p:spTree>
    <p:extLst>
      <p:ext uri="{BB962C8B-B14F-4D97-AF65-F5344CB8AC3E}">
        <p14:creationId xmlns:p14="http://schemas.microsoft.com/office/powerpoint/2010/main" val="2489186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20A44BE-6AC8-494C-B21E-9D9B24278C6F}" type="slidenum">
              <a:rPr lang="en-US" smtClean="0"/>
              <a:t>‹#›</a:t>
            </a:fld>
            <a:endParaRPr lang="en-US" dirty="0"/>
          </a:p>
        </p:txBody>
      </p:sp>
      <p:sp>
        <p:nvSpPr>
          <p:cNvPr id="5" name="Rectangle 4">
            <a:extLst>
              <a:ext uri="{FF2B5EF4-FFF2-40B4-BE49-F238E27FC236}">
                <a16:creationId xmlns:a16="http://schemas.microsoft.com/office/drawing/2014/main" id="{FC52D5CB-3BEE-3DF5-BF06-0844664FF3ED}"/>
              </a:ext>
            </a:extLst>
          </p:cNvPr>
          <p:cNvSpPr/>
          <p:nvPr userDrawn="1"/>
        </p:nvSpPr>
        <p:spPr>
          <a:xfrm>
            <a:off x="0" y="6230938"/>
            <a:ext cx="12192000" cy="627062"/>
          </a:xfrm>
          <a:prstGeom prst="rect">
            <a:avLst/>
          </a:prstGeom>
          <a:solidFill>
            <a:srgbClr val="0B2C45"/>
          </a:solidFill>
          <a:ln>
            <a:solidFill>
              <a:srgbClr val="14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Slide Number Placeholder 6">
            <a:extLst>
              <a:ext uri="{FF2B5EF4-FFF2-40B4-BE49-F238E27FC236}">
                <a16:creationId xmlns:a16="http://schemas.microsoft.com/office/drawing/2014/main" id="{2D82B4A8-56DF-4D5C-A75F-5B8A96FC3A65}"/>
              </a:ext>
            </a:extLst>
          </p:cNvPr>
          <p:cNvSpPr txBox="1">
            <a:spLocks/>
          </p:cNvSpPr>
          <p:nvPr userDrawn="1"/>
        </p:nvSpPr>
        <p:spPr>
          <a:xfrm>
            <a:off x="8763000" y="65087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20A44BE-6AC8-494C-B21E-9D9B24278C6F}" type="slidenum">
              <a:rPr lang="en-US" smtClean="0"/>
              <a:pPr/>
              <a:t>‹#›</a:t>
            </a:fld>
            <a:endParaRPr lang="en-US" dirty="0"/>
          </a:p>
        </p:txBody>
      </p:sp>
    </p:spTree>
    <p:extLst>
      <p:ext uri="{BB962C8B-B14F-4D97-AF65-F5344CB8AC3E}">
        <p14:creationId xmlns:p14="http://schemas.microsoft.com/office/powerpoint/2010/main" val="239708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0A44BE-6AC8-494C-B21E-9D9B24278C6F}" type="slidenum">
              <a:rPr lang="en-US" smtClean="0"/>
              <a:t>‹#›</a:t>
            </a:fld>
            <a:endParaRPr lang="en-US" dirty="0"/>
          </a:p>
        </p:txBody>
      </p:sp>
    </p:spTree>
    <p:extLst>
      <p:ext uri="{BB962C8B-B14F-4D97-AF65-F5344CB8AC3E}">
        <p14:creationId xmlns:p14="http://schemas.microsoft.com/office/powerpoint/2010/main" val="2179012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0A44BE-6AC8-494C-B21E-9D9B24278C6F}" type="slidenum">
              <a:rPr lang="en-US" smtClean="0"/>
              <a:t>‹#›</a:t>
            </a:fld>
            <a:endParaRPr lang="en-US" dirty="0"/>
          </a:p>
        </p:txBody>
      </p:sp>
    </p:spTree>
    <p:extLst>
      <p:ext uri="{BB962C8B-B14F-4D97-AF65-F5344CB8AC3E}">
        <p14:creationId xmlns:p14="http://schemas.microsoft.com/office/powerpoint/2010/main" val="420258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77787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600201"/>
            <a:ext cx="10515600" cy="426719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5105400" y="6356350"/>
            <a:ext cx="3429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0A44BE-6AC8-494C-B21E-9D9B24278C6F}" type="slidenum">
              <a:rPr lang="en-US" smtClean="0"/>
              <a:t>‹#›</a:t>
            </a:fld>
            <a:endParaRPr lang="en-US" dirty="0"/>
          </a:p>
        </p:txBody>
      </p:sp>
    </p:spTree>
    <p:extLst>
      <p:ext uri="{BB962C8B-B14F-4D97-AF65-F5344CB8AC3E}">
        <p14:creationId xmlns:p14="http://schemas.microsoft.com/office/powerpoint/2010/main" val="3373262256"/>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61" r:id="rId12"/>
    <p:sldLayoutId id="2147483663"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cience.osti.gov/grants/Applicant-and-Awardee-Resources/PIER-Plans/Things-to-Consider-When-Developing-a-PIER-Pla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cience.osti.gov/grants/Applicant-and-Awardee-Resources/PIER-Plans/Things-to-Consider-When-Developing-a-PIER-Pla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cience.osti.gov/grants/Applicant-and-Awardee-Resources/PIER-Plan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science.osti.gov/SW-DEI/Community-Resource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science.osti.gov/officehour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mailto:sc.swdei@science.doe.gov" TargetMode="External"/><Relationship Id="rId4" Type="http://schemas.openxmlformats.org/officeDocument/2006/relationships/hyperlink" Target="https://science.osti.gov/grants/Applicant-and-Awardee-Resources/PIER-Plan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science.osti.gov/grants/Applicant-and-Awardee-Resources/PIER-Plans/Things-to-Consider-When-Developing-a-PIER-Pla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cience.osti.gov/grants/Applicant-and-Awardee-Resources/Conference-Proposal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science.osti.gov/SW-DEI/SC-Statement-of-Commitmen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cience.osti.gov/SW-DEI/DOE-Diversity-Equity-and-Inclusion-Policies/Q-and-As#definitions" TargetMode="External"/><Relationship Id="rId2" Type="http://schemas.openxmlformats.org/officeDocument/2006/relationships/hyperlink" Target="https://science.osti.gov/grants/Applicant-and-Awardee-Resources/PIER-Plans/Information-about-PIER-Plans" TargetMode="External"/><Relationship Id="rId1" Type="http://schemas.openxmlformats.org/officeDocument/2006/relationships/slideLayout" Target="../slideLayouts/slideLayout2.xml"/><Relationship Id="rId4" Type="http://schemas.openxmlformats.org/officeDocument/2006/relationships/hyperlink" Target="https://science.osti.gov/grants/Applicant-and-Awardee-Resources/PIER-Plans/Things-to-Consider-When-Developing-a-PIER-Pla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371600" y="457200"/>
            <a:ext cx="9525000" cy="2971800"/>
          </a:xfrm>
        </p:spPr>
        <p:txBody>
          <a:bodyPr>
            <a:noAutofit/>
          </a:bodyPr>
          <a:lstStyle/>
          <a:p>
            <a:r>
              <a:rPr lang="en-US" sz="6000" dirty="0"/>
              <a:t>Promoting Inclusive and Equitable Research (PIER) Plans</a:t>
            </a:r>
            <a:endParaRPr lang="en-US" sz="6000" dirty="0">
              <a:effectLst/>
            </a:endParaRPr>
          </a:p>
        </p:txBody>
      </p:sp>
      <p:sp>
        <p:nvSpPr>
          <p:cNvPr id="2" name="TextBox 1">
            <a:extLst>
              <a:ext uri="{FF2B5EF4-FFF2-40B4-BE49-F238E27FC236}">
                <a16:creationId xmlns:a16="http://schemas.microsoft.com/office/drawing/2014/main" id="{DE075F24-45FC-686E-4AD9-20674885DA29}"/>
              </a:ext>
            </a:extLst>
          </p:cNvPr>
          <p:cNvSpPr txBox="1"/>
          <p:nvPr/>
        </p:nvSpPr>
        <p:spPr>
          <a:xfrm>
            <a:off x="2133600" y="3886200"/>
            <a:ext cx="7807035" cy="1200329"/>
          </a:xfrm>
          <a:prstGeom prst="rect">
            <a:avLst/>
          </a:prstGeom>
          <a:noFill/>
        </p:spPr>
        <p:txBody>
          <a:bodyPr wrap="square" rtlCol="0">
            <a:spAutoFit/>
          </a:bodyPr>
          <a:lstStyle/>
          <a:p>
            <a:pPr algn="ctr"/>
            <a:r>
              <a:rPr lang="en-US" sz="3600" dirty="0">
                <a:solidFill>
                  <a:schemeClr val="bg1"/>
                </a:solidFill>
              </a:rPr>
              <a:t>SC Office Hours</a:t>
            </a:r>
          </a:p>
          <a:p>
            <a:pPr algn="ctr"/>
            <a:r>
              <a:rPr lang="en-US" sz="3600" dirty="0">
                <a:solidFill>
                  <a:schemeClr val="bg1"/>
                </a:solidFill>
              </a:rPr>
              <a:t>September 3, 2024</a:t>
            </a:r>
          </a:p>
        </p:txBody>
      </p:sp>
    </p:spTree>
    <p:extLst>
      <p:ext uri="{BB962C8B-B14F-4D97-AF65-F5344CB8AC3E}">
        <p14:creationId xmlns:p14="http://schemas.microsoft.com/office/powerpoint/2010/main" val="1826330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C733339-D463-FDA5-7642-7399AD073B8A}"/>
              </a:ext>
            </a:extLst>
          </p:cNvPr>
          <p:cNvSpPr txBox="1">
            <a:spLocks/>
          </p:cNvSpPr>
          <p:nvPr/>
        </p:nvSpPr>
        <p:spPr>
          <a:xfrm>
            <a:off x="160361" y="9525"/>
            <a:ext cx="11963400" cy="762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0D6317"/>
                </a:solidFill>
                <a:effectLst>
                  <a:outerShdw blurRad="38100" dist="38100" dir="2700000" algn="tl">
                    <a:srgbClr val="000000">
                      <a:alpha val="43137"/>
                    </a:srgbClr>
                  </a:outerShdw>
                </a:effectLst>
                <a:latin typeface="+mn-lt"/>
                <a:ea typeface="+mj-ea"/>
                <a:cs typeface="+mj-cs"/>
              </a:defRPr>
            </a:lvl1pPr>
          </a:lstStyle>
          <a:p>
            <a:r>
              <a:rPr lang="en-US" sz="3800" dirty="0">
                <a:solidFill>
                  <a:schemeClr val="tx1"/>
                </a:solidFill>
                <a:latin typeface="Avenir Next LT Pro" panose="020B0504020202020204" pitchFamily="34" charset="0"/>
              </a:rPr>
              <a:t>Things to Consider When Developing a PIER Plan</a:t>
            </a:r>
          </a:p>
        </p:txBody>
      </p:sp>
      <p:sp>
        <p:nvSpPr>
          <p:cNvPr id="2" name="Slide Number Placeholder 1">
            <a:extLst>
              <a:ext uri="{FF2B5EF4-FFF2-40B4-BE49-F238E27FC236}">
                <a16:creationId xmlns:a16="http://schemas.microsoft.com/office/drawing/2014/main" id="{E1E2CDB6-6F7B-F001-CB01-FAE063B839C3}"/>
              </a:ext>
            </a:extLst>
          </p:cNvPr>
          <p:cNvSpPr>
            <a:spLocks noGrp="1"/>
          </p:cNvSpPr>
          <p:nvPr>
            <p:ph type="sldNum" sz="quarter" idx="12"/>
          </p:nvPr>
        </p:nvSpPr>
        <p:spPr/>
        <p:txBody>
          <a:bodyPr/>
          <a:lstStyle/>
          <a:p>
            <a:fld id="{E20A44BE-6AC8-494C-B21E-9D9B24278C6F}" type="slidenum">
              <a:rPr lang="en-US" smtClean="0"/>
              <a:pPr/>
              <a:t>10</a:t>
            </a:fld>
            <a:endParaRPr lang="en-US" dirty="0"/>
          </a:p>
        </p:txBody>
      </p:sp>
      <p:sp>
        <p:nvSpPr>
          <p:cNvPr id="3" name="TextBox 2">
            <a:extLst>
              <a:ext uri="{FF2B5EF4-FFF2-40B4-BE49-F238E27FC236}">
                <a16:creationId xmlns:a16="http://schemas.microsoft.com/office/drawing/2014/main" id="{C09B565B-103B-C32D-1A16-8F2C2145605E}"/>
              </a:ext>
            </a:extLst>
          </p:cNvPr>
          <p:cNvSpPr txBox="1"/>
          <p:nvPr/>
        </p:nvSpPr>
        <p:spPr>
          <a:xfrm>
            <a:off x="160361" y="858281"/>
            <a:ext cx="11679409" cy="5416868"/>
          </a:xfrm>
          <a:prstGeom prst="rect">
            <a:avLst/>
          </a:prstGeom>
          <a:noFill/>
        </p:spPr>
        <p:txBody>
          <a:bodyPr wrap="square" rtlCol="0">
            <a:spAutoFit/>
          </a:bodyPr>
          <a:lstStyle/>
          <a:p>
            <a:pPr marL="342900" indent="-342900">
              <a:spcAft>
                <a:spcPts val="1800"/>
              </a:spcAft>
              <a:buFont typeface="Wingdings" panose="05000000000000000000" pitchFamily="2" charset="2"/>
              <a:buChar char="§"/>
            </a:pPr>
            <a:r>
              <a:rPr lang="en-US" sz="2200" dirty="0"/>
              <a:t>PIER Plans should describe the activities and strategies applicants will incorporate to enhance the scientific and technical merit of the proposed research through efforts that foster inclusive research and learning environments and promote equitable access to research and research careers. </a:t>
            </a:r>
          </a:p>
          <a:p>
            <a:pPr marL="342900" indent="-342900">
              <a:spcAft>
                <a:spcPts val="1800"/>
              </a:spcAft>
              <a:buFont typeface="Wingdings" panose="05000000000000000000" pitchFamily="2" charset="2"/>
              <a:buChar char="§"/>
            </a:pPr>
            <a:r>
              <a:rPr lang="en-US" sz="2200" dirty="0"/>
              <a:t>Since these plans should be tailored to the proposed research, the Office of Science expects to receive a wide range of ideas and approaches in applicants’ PIER Plans.</a:t>
            </a:r>
          </a:p>
          <a:p>
            <a:pPr marL="342900" indent="-342900">
              <a:spcAft>
                <a:spcPts val="1800"/>
              </a:spcAft>
              <a:buFont typeface="Wingdings" panose="05000000000000000000" pitchFamily="2" charset="2"/>
              <a:buChar char="§"/>
            </a:pPr>
            <a:r>
              <a:rPr lang="en-US" sz="2200" dirty="0"/>
              <a:t>SC has developed a summary of </a:t>
            </a:r>
            <a:r>
              <a:rPr lang="en-US" sz="2200" dirty="0">
                <a:hlinkClick r:id="rId3"/>
              </a:rPr>
              <a:t>Things to Consider When Developing a PIER Plan </a:t>
            </a:r>
            <a:r>
              <a:rPr lang="en-US" sz="2200" dirty="0"/>
              <a:t>to provide a broad range of areas applicants are encourage to consider focusing on in their PIER Plans. </a:t>
            </a:r>
          </a:p>
          <a:p>
            <a:pPr marL="342900" indent="-342900">
              <a:spcAft>
                <a:spcPts val="1800"/>
              </a:spcAft>
              <a:buFont typeface="Wingdings" panose="05000000000000000000" pitchFamily="2" charset="2"/>
              <a:buChar char="§"/>
            </a:pPr>
            <a:r>
              <a:rPr lang="en-US" sz="2200" b="1" dirty="0"/>
              <a:t>This is not a check list. This is not an exhaustive list of possibilities</a:t>
            </a:r>
            <a:r>
              <a:rPr lang="en-US" sz="2200" dirty="0"/>
              <a:t>. </a:t>
            </a:r>
          </a:p>
          <a:p>
            <a:pPr marL="342900" indent="-342900">
              <a:spcAft>
                <a:spcPts val="1800"/>
              </a:spcAft>
              <a:buFont typeface="Wingdings" panose="05000000000000000000" pitchFamily="2" charset="2"/>
              <a:buChar char="§"/>
            </a:pPr>
            <a:r>
              <a:rPr lang="en-US" sz="2100" i="1" dirty="0"/>
              <a:t>Applicants are strongly encouraged to incorporate into their PIER Plans specific actionable tasks that are tailored to the proposed research project. PIER Plans with actionable tasks and milestones tend to be rated higher in the merit review process than plans with generic statements or plans that only reference institutional policies and plans</a:t>
            </a:r>
            <a:r>
              <a:rPr lang="en-US" sz="2100" dirty="0"/>
              <a:t>.</a:t>
            </a:r>
          </a:p>
        </p:txBody>
      </p:sp>
    </p:spTree>
    <p:extLst>
      <p:ext uri="{BB962C8B-B14F-4D97-AF65-F5344CB8AC3E}">
        <p14:creationId xmlns:p14="http://schemas.microsoft.com/office/powerpoint/2010/main" val="2320267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C733339-D463-FDA5-7642-7399AD073B8A}"/>
              </a:ext>
            </a:extLst>
          </p:cNvPr>
          <p:cNvSpPr txBox="1">
            <a:spLocks/>
          </p:cNvSpPr>
          <p:nvPr/>
        </p:nvSpPr>
        <p:spPr>
          <a:xfrm>
            <a:off x="160361" y="9525"/>
            <a:ext cx="11963400" cy="762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0D6317"/>
                </a:solidFill>
                <a:effectLst>
                  <a:outerShdw blurRad="38100" dist="38100" dir="2700000" algn="tl">
                    <a:srgbClr val="000000">
                      <a:alpha val="43137"/>
                    </a:srgbClr>
                  </a:outerShdw>
                </a:effectLst>
                <a:latin typeface="+mn-lt"/>
                <a:ea typeface="+mj-ea"/>
                <a:cs typeface="+mj-cs"/>
              </a:defRPr>
            </a:lvl1pPr>
          </a:lstStyle>
          <a:p>
            <a:r>
              <a:rPr lang="en-US" sz="3800" dirty="0">
                <a:solidFill>
                  <a:schemeClr val="tx1"/>
                </a:solidFill>
                <a:latin typeface="Avenir Next LT Pro" panose="020B0504020202020204" pitchFamily="34" charset="0"/>
              </a:rPr>
              <a:t>Things to Consider (continued)</a:t>
            </a:r>
          </a:p>
        </p:txBody>
      </p:sp>
      <p:sp>
        <p:nvSpPr>
          <p:cNvPr id="2" name="Slide Number Placeholder 1">
            <a:extLst>
              <a:ext uri="{FF2B5EF4-FFF2-40B4-BE49-F238E27FC236}">
                <a16:creationId xmlns:a16="http://schemas.microsoft.com/office/drawing/2014/main" id="{E1E2CDB6-6F7B-F001-CB01-FAE063B839C3}"/>
              </a:ext>
            </a:extLst>
          </p:cNvPr>
          <p:cNvSpPr>
            <a:spLocks noGrp="1"/>
          </p:cNvSpPr>
          <p:nvPr>
            <p:ph type="sldNum" sz="quarter" idx="12"/>
          </p:nvPr>
        </p:nvSpPr>
        <p:spPr/>
        <p:txBody>
          <a:bodyPr/>
          <a:lstStyle/>
          <a:p>
            <a:fld id="{E20A44BE-6AC8-494C-B21E-9D9B24278C6F}" type="slidenum">
              <a:rPr lang="en-US" smtClean="0"/>
              <a:pPr/>
              <a:t>11</a:t>
            </a:fld>
            <a:endParaRPr lang="en-US" dirty="0"/>
          </a:p>
        </p:txBody>
      </p:sp>
      <p:sp>
        <p:nvSpPr>
          <p:cNvPr id="3" name="TextBox 2">
            <a:extLst>
              <a:ext uri="{FF2B5EF4-FFF2-40B4-BE49-F238E27FC236}">
                <a16:creationId xmlns:a16="http://schemas.microsoft.com/office/drawing/2014/main" id="{C09B565B-103B-C32D-1A16-8F2C2145605E}"/>
              </a:ext>
            </a:extLst>
          </p:cNvPr>
          <p:cNvSpPr txBox="1"/>
          <p:nvPr/>
        </p:nvSpPr>
        <p:spPr>
          <a:xfrm>
            <a:off x="304800" y="1128370"/>
            <a:ext cx="10716505" cy="5124480"/>
          </a:xfrm>
          <a:prstGeom prst="rect">
            <a:avLst/>
          </a:prstGeom>
          <a:noFill/>
        </p:spPr>
        <p:txBody>
          <a:bodyPr wrap="square" rtlCol="0">
            <a:spAutoFit/>
          </a:bodyPr>
          <a:lstStyle/>
          <a:p>
            <a:pPr>
              <a:spcAft>
                <a:spcPts val="1800"/>
              </a:spcAft>
            </a:pPr>
            <a:r>
              <a:rPr lang="en-US" sz="2800" dirty="0"/>
              <a:t>Areas of focus to consider in PIER Plans:</a:t>
            </a:r>
          </a:p>
          <a:p>
            <a:pPr marL="457200" indent="-457200">
              <a:spcAft>
                <a:spcPts val="1800"/>
              </a:spcAft>
              <a:buFont typeface="Wingdings" panose="05000000000000000000" pitchFamily="2" charset="2"/>
              <a:buChar char="§"/>
            </a:pPr>
            <a:r>
              <a:rPr lang="en-US" sz="2800" dirty="0"/>
              <a:t>The composition of the project team, including project personnel and partnering institutions and organizations.</a:t>
            </a:r>
          </a:p>
          <a:p>
            <a:pPr marL="457200" indent="-457200">
              <a:spcAft>
                <a:spcPts val="1800"/>
              </a:spcAft>
              <a:buFont typeface="Wingdings" panose="05000000000000000000" pitchFamily="2" charset="2"/>
              <a:buChar char="§"/>
            </a:pPr>
            <a:r>
              <a:rPr lang="en-US" sz="2800" dirty="0"/>
              <a:t>The research environment.</a:t>
            </a:r>
          </a:p>
          <a:p>
            <a:pPr marL="457200" indent="-457200">
              <a:spcAft>
                <a:spcPts val="1800"/>
              </a:spcAft>
              <a:buFont typeface="Wingdings" panose="05000000000000000000" pitchFamily="2" charset="2"/>
              <a:buChar char="§"/>
            </a:pPr>
            <a:r>
              <a:rPr lang="en-US" sz="2800" dirty="0"/>
              <a:t>Implementation of the research projects, and scholarly and professional growth of project personnel. </a:t>
            </a:r>
          </a:p>
          <a:p>
            <a:pPr marL="457200" indent="-457200">
              <a:spcAft>
                <a:spcPts val="1800"/>
              </a:spcAft>
              <a:buFont typeface="Wingdings" panose="05000000000000000000" pitchFamily="2" charset="2"/>
              <a:buChar char="§"/>
            </a:pPr>
            <a:endParaRPr lang="en-US" sz="2800" dirty="0"/>
          </a:p>
          <a:p>
            <a:pPr>
              <a:spcAft>
                <a:spcPts val="1800"/>
              </a:spcAft>
            </a:pPr>
            <a:r>
              <a:rPr lang="en-US" sz="2400" dirty="0">
                <a:hlinkClick r:id="rId3"/>
              </a:rPr>
              <a:t>https://science.osti.gov/grants/Applicant-and-Awardee-Resources/PIER-Plans/Things-to-Consider-When-Developing-a-PIER-Plan</a:t>
            </a:r>
            <a:r>
              <a:rPr lang="en-US" sz="2400" dirty="0"/>
              <a:t> </a:t>
            </a:r>
          </a:p>
        </p:txBody>
      </p:sp>
    </p:spTree>
    <p:extLst>
      <p:ext uri="{BB962C8B-B14F-4D97-AF65-F5344CB8AC3E}">
        <p14:creationId xmlns:p14="http://schemas.microsoft.com/office/powerpoint/2010/main" val="1996244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C733339-D463-FDA5-7642-7399AD073B8A}"/>
              </a:ext>
            </a:extLst>
          </p:cNvPr>
          <p:cNvSpPr txBox="1">
            <a:spLocks/>
          </p:cNvSpPr>
          <p:nvPr/>
        </p:nvSpPr>
        <p:spPr>
          <a:xfrm>
            <a:off x="160361" y="9525"/>
            <a:ext cx="11963400" cy="762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0D6317"/>
                </a:solidFill>
                <a:effectLst>
                  <a:outerShdw blurRad="38100" dist="38100" dir="2700000" algn="tl">
                    <a:srgbClr val="000000">
                      <a:alpha val="43137"/>
                    </a:srgbClr>
                  </a:outerShdw>
                </a:effectLst>
                <a:latin typeface="+mn-lt"/>
                <a:ea typeface="+mj-ea"/>
                <a:cs typeface="+mj-cs"/>
              </a:defRPr>
            </a:lvl1pPr>
          </a:lstStyle>
          <a:p>
            <a:r>
              <a:rPr lang="en-US" sz="3800" dirty="0">
                <a:solidFill>
                  <a:schemeClr val="tx1"/>
                </a:solidFill>
                <a:latin typeface="Avenir Next LT Pro" panose="020B0504020202020204" pitchFamily="34" charset="0"/>
              </a:rPr>
              <a:t>Things to Consider – guiding questions for applicants</a:t>
            </a:r>
          </a:p>
        </p:txBody>
      </p:sp>
      <p:sp>
        <p:nvSpPr>
          <p:cNvPr id="2" name="Slide Number Placeholder 1">
            <a:extLst>
              <a:ext uri="{FF2B5EF4-FFF2-40B4-BE49-F238E27FC236}">
                <a16:creationId xmlns:a16="http://schemas.microsoft.com/office/drawing/2014/main" id="{E1E2CDB6-6F7B-F001-CB01-FAE063B839C3}"/>
              </a:ext>
            </a:extLst>
          </p:cNvPr>
          <p:cNvSpPr>
            <a:spLocks noGrp="1"/>
          </p:cNvSpPr>
          <p:nvPr>
            <p:ph type="sldNum" sz="quarter" idx="12"/>
          </p:nvPr>
        </p:nvSpPr>
        <p:spPr/>
        <p:txBody>
          <a:bodyPr/>
          <a:lstStyle/>
          <a:p>
            <a:fld id="{E20A44BE-6AC8-494C-B21E-9D9B24278C6F}" type="slidenum">
              <a:rPr lang="en-US" smtClean="0"/>
              <a:pPr/>
              <a:t>12</a:t>
            </a:fld>
            <a:endParaRPr lang="en-US" dirty="0"/>
          </a:p>
        </p:txBody>
      </p:sp>
      <p:sp>
        <p:nvSpPr>
          <p:cNvPr id="3" name="TextBox 2">
            <a:extLst>
              <a:ext uri="{FF2B5EF4-FFF2-40B4-BE49-F238E27FC236}">
                <a16:creationId xmlns:a16="http://schemas.microsoft.com/office/drawing/2014/main" id="{C09B565B-103B-C32D-1A16-8F2C2145605E}"/>
              </a:ext>
            </a:extLst>
          </p:cNvPr>
          <p:cNvSpPr txBox="1"/>
          <p:nvPr/>
        </p:nvSpPr>
        <p:spPr>
          <a:xfrm>
            <a:off x="256295" y="990600"/>
            <a:ext cx="11679409" cy="5001369"/>
          </a:xfrm>
          <a:prstGeom prst="rect">
            <a:avLst/>
          </a:prstGeom>
          <a:noFill/>
        </p:spPr>
        <p:txBody>
          <a:bodyPr wrap="square" rtlCol="0">
            <a:spAutoFit/>
          </a:bodyPr>
          <a:lstStyle/>
          <a:p>
            <a:pPr>
              <a:spcAft>
                <a:spcPts val="1800"/>
              </a:spcAft>
            </a:pPr>
            <a:r>
              <a:rPr lang="en-US" sz="2400" b="1" dirty="0"/>
              <a:t>Applicants may want to consider the following questions as they develop their PIER Plan</a:t>
            </a:r>
            <a:r>
              <a:rPr lang="en-US" sz="2400" dirty="0"/>
              <a:t>:</a:t>
            </a:r>
          </a:p>
          <a:p>
            <a:pPr marL="285750" indent="-285750">
              <a:spcAft>
                <a:spcPts val="1800"/>
              </a:spcAft>
              <a:buFont typeface="Wingdings" panose="05000000000000000000" pitchFamily="2" charset="2"/>
              <a:buChar char="§"/>
            </a:pPr>
            <a:r>
              <a:rPr lang="en-US" sz="2000" dirty="0"/>
              <a:t>How do the activities proposed in the PIER Plan enhance the scientific and/or technical merit of the proposed research project?</a:t>
            </a:r>
          </a:p>
          <a:p>
            <a:pPr marL="285750" indent="-285750">
              <a:spcAft>
                <a:spcPts val="1800"/>
              </a:spcAft>
              <a:buFont typeface="Wingdings" panose="05000000000000000000" pitchFamily="2" charset="2"/>
              <a:buChar char="§"/>
            </a:pPr>
            <a:r>
              <a:rPr lang="en-US" sz="2000" dirty="0"/>
              <a:t>How do the proposed activities and strategies support equity and inclusion as an intrinsic element to advancing scientific excellence in the research project?</a:t>
            </a:r>
          </a:p>
          <a:p>
            <a:pPr marL="285750" indent="-285750">
              <a:spcAft>
                <a:spcPts val="1800"/>
              </a:spcAft>
              <a:buFont typeface="Wingdings" panose="05000000000000000000" pitchFamily="2" charset="2"/>
              <a:buChar char="§"/>
            </a:pPr>
            <a:r>
              <a:rPr lang="en-US" sz="2000" dirty="0"/>
              <a:t>Are the proposed activities and strategies reasonable, actionable, and appropriate for the project scope and project period?</a:t>
            </a:r>
          </a:p>
          <a:p>
            <a:pPr marL="285750" indent="-285750">
              <a:spcAft>
                <a:spcPts val="1800"/>
              </a:spcAft>
              <a:buFont typeface="Wingdings" panose="05000000000000000000" pitchFamily="2" charset="2"/>
              <a:buChar char="§"/>
            </a:pPr>
            <a:r>
              <a:rPr lang="en-US" sz="2000" dirty="0"/>
              <a:t>Does the proposed research project include a clear strategy for ensuring the safety, including physical and psychological safety, of all participants, including those working in traditional workspaces (e.g., labs, offices), remote or isolated research environments, and/or atypical hours?</a:t>
            </a:r>
          </a:p>
          <a:p>
            <a:pPr marL="285750" indent="-285750">
              <a:spcAft>
                <a:spcPts val="1800"/>
              </a:spcAft>
              <a:buFont typeface="Wingdings" panose="05000000000000000000" pitchFamily="2" charset="2"/>
              <a:buChar char="§"/>
            </a:pPr>
            <a:r>
              <a:rPr lang="en-US" sz="2000" dirty="0"/>
              <a:t>Are the roles and responsibilities for implementing the PIER Plan fair and equitable and understood by the applicant’s key personnel on the project?</a:t>
            </a:r>
            <a:endParaRPr lang="en-US" sz="2400" dirty="0"/>
          </a:p>
        </p:txBody>
      </p:sp>
    </p:spTree>
    <p:extLst>
      <p:ext uri="{BB962C8B-B14F-4D97-AF65-F5344CB8AC3E}">
        <p14:creationId xmlns:p14="http://schemas.microsoft.com/office/powerpoint/2010/main" val="3175588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C733339-D463-FDA5-7642-7399AD073B8A}"/>
              </a:ext>
            </a:extLst>
          </p:cNvPr>
          <p:cNvSpPr txBox="1">
            <a:spLocks/>
          </p:cNvSpPr>
          <p:nvPr/>
        </p:nvSpPr>
        <p:spPr>
          <a:xfrm>
            <a:off x="160361" y="9525"/>
            <a:ext cx="11963400" cy="762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0D6317"/>
                </a:solidFill>
                <a:effectLst>
                  <a:outerShdw blurRad="38100" dist="38100" dir="2700000" algn="tl">
                    <a:srgbClr val="000000">
                      <a:alpha val="43137"/>
                    </a:srgbClr>
                  </a:outerShdw>
                </a:effectLst>
                <a:latin typeface="+mn-lt"/>
                <a:ea typeface="+mj-ea"/>
                <a:cs typeface="+mj-cs"/>
              </a:defRPr>
            </a:lvl1pPr>
          </a:lstStyle>
          <a:p>
            <a:r>
              <a:rPr lang="en-US" sz="3800" dirty="0">
                <a:solidFill>
                  <a:schemeClr val="tx1"/>
                </a:solidFill>
                <a:latin typeface="Avenir Next LT Pro" panose="020B0504020202020204" pitchFamily="34" charset="0"/>
              </a:rPr>
              <a:t>Things to Consider – guiding questions for applicants</a:t>
            </a:r>
          </a:p>
        </p:txBody>
      </p:sp>
      <p:sp>
        <p:nvSpPr>
          <p:cNvPr id="2" name="Slide Number Placeholder 1">
            <a:extLst>
              <a:ext uri="{FF2B5EF4-FFF2-40B4-BE49-F238E27FC236}">
                <a16:creationId xmlns:a16="http://schemas.microsoft.com/office/drawing/2014/main" id="{E1E2CDB6-6F7B-F001-CB01-FAE063B839C3}"/>
              </a:ext>
            </a:extLst>
          </p:cNvPr>
          <p:cNvSpPr>
            <a:spLocks noGrp="1"/>
          </p:cNvSpPr>
          <p:nvPr>
            <p:ph type="sldNum" sz="quarter" idx="12"/>
          </p:nvPr>
        </p:nvSpPr>
        <p:spPr/>
        <p:txBody>
          <a:bodyPr/>
          <a:lstStyle/>
          <a:p>
            <a:fld id="{E20A44BE-6AC8-494C-B21E-9D9B24278C6F}" type="slidenum">
              <a:rPr lang="en-US" smtClean="0"/>
              <a:pPr/>
              <a:t>13</a:t>
            </a:fld>
            <a:endParaRPr lang="en-US" dirty="0"/>
          </a:p>
        </p:txBody>
      </p:sp>
      <p:sp>
        <p:nvSpPr>
          <p:cNvPr id="3" name="TextBox 2">
            <a:extLst>
              <a:ext uri="{FF2B5EF4-FFF2-40B4-BE49-F238E27FC236}">
                <a16:creationId xmlns:a16="http://schemas.microsoft.com/office/drawing/2014/main" id="{C09B565B-103B-C32D-1A16-8F2C2145605E}"/>
              </a:ext>
            </a:extLst>
          </p:cNvPr>
          <p:cNvSpPr txBox="1"/>
          <p:nvPr/>
        </p:nvSpPr>
        <p:spPr>
          <a:xfrm>
            <a:off x="256295" y="1030907"/>
            <a:ext cx="11097505" cy="4796185"/>
          </a:xfrm>
          <a:prstGeom prst="rect">
            <a:avLst/>
          </a:prstGeom>
          <a:noFill/>
        </p:spPr>
        <p:txBody>
          <a:bodyPr wrap="square" rtlCol="0">
            <a:spAutoFit/>
          </a:bodyPr>
          <a:lstStyle/>
          <a:p>
            <a:pPr>
              <a:spcAft>
                <a:spcPts val="1800"/>
              </a:spcAft>
            </a:pPr>
            <a:r>
              <a:rPr lang="en-US" sz="2400" b="1" dirty="0"/>
              <a:t>Applicants may want to consider as they develop their PIER Plan (cont’d)</a:t>
            </a:r>
            <a:r>
              <a:rPr lang="en-US" sz="2400" dirty="0"/>
              <a:t>:</a:t>
            </a:r>
          </a:p>
          <a:p>
            <a:pPr marL="285750" indent="-285750">
              <a:spcAft>
                <a:spcPts val="2000"/>
              </a:spcAft>
              <a:buFont typeface="Wingdings" panose="05000000000000000000" pitchFamily="2" charset="2"/>
              <a:buChar char="§"/>
            </a:pPr>
            <a:r>
              <a:rPr lang="en-US" sz="2000" dirty="0"/>
              <a:t>Do the applicant and key personnel have demonstrated experience and competencies in carrying out the proposed scope of the PIER Plan that could be emphasized?</a:t>
            </a:r>
          </a:p>
          <a:p>
            <a:pPr marL="285750" indent="-285750">
              <a:spcAft>
                <a:spcPts val="2000"/>
              </a:spcAft>
              <a:buFont typeface="Wingdings" panose="05000000000000000000" pitchFamily="2" charset="2"/>
              <a:buChar char="§"/>
            </a:pPr>
            <a:r>
              <a:rPr lang="en-US" sz="2000" dirty="0"/>
              <a:t>How are the proposed activities and strategies leveraging institutional resources or professionals, or resources available through scientific professional societies or similar organizations to support project personnel?</a:t>
            </a:r>
          </a:p>
          <a:p>
            <a:pPr marL="285750" indent="-285750">
              <a:spcAft>
                <a:spcPts val="2000"/>
              </a:spcAft>
              <a:buFont typeface="Wingdings" panose="05000000000000000000" pitchFamily="2" charset="2"/>
              <a:buChar char="§"/>
            </a:pPr>
            <a:r>
              <a:rPr lang="en-US" sz="2000" dirty="0"/>
              <a:t>Is the rationale for the proposed activities and strategies, and their potential contributions to promoting inclusion and equity within the research project, clearly described?</a:t>
            </a:r>
          </a:p>
          <a:p>
            <a:pPr marL="285750" indent="-285750">
              <a:spcAft>
                <a:spcPts val="2000"/>
              </a:spcAft>
              <a:buFont typeface="Wingdings" panose="05000000000000000000" pitchFamily="2" charset="2"/>
              <a:buChar char="§"/>
            </a:pPr>
            <a:r>
              <a:rPr lang="en-US" sz="2000" dirty="0"/>
              <a:t>Are adequate resources (including budget) requested to reasonably carry out the proposed PIER Plan?</a:t>
            </a:r>
          </a:p>
          <a:p>
            <a:pPr marL="285750" indent="-285750">
              <a:spcAft>
                <a:spcPts val="2000"/>
              </a:spcAft>
              <a:buFont typeface="Wingdings" panose="05000000000000000000" pitchFamily="2" charset="2"/>
              <a:buChar char="§"/>
            </a:pPr>
            <a:r>
              <a:rPr lang="en-US" sz="2000" dirty="0"/>
              <a:t>Are timelines or milestones for proposed activities and strategies specific and appropriate to allow for reasonable tracking of and reporting on progress?</a:t>
            </a:r>
            <a:endParaRPr lang="en-US" sz="2400" dirty="0"/>
          </a:p>
        </p:txBody>
      </p:sp>
    </p:spTree>
    <p:extLst>
      <p:ext uri="{BB962C8B-B14F-4D97-AF65-F5344CB8AC3E}">
        <p14:creationId xmlns:p14="http://schemas.microsoft.com/office/powerpoint/2010/main" val="1076808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2A4AEA1-F253-00B4-7F1B-5DC590F80CB7}"/>
              </a:ext>
            </a:extLst>
          </p:cNvPr>
          <p:cNvSpPr>
            <a:spLocks noGrp="1"/>
          </p:cNvSpPr>
          <p:nvPr>
            <p:ph type="sldNum" sz="quarter" idx="12"/>
          </p:nvPr>
        </p:nvSpPr>
        <p:spPr/>
        <p:txBody>
          <a:bodyPr/>
          <a:lstStyle/>
          <a:p>
            <a:fld id="{E20A44BE-6AC8-494C-B21E-9D9B24278C6F}" type="slidenum">
              <a:rPr lang="en-US" smtClean="0"/>
              <a:pPr/>
              <a:t>14</a:t>
            </a:fld>
            <a:endParaRPr lang="en-US" dirty="0"/>
          </a:p>
        </p:txBody>
      </p:sp>
      <p:sp>
        <p:nvSpPr>
          <p:cNvPr id="4" name="Title 1">
            <a:extLst>
              <a:ext uri="{FF2B5EF4-FFF2-40B4-BE49-F238E27FC236}">
                <a16:creationId xmlns:a16="http://schemas.microsoft.com/office/drawing/2014/main" id="{0D39B73E-E54C-2F1A-30B7-972943F2B54B}"/>
              </a:ext>
            </a:extLst>
          </p:cNvPr>
          <p:cNvSpPr>
            <a:spLocks noGrp="1"/>
          </p:cNvSpPr>
          <p:nvPr>
            <p:ph type="title"/>
          </p:nvPr>
        </p:nvSpPr>
        <p:spPr>
          <a:xfrm>
            <a:off x="152400" y="55072"/>
            <a:ext cx="11679408" cy="777875"/>
          </a:xfrm>
        </p:spPr>
        <p:txBody>
          <a:bodyPr>
            <a:normAutofit/>
          </a:bodyPr>
          <a:lstStyle/>
          <a:p>
            <a:r>
              <a:rPr lang="en-US" sz="4000" dirty="0"/>
              <a:t>PIER Plans – Recap</a:t>
            </a:r>
            <a:endParaRPr lang="en-US" sz="4000" dirty="0">
              <a:solidFill>
                <a:srgbClr val="0D6317"/>
              </a:solidFill>
              <a:effectLst>
                <a:outerShdw blurRad="38100" dist="38100" dir="2700000" algn="tl">
                  <a:srgbClr val="000000">
                    <a:alpha val="43137"/>
                  </a:srgbClr>
                </a:outerShdw>
              </a:effectLst>
            </a:endParaRPr>
          </a:p>
        </p:txBody>
      </p:sp>
      <p:sp>
        <p:nvSpPr>
          <p:cNvPr id="5" name="TextBox 4">
            <a:extLst>
              <a:ext uri="{FF2B5EF4-FFF2-40B4-BE49-F238E27FC236}">
                <a16:creationId xmlns:a16="http://schemas.microsoft.com/office/drawing/2014/main" id="{F8C4C272-26EC-8472-D731-3D4E993D8B74}"/>
              </a:ext>
            </a:extLst>
          </p:cNvPr>
          <p:cNvSpPr txBox="1"/>
          <p:nvPr/>
        </p:nvSpPr>
        <p:spPr>
          <a:xfrm>
            <a:off x="152399" y="969948"/>
            <a:ext cx="11679409" cy="5262979"/>
          </a:xfrm>
          <a:prstGeom prst="rect">
            <a:avLst/>
          </a:prstGeom>
          <a:noFill/>
        </p:spPr>
        <p:txBody>
          <a:bodyPr wrap="square" rtlCol="0">
            <a:spAutoFit/>
          </a:bodyPr>
          <a:lstStyle/>
          <a:p>
            <a:pPr marL="342900" indent="-342900">
              <a:spcAft>
                <a:spcPts val="1200"/>
              </a:spcAft>
              <a:buFont typeface="Wingdings" panose="05000000000000000000" pitchFamily="2" charset="2"/>
              <a:buChar char="§"/>
            </a:pPr>
            <a:r>
              <a:rPr lang="en-US" sz="2200" dirty="0"/>
              <a:t>There is no single model or “template” example for PIER Plans. </a:t>
            </a:r>
            <a:r>
              <a:rPr lang="en-US" sz="2200" b="1" dirty="0"/>
              <a:t>Tailor plans to the project</a:t>
            </a:r>
            <a:r>
              <a:rPr lang="en-US" sz="2200" dirty="0"/>
              <a:t>!</a:t>
            </a:r>
          </a:p>
          <a:p>
            <a:pPr marL="342900" indent="-342900">
              <a:spcAft>
                <a:spcPts val="1200"/>
              </a:spcAft>
              <a:buFont typeface="Wingdings" panose="05000000000000000000" pitchFamily="2" charset="2"/>
              <a:buChar char="§"/>
            </a:pPr>
            <a:r>
              <a:rPr lang="en-US" sz="2200" dirty="0"/>
              <a:t>While we have suggested some potential focus areas in the “Things to Consider…” resource, these are only suggestions and applicants are encouraged to be innovative in their approaches. </a:t>
            </a:r>
          </a:p>
          <a:p>
            <a:pPr marL="342900" indent="-342900">
              <a:spcAft>
                <a:spcPts val="1200"/>
              </a:spcAft>
              <a:buFont typeface="Wingdings" panose="05000000000000000000" pitchFamily="2" charset="2"/>
              <a:buChar char="§"/>
            </a:pPr>
            <a:r>
              <a:rPr lang="en-US" sz="2200" dirty="0"/>
              <a:t>The complexity and detail of a PIER Plan are expected to increase with the size of the research team</a:t>
            </a:r>
            <a:r>
              <a:rPr lang="en-US" sz="2200"/>
              <a:t>, the total </a:t>
            </a:r>
            <a:r>
              <a:rPr lang="en-US" sz="2200" dirty="0"/>
              <a:t>funding requested, and the number of personnel to be supported.</a:t>
            </a:r>
          </a:p>
          <a:p>
            <a:pPr marL="342900" indent="-342900">
              <a:spcAft>
                <a:spcPts val="1200"/>
              </a:spcAft>
              <a:buFont typeface="Wingdings" panose="05000000000000000000" pitchFamily="2" charset="2"/>
              <a:buChar char="§"/>
            </a:pPr>
            <a:r>
              <a:rPr lang="en-US" sz="2200" dirty="0"/>
              <a:t>Awardees will be expected to report on the progress of their PIER Plans as part of annual progress reports with the same level of rigor as reporting research progress. Lack of sufficient progress on PIER Plans will be taking into consideration if a renewal award is requested.</a:t>
            </a:r>
          </a:p>
          <a:p>
            <a:pPr marL="342900" indent="-342900">
              <a:spcAft>
                <a:spcPts val="1200"/>
              </a:spcAft>
              <a:buFont typeface="Wingdings" panose="05000000000000000000" pitchFamily="2" charset="2"/>
              <a:buChar char="§"/>
            </a:pPr>
            <a:r>
              <a:rPr lang="en-US" sz="2200" b="1" dirty="0"/>
              <a:t>Applicants can request funding</a:t>
            </a:r>
            <a:r>
              <a:rPr lang="en-US" sz="2200" dirty="0"/>
              <a:t> to support the implementation of their PIER Plans, subject to applicable cost principles.</a:t>
            </a:r>
          </a:p>
          <a:p>
            <a:pPr marL="342900" indent="-342900">
              <a:spcAft>
                <a:spcPts val="1200"/>
              </a:spcAft>
              <a:buFont typeface="Wingdings" panose="05000000000000000000" pitchFamily="2" charset="2"/>
              <a:buChar char="§"/>
            </a:pPr>
            <a:r>
              <a:rPr lang="en-US" sz="2200" b="1" dirty="0"/>
              <a:t>PIER Plans with actionable tasks and milestones </a:t>
            </a:r>
            <a:r>
              <a:rPr lang="en-US" sz="2200" dirty="0"/>
              <a:t>tend to be rated higher in the merit review process than plans with generic statements or plans that only reference institutional policies and plans.</a:t>
            </a:r>
          </a:p>
        </p:txBody>
      </p:sp>
    </p:spTree>
    <p:extLst>
      <p:ext uri="{BB962C8B-B14F-4D97-AF65-F5344CB8AC3E}">
        <p14:creationId xmlns:p14="http://schemas.microsoft.com/office/powerpoint/2010/main" val="3048983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5072"/>
            <a:ext cx="11368088" cy="777875"/>
          </a:xfrm>
        </p:spPr>
        <p:txBody>
          <a:bodyPr>
            <a:normAutofit/>
          </a:bodyPr>
          <a:lstStyle/>
          <a:p>
            <a:r>
              <a:rPr lang="en-US" sz="4000" dirty="0"/>
              <a:t>Informational Resources</a:t>
            </a:r>
            <a:endParaRPr lang="en-US" sz="4000" dirty="0">
              <a:solidFill>
                <a:srgbClr val="0D6317"/>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1F8A97BA-DB9B-4291-87AE-AF89EA7F18B7}" type="slidenum">
              <a:rPr lang="en-US" smtClean="0"/>
              <a:pPr>
                <a:defRPr/>
              </a:pPr>
              <a:t>15</a:t>
            </a:fld>
            <a:endParaRPr lang="en-US" dirty="0"/>
          </a:p>
        </p:txBody>
      </p:sp>
      <p:sp>
        <p:nvSpPr>
          <p:cNvPr id="3" name="TextBox 2">
            <a:extLst>
              <a:ext uri="{FF2B5EF4-FFF2-40B4-BE49-F238E27FC236}">
                <a16:creationId xmlns:a16="http://schemas.microsoft.com/office/drawing/2014/main" id="{6F887D6F-893A-7A6F-D27B-466A1000BCA7}"/>
              </a:ext>
            </a:extLst>
          </p:cNvPr>
          <p:cNvSpPr txBox="1"/>
          <p:nvPr/>
        </p:nvSpPr>
        <p:spPr>
          <a:xfrm>
            <a:off x="316173" y="1219200"/>
            <a:ext cx="11559654" cy="4185761"/>
          </a:xfrm>
          <a:prstGeom prst="rect">
            <a:avLst/>
          </a:prstGeom>
          <a:noFill/>
        </p:spPr>
        <p:txBody>
          <a:bodyPr wrap="square" rtlCol="0">
            <a:spAutoFit/>
          </a:bodyPr>
          <a:lstStyle/>
          <a:p>
            <a:pPr marL="341313" indent="-341313">
              <a:spcAft>
                <a:spcPts val="1200"/>
              </a:spcAft>
              <a:buFont typeface="Wingdings" panose="05000000000000000000" pitchFamily="2" charset="2"/>
              <a:buChar char="§"/>
            </a:pPr>
            <a:r>
              <a:rPr lang="en-US" sz="2800" dirty="0"/>
              <a:t>DOE Office of Science website on PIER Plan information:</a:t>
            </a:r>
          </a:p>
          <a:p>
            <a:pPr marL="341313">
              <a:spcAft>
                <a:spcPts val="2400"/>
              </a:spcAft>
            </a:pPr>
            <a:r>
              <a:rPr lang="en-US" sz="2400" dirty="0">
                <a:hlinkClick r:id="rId3"/>
              </a:rPr>
              <a:t>https://science.osti.gov/grants/Applicant-and-Awardee-Resources/PIER-Plans</a:t>
            </a:r>
            <a:endParaRPr lang="en-US" sz="2400" dirty="0"/>
          </a:p>
          <a:p>
            <a:pPr>
              <a:spcAft>
                <a:spcPts val="3000"/>
              </a:spcAft>
            </a:pPr>
            <a:r>
              <a:rPr lang="en-US" sz="2400" b="1" i="1" dirty="0"/>
              <a:t>Includes lists of Frequently Asked Questions (FAQs) for applicants and reviewers that are updated regularly</a:t>
            </a:r>
            <a:r>
              <a:rPr lang="en-US" sz="2400" b="1" dirty="0"/>
              <a:t>. </a:t>
            </a:r>
          </a:p>
          <a:p>
            <a:pPr>
              <a:spcAft>
                <a:spcPts val="3000"/>
              </a:spcAft>
            </a:pPr>
            <a:endParaRPr lang="en-US" sz="2400" b="1" dirty="0"/>
          </a:p>
          <a:p>
            <a:pPr marL="341313" indent="-341313">
              <a:spcAft>
                <a:spcPts val="1200"/>
              </a:spcAft>
              <a:buFont typeface="Wingdings" panose="05000000000000000000" pitchFamily="2" charset="2"/>
              <a:buChar char="§"/>
            </a:pPr>
            <a:r>
              <a:rPr lang="en-US" sz="2800" dirty="0"/>
              <a:t>Community Informational Resources (compendium of public reports):</a:t>
            </a:r>
          </a:p>
          <a:p>
            <a:pPr marL="395288" indent="-53975">
              <a:spcAft>
                <a:spcPts val="1800"/>
              </a:spcAft>
            </a:pPr>
            <a:r>
              <a:rPr lang="en-US" sz="2400" dirty="0">
                <a:hlinkClick r:id="rId4"/>
              </a:rPr>
              <a:t>https://science.osti.gov/SW-DEI/Community-Resources</a:t>
            </a:r>
            <a:r>
              <a:rPr lang="en-US" sz="2400" dirty="0"/>
              <a:t> </a:t>
            </a:r>
          </a:p>
        </p:txBody>
      </p:sp>
    </p:spTree>
    <p:extLst>
      <p:ext uri="{BB962C8B-B14F-4D97-AF65-F5344CB8AC3E}">
        <p14:creationId xmlns:p14="http://schemas.microsoft.com/office/powerpoint/2010/main" val="2233968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5072"/>
            <a:ext cx="11368088" cy="777875"/>
          </a:xfrm>
        </p:spPr>
        <p:txBody>
          <a:bodyPr>
            <a:normAutofit/>
          </a:bodyPr>
          <a:lstStyle/>
          <a:p>
            <a:r>
              <a:rPr lang="en-US" sz="4000" dirty="0"/>
              <a:t>Questions?</a:t>
            </a:r>
            <a:endParaRPr lang="en-US" sz="4000" dirty="0">
              <a:solidFill>
                <a:srgbClr val="0D6317"/>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1F8A97BA-DB9B-4291-87AE-AF89EA7F18B7}" type="slidenum">
              <a:rPr lang="en-US" smtClean="0"/>
              <a:pPr>
                <a:defRPr/>
              </a:pPr>
              <a:t>16</a:t>
            </a:fld>
            <a:endParaRPr lang="en-US" dirty="0"/>
          </a:p>
        </p:txBody>
      </p:sp>
      <p:sp>
        <p:nvSpPr>
          <p:cNvPr id="5" name="TextBox 4">
            <a:extLst>
              <a:ext uri="{FF2B5EF4-FFF2-40B4-BE49-F238E27FC236}">
                <a16:creationId xmlns:a16="http://schemas.microsoft.com/office/drawing/2014/main" id="{A4DF1C2E-32B6-1E56-B7B7-6BE9D2285593}"/>
              </a:ext>
            </a:extLst>
          </p:cNvPr>
          <p:cNvSpPr txBox="1"/>
          <p:nvPr/>
        </p:nvSpPr>
        <p:spPr>
          <a:xfrm>
            <a:off x="293914" y="1228397"/>
            <a:ext cx="11604171" cy="4401205"/>
          </a:xfrm>
          <a:prstGeom prst="rect">
            <a:avLst/>
          </a:prstGeom>
          <a:noFill/>
        </p:spPr>
        <p:txBody>
          <a:bodyPr wrap="square" rtlCol="0">
            <a:spAutoFit/>
          </a:bodyPr>
          <a:lstStyle/>
          <a:p>
            <a:r>
              <a:rPr lang="en-US" sz="2800" b="1" dirty="0"/>
              <a:t>Please unmute to ask </a:t>
            </a:r>
            <a:r>
              <a:rPr lang="en-US" sz="2800" b="1"/>
              <a:t>your question. </a:t>
            </a:r>
            <a:endParaRPr lang="en-US" sz="2400" dirty="0"/>
          </a:p>
          <a:p>
            <a:endParaRPr lang="en-US" sz="2800" dirty="0"/>
          </a:p>
          <a:p>
            <a:r>
              <a:rPr lang="en-US" sz="2800" dirty="0"/>
              <a:t>Recording will be available on the SC Office Hours website:</a:t>
            </a:r>
          </a:p>
          <a:p>
            <a:r>
              <a:rPr lang="en-US" sz="2800" dirty="0">
                <a:hlinkClick r:id="rId3"/>
              </a:rPr>
              <a:t>https://science.osti.gov/officehours</a:t>
            </a:r>
            <a:r>
              <a:rPr lang="en-US" sz="2800" dirty="0"/>
              <a:t> </a:t>
            </a:r>
          </a:p>
          <a:p>
            <a:endParaRPr lang="en-US" sz="2800" dirty="0"/>
          </a:p>
          <a:p>
            <a:r>
              <a:rPr lang="en-US" sz="2800" dirty="0"/>
              <a:t>Slides will be available on the SC PIER Plan website: </a:t>
            </a:r>
            <a:r>
              <a:rPr lang="en-US" sz="2800" dirty="0">
                <a:hlinkClick r:id="rId4"/>
              </a:rPr>
              <a:t>https://science.osti.gov/grants/Applicant-and-Awardee-Resources/PIER-Plans</a:t>
            </a:r>
            <a:r>
              <a:rPr lang="en-US" sz="2800" dirty="0"/>
              <a:t> </a:t>
            </a:r>
          </a:p>
          <a:p>
            <a:endParaRPr lang="en-US" sz="2800" dirty="0"/>
          </a:p>
          <a:p>
            <a:r>
              <a:rPr lang="en-US" sz="2800" dirty="0"/>
              <a:t>Any questions not addressed today can be sent to </a:t>
            </a:r>
            <a:r>
              <a:rPr lang="en-US" sz="2800" dirty="0">
                <a:hlinkClick r:id="rId5"/>
              </a:rPr>
              <a:t>sc.swdei@science.doe.gov</a:t>
            </a:r>
            <a:r>
              <a:rPr lang="en-US" sz="2800" dirty="0"/>
              <a:t>.</a:t>
            </a:r>
          </a:p>
          <a:p>
            <a:endParaRPr lang="en-US" sz="2800" dirty="0"/>
          </a:p>
        </p:txBody>
      </p:sp>
    </p:spTree>
    <p:extLst>
      <p:ext uri="{BB962C8B-B14F-4D97-AF65-F5344CB8AC3E}">
        <p14:creationId xmlns:p14="http://schemas.microsoft.com/office/powerpoint/2010/main" val="2370456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953500" y="6307463"/>
            <a:ext cx="2743200" cy="365125"/>
          </a:xfrm>
        </p:spPr>
        <p:txBody>
          <a:bodyPr/>
          <a:lstStyle/>
          <a:p>
            <a:pPr>
              <a:defRPr/>
            </a:pPr>
            <a:fld id="{1F8A97BA-DB9B-4291-87AE-AF89EA7F18B7}" type="slidenum">
              <a:rPr lang="en-US" smtClean="0"/>
              <a:pPr>
                <a:defRPr/>
              </a:pPr>
              <a:t>2</a:t>
            </a:fld>
            <a:endParaRPr lang="en-US" dirty="0"/>
          </a:p>
        </p:txBody>
      </p:sp>
      <p:sp>
        <p:nvSpPr>
          <p:cNvPr id="42" name="Freeform 41"/>
          <p:cNvSpPr/>
          <p:nvPr/>
        </p:nvSpPr>
        <p:spPr>
          <a:xfrm>
            <a:off x="-228601" y="3990479"/>
            <a:ext cx="2954248" cy="1633773"/>
          </a:xfrm>
          <a:custGeom>
            <a:avLst/>
            <a:gdLst>
              <a:gd name="connsiteX0" fmla="*/ 0 w 2857500"/>
              <a:gd name="connsiteY0" fmla="*/ 0 h 1587500"/>
              <a:gd name="connsiteX1" fmla="*/ 2857500 w 2857500"/>
              <a:gd name="connsiteY1" fmla="*/ 0 h 1587500"/>
              <a:gd name="connsiteX2" fmla="*/ 2857500 w 2857500"/>
              <a:gd name="connsiteY2" fmla="*/ 1587500 h 1587500"/>
              <a:gd name="connsiteX3" fmla="*/ 0 w 2857500"/>
              <a:gd name="connsiteY3" fmla="*/ 1587500 h 1587500"/>
              <a:gd name="connsiteX4" fmla="*/ 0 w 2857500"/>
              <a:gd name="connsiteY4" fmla="*/ 0 h 1587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00" h="1587500">
                <a:moveTo>
                  <a:pt x="0" y="0"/>
                </a:moveTo>
                <a:lnTo>
                  <a:pt x="2857500" y="0"/>
                </a:lnTo>
                <a:lnTo>
                  <a:pt x="2857500" y="1587500"/>
                </a:lnTo>
                <a:lnTo>
                  <a:pt x="0" y="1587500"/>
                </a:lnTo>
                <a:lnTo>
                  <a:pt x="0" y="0"/>
                </a:lnTo>
                <a:close/>
              </a:path>
            </a:pathLst>
          </a:custGeom>
          <a:noFill/>
          <a:ln>
            <a:noFill/>
          </a:ln>
          <a:effectLst/>
        </p:spPr>
        <p:txBody>
          <a:bodyPr spcFirstLastPara="0" vert="horz" wrap="square" lIns="137160" tIns="137160" rIns="137160" bIns="137160" numCol="1" spcCol="1270" anchor="ctr" anchorCtr="0">
            <a:noAutofit/>
          </a:bodyPr>
          <a:lstStyle/>
          <a:p>
            <a:pPr marL="0" marR="0" lvl="0" indent="0" algn="r" defTabSz="1600200" eaLnBrk="1" fontAlgn="auto" latinLnBrk="0" hangingPunct="1">
              <a:lnSpc>
                <a:spcPct val="90000"/>
              </a:lnSpc>
              <a:spcBef>
                <a:spcPct val="0"/>
              </a:spcBef>
              <a:spcAft>
                <a:spcPct val="35000"/>
              </a:spcAft>
              <a:buClrTx/>
              <a:buSzTx/>
              <a:buFontTx/>
              <a:buNone/>
              <a:tabLst/>
              <a:defRPr/>
            </a:pPr>
            <a:endParaRPr kumimoji="0" lang="en-US" sz="3600" b="0" i="0" u="none" strike="noStrike" kern="0" cap="none" spc="0" normalizeH="0" baseline="0" noProof="0" dirty="0">
              <a:ln>
                <a:noFill/>
              </a:ln>
              <a:solidFill>
                <a:prstClr val="black">
                  <a:hueOff val="0"/>
                  <a:satOff val="0"/>
                  <a:lumOff val="0"/>
                  <a:alphaOff val="0"/>
                </a:prstClr>
              </a:solidFill>
              <a:effectLst/>
              <a:uLnTx/>
              <a:uFillTx/>
            </a:endParaRPr>
          </a:p>
        </p:txBody>
      </p:sp>
      <p:sp>
        <p:nvSpPr>
          <p:cNvPr id="5" name="Title 4">
            <a:extLst>
              <a:ext uri="{FF2B5EF4-FFF2-40B4-BE49-F238E27FC236}">
                <a16:creationId xmlns:a16="http://schemas.microsoft.com/office/drawing/2014/main" id="{89A945F7-7516-48B8-F8FF-60BBE172F54F}"/>
              </a:ext>
            </a:extLst>
          </p:cNvPr>
          <p:cNvSpPr>
            <a:spLocks noGrp="1"/>
          </p:cNvSpPr>
          <p:nvPr>
            <p:ph type="title"/>
          </p:nvPr>
        </p:nvSpPr>
        <p:spPr>
          <a:xfrm>
            <a:off x="228600" y="104776"/>
            <a:ext cx="10744200" cy="657224"/>
          </a:xfrm>
        </p:spPr>
        <p:txBody>
          <a:bodyPr>
            <a:noAutofit/>
          </a:bodyPr>
          <a:lstStyle/>
          <a:p>
            <a:r>
              <a:rPr lang="en-US" dirty="0"/>
              <a:t>PIER Plans At-a-Glance</a:t>
            </a:r>
          </a:p>
        </p:txBody>
      </p:sp>
      <p:sp>
        <p:nvSpPr>
          <p:cNvPr id="7" name="TextBox 6">
            <a:extLst>
              <a:ext uri="{FF2B5EF4-FFF2-40B4-BE49-F238E27FC236}">
                <a16:creationId xmlns:a16="http://schemas.microsoft.com/office/drawing/2014/main" id="{7DE13251-1CAD-F417-DFE8-8D97F19A43D1}"/>
              </a:ext>
            </a:extLst>
          </p:cNvPr>
          <p:cNvSpPr txBox="1"/>
          <p:nvPr/>
        </p:nvSpPr>
        <p:spPr>
          <a:xfrm>
            <a:off x="223024" y="941059"/>
            <a:ext cx="11734800" cy="5324535"/>
          </a:xfrm>
          <a:prstGeom prst="rect">
            <a:avLst/>
          </a:prstGeom>
          <a:noFill/>
        </p:spPr>
        <p:txBody>
          <a:bodyPr wrap="square" rtlCol="0">
            <a:spAutoFit/>
          </a:bodyPr>
          <a:lstStyle/>
          <a:p>
            <a:pPr marL="285750" indent="-285750">
              <a:spcAft>
                <a:spcPts val="1800"/>
              </a:spcAft>
              <a:buFont typeface="Wingdings" panose="05000000000000000000" pitchFamily="2" charset="2"/>
              <a:buChar char="§"/>
            </a:pPr>
            <a:r>
              <a:rPr lang="en-US" sz="2000" dirty="0"/>
              <a:t>Initiated in FY 2023, a </a:t>
            </a:r>
            <a:r>
              <a:rPr lang="en-US" sz="2000" dirty="0">
                <a:hlinkClick r:id="rId3"/>
              </a:rPr>
              <a:t>PIER Plan </a:t>
            </a:r>
            <a:r>
              <a:rPr lang="en-US" sz="2000" dirty="0"/>
              <a:t>is a required proposal element for all applications submitted to the DOE Office of Science.*</a:t>
            </a:r>
          </a:p>
          <a:p>
            <a:pPr marL="285750" indent="-285750">
              <a:spcAft>
                <a:spcPts val="1800"/>
              </a:spcAft>
              <a:buFont typeface="Wingdings" panose="05000000000000000000" pitchFamily="2" charset="2"/>
              <a:buChar char="§"/>
            </a:pPr>
            <a:r>
              <a:rPr lang="en-US" sz="2000" dirty="0"/>
              <a:t>PIER Plans should describe the activities and strategies that applicants will incorporate to enhance the scientific and technical merit of the proposed research through efforts that foster inclusive research and learning environments and broaden access to research and research careers.</a:t>
            </a:r>
          </a:p>
          <a:p>
            <a:pPr marL="285750" indent="-285750">
              <a:spcAft>
                <a:spcPts val="1800"/>
              </a:spcAft>
              <a:buFont typeface="Wingdings" panose="05000000000000000000" pitchFamily="2" charset="2"/>
              <a:buChar char="§"/>
            </a:pPr>
            <a:r>
              <a:rPr lang="en-US" sz="2000" dirty="0"/>
              <a:t>Should be no more than 3 pages in length (</a:t>
            </a:r>
            <a:r>
              <a:rPr lang="en-US" sz="2000" i="1" dirty="0"/>
              <a:t>unless otherwise specified in the solicitation</a:t>
            </a:r>
            <a:r>
              <a:rPr lang="en-US" sz="2000" dirty="0"/>
              <a:t>) and follow the format instructions for font size/margins in the solicitation.</a:t>
            </a:r>
          </a:p>
          <a:p>
            <a:pPr marL="285750" indent="-285750">
              <a:spcAft>
                <a:spcPts val="1800"/>
              </a:spcAft>
              <a:buFont typeface="Wingdings" panose="05000000000000000000" pitchFamily="2" charset="2"/>
              <a:buChar char="§"/>
            </a:pPr>
            <a:r>
              <a:rPr lang="en-US" sz="2000" dirty="0"/>
              <a:t>Are included </a:t>
            </a:r>
            <a:r>
              <a:rPr lang="en-US" sz="2000" i="1" dirty="0"/>
              <a:t>as an appendix </a:t>
            </a:r>
            <a:r>
              <a:rPr lang="en-US" sz="2000" dirty="0"/>
              <a:t>to the research proposal narrative - attached as part of the proposal narrative PDF file, not a separate attachment.</a:t>
            </a:r>
          </a:p>
          <a:p>
            <a:pPr marL="290513" indent="-290513">
              <a:spcAft>
                <a:spcPts val="1200"/>
              </a:spcAft>
              <a:buFont typeface="Wingdings" panose="05000000000000000000" pitchFamily="2" charset="2"/>
              <a:buChar char="§"/>
            </a:pPr>
            <a:r>
              <a:rPr lang="en-US" sz="2000" dirty="0"/>
              <a:t>Are expected to increase in complexity and detail with the increase in the size of the research team, total funding requested, and the number of personnel to be supported. </a:t>
            </a:r>
          </a:p>
          <a:p>
            <a:pPr marL="290513" indent="-290513">
              <a:spcAft>
                <a:spcPts val="1200"/>
              </a:spcAft>
              <a:buFont typeface="Wingdings" panose="05000000000000000000" pitchFamily="2" charset="2"/>
              <a:buChar char="§"/>
            </a:pPr>
            <a:r>
              <a:rPr lang="en-US" sz="2000" dirty="0"/>
              <a:t>Are evaluated as part of the merit review process and thus may inform funding decisions.</a:t>
            </a:r>
          </a:p>
          <a:p>
            <a:pPr marL="290513" indent="-290513">
              <a:spcAft>
                <a:spcPts val="1200"/>
              </a:spcAft>
              <a:buFont typeface="Wingdings" panose="05000000000000000000" pitchFamily="2" charset="2"/>
              <a:buChar char="§"/>
            </a:pPr>
            <a:r>
              <a:rPr lang="en-US" sz="2000" dirty="0"/>
              <a:t>Should be tailored to the project, not a restatement of standard institutional policies or broad principles. </a:t>
            </a:r>
          </a:p>
        </p:txBody>
      </p:sp>
      <p:sp>
        <p:nvSpPr>
          <p:cNvPr id="2" name="Footer Placeholder 2">
            <a:extLst>
              <a:ext uri="{FF2B5EF4-FFF2-40B4-BE49-F238E27FC236}">
                <a16:creationId xmlns:a16="http://schemas.microsoft.com/office/drawing/2014/main" id="{E859F19D-5785-13C0-4D46-73261E6A89B6}"/>
              </a:ext>
            </a:extLst>
          </p:cNvPr>
          <p:cNvSpPr txBox="1">
            <a:spLocks/>
          </p:cNvSpPr>
          <p:nvPr/>
        </p:nvSpPr>
        <p:spPr>
          <a:xfrm>
            <a:off x="3429000" y="6223726"/>
            <a:ext cx="7848599" cy="52949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34950" indent="-234950">
              <a:defRPr/>
            </a:pPr>
            <a:r>
              <a:rPr lang="en-US" sz="2000" dirty="0">
                <a:solidFill>
                  <a:schemeClr val="bg1"/>
                </a:solidFill>
              </a:rPr>
              <a:t>* </a:t>
            </a:r>
            <a:r>
              <a:rPr lang="en-US" sz="1400" dirty="0">
                <a:solidFill>
                  <a:schemeClr val="bg1"/>
                </a:solidFill>
              </a:rPr>
              <a:t>Notices of Funding Opportunities, DOE National Laboratory Announcements, and invitational proposals from requested from DOE Labs</a:t>
            </a:r>
          </a:p>
        </p:txBody>
      </p:sp>
    </p:spTree>
    <p:extLst>
      <p:ext uri="{BB962C8B-B14F-4D97-AF65-F5344CB8AC3E}">
        <p14:creationId xmlns:p14="http://schemas.microsoft.com/office/powerpoint/2010/main" val="1602082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953500" y="6307463"/>
            <a:ext cx="2743200" cy="365125"/>
          </a:xfrm>
        </p:spPr>
        <p:txBody>
          <a:bodyPr/>
          <a:lstStyle/>
          <a:p>
            <a:pPr>
              <a:defRPr/>
            </a:pPr>
            <a:fld id="{1F8A97BA-DB9B-4291-87AE-AF89EA7F18B7}" type="slidenum">
              <a:rPr lang="en-US" smtClean="0"/>
              <a:pPr>
                <a:defRPr/>
              </a:pPr>
              <a:t>3</a:t>
            </a:fld>
            <a:endParaRPr lang="en-US" dirty="0"/>
          </a:p>
        </p:txBody>
      </p:sp>
      <p:sp>
        <p:nvSpPr>
          <p:cNvPr id="42" name="Freeform 41"/>
          <p:cNvSpPr/>
          <p:nvPr/>
        </p:nvSpPr>
        <p:spPr>
          <a:xfrm>
            <a:off x="-228601" y="3990479"/>
            <a:ext cx="2954248" cy="1633773"/>
          </a:xfrm>
          <a:custGeom>
            <a:avLst/>
            <a:gdLst>
              <a:gd name="connsiteX0" fmla="*/ 0 w 2857500"/>
              <a:gd name="connsiteY0" fmla="*/ 0 h 1587500"/>
              <a:gd name="connsiteX1" fmla="*/ 2857500 w 2857500"/>
              <a:gd name="connsiteY1" fmla="*/ 0 h 1587500"/>
              <a:gd name="connsiteX2" fmla="*/ 2857500 w 2857500"/>
              <a:gd name="connsiteY2" fmla="*/ 1587500 h 1587500"/>
              <a:gd name="connsiteX3" fmla="*/ 0 w 2857500"/>
              <a:gd name="connsiteY3" fmla="*/ 1587500 h 1587500"/>
              <a:gd name="connsiteX4" fmla="*/ 0 w 2857500"/>
              <a:gd name="connsiteY4" fmla="*/ 0 h 1587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00" h="1587500">
                <a:moveTo>
                  <a:pt x="0" y="0"/>
                </a:moveTo>
                <a:lnTo>
                  <a:pt x="2857500" y="0"/>
                </a:lnTo>
                <a:lnTo>
                  <a:pt x="2857500" y="1587500"/>
                </a:lnTo>
                <a:lnTo>
                  <a:pt x="0" y="1587500"/>
                </a:lnTo>
                <a:lnTo>
                  <a:pt x="0" y="0"/>
                </a:lnTo>
                <a:close/>
              </a:path>
            </a:pathLst>
          </a:custGeom>
          <a:noFill/>
          <a:ln>
            <a:noFill/>
          </a:ln>
          <a:effectLst/>
        </p:spPr>
        <p:txBody>
          <a:bodyPr spcFirstLastPara="0" vert="horz" wrap="square" lIns="137160" tIns="137160" rIns="137160" bIns="137160" numCol="1" spcCol="1270" anchor="ctr" anchorCtr="0">
            <a:noAutofit/>
          </a:bodyPr>
          <a:lstStyle/>
          <a:p>
            <a:pPr marL="0" marR="0" lvl="0" indent="0" algn="r" defTabSz="1600200" eaLnBrk="1" fontAlgn="auto" latinLnBrk="0" hangingPunct="1">
              <a:lnSpc>
                <a:spcPct val="90000"/>
              </a:lnSpc>
              <a:spcBef>
                <a:spcPct val="0"/>
              </a:spcBef>
              <a:spcAft>
                <a:spcPct val="35000"/>
              </a:spcAft>
              <a:buClrTx/>
              <a:buSzTx/>
              <a:buFontTx/>
              <a:buNone/>
              <a:tabLst/>
              <a:defRPr/>
            </a:pPr>
            <a:endParaRPr kumimoji="0" lang="en-US" sz="3600" b="0" i="0" u="none" strike="noStrike" kern="0" cap="none" spc="0" normalizeH="0" baseline="0" noProof="0" dirty="0">
              <a:ln>
                <a:noFill/>
              </a:ln>
              <a:solidFill>
                <a:prstClr val="black">
                  <a:hueOff val="0"/>
                  <a:satOff val="0"/>
                  <a:lumOff val="0"/>
                  <a:alphaOff val="0"/>
                </a:prstClr>
              </a:solidFill>
              <a:effectLst/>
              <a:uLnTx/>
              <a:uFillTx/>
            </a:endParaRPr>
          </a:p>
        </p:txBody>
      </p:sp>
      <p:sp>
        <p:nvSpPr>
          <p:cNvPr id="5" name="Title 4">
            <a:extLst>
              <a:ext uri="{FF2B5EF4-FFF2-40B4-BE49-F238E27FC236}">
                <a16:creationId xmlns:a16="http://schemas.microsoft.com/office/drawing/2014/main" id="{89A945F7-7516-48B8-F8FF-60BBE172F54F}"/>
              </a:ext>
            </a:extLst>
          </p:cNvPr>
          <p:cNvSpPr>
            <a:spLocks noGrp="1"/>
          </p:cNvSpPr>
          <p:nvPr>
            <p:ph type="title"/>
          </p:nvPr>
        </p:nvSpPr>
        <p:spPr>
          <a:xfrm>
            <a:off x="228600" y="104776"/>
            <a:ext cx="10744200" cy="657224"/>
          </a:xfrm>
        </p:spPr>
        <p:txBody>
          <a:bodyPr>
            <a:noAutofit/>
          </a:bodyPr>
          <a:lstStyle/>
          <a:p>
            <a:r>
              <a:rPr lang="en-US" dirty="0"/>
              <a:t>PIER Plans - Exceptions</a:t>
            </a:r>
          </a:p>
        </p:txBody>
      </p:sp>
      <p:sp>
        <p:nvSpPr>
          <p:cNvPr id="7" name="TextBox 6">
            <a:extLst>
              <a:ext uri="{FF2B5EF4-FFF2-40B4-BE49-F238E27FC236}">
                <a16:creationId xmlns:a16="http://schemas.microsoft.com/office/drawing/2014/main" id="{7DE13251-1CAD-F417-DFE8-8D97F19A43D1}"/>
              </a:ext>
            </a:extLst>
          </p:cNvPr>
          <p:cNvSpPr txBox="1"/>
          <p:nvPr/>
        </p:nvSpPr>
        <p:spPr>
          <a:xfrm>
            <a:off x="228600" y="1035824"/>
            <a:ext cx="11734800" cy="3754874"/>
          </a:xfrm>
          <a:prstGeom prst="rect">
            <a:avLst/>
          </a:prstGeom>
          <a:noFill/>
        </p:spPr>
        <p:txBody>
          <a:bodyPr wrap="square" rtlCol="0">
            <a:spAutoFit/>
          </a:bodyPr>
          <a:lstStyle/>
          <a:p>
            <a:pPr>
              <a:spcAft>
                <a:spcPts val="2400"/>
              </a:spcAft>
            </a:pPr>
            <a:r>
              <a:rPr lang="en-US" sz="2200" dirty="0"/>
              <a:t>PIER Plans:</a:t>
            </a:r>
          </a:p>
          <a:p>
            <a:pPr marL="285750" indent="-285750">
              <a:spcAft>
                <a:spcPts val="2400"/>
              </a:spcAft>
              <a:buFont typeface="Wingdings" panose="05000000000000000000" pitchFamily="2" charset="2"/>
              <a:buChar char="§"/>
            </a:pPr>
            <a:r>
              <a:rPr lang="en-US" sz="2200" dirty="0"/>
              <a:t>Are not required for applications for supplemental funding on existing awards.</a:t>
            </a:r>
          </a:p>
          <a:p>
            <a:pPr marL="285750" indent="-285750">
              <a:spcAft>
                <a:spcPts val="2400"/>
              </a:spcAft>
              <a:buFont typeface="Wingdings" panose="05000000000000000000" pitchFamily="2" charset="2"/>
              <a:buChar char="§"/>
            </a:pPr>
            <a:r>
              <a:rPr lang="en-US" sz="2200" dirty="0"/>
              <a:t>Are not required for applications requesting funding to support conferences, which are subject to </a:t>
            </a:r>
            <a:r>
              <a:rPr lang="en-US" sz="2200" dirty="0">
                <a:hlinkClick r:id="rId2"/>
              </a:rPr>
              <a:t>separate requirements</a:t>
            </a:r>
            <a:r>
              <a:rPr lang="en-US" sz="2200" dirty="0"/>
              <a:t>.</a:t>
            </a:r>
          </a:p>
          <a:p>
            <a:pPr marL="285750" indent="-285750">
              <a:spcAft>
                <a:spcPts val="2400"/>
              </a:spcAft>
              <a:buFont typeface="Wingdings" panose="05000000000000000000" pitchFamily="2" charset="2"/>
              <a:buChar char="§"/>
            </a:pPr>
            <a:r>
              <a:rPr lang="en-US" sz="2200" dirty="0"/>
              <a:t>Are not required for the continuation of funding for remaining years on research proposals submitted/awarded before FY 2023 (but PIER Plans are required for renewal applications).  </a:t>
            </a:r>
          </a:p>
          <a:p>
            <a:pPr>
              <a:spcAft>
                <a:spcPts val="1800"/>
              </a:spcAft>
            </a:pPr>
            <a:endParaRPr lang="en-US" sz="2600" dirty="0"/>
          </a:p>
        </p:txBody>
      </p:sp>
    </p:spTree>
    <p:extLst>
      <p:ext uri="{BB962C8B-B14F-4D97-AF65-F5344CB8AC3E}">
        <p14:creationId xmlns:p14="http://schemas.microsoft.com/office/powerpoint/2010/main" val="1875768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953500" y="6307463"/>
            <a:ext cx="2743200" cy="365125"/>
          </a:xfrm>
        </p:spPr>
        <p:txBody>
          <a:bodyPr/>
          <a:lstStyle/>
          <a:p>
            <a:pPr>
              <a:defRPr/>
            </a:pPr>
            <a:fld id="{1F8A97BA-DB9B-4291-87AE-AF89EA7F18B7}" type="slidenum">
              <a:rPr lang="en-US" smtClean="0"/>
              <a:pPr>
                <a:defRPr/>
              </a:pPr>
              <a:t>4</a:t>
            </a:fld>
            <a:endParaRPr lang="en-US" dirty="0"/>
          </a:p>
        </p:txBody>
      </p:sp>
      <p:sp>
        <p:nvSpPr>
          <p:cNvPr id="42" name="Freeform 41"/>
          <p:cNvSpPr/>
          <p:nvPr/>
        </p:nvSpPr>
        <p:spPr>
          <a:xfrm>
            <a:off x="-228601" y="3990479"/>
            <a:ext cx="2954248" cy="1633773"/>
          </a:xfrm>
          <a:custGeom>
            <a:avLst/>
            <a:gdLst>
              <a:gd name="connsiteX0" fmla="*/ 0 w 2857500"/>
              <a:gd name="connsiteY0" fmla="*/ 0 h 1587500"/>
              <a:gd name="connsiteX1" fmla="*/ 2857500 w 2857500"/>
              <a:gd name="connsiteY1" fmla="*/ 0 h 1587500"/>
              <a:gd name="connsiteX2" fmla="*/ 2857500 w 2857500"/>
              <a:gd name="connsiteY2" fmla="*/ 1587500 h 1587500"/>
              <a:gd name="connsiteX3" fmla="*/ 0 w 2857500"/>
              <a:gd name="connsiteY3" fmla="*/ 1587500 h 1587500"/>
              <a:gd name="connsiteX4" fmla="*/ 0 w 2857500"/>
              <a:gd name="connsiteY4" fmla="*/ 0 h 1587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00" h="1587500">
                <a:moveTo>
                  <a:pt x="0" y="0"/>
                </a:moveTo>
                <a:lnTo>
                  <a:pt x="2857500" y="0"/>
                </a:lnTo>
                <a:lnTo>
                  <a:pt x="2857500" y="1587500"/>
                </a:lnTo>
                <a:lnTo>
                  <a:pt x="0" y="1587500"/>
                </a:lnTo>
                <a:lnTo>
                  <a:pt x="0" y="0"/>
                </a:lnTo>
                <a:close/>
              </a:path>
            </a:pathLst>
          </a:custGeom>
          <a:noFill/>
          <a:ln>
            <a:noFill/>
          </a:ln>
          <a:effectLst/>
        </p:spPr>
        <p:txBody>
          <a:bodyPr spcFirstLastPara="0" vert="horz" wrap="square" lIns="137160" tIns="137160" rIns="137160" bIns="137160" numCol="1" spcCol="1270" anchor="ctr" anchorCtr="0">
            <a:noAutofit/>
          </a:bodyPr>
          <a:lstStyle/>
          <a:p>
            <a:pPr marL="0" marR="0" lvl="0" indent="0" algn="r" defTabSz="1600200" eaLnBrk="1" fontAlgn="auto" latinLnBrk="0" hangingPunct="1">
              <a:lnSpc>
                <a:spcPct val="90000"/>
              </a:lnSpc>
              <a:spcBef>
                <a:spcPct val="0"/>
              </a:spcBef>
              <a:spcAft>
                <a:spcPct val="35000"/>
              </a:spcAft>
              <a:buClrTx/>
              <a:buSzTx/>
              <a:buFontTx/>
              <a:buNone/>
              <a:tabLst/>
              <a:defRPr/>
            </a:pPr>
            <a:endParaRPr kumimoji="0" lang="en-US" sz="3600" b="0" i="0" u="none" strike="noStrike" kern="0" cap="none" spc="0" normalizeH="0" baseline="0" noProof="0" dirty="0">
              <a:ln>
                <a:noFill/>
              </a:ln>
              <a:solidFill>
                <a:prstClr val="black">
                  <a:hueOff val="0"/>
                  <a:satOff val="0"/>
                  <a:lumOff val="0"/>
                  <a:alphaOff val="0"/>
                </a:prstClr>
              </a:solidFill>
              <a:effectLst/>
              <a:uLnTx/>
              <a:uFillTx/>
            </a:endParaRPr>
          </a:p>
        </p:txBody>
      </p:sp>
      <p:sp>
        <p:nvSpPr>
          <p:cNvPr id="5" name="Title 4">
            <a:extLst>
              <a:ext uri="{FF2B5EF4-FFF2-40B4-BE49-F238E27FC236}">
                <a16:creationId xmlns:a16="http://schemas.microsoft.com/office/drawing/2014/main" id="{89A945F7-7516-48B8-F8FF-60BBE172F54F}"/>
              </a:ext>
            </a:extLst>
          </p:cNvPr>
          <p:cNvSpPr>
            <a:spLocks noGrp="1"/>
          </p:cNvSpPr>
          <p:nvPr>
            <p:ph type="title"/>
          </p:nvPr>
        </p:nvSpPr>
        <p:spPr>
          <a:xfrm>
            <a:off x="190500" y="134860"/>
            <a:ext cx="11811000" cy="665488"/>
          </a:xfrm>
        </p:spPr>
        <p:txBody>
          <a:bodyPr>
            <a:noAutofit/>
          </a:bodyPr>
          <a:lstStyle/>
          <a:p>
            <a:r>
              <a:rPr lang="en-US" sz="3400" dirty="0"/>
              <a:t>SC’s Commitment to Increasing Access &amp; Inclusive Cultures</a:t>
            </a:r>
          </a:p>
        </p:txBody>
      </p:sp>
      <p:sp>
        <p:nvSpPr>
          <p:cNvPr id="2" name="TextBox 1">
            <a:extLst>
              <a:ext uri="{FF2B5EF4-FFF2-40B4-BE49-F238E27FC236}">
                <a16:creationId xmlns:a16="http://schemas.microsoft.com/office/drawing/2014/main" id="{EA052A78-5018-582D-8C3E-D239F76DC271}"/>
              </a:ext>
            </a:extLst>
          </p:cNvPr>
          <p:cNvSpPr txBox="1"/>
          <p:nvPr/>
        </p:nvSpPr>
        <p:spPr>
          <a:xfrm>
            <a:off x="3840403" y="6160517"/>
            <a:ext cx="7830897" cy="707886"/>
          </a:xfrm>
          <a:prstGeom prst="rect">
            <a:avLst/>
          </a:prstGeom>
          <a:noFill/>
        </p:spPr>
        <p:txBody>
          <a:bodyPr wrap="square" rtlCol="0">
            <a:spAutoFit/>
          </a:bodyPr>
          <a:lstStyle/>
          <a:p>
            <a:r>
              <a:rPr lang="en-US" sz="2000" dirty="0">
                <a:solidFill>
                  <a:schemeClr val="bg1"/>
                </a:solidFill>
              </a:rPr>
              <a:t>SC Statement of Commitment: </a:t>
            </a:r>
            <a:r>
              <a:rPr lang="en-US" sz="2000" dirty="0">
                <a:solidFill>
                  <a:schemeClr val="bg1"/>
                </a:solidFill>
                <a:hlinkClick r:id="rId3">
                  <a:extLst>
                    <a:ext uri="{A12FA001-AC4F-418D-AE19-62706E023703}">
                      <ahyp:hlinkClr xmlns:ahyp="http://schemas.microsoft.com/office/drawing/2018/hyperlinkcolor" val="tx"/>
                    </a:ext>
                  </a:extLst>
                </a:hlinkClick>
              </a:rPr>
              <a:t>https://science.osti.gov/SW-DEI/SC-Statement-of-Commitment</a:t>
            </a:r>
            <a:r>
              <a:rPr lang="en-US" sz="2000" dirty="0">
                <a:solidFill>
                  <a:schemeClr val="bg1"/>
                </a:solidFill>
              </a:rPr>
              <a:t> </a:t>
            </a:r>
          </a:p>
        </p:txBody>
      </p:sp>
      <p:sp>
        <p:nvSpPr>
          <p:cNvPr id="6" name="TextBox 5">
            <a:extLst>
              <a:ext uri="{FF2B5EF4-FFF2-40B4-BE49-F238E27FC236}">
                <a16:creationId xmlns:a16="http://schemas.microsoft.com/office/drawing/2014/main" id="{87D8C6E3-F659-21FF-1305-037F334D993B}"/>
              </a:ext>
            </a:extLst>
          </p:cNvPr>
          <p:cNvSpPr txBox="1"/>
          <p:nvPr/>
        </p:nvSpPr>
        <p:spPr>
          <a:xfrm>
            <a:off x="190500" y="922416"/>
            <a:ext cx="11620500" cy="5262979"/>
          </a:xfrm>
          <a:prstGeom prst="rect">
            <a:avLst/>
          </a:prstGeom>
          <a:noFill/>
        </p:spPr>
        <p:txBody>
          <a:bodyPr wrap="square" rtlCol="0">
            <a:spAutoFit/>
          </a:bodyPr>
          <a:lstStyle/>
          <a:p>
            <a:pPr>
              <a:spcAft>
                <a:spcPts val="1200"/>
              </a:spcAft>
            </a:pPr>
            <a:r>
              <a:rPr lang="en-US" sz="2400" dirty="0">
                <a:effectLst/>
                <a:ea typeface="Calibri" panose="020F0502020204030204" pitchFamily="34" charset="0"/>
                <a:cs typeface="Times New Roman" panose="02020603050405020304" pitchFamily="18" charset="0"/>
              </a:rPr>
              <a:t>As a steward of public funding, the Office of Science has a responsibility to ensure that we are serving the public. </a:t>
            </a:r>
            <a:endParaRPr lang="en-US" sz="2400" dirty="0"/>
          </a:p>
          <a:p>
            <a:pPr marL="234950">
              <a:spcAft>
                <a:spcPts val="1200"/>
              </a:spcAft>
            </a:pPr>
            <a:r>
              <a:rPr lang="en-US" sz="2400" dirty="0"/>
              <a:t>SC is deeply committed to: </a:t>
            </a:r>
          </a:p>
          <a:p>
            <a:pPr marL="568325" indent="-333375">
              <a:spcAft>
                <a:spcPts val="1200"/>
              </a:spcAft>
              <a:buFont typeface="Wingdings" panose="05000000000000000000" pitchFamily="2" charset="2"/>
              <a:buChar char="§"/>
            </a:pPr>
            <a:r>
              <a:rPr lang="en-US" sz="2200" dirty="0"/>
              <a:t>Supporting diverse, equitable, inclusive, and accessible work, research, and funding environments that value mutual respect and personal integrity.</a:t>
            </a:r>
          </a:p>
          <a:p>
            <a:pPr marL="568325" indent="-333375">
              <a:spcAft>
                <a:spcPts val="1200"/>
              </a:spcAft>
              <a:buFont typeface="Wingdings" panose="05000000000000000000" pitchFamily="2" charset="2"/>
              <a:buChar char="§"/>
            </a:pPr>
            <a:r>
              <a:rPr lang="en-US" sz="2200" dirty="0"/>
              <a:t>Increasing access and supporting people of all backgrounds, including individuals from groups and communities historically underrepresented in STEM fields.</a:t>
            </a:r>
          </a:p>
          <a:p>
            <a:pPr marL="568325" indent="-333375">
              <a:spcAft>
                <a:spcPts val="2000"/>
              </a:spcAft>
              <a:buFont typeface="Wingdings" panose="05000000000000000000" pitchFamily="2" charset="2"/>
              <a:buChar char="§"/>
            </a:pPr>
            <a:r>
              <a:rPr lang="en-US" sz="2200" dirty="0"/>
              <a:t>Advancing scientific discovery by harnessing a diverse range of views, expertise, and experiences to drive scientific and technological innovation. </a:t>
            </a:r>
          </a:p>
          <a:p>
            <a:pPr>
              <a:spcAft>
                <a:spcPts val="1200"/>
              </a:spcAft>
            </a:pPr>
            <a:r>
              <a:rPr lang="en-US" sz="2400" dirty="0"/>
              <a:t>The inclusion of PIER Plans in funding applications makes this commitment to inclusive excellence explicit and a consistent expectation for all SC-funded research and research related activities.</a:t>
            </a:r>
          </a:p>
        </p:txBody>
      </p:sp>
    </p:spTree>
    <p:extLst>
      <p:ext uri="{BB962C8B-B14F-4D97-AF65-F5344CB8AC3E}">
        <p14:creationId xmlns:p14="http://schemas.microsoft.com/office/powerpoint/2010/main" val="2245584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C733339-D463-FDA5-7642-7399AD073B8A}"/>
              </a:ext>
            </a:extLst>
          </p:cNvPr>
          <p:cNvSpPr txBox="1">
            <a:spLocks/>
          </p:cNvSpPr>
          <p:nvPr/>
        </p:nvSpPr>
        <p:spPr>
          <a:xfrm>
            <a:off x="160361" y="31898"/>
            <a:ext cx="11963400" cy="762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0D6317"/>
                </a:solidFill>
                <a:effectLst>
                  <a:outerShdw blurRad="38100" dist="38100" dir="2700000" algn="tl">
                    <a:srgbClr val="000000">
                      <a:alpha val="43137"/>
                    </a:srgbClr>
                  </a:outerShdw>
                </a:effectLst>
                <a:latin typeface="+mn-lt"/>
                <a:ea typeface="+mj-ea"/>
                <a:cs typeface="+mj-cs"/>
              </a:defRPr>
            </a:lvl1pPr>
          </a:lstStyle>
          <a:p>
            <a:r>
              <a:rPr lang="en-US" sz="3800" dirty="0">
                <a:solidFill>
                  <a:schemeClr val="tx1"/>
                </a:solidFill>
                <a:latin typeface="Avenir Next LT Pro" panose="020B0504020202020204" pitchFamily="34" charset="0"/>
              </a:rPr>
              <a:t>PIER Plans: General Guidance Language (Example)</a:t>
            </a:r>
          </a:p>
        </p:txBody>
      </p:sp>
      <p:sp>
        <p:nvSpPr>
          <p:cNvPr id="2" name="Slide Number Placeholder 1">
            <a:extLst>
              <a:ext uri="{FF2B5EF4-FFF2-40B4-BE49-F238E27FC236}">
                <a16:creationId xmlns:a16="http://schemas.microsoft.com/office/drawing/2014/main" id="{805CA924-3BC0-2F04-7FB4-7485E8B4214B}"/>
              </a:ext>
            </a:extLst>
          </p:cNvPr>
          <p:cNvSpPr>
            <a:spLocks noGrp="1"/>
          </p:cNvSpPr>
          <p:nvPr>
            <p:ph type="sldNum" sz="quarter" idx="12"/>
          </p:nvPr>
        </p:nvSpPr>
        <p:spPr/>
        <p:txBody>
          <a:bodyPr/>
          <a:lstStyle/>
          <a:p>
            <a:fld id="{E20A44BE-6AC8-494C-B21E-9D9B24278C6F}" type="slidenum">
              <a:rPr lang="en-US" smtClean="0"/>
              <a:pPr/>
              <a:t>5</a:t>
            </a:fld>
            <a:endParaRPr lang="en-US" dirty="0"/>
          </a:p>
        </p:txBody>
      </p:sp>
      <p:sp>
        <p:nvSpPr>
          <p:cNvPr id="4" name="TextBox 3">
            <a:extLst>
              <a:ext uri="{FF2B5EF4-FFF2-40B4-BE49-F238E27FC236}">
                <a16:creationId xmlns:a16="http://schemas.microsoft.com/office/drawing/2014/main" id="{AF3A539E-F6B2-873B-61CC-34754282163F}"/>
              </a:ext>
            </a:extLst>
          </p:cNvPr>
          <p:cNvSpPr txBox="1"/>
          <p:nvPr/>
        </p:nvSpPr>
        <p:spPr>
          <a:xfrm>
            <a:off x="164605" y="914400"/>
            <a:ext cx="11740087" cy="5124480"/>
          </a:xfrm>
          <a:prstGeom prst="rect">
            <a:avLst/>
          </a:prstGeom>
          <a:noFill/>
        </p:spPr>
        <p:txBody>
          <a:bodyPr wrap="square" rtlCol="0">
            <a:spAutoFit/>
          </a:bodyPr>
          <a:lstStyle/>
          <a:p>
            <a:pPr>
              <a:spcAft>
                <a:spcPts val="1200"/>
              </a:spcAft>
            </a:pPr>
            <a:r>
              <a:rPr lang="en-US" sz="2000" b="1" dirty="0"/>
              <a:t>SC solicitations will provide the specific guidance </a:t>
            </a:r>
            <a:r>
              <a:rPr lang="en-US" sz="2000" dirty="0"/>
              <a:t>for the content of the PIER Plans in the “APPLICATION AND SUBMISSION INFORMATION” section. </a:t>
            </a:r>
          </a:p>
          <a:p>
            <a:pPr>
              <a:spcAft>
                <a:spcPts val="1200"/>
              </a:spcAft>
            </a:pPr>
            <a:r>
              <a:rPr lang="en-US" dirty="0"/>
              <a:t>Example general language can be found on the SC website: </a:t>
            </a:r>
            <a:r>
              <a:rPr lang="en-US" dirty="0">
                <a:hlinkClick r:id="rId2"/>
              </a:rPr>
              <a:t>https://science.osti.gov/grants/Applicant-and-Awardee-Resources/PIER-Plans/Information-about-PIER-Plans</a:t>
            </a:r>
            <a:r>
              <a:rPr lang="en-US" dirty="0"/>
              <a:t> </a:t>
            </a:r>
            <a:endParaRPr lang="en-US" b="1" dirty="0"/>
          </a:p>
          <a:p>
            <a:pPr>
              <a:spcAft>
                <a:spcPts val="600"/>
              </a:spcAft>
            </a:pPr>
            <a:r>
              <a:rPr lang="en-US" b="1" dirty="0"/>
              <a:t>APPENDIX [#]: Promoting Inclusive and Equitable Research Plan</a:t>
            </a:r>
          </a:p>
          <a:p>
            <a:r>
              <a:rPr lang="en-US" dirty="0"/>
              <a:t>“All applications must provide a Promoting Inclusive and Equitable Research (PIER) Plan as an appendix to the research proposal narrative. The PIER plan should describe the activities and strategies of the applicant to promote equity and inclusion as an integral element to advancing scientific excellence in the research project within the context of the proposing institution and any associated research group(s)</a:t>
            </a:r>
            <a:r>
              <a:rPr lang="en-US" baseline="30000" dirty="0"/>
              <a:t>1</a:t>
            </a:r>
            <a:r>
              <a:rPr lang="en-US" dirty="0"/>
              <a:t>. Plans may include, but are not limited to: strategies for enhanced recruitment of undergraduate students, graduate students, and early-stage investigators (postdoctoral researchers, and others), including individuals from diverse backgrounds and groups historically underrepresented in the research community; strategies for creating and sustaining a positive, inclusive, safe, and professional research and training environment that fosters a sense of belonging among all research personnel; and/or training, mentoring, and professional development opportunities</a:t>
            </a:r>
            <a:r>
              <a:rPr lang="en-US" baseline="30000" dirty="0"/>
              <a:t>2</a:t>
            </a:r>
            <a:r>
              <a:rPr lang="en-US" dirty="0"/>
              <a:t>.  </a:t>
            </a:r>
            <a:r>
              <a:rPr lang="en-US" b="1" dirty="0"/>
              <a:t>PIER Plans should be tailored to the research project</a:t>
            </a:r>
            <a:r>
              <a:rPr lang="en-US" dirty="0"/>
              <a:t>…”</a:t>
            </a:r>
          </a:p>
          <a:p>
            <a:endParaRPr lang="en-US" dirty="0"/>
          </a:p>
          <a:p>
            <a:r>
              <a:rPr lang="en-US" sz="1400" baseline="30000" dirty="0"/>
              <a:t>1 </a:t>
            </a:r>
            <a:r>
              <a:rPr lang="en-US" sz="1400" dirty="0"/>
              <a:t>Please see definitions and related information at </a:t>
            </a:r>
            <a:r>
              <a:rPr lang="en-US" sz="1400" dirty="0">
                <a:hlinkClick r:id="rId3"/>
              </a:rPr>
              <a:t>https://science.osti.gov/SW-DEI/DOE-Diversity-Equity-and-Inclusion-Policies/Q-and-As#definitions</a:t>
            </a:r>
            <a:r>
              <a:rPr lang="en-US" sz="1400" dirty="0"/>
              <a:t>.</a:t>
            </a:r>
          </a:p>
          <a:p>
            <a:r>
              <a:rPr lang="en-US" sz="1400" baseline="30000" dirty="0"/>
              <a:t>2 </a:t>
            </a:r>
            <a:r>
              <a:rPr lang="en-US" sz="1400" dirty="0"/>
              <a:t>Please see SC's </a:t>
            </a:r>
            <a:r>
              <a:rPr lang="en-US" sz="1400" dirty="0">
                <a:hlinkClick r:id="rId4"/>
              </a:rPr>
              <a:t>Things to Consider When Developing a PIER Plan</a:t>
            </a:r>
            <a:r>
              <a:rPr lang="en-US" sz="1400" dirty="0"/>
              <a:t>.</a:t>
            </a:r>
          </a:p>
        </p:txBody>
      </p:sp>
      <p:sp>
        <p:nvSpPr>
          <p:cNvPr id="5" name="TextBox 4">
            <a:extLst>
              <a:ext uri="{FF2B5EF4-FFF2-40B4-BE49-F238E27FC236}">
                <a16:creationId xmlns:a16="http://schemas.microsoft.com/office/drawing/2014/main" id="{FCC2DF47-4B02-DE90-BF2B-39D21E624FBF}"/>
              </a:ext>
            </a:extLst>
          </p:cNvPr>
          <p:cNvSpPr txBox="1"/>
          <p:nvPr/>
        </p:nvSpPr>
        <p:spPr>
          <a:xfrm>
            <a:off x="3429000" y="6390579"/>
            <a:ext cx="7593489" cy="292388"/>
          </a:xfrm>
          <a:prstGeom prst="rect">
            <a:avLst/>
          </a:prstGeom>
          <a:noFill/>
        </p:spPr>
        <p:txBody>
          <a:bodyPr wrap="none" rtlCol="0">
            <a:spAutoFit/>
          </a:bodyPr>
          <a:lstStyle/>
          <a:p>
            <a:r>
              <a:rPr lang="en-US" sz="1300" dirty="0">
                <a:solidFill>
                  <a:schemeClr val="bg1"/>
                </a:solidFill>
                <a:hlinkClick r:id="rId2">
                  <a:extLst>
                    <a:ext uri="{A12FA001-AC4F-418D-AE19-62706E023703}">
                      <ahyp:hlinkClr xmlns:ahyp="http://schemas.microsoft.com/office/drawing/2018/hyperlinkcolor" val="tx"/>
                    </a:ext>
                  </a:extLst>
                </a:hlinkClick>
              </a:rPr>
              <a:t>https://science.osti.gov/grants/Applicant-and-Awardee-Resources/PIER-Plans/Information-about-PIER-Plans</a:t>
            </a:r>
            <a:r>
              <a:rPr lang="en-US" sz="1300" dirty="0">
                <a:solidFill>
                  <a:schemeClr val="bg1"/>
                </a:solidFill>
              </a:rPr>
              <a:t>  </a:t>
            </a:r>
          </a:p>
        </p:txBody>
      </p:sp>
    </p:spTree>
    <p:extLst>
      <p:ext uri="{BB962C8B-B14F-4D97-AF65-F5344CB8AC3E}">
        <p14:creationId xmlns:p14="http://schemas.microsoft.com/office/powerpoint/2010/main" val="4126416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C733339-D463-FDA5-7642-7399AD073B8A}"/>
              </a:ext>
            </a:extLst>
          </p:cNvPr>
          <p:cNvSpPr txBox="1">
            <a:spLocks/>
          </p:cNvSpPr>
          <p:nvPr/>
        </p:nvSpPr>
        <p:spPr>
          <a:xfrm>
            <a:off x="160361" y="31898"/>
            <a:ext cx="11963400" cy="762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0D6317"/>
                </a:solidFill>
                <a:effectLst>
                  <a:outerShdw blurRad="38100" dist="38100" dir="2700000" algn="tl">
                    <a:srgbClr val="000000">
                      <a:alpha val="43137"/>
                    </a:srgbClr>
                  </a:outerShdw>
                </a:effectLst>
                <a:latin typeface="+mn-lt"/>
                <a:ea typeface="+mj-ea"/>
                <a:cs typeface="+mj-cs"/>
              </a:defRPr>
            </a:lvl1pPr>
          </a:lstStyle>
          <a:p>
            <a:r>
              <a:rPr lang="en-US" sz="3800" dirty="0">
                <a:solidFill>
                  <a:schemeClr val="tx1"/>
                </a:solidFill>
                <a:latin typeface="Avenir Next LT Pro" panose="020B0504020202020204" pitchFamily="34" charset="0"/>
              </a:rPr>
              <a:t>PIER Plans: Example Solicitation Language (cont’d)</a:t>
            </a:r>
          </a:p>
        </p:txBody>
      </p:sp>
      <p:sp>
        <p:nvSpPr>
          <p:cNvPr id="2" name="Slide Number Placeholder 1">
            <a:extLst>
              <a:ext uri="{FF2B5EF4-FFF2-40B4-BE49-F238E27FC236}">
                <a16:creationId xmlns:a16="http://schemas.microsoft.com/office/drawing/2014/main" id="{805CA924-3BC0-2F04-7FB4-7485E8B4214B}"/>
              </a:ext>
            </a:extLst>
          </p:cNvPr>
          <p:cNvSpPr>
            <a:spLocks noGrp="1"/>
          </p:cNvSpPr>
          <p:nvPr>
            <p:ph type="sldNum" sz="quarter" idx="12"/>
          </p:nvPr>
        </p:nvSpPr>
        <p:spPr/>
        <p:txBody>
          <a:bodyPr/>
          <a:lstStyle/>
          <a:p>
            <a:fld id="{E20A44BE-6AC8-494C-B21E-9D9B24278C6F}" type="slidenum">
              <a:rPr lang="en-US" smtClean="0"/>
              <a:pPr/>
              <a:t>6</a:t>
            </a:fld>
            <a:endParaRPr lang="en-US" dirty="0"/>
          </a:p>
        </p:txBody>
      </p:sp>
      <p:sp>
        <p:nvSpPr>
          <p:cNvPr id="4" name="TextBox 3">
            <a:extLst>
              <a:ext uri="{FF2B5EF4-FFF2-40B4-BE49-F238E27FC236}">
                <a16:creationId xmlns:a16="http://schemas.microsoft.com/office/drawing/2014/main" id="{AF3A539E-F6B2-873B-61CC-34754282163F}"/>
              </a:ext>
            </a:extLst>
          </p:cNvPr>
          <p:cNvSpPr txBox="1"/>
          <p:nvPr/>
        </p:nvSpPr>
        <p:spPr>
          <a:xfrm>
            <a:off x="160361" y="923329"/>
            <a:ext cx="11740087" cy="5309146"/>
          </a:xfrm>
          <a:prstGeom prst="rect">
            <a:avLst/>
          </a:prstGeom>
          <a:noFill/>
        </p:spPr>
        <p:txBody>
          <a:bodyPr wrap="square" rtlCol="0">
            <a:spAutoFit/>
          </a:bodyPr>
          <a:lstStyle/>
          <a:p>
            <a:r>
              <a:rPr lang="en-US" sz="1900" dirty="0"/>
              <a:t>“…While PIER Plans may incorporate or build upon existing efforts of the project key personnel or applicant institution(s) to recruit diverse participants and create inclusive research environments, plans should not be a re-statement of standard institutional policies or broad principles. The complexity and detail of a PIER Plan is expected to increase with the size of the research team and the number of personnel to be supported.</a:t>
            </a:r>
          </a:p>
          <a:p>
            <a:endParaRPr lang="en-US" sz="1900" dirty="0"/>
          </a:p>
          <a:p>
            <a:r>
              <a:rPr lang="en-US" sz="1900" i="1" dirty="0"/>
              <a:t>For renewal applications only</a:t>
            </a:r>
            <a:r>
              <a:rPr lang="en-US" sz="1900" dirty="0"/>
              <a:t>: Discuss briefly how this PIER Plan builds on or expands upon actions and accomplishments of the relevant efforts (e.g., PIER Plan or related activities) in the currently supported research.</a:t>
            </a:r>
          </a:p>
          <a:p>
            <a:endParaRPr lang="en-US" sz="1900" dirty="0"/>
          </a:p>
          <a:p>
            <a:r>
              <a:rPr lang="en-US" sz="1900" dirty="0"/>
              <a:t>Subject to the applicable cost principles, </a:t>
            </a:r>
            <a:r>
              <a:rPr lang="en-US" sz="1900" dirty="0">
                <a:solidFill>
                  <a:srgbClr val="003399"/>
                </a:solidFill>
              </a:rPr>
              <a:t>applications may request costs necessary for implementing the PIER Plan</a:t>
            </a:r>
            <a:r>
              <a:rPr lang="en-US" sz="1900" dirty="0"/>
              <a:t>.</a:t>
            </a:r>
          </a:p>
          <a:p>
            <a:endParaRPr lang="en-US" sz="1900" dirty="0"/>
          </a:p>
          <a:p>
            <a:r>
              <a:rPr lang="en-US" sz="1900" dirty="0"/>
              <a:t>See also Section V for information on the Merit Review Criteria associated with this section.</a:t>
            </a:r>
          </a:p>
          <a:p>
            <a:endParaRPr lang="en-US" sz="1900" dirty="0"/>
          </a:p>
          <a:p>
            <a:pPr marL="285750" indent="-285750">
              <a:buFont typeface="Wingdings" panose="05000000000000000000" pitchFamily="2" charset="2"/>
              <a:buChar char="§"/>
            </a:pPr>
            <a:r>
              <a:rPr lang="en-US" sz="1900" dirty="0"/>
              <a:t>Do not attach a separate file.</a:t>
            </a:r>
          </a:p>
          <a:p>
            <a:pPr marL="285750" indent="-285750">
              <a:buFont typeface="Wingdings" panose="05000000000000000000" pitchFamily="2" charset="2"/>
              <a:buChar char="§"/>
            </a:pPr>
            <a:r>
              <a:rPr lang="en-US" sz="1900" dirty="0"/>
              <a:t>This response should not exceed three (3) pages</a:t>
            </a:r>
            <a:r>
              <a:rPr lang="en-US" sz="1900" dirty="0">
                <a:solidFill>
                  <a:srgbClr val="C00000"/>
                </a:solidFill>
              </a:rPr>
              <a:t>*</a:t>
            </a:r>
            <a:r>
              <a:rPr lang="en-US" sz="1900" dirty="0"/>
              <a:t>. This appendix will not count in the project narrative page limitation.”</a:t>
            </a:r>
          </a:p>
          <a:p>
            <a:endParaRPr lang="en-US" dirty="0"/>
          </a:p>
          <a:p>
            <a:r>
              <a:rPr lang="en-US" dirty="0">
                <a:solidFill>
                  <a:srgbClr val="C00000"/>
                </a:solidFill>
              </a:rPr>
              <a:t>* </a:t>
            </a:r>
            <a:r>
              <a:rPr lang="en-US" i="1" dirty="0"/>
              <a:t>Note: </a:t>
            </a:r>
            <a:r>
              <a:rPr lang="en-US" dirty="0"/>
              <a:t>Based on the size and complexity of proposals expected for the solicitation, the sponsoring SC program office may increase the page limit for the PIER Plan. This is a page limit, not a minimum. </a:t>
            </a:r>
          </a:p>
        </p:txBody>
      </p:sp>
    </p:spTree>
    <p:extLst>
      <p:ext uri="{BB962C8B-B14F-4D97-AF65-F5344CB8AC3E}">
        <p14:creationId xmlns:p14="http://schemas.microsoft.com/office/powerpoint/2010/main" val="3655096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C733339-D463-FDA5-7642-7399AD073B8A}"/>
              </a:ext>
            </a:extLst>
          </p:cNvPr>
          <p:cNvSpPr txBox="1">
            <a:spLocks/>
          </p:cNvSpPr>
          <p:nvPr/>
        </p:nvSpPr>
        <p:spPr>
          <a:xfrm>
            <a:off x="160361" y="9525"/>
            <a:ext cx="11963400" cy="762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0D6317"/>
                </a:solidFill>
                <a:effectLst>
                  <a:outerShdw blurRad="38100" dist="38100" dir="2700000" algn="tl">
                    <a:srgbClr val="000000">
                      <a:alpha val="43137"/>
                    </a:srgbClr>
                  </a:outerShdw>
                </a:effectLst>
                <a:latin typeface="+mn-lt"/>
                <a:ea typeface="+mj-ea"/>
                <a:cs typeface="+mj-cs"/>
              </a:defRPr>
            </a:lvl1pPr>
          </a:lstStyle>
          <a:p>
            <a:r>
              <a:rPr lang="en-US" sz="3800" dirty="0">
                <a:solidFill>
                  <a:schemeClr val="tx1"/>
                </a:solidFill>
                <a:latin typeface="Avenir Next LT Pro" panose="020B0504020202020204" pitchFamily="34" charset="0"/>
              </a:rPr>
              <a:t>Merit Review of the PIER Plan</a:t>
            </a:r>
          </a:p>
        </p:txBody>
      </p:sp>
      <p:sp>
        <p:nvSpPr>
          <p:cNvPr id="3" name="Slide Number Placeholder 2">
            <a:extLst>
              <a:ext uri="{FF2B5EF4-FFF2-40B4-BE49-F238E27FC236}">
                <a16:creationId xmlns:a16="http://schemas.microsoft.com/office/drawing/2014/main" id="{95E4A8A6-027A-9CF0-8563-F155B73775F0}"/>
              </a:ext>
            </a:extLst>
          </p:cNvPr>
          <p:cNvSpPr>
            <a:spLocks noGrp="1"/>
          </p:cNvSpPr>
          <p:nvPr>
            <p:ph type="sldNum" sz="quarter" idx="12"/>
          </p:nvPr>
        </p:nvSpPr>
        <p:spPr/>
        <p:txBody>
          <a:bodyPr/>
          <a:lstStyle/>
          <a:p>
            <a:fld id="{E20A44BE-6AC8-494C-B21E-9D9B24278C6F}" type="slidenum">
              <a:rPr lang="en-US" smtClean="0"/>
              <a:pPr/>
              <a:t>7</a:t>
            </a:fld>
            <a:endParaRPr lang="en-US" dirty="0"/>
          </a:p>
        </p:txBody>
      </p:sp>
      <p:sp>
        <p:nvSpPr>
          <p:cNvPr id="4" name="TextBox 3">
            <a:extLst>
              <a:ext uri="{FF2B5EF4-FFF2-40B4-BE49-F238E27FC236}">
                <a16:creationId xmlns:a16="http://schemas.microsoft.com/office/drawing/2014/main" id="{C8E42F78-0B22-7C8D-2C31-BF0EE9E1622E}"/>
              </a:ext>
            </a:extLst>
          </p:cNvPr>
          <p:cNvSpPr txBox="1"/>
          <p:nvPr/>
        </p:nvSpPr>
        <p:spPr>
          <a:xfrm>
            <a:off x="208907" y="864245"/>
            <a:ext cx="11774184" cy="3298339"/>
          </a:xfrm>
          <a:prstGeom prst="rect">
            <a:avLst/>
          </a:prstGeom>
          <a:noFill/>
        </p:spPr>
        <p:txBody>
          <a:bodyPr wrap="square" rtlCol="0">
            <a:spAutoFit/>
          </a:bodyPr>
          <a:lstStyle/>
          <a:p>
            <a:pPr>
              <a:spcAft>
                <a:spcPts val="1000"/>
              </a:spcAft>
            </a:pPr>
            <a:r>
              <a:rPr lang="en-US" sz="2400" dirty="0"/>
              <a:t>A specific merit review criterion for the PIER Plan will be used in the peer review of applications:</a:t>
            </a:r>
          </a:p>
          <a:p>
            <a:pPr marL="742950" lvl="1" indent="-285750">
              <a:spcAft>
                <a:spcPts val="1000"/>
              </a:spcAft>
              <a:buFont typeface="Arial" panose="020B0604020202020204" pitchFamily="34" charset="0"/>
              <a:buChar char="•"/>
            </a:pPr>
            <a:r>
              <a:rPr lang="en-US" sz="2200" dirty="0">
                <a:cs typeface="Times New Roman" panose="02020603050405020304" pitchFamily="18" charset="0"/>
              </a:rPr>
              <a:t>Scientific and/or Technical Merit of the Project;</a:t>
            </a:r>
          </a:p>
          <a:p>
            <a:pPr marL="742950" lvl="1" indent="-285750">
              <a:spcAft>
                <a:spcPts val="1000"/>
              </a:spcAft>
              <a:buFont typeface="Arial" panose="020B0604020202020204" pitchFamily="34" charset="0"/>
              <a:buChar char="•"/>
            </a:pPr>
            <a:r>
              <a:rPr lang="en-US" sz="2200" dirty="0">
                <a:cs typeface="Times New Roman" panose="02020603050405020304" pitchFamily="18" charset="0"/>
              </a:rPr>
              <a:t>Appropriateness of the Proposed Method or Approach;</a:t>
            </a:r>
          </a:p>
          <a:p>
            <a:pPr marL="742950" lvl="1" indent="-285750">
              <a:spcAft>
                <a:spcPts val="1000"/>
              </a:spcAft>
              <a:buFont typeface="Arial" panose="020B0604020202020204" pitchFamily="34" charset="0"/>
              <a:buChar char="•"/>
            </a:pPr>
            <a:r>
              <a:rPr lang="en-US" sz="2200" dirty="0">
                <a:cs typeface="Times New Roman" panose="02020603050405020304" pitchFamily="18" charset="0"/>
              </a:rPr>
              <a:t>Competency of Applicant’s Personnel and Adequacy of Proposed Resources;</a:t>
            </a:r>
          </a:p>
          <a:p>
            <a:pPr marL="742950" lvl="1" indent="-285750">
              <a:spcAft>
                <a:spcPts val="1000"/>
              </a:spcAft>
              <a:buFont typeface="Arial" panose="020B0604020202020204" pitchFamily="34" charset="0"/>
              <a:buChar char="•"/>
            </a:pPr>
            <a:r>
              <a:rPr lang="en-US" sz="2200" dirty="0">
                <a:cs typeface="Times New Roman" panose="02020603050405020304" pitchFamily="18" charset="0"/>
              </a:rPr>
              <a:t>Reasonableness and Appropriateness of the Proposed Budget; and</a:t>
            </a:r>
            <a:endParaRPr lang="en-US" sz="2200" dirty="0">
              <a:solidFill>
                <a:srgbClr val="146739"/>
              </a:solidFill>
              <a:cs typeface="Times New Roman" panose="02020603050405020304" pitchFamily="18" charset="0"/>
            </a:endParaRPr>
          </a:p>
          <a:p>
            <a:pPr marL="742950" lvl="1" indent="-285750">
              <a:spcAft>
                <a:spcPts val="1200"/>
              </a:spcAft>
              <a:buFont typeface="Arial" panose="020B0604020202020204" pitchFamily="34" charset="0"/>
              <a:buChar char="•"/>
            </a:pPr>
            <a:r>
              <a:rPr lang="en-US" sz="2400" b="1" dirty="0">
                <a:solidFill>
                  <a:srgbClr val="10542F"/>
                </a:solidFill>
                <a:effectLst>
                  <a:outerShdw blurRad="38100" dist="38100" dir="2700000" algn="tl">
                    <a:srgbClr val="000000">
                      <a:alpha val="43137"/>
                    </a:srgbClr>
                  </a:outerShdw>
                </a:effectLst>
                <a:cs typeface="Times New Roman" panose="02020603050405020304" pitchFamily="18" charset="0"/>
              </a:rPr>
              <a:t>Quality and Efficacy of the Plan for Promoting Inclusive and Equitable Research.</a:t>
            </a:r>
          </a:p>
        </p:txBody>
      </p:sp>
      <p:sp>
        <p:nvSpPr>
          <p:cNvPr id="5" name="TextBox 4">
            <a:extLst>
              <a:ext uri="{FF2B5EF4-FFF2-40B4-BE49-F238E27FC236}">
                <a16:creationId xmlns:a16="http://schemas.microsoft.com/office/drawing/2014/main" id="{1A86393F-9BA2-442B-F5EE-549AE8E97A04}"/>
              </a:ext>
            </a:extLst>
          </p:cNvPr>
          <p:cNvSpPr txBox="1"/>
          <p:nvPr/>
        </p:nvSpPr>
        <p:spPr>
          <a:xfrm>
            <a:off x="208907" y="4255304"/>
            <a:ext cx="11517425" cy="1846659"/>
          </a:xfrm>
          <a:prstGeom prst="rect">
            <a:avLst/>
          </a:prstGeom>
          <a:noFill/>
        </p:spPr>
        <p:txBody>
          <a:bodyPr wrap="square" rtlCol="0">
            <a:spAutoFit/>
          </a:bodyPr>
          <a:lstStyle/>
          <a:p>
            <a:pPr>
              <a:spcAft>
                <a:spcPts val="1200"/>
              </a:spcAft>
            </a:pPr>
            <a:r>
              <a:rPr lang="en-US" sz="2000" dirty="0"/>
              <a:t>DOE SC’s standard merit review criteria are set forth by 10 CFR Part 605.10 and may include additional criteria relevant to the scope and objectives of the solicitation. </a:t>
            </a:r>
            <a:r>
              <a:rPr lang="en-US" sz="2000" b="1" i="1" dirty="0"/>
              <a:t>Unless otherwise tailored in the solicitation</a:t>
            </a:r>
            <a:r>
              <a:rPr lang="en-US" sz="2000" dirty="0"/>
              <a:t>, the merit review criteria for the evaluation of applications are in descending order of importance as listed above. </a:t>
            </a:r>
          </a:p>
          <a:p>
            <a:r>
              <a:rPr lang="en-US" sz="2200" b="1" dirty="0">
                <a:solidFill>
                  <a:srgbClr val="146739"/>
                </a:solidFill>
              </a:rPr>
              <a:t>The sponsoring SC Program Office may elect to modify this order at the time the solicitation is developed, as appropriate for the scope and objectives of the solicitation.   </a:t>
            </a:r>
          </a:p>
        </p:txBody>
      </p:sp>
    </p:spTree>
    <p:extLst>
      <p:ext uri="{BB962C8B-B14F-4D97-AF65-F5344CB8AC3E}">
        <p14:creationId xmlns:p14="http://schemas.microsoft.com/office/powerpoint/2010/main" val="2022864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5072"/>
            <a:ext cx="11368088" cy="777875"/>
          </a:xfrm>
        </p:spPr>
        <p:txBody>
          <a:bodyPr>
            <a:normAutofit fontScale="90000"/>
          </a:bodyPr>
          <a:lstStyle/>
          <a:p>
            <a:r>
              <a:rPr lang="en-US" sz="4000" dirty="0"/>
              <a:t>Guiding Reviewer Questions for PIER Plan Criterion</a:t>
            </a:r>
            <a:endParaRPr lang="en-US" sz="4000" dirty="0">
              <a:solidFill>
                <a:srgbClr val="0D6317"/>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1F8A97BA-DB9B-4291-87AE-AF89EA7F18B7}" type="slidenum">
              <a:rPr lang="en-US" smtClean="0"/>
              <a:pPr>
                <a:defRPr/>
              </a:pPr>
              <a:t>8</a:t>
            </a:fld>
            <a:endParaRPr lang="en-US" dirty="0"/>
          </a:p>
        </p:txBody>
      </p:sp>
      <p:sp>
        <p:nvSpPr>
          <p:cNvPr id="3" name="TextBox 2">
            <a:extLst>
              <a:ext uri="{FF2B5EF4-FFF2-40B4-BE49-F238E27FC236}">
                <a16:creationId xmlns:a16="http://schemas.microsoft.com/office/drawing/2014/main" id="{9D00ECD1-C080-C6B9-D906-65B6A89CAD92}"/>
              </a:ext>
            </a:extLst>
          </p:cNvPr>
          <p:cNvSpPr txBox="1"/>
          <p:nvPr/>
        </p:nvSpPr>
        <p:spPr>
          <a:xfrm>
            <a:off x="219277" y="874454"/>
            <a:ext cx="11866706" cy="4288353"/>
          </a:xfrm>
          <a:prstGeom prst="rect">
            <a:avLst/>
          </a:prstGeom>
          <a:noFill/>
        </p:spPr>
        <p:txBody>
          <a:bodyPr wrap="square" rtlCol="0">
            <a:spAutoFit/>
          </a:bodyPr>
          <a:lstStyle/>
          <a:p>
            <a:pPr>
              <a:spcAft>
                <a:spcPts val="1400"/>
              </a:spcAft>
            </a:pPr>
            <a:r>
              <a:rPr lang="en-US" sz="2400" cap="small" dirty="0">
                <a:solidFill>
                  <a:srgbClr val="146739"/>
                </a:solidFill>
              </a:rPr>
              <a:t>Quality and Efficacy of the Plan for Promoting Inclusive and Equitable Research</a:t>
            </a:r>
            <a:endParaRPr lang="en-US" sz="2400" cap="small" dirty="0"/>
          </a:p>
          <a:p>
            <a:pPr marL="342900" indent="-342900">
              <a:spcAft>
                <a:spcPts val="1800"/>
              </a:spcAft>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How well integrated is the Promoting Inclusive and Equitable Research (PIER) Plan with the proposed project?</a:t>
            </a:r>
          </a:p>
          <a:p>
            <a:pPr marL="342900" indent="-342900">
              <a:spcAft>
                <a:spcPts val="1800"/>
              </a:spcAft>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What aspects of the PIER Plan are likely to contribute to the goal of creating and maintaining an equitable, inclusive, encouraging, and professional training and research environment and supporting a sense of belonging among project personnel?</a:t>
            </a:r>
          </a:p>
          <a:p>
            <a:pPr marL="342900" indent="-342900">
              <a:spcAft>
                <a:spcPts val="1800"/>
              </a:spcAft>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Are all aspects of the PIER Plan actionable and are the goals attainable during the project's period of performance?</a:t>
            </a:r>
          </a:p>
          <a:p>
            <a:pPr marL="342900" indent="-342900">
              <a:spcAft>
                <a:spcPts val="1800"/>
              </a:spcAft>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How does the proposed plan include intentional mentorship of project personnel?</a:t>
            </a:r>
          </a:p>
        </p:txBody>
      </p:sp>
    </p:spTree>
    <p:extLst>
      <p:ext uri="{BB962C8B-B14F-4D97-AF65-F5344CB8AC3E}">
        <p14:creationId xmlns:p14="http://schemas.microsoft.com/office/powerpoint/2010/main" val="2329237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5072"/>
            <a:ext cx="11368088" cy="777875"/>
          </a:xfrm>
        </p:spPr>
        <p:txBody>
          <a:bodyPr>
            <a:normAutofit/>
          </a:bodyPr>
          <a:lstStyle/>
          <a:p>
            <a:r>
              <a:rPr lang="en-US" sz="4000" dirty="0"/>
              <a:t>Guiding Reviewer Questions (cont’d)</a:t>
            </a:r>
            <a:endParaRPr lang="en-US" sz="4000" dirty="0">
              <a:solidFill>
                <a:srgbClr val="0D6317"/>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1F8A97BA-DB9B-4291-87AE-AF89EA7F18B7}" type="slidenum">
              <a:rPr lang="en-US" smtClean="0"/>
              <a:pPr>
                <a:defRPr/>
              </a:pPr>
              <a:t>9</a:t>
            </a:fld>
            <a:endParaRPr lang="en-US" dirty="0"/>
          </a:p>
        </p:txBody>
      </p:sp>
      <p:sp>
        <p:nvSpPr>
          <p:cNvPr id="3" name="TextBox 2">
            <a:extLst>
              <a:ext uri="{FF2B5EF4-FFF2-40B4-BE49-F238E27FC236}">
                <a16:creationId xmlns:a16="http://schemas.microsoft.com/office/drawing/2014/main" id="{9D00ECD1-C080-C6B9-D906-65B6A89CAD92}"/>
              </a:ext>
            </a:extLst>
          </p:cNvPr>
          <p:cNvSpPr txBox="1"/>
          <p:nvPr/>
        </p:nvSpPr>
        <p:spPr>
          <a:xfrm>
            <a:off x="304800" y="1266869"/>
            <a:ext cx="11419753" cy="4555093"/>
          </a:xfrm>
          <a:prstGeom prst="rect">
            <a:avLst/>
          </a:prstGeom>
          <a:noFill/>
        </p:spPr>
        <p:txBody>
          <a:bodyPr wrap="square" rtlCol="0">
            <a:spAutoFit/>
          </a:bodyPr>
          <a:lstStyle/>
          <a:p>
            <a:pPr marL="342900" indent="-342900">
              <a:spcAft>
                <a:spcPts val="1800"/>
              </a:spcAft>
              <a:buFont typeface="Wingdings" panose="05000000000000000000" pitchFamily="2" charset="2"/>
              <a:buChar char="§"/>
            </a:pPr>
            <a:r>
              <a:rPr lang="en-US" sz="2300" dirty="0">
                <a:latin typeface="Times New Roman" panose="02020603050405020304" pitchFamily="18" charset="0"/>
                <a:cs typeface="Times New Roman" panose="02020603050405020304" pitchFamily="18" charset="0"/>
              </a:rPr>
              <a:t>How are the proposed resources and budget for the PIER Plan reasonable and appropriate?</a:t>
            </a:r>
          </a:p>
          <a:p>
            <a:pPr marL="342900" indent="-342900">
              <a:spcAft>
                <a:spcPts val="1800"/>
              </a:spcAft>
              <a:buFont typeface="Wingdings" panose="05000000000000000000" pitchFamily="2" charset="2"/>
              <a:buChar char="§"/>
            </a:pPr>
            <a:r>
              <a:rPr lang="en-US" sz="2300" dirty="0">
                <a:latin typeface="Times New Roman" panose="02020603050405020304" pitchFamily="18" charset="0"/>
                <a:cs typeface="Times New Roman" panose="02020603050405020304" pitchFamily="18" charset="0"/>
              </a:rPr>
              <a:t>To what extent is the PIER Plan likely to lead to participation of individuals from diverse backgrounds, including individuals historically underrepresented in the research community? </a:t>
            </a:r>
          </a:p>
          <a:p>
            <a:pPr marL="342900" indent="-342900">
              <a:spcAft>
                <a:spcPts val="3600"/>
              </a:spcAft>
              <a:buFont typeface="Wingdings" panose="05000000000000000000" pitchFamily="2" charset="2"/>
              <a:buChar char="§"/>
            </a:pPr>
            <a:r>
              <a:rPr lang="en-US" sz="2300" i="1" dirty="0">
                <a:latin typeface="Times New Roman" panose="02020603050405020304" pitchFamily="18" charset="0"/>
                <a:cs typeface="Times New Roman" panose="02020603050405020304" pitchFamily="18" charset="0"/>
              </a:rPr>
              <a:t>For renewal applications only</a:t>
            </a:r>
            <a:r>
              <a:rPr lang="en-US" sz="2300" dirty="0">
                <a:latin typeface="Times New Roman" panose="02020603050405020304" pitchFamily="18" charset="0"/>
                <a:cs typeface="Times New Roman" panose="02020603050405020304" pitchFamily="18" charset="0"/>
              </a:rPr>
              <a:t>: How does the proposed plan build or expand upon actions and strategies to promote diversity and professional, inclusive research environments in the currently supported research?</a:t>
            </a:r>
          </a:p>
          <a:p>
            <a:pPr>
              <a:spcAft>
                <a:spcPts val="1800"/>
              </a:spcAft>
            </a:pPr>
            <a:r>
              <a:rPr lang="en-US" sz="2300" dirty="0">
                <a:latin typeface="Times New Roman" panose="02020603050405020304" pitchFamily="18" charset="0"/>
                <a:cs typeface="Times New Roman" panose="02020603050405020304" pitchFamily="18" charset="0"/>
              </a:rPr>
              <a:t>Note: These are the general guiding reviewer questions. </a:t>
            </a:r>
            <a:r>
              <a:rPr lang="en-US" sz="2300" i="1" dirty="0">
                <a:latin typeface="Times New Roman" panose="02020603050405020304" pitchFamily="18" charset="0"/>
                <a:cs typeface="Times New Roman" panose="02020603050405020304" pitchFamily="18" charset="0"/>
              </a:rPr>
              <a:t>Not all questions may be applicable to each PIER Plan.</a:t>
            </a:r>
            <a:r>
              <a:rPr lang="en-US" sz="2300" dirty="0">
                <a:latin typeface="Times New Roman" panose="02020603050405020304" pitchFamily="18" charset="0"/>
                <a:cs typeface="Times New Roman" panose="02020603050405020304" pitchFamily="18" charset="0"/>
              </a:rPr>
              <a:t> Additional reviewer questions may be included in the solicitation if applicable to the scope of the solicitation and history of the research efforts.</a:t>
            </a:r>
          </a:p>
        </p:txBody>
      </p:sp>
    </p:spTree>
    <p:extLst>
      <p:ext uri="{BB962C8B-B14F-4D97-AF65-F5344CB8AC3E}">
        <p14:creationId xmlns:p14="http://schemas.microsoft.com/office/powerpoint/2010/main" val="615439725"/>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7653</TotalTime>
  <Words>2254</Words>
  <Application>Microsoft Office PowerPoint</Application>
  <PresentationFormat>Widescreen</PresentationFormat>
  <Paragraphs>141</Paragraphs>
  <Slides>16</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Avenir Next LT Pro</vt:lpstr>
      <vt:lpstr>Calibri</vt:lpstr>
      <vt:lpstr>Times New Roman</vt:lpstr>
      <vt:lpstr>Wingdings</vt:lpstr>
      <vt:lpstr>Custom Design</vt:lpstr>
      <vt:lpstr>Promoting Inclusive and Equitable Research (PIER) Plans</vt:lpstr>
      <vt:lpstr>PIER Plans At-a-Glance</vt:lpstr>
      <vt:lpstr>PIER Plans - Exceptions</vt:lpstr>
      <vt:lpstr>SC’s Commitment to Increasing Access &amp; Inclusive Cultures</vt:lpstr>
      <vt:lpstr>PowerPoint Presentation</vt:lpstr>
      <vt:lpstr>PowerPoint Presentation</vt:lpstr>
      <vt:lpstr>PowerPoint Presentation</vt:lpstr>
      <vt:lpstr>Guiding Reviewer Questions for PIER Plan Criterion</vt:lpstr>
      <vt:lpstr>Guiding Reviewer Questions (cont’d)</vt:lpstr>
      <vt:lpstr>PowerPoint Presentation</vt:lpstr>
      <vt:lpstr>PowerPoint Presentation</vt:lpstr>
      <vt:lpstr>PowerPoint Presentation</vt:lpstr>
      <vt:lpstr>PowerPoint Presentation</vt:lpstr>
      <vt:lpstr>PIER Plans – Recap</vt:lpstr>
      <vt:lpstr>Informational Resources</vt:lpstr>
      <vt:lpstr>Questions?</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Policy, the Budget Battles of the 112th Congress, and the EFRCs</dc:title>
  <dc:creator>Ben Brown</dc:creator>
  <cp:lastModifiedBy>Carruthers, Julie</cp:lastModifiedBy>
  <cp:revision>873</cp:revision>
  <cp:lastPrinted>2023-04-21T14:58:19Z</cp:lastPrinted>
  <dcterms:created xsi:type="dcterms:W3CDTF">2011-05-14T01:28:16Z</dcterms:created>
  <dcterms:modified xsi:type="dcterms:W3CDTF">2024-09-05T13:16:41Z</dcterms:modified>
</cp:coreProperties>
</file>