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35" r:id="rId2"/>
    <p:sldId id="437" r:id="rId3"/>
    <p:sldId id="449" r:id="rId4"/>
    <p:sldId id="438" r:id="rId5"/>
    <p:sldId id="441" r:id="rId6"/>
    <p:sldId id="443" r:id="rId7"/>
    <p:sldId id="444" r:id="rId8"/>
    <p:sldId id="456" r:id="rId9"/>
    <p:sldId id="446" r:id="rId10"/>
    <p:sldId id="447" r:id="rId11"/>
    <p:sldId id="448" r:id="rId12"/>
    <p:sldId id="450" r:id="rId13"/>
    <p:sldId id="451" r:id="rId14"/>
    <p:sldId id="452" r:id="rId15"/>
    <p:sldId id="455" r:id="rId16"/>
    <p:sldId id="276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elps, Randy L." initials="PRL" lastIdx="6" clrIdx="0">
    <p:extLst>
      <p:ext uri="{19B8F6BF-5375-455C-9EA6-DF929625EA0E}">
        <p15:presenceInfo xmlns:p15="http://schemas.microsoft.com/office/powerpoint/2012/main" userId="S::0578285578@nsf.gov::c0594245-8120-4277-bdf9-ed4ef2e02a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345C8C"/>
    <a:srgbClr val="FFC000"/>
    <a:srgbClr val="FFFFFF"/>
    <a:srgbClr val="009644"/>
    <a:srgbClr val="3F83BD"/>
    <a:srgbClr val="4489C2"/>
    <a:srgbClr val="0348D3"/>
    <a:srgbClr val="3F3FFF"/>
    <a:srgbClr val="000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3" autoAdjust="0"/>
    <p:restoredTop sz="80563" autoAdjust="0"/>
  </p:normalViewPr>
  <p:slideViewPr>
    <p:cSldViewPr>
      <p:cViewPr varScale="1">
        <p:scale>
          <a:sx n="90" d="100"/>
          <a:sy n="90" d="100"/>
        </p:scale>
        <p:origin x="163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22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70255" cy="479399"/>
          </a:xfrm>
          <a:prstGeom prst="rect">
            <a:avLst/>
          </a:prstGeom>
        </p:spPr>
        <p:txBody>
          <a:bodyPr vert="horz" lIns="95719" tIns="47859" rIns="95719" bIns="478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273" y="0"/>
            <a:ext cx="3170255" cy="479399"/>
          </a:xfrm>
          <a:prstGeom prst="rect">
            <a:avLst/>
          </a:prstGeom>
        </p:spPr>
        <p:txBody>
          <a:bodyPr vert="horz" lIns="95719" tIns="47859" rIns="95719" bIns="47859" rtlCol="0"/>
          <a:lstStyle>
            <a:lvl1pPr algn="r">
              <a:defRPr sz="1300"/>
            </a:lvl1pPr>
          </a:lstStyle>
          <a:p>
            <a:fld id="{336DEAC5-EBA3-4C14-A38F-45E1383855C3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20151"/>
            <a:ext cx="3170255" cy="479399"/>
          </a:xfrm>
          <a:prstGeom prst="rect">
            <a:avLst/>
          </a:prstGeom>
        </p:spPr>
        <p:txBody>
          <a:bodyPr vert="horz" lIns="95719" tIns="47859" rIns="95719" bIns="478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273" y="9120151"/>
            <a:ext cx="3170255" cy="479399"/>
          </a:xfrm>
          <a:prstGeom prst="rect">
            <a:avLst/>
          </a:prstGeom>
        </p:spPr>
        <p:txBody>
          <a:bodyPr vert="horz" lIns="95719" tIns="47859" rIns="95719" bIns="47859" rtlCol="0" anchor="b"/>
          <a:lstStyle>
            <a:lvl1pPr algn="r">
              <a:defRPr sz="1300"/>
            </a:lvl1pPr>
          </a:lstStyle>
          <a:p>
            <a:fld id="{64EAF078-57F1-4AA0-BB9F-F16B9B78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1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r">
              <a:defRPr sz="1300"/>
            </a:lvl1pPr>
          </a:lstStyle>
          <a:p>
            <a:fld id="{04262ED1-C39A-43D4-8E28-DA48C4051F4A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9" tIns="48310" rIns="96619" bIns="48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19" tIns="48310" rIns="96619" bIns="483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r">
              <a:defRPr sz="1300"/>
            </a:lvl1pPr>
          </a:lstStyle>
          <a:p>
            <a:fld id="{E68FBD92-9632-4B1E-B382-96F7DE1D7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3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Two kinds of wobbling motion: transverse and longitudinal. In both cases one gets a pair of rotational bands corresponding to </a:t>
            </a:r>
            <a:r>
              <a:rPr lang="en-US" sz="1100" dirty="0" err="1"/>
              <a:t>n</a:t>
            </a:r>
            <a:r>
              <a:rPr lang="en-US" sz="1100" baseline="-25000" dirty="0" err="1"/>
              <a:t>omega</a:t>
            </a:r>
            <a:r>
              <a:rPr lang="en-US" sz="1100" dirty="0"/>
              <a:t>=0 and to </a:t>
            </a:r>
            <a:r>
              <a:rPr lang="en-US" sz="1100" dirty="0" err="1"/>
              <a:t>n</a:t>
            </a:r>
            <a:r>
              <a:rPr lang="en-US" sz="1100" baseline="-25000" dirty="0" err="1"/>
              <a:t>omega</a:t>
            </a:r>
            <a:r>
              <a:rPr lang="en-US" sz="1100" dirty="0"/>
              <a:t>=1. The bands are connected by Delta-J=1, E2 transitions.</a:t>
            </a:r>
          </a:p>
          <a:p>
            <a:r>
              <a:rPr lang="en-US" sz="1100" dirty="0"/>
              <a:t>The wobbling frequencies decrease (increase) with spin for transverse (longitudinal). wobbling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Two kinds of wobbling motion: transverse and longitudinal. In both cases one gets a pair of rotational bands corresponding to </a:t>
            </a:r>
            <a:r>
              <a:rPr lang="en-US" sz="1100" dirty="0" err="1"/>
              <a:t>n</a:t>
            </a:r>
            <a:r>
              <a:rPr lang="en-US" sz="1100" baseline="-25000" dirty="0" err="1"/>
              <a:t>omega</a:t>
            </a:r>
            <a:r>
              <a:rPr lang="en-US" sz="1100" dirty="0"/>
              <a:t>=0 and to </a:t>
            </a:r>
            <a:r>
              <a:rPr lang="en-US" sz="1100" dirty="0" err="1"/>
              <a:t>n</a:t>
            </a:r>
            <a:r>
              <a:rPr lang="en-US" sz="1100" baseline="-25000" dirty="0" err="1"/>
              <a:t>omega</a:t>
            </a:r>
            <a:r>
              <a:rPr lang="en-US" sz="1100" dirty="0"/>
              <a:t>=1. The bands are connected by Delta-J=1, E2 transitions.</a:t>
            </a:r>
          </a:p>
          <a:p>
            <a:r>
              <a:rPr lang="en-US" sz="1100" dirty="0"/>
              <a:t>The wobbling frequencies decrease (increase) with spin for transverse (longitudinal). wobbling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1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FBD92-9632-4B1E-B382-96F7DE1D79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8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2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3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5EA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3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7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2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9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331936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7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740" y="6324600"/>
            <a:ext cx="507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CD4568-936B-4E73-8927-6331092C75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7672" y="6359245"/>
            <a:ext cx="483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9237" y="6126163"/>
            <a:ext cx="4886038" cy="746298"/>
            <a:chOff x="-9237" y="5787738"/>
            <a:chExt cx="5449134" cy="1084723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9273" y="5944936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chemeClr val="tx1">
                <a:lumMod val="95000"/>
                <a:lumOff val="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85717" y="5939011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7" name="Right Triangle 16"/>
            <p:cNvSpPr>
              <a:spLocks/>
            </p:cNvSpPr>
            <p:nvPr/>
          </p:nvSpPr>
          <p:spPr bwMode="auto">
            <a:xfrm>
              <a:off x="-6042" y="5791253"/>
              <a:ext cx="3402314" cy="1080868"/>
            </a:xfrm>
            <a:prstGeom prst="rtTriangle">
              <a:avLst/>
            </a:prstGeom>
            <a:blipFill>
              <a:blip r:embed="rId1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-9237" y="5787738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4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5EA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jpe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div/index.jsp?div=PH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mailto:jhthomas@nsf.gov" TargetMode="External"/><Relationship Id="rId4" Type="http://schemas.openxmlformats.org/officeDocument/2006/relationships/hyperlink" Target="mailto:aopper@nsf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careers/rotator" TargetMode="External"/><Relationship Id="rId2" Type="http://schemas.openxmlformats.org/officeDocument/2006/relationships/hyperlink" Target="http://www.nsf.gov/pubs/2019/phy19001/phy19001.js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27952381-B375-4CE8-B302-B4DD0E80C887}"/>
              </a:ext>
            </a:extLst>
          </p:cNvPr>
          <p:cNvSpPr txBox="1">
            <a:spLocks/>
          </p:cNvSpPr>
          <p:nvPr/>
        </p:nvSpPr>
        <p:spPr>
          <a:xfrm>
            <a:off x="1219200" y="838200"/>
            <a:ext cx="7086600" cy="2193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EA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National Science Foundation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Nuclear Physics Overview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Allena K. Opper</a:t>
            </a:r>
          </a:p>
          <a:p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0785222-F179-4B86-A571-5E754E675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9CDC130-44FB-4BC6-BE30-D0E91EB1B263}"/>
              </a:ext>
            </a:extLst>
          </p:cNvPr>
          <p:cNvSpPr/>
          <p:nvPr/>
        </p:nvSpPr>
        <p:spPr>
          <a:xfrm>
            <a:off x="3505200" y="6400800"/>
            <a:ext cx="251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23A2F42-E724-4DD8-AF25-D6C57DC19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="" xmlns:a16="http://schemas.microsoft.com/office/drawing/2014/main" id="{E5D27036-DD18-4B59-AD6C-1DD12B6EF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3100989"/>
            <a:ext cx="5334000" cy="2433227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/>
              <a:t>Announcements</a:t>
            </a:r>
          </a:p>
          <a:p>
            <a:pPr marL="457200" indent="-457200"/>
            <a:r>
              <a:rPr lang="en-US" sz="2800" dirty="0"/>
              <a:t>Budget – focus on PHY</a:t>
            </a:r>
          </a:p>
          <a:p>
            <a:pPr marL="457200" indent="-457200"/>
            <a:r>
              <a:rPr lang="en-US" sz="2800" dirty="0"/>
              <a:t>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951AFA-714D-47D3-A256-AFD357F4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1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Highlights – Betelgeuse! 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2811A4-BFBD-4B16-B8ED-C74915883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r="14271"/>
          <a:stretch/>
        </p:blipFill>
        <p:spPr>
          <a:xfrm>
            <a:off x="-8002" y="685097"/>
            <a:ext cx="6690206" cy="4800600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="" xmlns:a16="http://schemas.microsoft.com/office/drawing/2014/main" id="{93B87B87-3DB2-404C-848D-82C3E0EB024C}"/>
              </a:ext>
            </a:extLst>
          </p:cNvPr>
          <p:cNvSpPr txBox="1"/>
          <p:nvPr/>
        </p:nvSpPr>
        <p:spPr>
          <a:xfrm>
            <a:off x="0" y="856123"/>
            <a:ext cx="335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The death of Betelgeuse?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="" xmlns:a16="http://schemas.microsoft.com/office/drawing/2014/main" id="{2F5A2A88-1848-47BB-8EB7-FAF5C398E08C}"/>
              </a:ext>
            </a:extLst>
          </p:cNvPr>
          <p:cNvSpPr txBox="1"/>
          <p:nvPr/>
        </p:nvSpPr>
        <p:spPr>
          <a:xfrm>
            <a:off x="76200" y="1276017"/>
            <a:ext cx="1697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643 Light years away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777808-F590-47FE-9CB4-A28D762AA671}"/>
              </a:ext>
            </a:extLst>
          </p:cNvPr>
          <p:cNvSpPr/>
          <p:nvPr/>
        </p:nvSpPr>
        <p:spPr>
          <a:xfrm>
            <a:off x="6552678" y="685097"/>
            <a:ext cx="2514600" cy="480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662BCE6-B622-4962-85ED-668CBB0BF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2CEA3CF1-2B27-4CDF-9620-55FFFF27F415}"/>
              </a:ext>
            </a:extLst>
          </p:cNvPr>
          <p:cNvSpPr txBox="1"/>
          <p:nvPr/>
        </p:nvSpPr>
        <p:spPr>
          <a:xfrm>
            <a:off x="5002934" y="1123623"/>
            <a:ext cx="3995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C+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12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C maintains a key role in late stellar evolution as source of 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20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Ne (Ne-burning) and light proton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+mj-lt"/>
              </a:rPr>
              <a:t>and helium isotopes for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+mj-lt"/>
              </a:rPr>
              <a:t>subsequent reactions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D48058D-E499-43B0-BB1B-84674B25F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3490" r="56961" b="48060"/>
          <a:stretch/>
        </p:blipFill>
        <p:spPr>
          <a:xfrm>
            <a:off x="6392290" y="2702063"/>
            <a:ext cx="2565515" cy="16898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8">
            <a:extLst>
              <a:ext uri="{FF2B5EF4-FFF2-40B4-BE49-F238E27FC236}">
                <a16:creationId xmlns="" xmlns:a16="http://schemas.microsoft.com/office/drawing/2014/main" id="{65C8DB09-A05E-4786-918C-6C10983EA8FC}"/>
              </a:ext>
            </a:extLst>
          </p:cNvPr>
          <p:cNvSpPr txBox="1"/>
          <p:nvPr/>
        </p:nvSpPr>
        <p:spPr>
          <a:xfrm>
            <a:off x="4962829" y="4448448"/>
            <a:ext cx="385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</a:rPr>
              <a:t>As well as for ignition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of type </a:t>
            </a:r>
            <a:r>
              <a:rPr lang="en-US" sz="2000" dirty="0" err="1">
                <a:solidFill>
                  <a:schemeClr val="bg1"/>
                </a:solidFill>
              </a:rPr>
              <a:t>Ia</a:t>
            </a:r>
            <a:r>
              <a:rPr lang="en-US" sz="2000" dirty="0">
                <a:solidFill>
                  <a:schemeClr val="bg1"/>
                </a:solidFill>
              </a:rPr>
              <a:t> and neutron star remnants of type II supernovae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9BA632B-A7F9-4FB8-A630-FF34EDC8E04E}"/>
              </a:ext>
            </a:extLst>
          </p:cNvPr>
          <p:cNvGrpSpPr/>
          <p:nvPr/>
        </p:nvGrpSpPr>
        <p:grpSpPr>
          <a:xfrm>
            <a:off x="787367" y="5532533"/>
            <a:ext cx="7856275" cy="809356"/>
            <a:chOff x="787367" y="5532533"/>
            <a:chExt cx="7856275" cy="809356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EA15F34-ED2D-4D9B-86CA-6C43A0A9E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67" y="5591493"/>
              <a:ext cx="2209800" cy="649271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3">
              <a:extLst>
                <a:ext uri="{FF2B5EF4-FFF2-40B4-BE49-F238E27FC236}">
                  <a16:creationId xmlns="" xmlns:a16="http://schemas.microsoft.com/office/drawing/2014/main" id="{757AD0FA-DAFE-44D8-9CDE-E87FCD14F760}"/>
                </a:ext>
              </a:extLst>
            </p:cNvPr>
            <p:cNvSpPr txBox="1"/>
            <p:nvPr/>
          </p:nvSpPr>
          <p:spPr>
            <a:xfrm>
              <a:off x="3076448" y="5532533"/>
              <a:ext cx="54935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5EA4"/>
                  </a:solidFill>
                </a:rPr>
                <a:t>We estimate that this star will begin core carbon burning in less than  10</a:t>
              </a:r>
              <a:r>
                <a:rPr lang="en-US" baseline="30000" dirty="0">
                  <a:solidFill>
                    <a:srgbClr val="005EA4"/>
                  </a:solidFill>
                </a:rPr>
                <a:t>5</a:t>
              </a:r>
              <a:r>
                <a:rPr lang="en-US" dirty="0">
                  <a:solidFill>
                    <a:srgbClr val="005EA4"/>
                  </a:solidFill>
                </a:rPr>
                <a:t> </a:t>
              </a:r>
              <a:r>
                <a:rPr lang="en-US" dirty="0" err="1">
                  <a:solidFill>
                    <a:srgbClr val="005EA4"/>
                  </a:solidFill>
                </a:rPr>
                <a:t>yr</a:t>
              </a:r>
              <a:r>
                <a:rPr lang="en-US" dirty="0">
                  <a:solidFill>
                    <a:srgbClr val="005EA4"/>
                  </a:solidFill>
                </a:rPr>
                <a:t> and will supernova shortly thereafter!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="" xmlns:a16="http://schemas.microsoft.com/office/drawing/2014/main" id="{38C81E0A-BC73-4907-9EB5-F52ADB7075BC}"/>
                </a:ext>
              </a:extLst>
            </p:cNvPr>
            <p:cNvSpPr txBox="1"/>
            <p:nvPr/>
          </p:nvSpPr>
          <p:spPr>
            <a:xfrm>
              <a:off x="6036425" y="6034112"/>
              <a:ext cx="2527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005EA4"/>
                  </a:solidFill>
                </a:rPr>
                <a:t>Dolan, Mathews, et al. </a:t>
              </a:r>
              <a:r>
                <a:rPr lang="en-US" sz="1400" dirty="0" err="1">
                  <a:solidFill>
                    <a:srgbClr val="005EA4"/>
                  </a:solidFill>
                </a:rPr>
                <a:t>ApJ</a:t>
              </a:r>
              <a:r>
                <a:rPr lang="en-US" sz="1400" dirty="0">
                  <a:solidFill>
                    <a:srgbClr val="005EA4"/>
                  </a:solidFill>
                </a:rPr>
                <a:t> 2016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B2C8BB0F-ED27-4415-A06A-9A727D586175}"/>
                </a:ext>
              </a:extLst>
            </p:cNvPr>
            <p:cNvSpPr/>
            <p:nvPr/>
          </p:nvSpPr>
          <p:spPr>
            <a:xfrm>
              <a:off x="787367" y="5577387"/>
              <a:ext cx="7856275" cy="72767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7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GRETINA@S800:  3</a:t>
            </a:r>
            <a:r>
              <a:rPr lang="en-US" sz="2800" baseline="30000" dirty="0">
                <a:cs typeface="Times New Roman" panose="02020603050405020304" pitchFamily="18" charset="0"/>
              </a:rPr>
              <a:t>rd</a:t>
            </a:r>
            <a:r>
              <a:rPr lang="en-US" sz="2800" dirty="0">
                <a:cs typeface="Times New Roman" panose="02020603050405020304" pitchFamily="18" charset="0"/>
              </a:rPr>
              <a:t> Campaign in Full Swing 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9E9DAF-8C3E-4865-910D-2FC845874F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" y="74965"/>
            <a:ext cx="850392" cy="8503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68C71C65-633D-4D74-9978-F764AE0DF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5855"/>
            <a:ext cx="7649415" cy="2280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2 Previous campaigns: 24 + 24 </a:t>
            </a:r>
            <a:r>
              <a:rPr lang="en-US" sz="2000" dirty="0" err="1"/>
              <a:t>expts</a:t>
            </a:r>
            <a:r>
              <a:rPr lang="en-US" sz="2000" dirty="0"/>
              <a:t>, &gt; 320 users from &gt; 73 </a:t>
            </a:r>
            <a:r>
              <a:rPr lang="en-US" sz="2000" dirty="0" err="1"/>
              <a:t>inst</a:t>
            </a:r>
            <a:r>
              <a:rPr lang="en-US" sz="2000" dirty="0"/>
              <a:t> </a:t>
            </a:r>
          </a:p>
          <a:p>
            <a:r>
              <a:rPr lang="en-US" sz="1800" dirty="0"/>
              <a:t>Broad range of topics: shell evolution, collectivity in rare isotopes, weak interaction strengths, nuclear astrophysics</a:t>
            </a:r>
          </a:p>
          <a:p>
            <a:r>
              <a:rPr lang="en-US" sz="1800" dirty="0"/>
              <a:t>45 papers (~ 24 PRL-like papers, 1 Nature Physics) several submitted, many in preparation</a:t>
            </a:r>
          </a:p>
          <a:p>
            <a:r>
              <a:rPr lang="en-US" sz="1800" dirty="0"/>
              <a:t>15 PhD dissertations, more in progress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3B8CE-E1B6-413C-A032-3D0D4D80E0A1}"/>
              </a:ext>
            </a:extLst>
          </p:cNvPr>
          <p:cNvGrpSpPr/>
          <p:nvPr/>
        </p:nvGrpSpPr>
        <p:grpSpPr>
          <a:xfrm>
            <a:off x="-112161" y="3276601"/>
            <a:ext cx="4785446" cy="3549326"/>
            <a:chOff x="-8112" y="3502867"/>
            <a:chExt cx="5037312" cy="3736133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D6D6A7E0-FC30-415A-9677-7DA068FA2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" t="13702" r="4534" b="13706"/>
            <a:stretch>
              <a:fillRect/>
            </a:stretch>
          </p:blipFill>
          <p:spPr bwMode="auto">
            <a:xfrm>
              <a:off x="44624" y="5498385"/>
              <a:ext cx="4984576" cy="17406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871050B-A984-4A80-B476-CF3CA699196B}"/>
                </a:ext>
              </a:extLst>
            </p:cNvPr>
            <p:cNvSpPr txBox="1"/>
            <p:nvPr/>
          </p:nvSpPr>
          <p:spPr>
            <a:xfrm>
              <a:off x="222337" y="5607939"/>
              <a:ext cx="1552575" cy="46196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GRETINA</a:t>
              </a:r>
            </a:p>
          </p:txBody>
        </p:sp>
        <p:sp>
          <p:nvSpPr>
            <p:cNvPr id="15" name="TextBox 3">
              <a:extLst>
                <a:ext uri="{FF2B5EF4-FFF2-40B4-BE49-F238E27FC236}">
                  <a16:creationId xmlns="" xmlns:a16="http://schemas.microsoft.com/office/drawing/2014/main" id="{D1C37248-9C6C-4D53-8077-8524DEBE6B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5906730"/>
              <a:ext cx="904875" cy="461962"/>
            </a:xfrm>
            <a:prstGeom prst="rect">
              <a:avLst/>
            </a:prstGeom>
            <a:solidFill>
              <a:srgbClr val="064308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S800</a:t>
              </a:r>
            </a:p>
          </p:txBody>
        </p:sp>
        <p:pic>
          <p:nvPicPr>
            <p:cNvPr id="16" name="Picture 15" descr="Screen Clipping">
              <a:extLst>
                <a:ext uri="{FF2B5EF4-FFF2-40B4-BE49-F238E27FC236}">
                  <a16:creationId xmlns="" xmlns:a16="http://schemas.microsoft.com/office/drawing/2014/main" id="{D0C0669B-5010-42CF-B9C7-5901A940B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2" y="3502867"/>
              <a:ext cx="2739131" cy="1995518"/>
            </a:xfrm>
            <a:prstGeom prst="rect">
              <a:avLst/>
            </a:prstGeom>
          </p:spPr>
        </p:pic>
        <p:pic>
          <p:nvPicPr>
            <p:cNvPr id="17" name="Picture 16" descr="Screen Clipping">
              <a:extLst>
                <a:ext uri="{FF2B5EF4-FFF2-40B4-BE49-F238E27FC236}">
                  <a16:creationId xmlns="" xmlns:a16="http://schemas.microsoft.com/office/drawing/2014/main" id="{620A148D-1F98-4824-8959-0A78E6E8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571" y="3502867"/>
              <a:ext cx="2052071" cy="199551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51D17E0-3AB0-4BA1-90D0-0537D8D2BFCF}"/>
              </a:ext>
            </a:extLst>
          </p:cNvPr>
          <p:cNvSpPr/>
          <p:nvPr/>
        </p:nvSpPr>
        <p:spPr>
          <a:xfrm>
            <a:off x="5012654" y="2829036"/>
            <a:ext cx="37869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EA4"/>
                </a:solidFill>
              </a:rPr>
              <a:t>Most recent highlights: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000" dirty="0">
                <a:solidFill>
                  <a:srgbClr val="005EA4"/>
                </a:solidFill>
              </a:rPr>
              <a:t>The </a:t>
            </a:r>
            <a:r>
              <a:rPr lang="el-GR" sz="2000" dirty="0">
                <a:solidFill>
                  <a:srgbClr val="005EA4"/>
                </a:solidFill>
              </a:rPr>
              <a:t>γ</a:t>
            </a:r>
            <a:r>
              <a:rPr lang="en-US" sz="2000" dirty="0">
                <a:solidFill>
                  <a:srgbClr val="005EA4"/>
                </a:solidFill>
              </a:rPr>
              <a:t>-ray tagged transfer reactions constrain </a:t>
            </a:r>
            <a:r>
              <a:rPr lang="en-US" sz="2000" baseline="30000" dirty="0">
                <a:solidFill>
                  <a:srgbClr val="005EA4"/>
                </a:solidFill>
              </a:rPr>
              <a:t>56</a:t>
            </a:r>
            <a:r>
              <a:rPr lang="en-US" sz="2000" dirty="0">
                <a:solidFill>
                  <a:srgbClr val="005EA4"/>
                </a:solidFill>
              </a:rPr>
              <a:t>Ni(p,</a:t>
            </a:r>
            <a:r>
              <a:rPr lang="el-GR" sz="2000" dirty="0">
                <a:solidFill>
                  <a:srgbClr val="005EA4"/>
                </a:solidFill>
              </a:rPr>
              <a:t>γ</a:t>
            </a:r>
            <a:r>
              <a:rPr lang="en-US" sz="2000" dirty="0">
                <a:solidFill>
                  <a:srgbClr val="005EA4"/>
                </a:solidFill>
              </a:rPr>
              <a:t>)</a:t>
            </a:r>
            <a:r>
              <a:rPr lang="en-US" sz="2000" baseline="30000" dirty="0">
                <a:solidFill>
                  <a:srgbClr val="005EA4"/>
                </a:solidFill>
              </a:rPr>
              <a:t>57</a:t>
            </a:r>
            <a:r>
              <a:rPr lang="en-US" sz="2000" dirty="0">
                <a:solidFill>
                  <a:srgbClr val="005EA4"/>
                </a:solidFill>
              </a:rPr>
              <a:t>Cu  reaction rate for </a:t>
            </a:r>
            <a:r>
              <a:rPr lang="en-US" sz="2000" dirty="0" err="1">
                <a:solidFill>
                  <a:srgbClr val="005EA4"/>
                </a:solidFill>
              </a:rPr>
              <a:t>rp</a:t>
            </a:r>
            <a:r>
              <a:rPr lang="en-US" sz="2000" dirty="0">
                <a:solidFill>
                  <a:srgbClr val="005EA4"/>
                </a:solidFill>
              </a:rPr>
              <a:t> process  [PLB 797 134803 (2019)]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2000" dirty="0">
                <a:solidFill>
                  <a:srgbClr val="005EA4"/>
                </a:solidFill>
              </a:rPr>
              <a:t>One-proton knockout to very neutron-rich nucleus </a:t>
            </a:r>
            <a:r>
              <a:rPr lang="en-US" sz="2000" baseline="30000" dirty="0">
                <a:solidFill>
                  <a:srgbClr val="005EA4"/>
                </a:solidFill>
              </a:rPr>
              <a:t>42</a:t>
            </a:r>
            <a:r>
              <a:rPr lang="en-US" sz="2000" dirty="0">
                <a:solidFill>
                  <a:srgbClr val="005EA4"/>
                </a:solidFill>
              </a:rPr>
              <a:t>Si discriminates between shell-model interactions                  [PRL 122, 222501 (2019)]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1140FDF-F61A-4839-817B-1DAF0E04E068}"/>
              </a:ext>
            </a:extLst>
          </p:cNvPr>
          <p:cNvSpPr txBox="1"/>
          <p:nvPr/>
        </p:nvSpPr>
        <p:spPr>
          <a:xfrm>
            <a:off x="4795849" y="6022487"/>
            <a:ext cx="42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Operations of GRETINA at NSCL is supported by DOE-SC Office of Nuclear Physics grant No. DE-SC0019034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B5E2749-18D5-4AD6-9580-F3EFEC445D17}"/>
              </a:ext>
            </a:extLst>
          </p:cNvPr>
          <p:cNvCxnSpPr>
            <a:cxnSpLocks/>
          </p:cNvCxnSpPr>
          <p:nvPr/>
        </p:nvCxnSpPr>
        <p:spPr>
          <a:xfrm>
            <a:off x="1066800" y="811268"/>
            <a:ext cx="67549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579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“Super-</a:t>
            </a:r>
            <a:r>
              <a:rPr lang="en-US" sz="2800" dirty="0" err="1">
                <a:cs typeface="Times New Roman" panose="02020603050405020304" pitchFamily="18" charset="0"/>
              </a:rPr>
              <a:t>Enge</a:t>
            </a:r>
            <a:r>
              <a:rPr lang="en-US" sz="2800" dirty="0">
                <a:cs typeface="Times New Roman" panose="02020603050405020304" pitchFamily="18" charset="0"/>
              </a:rPr>
              <a:t>” Split-Pole Spectrograph  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sp>
        <p:nvSpPr>
          <p:cNvPr id="9" name="Text Box 2">
            <a:extLst>
              <a:ext uri="{FF2B5EF4-FFF2-40B4-BE49-F238E27FC236}">
                <a16:creationId xmlns="" xmlns:a16="http://schemas.microsoft.com/office/drawing/2014/main" id="{C9B909AB-15C4-4B2B-85C8-C15A20FF2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8" y="1061023"/>
            <a:ext cx="4833329" cy="223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24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  <a:spcBef>
                <a:spcPts val="725"/>
              </a:spcBef>
              <a:buClrTx/>
              <a:buFontTx/>
              <a:buNone/>
            </a:pPr>
            <a:r>
              <a:rPr lang="en-US" altLang="en-US" sz="2000" dirty="0"/>
              <a:t>SPS moved from Yale to FSU Fall 2013</a:t>
            </a:r>
          </a:p>
          <a:p>
            <a:pPr>
              <a:lnSpc>
                <a:spcPct val="100000"/>
              </a:lnSpc>
              <a:spcBef>
                <a:spcPts val="725"/>
              </a:spcBef>
              <a:buClrTx/>
              <a:buFontTx/>
              <a:buNone/>
            </a:pPr>
            <a:r>
              <a:rPr lang="en-US" altLang="en-US" sz="2000" dirty="0"/>
              <a:t>NSF MRI funding secured Summer 2014</a:t>
            </a:r>
          </a:p>
          <a:p>
            <a:pPr>
              <a:lnSpc>
                <a:spcPct val="100000"/>
              </a:lnSpc>
              <a:spcBef>
                <a:spcPts val="725"/>
              </a:spcBef>
              <a:buClrTx/>
              <a:buFontTx/>
              <a:buNone/>
            </a:pPr>
            <a:r>
              <a:rPr lang="en-US" altLang="en-US" sz="2000" dirty="0"/>
              <a:t>Construction and installation 2015 – 2017</a:t>
            </a:r>
          </a:p>
          <a:p>
            <a:pPr>
              <a:lnSpc>
                <a:spcPct val="100000"/>
              </a:lnSpc>
              <a:spcBef>
                <a:spcPts val="725"/>
              </a:spcBef>
              <a:buClrTx/>
              <a:buFontTx/>
              <a:buNone/>
            </a:pPr>
            <a:r>
              <a:rPr lang="en-US" altLang="en-US" sz="2000" dirty="0"/>
              <a:t>First beam on target, June 2018</a:t>
            </a:r>
          </a:p>
          <a:p>
            <a:pPr>
              <a:lnSpc>
                <a:spcPct val="100000"/>
              </a:lnSpc>
              <a:spcBef>
                <a:spcPts val="725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20 keV resolution in (</a:t>
            </a:r>
            <a:r>
              <a:rPr lang="en-US" altLang="en-US" sz="2000" dirty="0" err="1">
                <a:solidFill>
                  <a:srgbClr val="FF0000"/>
                </a:solidFill>
              </a:rPr>
              <a:t>d,p</a:t>
            </a:r>
            <a:r>
              <a:rPr lang="en-US" altLang="en-US" sz="2000" dirty="0">
                <a:solidFill>
                  <a:srgbClr val="FF0000"/>
                </a:solidFill>
              </a:rPr>
              <a:t>)</a:t>
            </a:r>
            <a:r>
              <a:rPr lang="en-US" altLang="en-US" sz="2000" dirty="0"/>
              <a:t> Summer 2019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10AF5EB6-682C-42FC-A197-F75FDFBB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33355"/>
            <a:ext cx="41592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44D9804D-CA11-48A4-AC81-E4AF4D6A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05" y="3833356"/>
            <a:ext cx="385286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AutoShape 9">
            <a:extLst>
              <a:ext uri="{FF2B5EF4-FFF2-40B4-BE49-F238E27FC236}">
                <a16:creationId xmlns="" xmlns:a16="http://schemas.microsoft.com/office/drawing/2014/main" id="{EFEF5C90-996D-40FC-B6B5-4C546FB79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05" y="5181600"/>
            <a:ext cx="2057400" cy="411163"/>
          </a:xfrm>
          <a:prstGeom prst="rightArrow">
            <a:avLst>
              <a:gd name="adj1" fmla="val 50000"/>
              <a:gd name="adj2" fmla="val 125096"/>
            </a:avLst>
          </a:prstGeom>
          <a:solidFill>
            <a:srgbClr val="FFB515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cs typeface="Droid Sans Fallback" charset="0"/>
              </a:rPr>
              <a:t>Yale →  FSU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="" xmlns:a16="http://schemas.microsoft.com/office/drawing/2014/main" id="{509CF542-34D1-4D63-A47A-EF40481F5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625" y="3220124"/>
            <a:ext cx="3454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100" dirty="0"/>
              <a:t>J. </a:t>
            </a:r>
            <a:r>
              <a:rPr lang="en-US" altLang="en-US" sz="1100" dirty="0" err="1"/>
              <a:t>Nebel</a:t>
            </a:r>
            <a:r>
              <a:rPr lang="en-US" altLang="en-US" sz="1100" dirty="0"/>
              <a:t>-Cresson,  L. Riley (</a:t>
            </a:r>
            <a:r>
              <a:rPr lang="en-US" altLang="en-US" sz="1100" dirty="0" err="1"/>
              <a:t>Urisinus</a:t>
            </a:r>
            <a:r>
              <a:rPr lang="en-US" altLang="en-US" sz="1100" dirty="0"/>
              <a:t> College)</a:t>
            </a:r>
            <a:br>
              <a:rPr lang="en-US" altLang="en-US" sz="1100" dirty="0"/>
            </a:br>
            <a:r>
              <a:rPr lang="en-US" altLang="en-US" sz="1100" dirty="0"/>
              <a:t>REU-Project, Summer 2019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D46FD5-069E-48B7-A864-CF38D8C82F9F}"/>
              </a:ext>
            </a:extLst>
          </p:cNvPr>
          <p:cNvGrpSpPr/>
          <p:nvPr/>
        </p:nvGrpSpPr>
        <p:grpSpPr>
          <a:xfrm>
            <a:off x="5092130" y="1092053"/>
            <a:ext cx="3651583" cy="2128330"/>
            <a:chOff x="5761038" y="469900"/>
            <a:chExt cx="3017837" cy="1758950"/>
          </a:xfrm>
        </p:grpSpPr>
        <p:pic>
          <p:nvPicPr>
            <p:cNvPr id="16" name="Picture 1">
              <a:extLst>
                <a:ext uri="{FF2B5EF4-FFF2-40B4-BE49-F238E27FC236}">
                  <a16:creationId xmlns="" xmlns:a16="http://schemas.microsoft.com/office/drawing/2014/main" id="{DB70B356-FDB9-46CA-810E-2A9D9D50C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" r="7935" b="4941"/>
            <a:stretch>
              <a:fillRect/>
            </a:stretch>
          </p:blipFill>
          <p:spPr bwMode="auto">
            <a:xfrm>
              <a:off x="5761038" y="469900"/>
              <a:ext cx="3017837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4831" r="7935" b="494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7">
              <a:extLst>
                <a:ext uri="{FF2B5EF4-FFF2-40B4-BE49-F238E27FC236}">
                  <a16:creationId xmlns="" xmlns:a16="http://schemas.microsoft.com/office/drawing/2014/main" id="{760CCF00-E6D5-43A2-98F1-CF5006925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1175" y="706438"/>
              <a:ext cx="1368425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baseline="33000" dirty="0">
                  <a:solidFill>
                    <a:srgbClr val="FF0000"/>
                  </a:solidFill>
                </a:rPr>
                <a:t>50</a:t>
              </a:r>
              <a:r>
                <a:rPr lang="en-US" altLang="en-US" dirty="0">
                  <a:solidFill>
                    <a:srgbClr val="FF0000"/>
                  </a:solidFill>
                </a:rPr>
                <a:t>Ti(</a:t>
              </a:r>
              <a:r>
                <a:rPr lang="en-US" altLang="en-US" dirty="0" err="1">
                  <a:solidFill>
                    <a:srgbClr val="FF0000"/>
                  </a:solidFill>
                </a:rPr>
                <a:t>d,p</a:t>
              </a:r>
              <a:r>
                <a:rPr lang="en-US" altLang="en-US" dirty="0">
                  <a:solidFill>
                    <a:srgbClr val="FF0000"/>
                  </a:solidFill>
                </a:rPr>
                <a:t>)</a:t>
              </a:r>
              <a:r>
                <a:rPr lang="en-US" altLang="en-US" baseline="33000" dirty="0">
                  <a:solidFill>
                    <a:srgbClr val="FF0000"/>
                  </a:solidFill>
                </a:rPr>
                <a:t>51</a:t>
              </a:r>
              <a:r>
                <a:rPr lang="en-US" altLang="en-US" dirty="0">
                  <a:solidFill>
                    <a:srgbClr val="FF0000"/>
                  </a:solidFill>
                </a:rPr>
                <a:t>Ti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0907305-74AE-48DB-9F7D-8DE259401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Clarion-2 Campaign @ FSU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AAC83370-564F-4CD6-95BE-630A2743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"/>
          <a:stretch>
            <a:fillRect/>
          </a:stretch>
        </p:blipFill>
        <p:spPr bwMode="auto">
          <a:xfrm>
            <a:off x="84841" y="1286251"/>
            <a:ext cx="9045304" cy="45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8C0FADD-67E4-4E43-A418-0C81BA8BF322}"/>
              </a:ext>
            </a:extLst>
          </p:cNvPr>
          <p:cNvSpPr/>
          <p:nvPr/>
        </p:nvSpPr>
        <p:spPr>
          <a:xfrm>
            <a:off x="-8677" y="914400"/>
            <a:ext cx="305847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0CA917E1-BA36-44BC-A515-1BFC2A2B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183119"/>
            <a:ext cx="2803528" cy="1305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">
            <a:extLst>
              <a:ext uri="{FF2B5EF4-FFF2-40B4-BE49-F238E27FC236}">
                <a16:creationId xmlns="" xmlns:a16="http://schemas.microsoft.com/office/drawing/2014/main" id="{6BC6B364-9F7B-485F-87CD-56DA2B0B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300923"/>
            <a:ext cx="3237352" cy="805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000" dirty="0"/>
              <a:t>Installation: Spring 2020...</a:t>
            </a:r>
          </a:p>
          <a:p>
            <a:pPr>
              <a:buClrTx/>
              <a:buFontTx/>
              <a:buNone/>
            </a:pPr>
            <a:r>
              <a:rPr lang="en-US" altLang="en-US" sz="2000" dirty="0"/>
              <a:t>Campaigns starting </a:t>
            </a:r>
            <a:r>
              <a:rPr lang="en-US" altLang="en-US" sz="2000" dirty="0">
                <a:solidFill>
                  <a:srgbClr val="CE181E"/>
                </a:solidFill>
              </a:rPr>
              <a:t>Fall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A5E861-E9B6-4DF0-8558-2CEFCDEEFA47}"/>
              </a:ext>
            </a:extLst>
          </p:cNvPr>
          <p:cNvSpPr txBox="1"/>
          <p:nvPr/>
        </p:nvSpPr>
        <p:spPr>
          <a:xfrm>
            <a:off x="2052043" y="869493"/>
            <a:ext cx="4474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Clarion-2 Workshop Summer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AE69ECD-7CBD-41DD-B252-29731BA511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8" y="65552"/>
            <a:ext cx="819347" cy="87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Wobbling Motion in Nuclei 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10" name="Picture 2" descr="http://isnap.nd.edu/graphics/isnaplogo_l.jpg">
            <a:extLst>
              <a:ext uri="{FF2B5EF4-FFF2-40B4-BE49-F238E27FC236}">
                <a16:creationId xmlns="" xmlns:a16="http://schemas.microsoft.com/office/drawing/2014/main" id="{48E616BB-A999-4752-AB6E-03D5B0EE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4" y="0"/>
            <a:ext cx="2150918" cy="9008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74CDE1-BCCF-4BE3-81F4-74974C5E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463" y="1220430"/>
            <a:ext cx="1744392" cy="4845534"/>
          </a:xfrm>
          <a:prstGeom prst="rect">
            <a:avLst/>
          </a:prstGeom>
        </p:spPr>
      </p:pic>
      <p:pic>
        <p:nvPicPr>
          <p:cNvPr id="22" name="Picture 10" descr="animation_transverse_wobbling_Lab_Frame_version2.gif">
            <a:extLst>
              <a:ext uri="{FF2B5EF4-FFF2-40B4-BE49-F238E27FC236}">
                <a16:creationId xmlns="" xmlns:a16="http://schemas.microsoft.com/office/drawing/2014/main" id="{C5D3A5B8-F24E-49A3-BBC8-DAF5878D3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74" y="1186342"/>
            <a:ext cx="2881676" cy="29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nimation_longitudinal_wobbling_Lab_Frame.gif">
            <a:extLst>
              <a:ext uri="{FF2B5EF4-FFF2-40B4-BE49-F238E27FC236}">
                <a16:creationId xmlns="" xmlns:a16="http://schemas.microsoft.com/office/drawing/2014/main" id="{C536708A-338F-4D38-870A-26053987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80" y="3234841"/>
            <a:ext cx="3008360" cy="29012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754569F-B058-4B33-81FD-D53A37D57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6" y="1575525"/>
            <a:ext cx="1819577" cy="2034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913BE8F-0D3F-4023-829B-5DC8CE4DC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53" y="3591146"/>
            <a:ext cx="1868082" cy="21028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A07C475-4C63-48C0-8B8A-9AEB89678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440" y="2811023"/>
            <a:ext cx="2577232" cy="20794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FA03BD-16B1-456E-9CA5-F9B331143846}"/>
              </a:ext>
            </a:extLst>
          </p:cNvPr>
          <p:cNvSpPr txBox="1"/>
          <p:nvPr/>
        </p:nvSpPr>
        <p:spPr>
          <a:xfrm>
            <a:off x="764391" y="5895468"/>
            <a:ext cx="4802725" cy="338554"/>
          </a:xfrm>
          <a:prstGeom prst="rect">
            <a:avLst/>
          </a:prstGeom>
          <a:solidFill>
            <a:srgbClr val="005EA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N. Sensharma et al., Phys. Rev. Lett. </a:t>
            </a:r>
            <a:r>
              <a:rPr lang="en-US" sz="1600" b="1" dirty="0"/>
              <a:t>124</a:t>
            </a:r>
            <a:r>
              <a:rPr lang="en-US" sz="1600" dirty="0"/>
              <a:t>, 052501 (2020)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C1D63B8E-FD92-47E8-9688-4253D7EC9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33" y="4900440"/>
            <a:ext cx="1136633" cy="14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6BB3F5D-6BBE-44CA-94D5-782DC40715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891" y="889326"/>
            <a:ext cx="2975606" cy="19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Longitudinal Wobbling  in </a:t>
            </a:r>
            <a:r>
              <a:rPr lang="en-US" sz="2800" baseline="30000" dirty="0">
                <a:cs typeface="Times New Roman" panose="02020603050405020304" pitchFamily="18" charset="0"/>
              </a:rPr>
              <a:t>187</a:t>
            </a:r>
            <a:r>
              <a:rPr lang="en-US" sz="2800" dirty="0">
                <a:cs typeface="Times New Roman" panose="02020603050405020304" pitchFamily="18" charset="0"/>
              </a:rPr>
              <a:t>Au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10" name="Picture 2" descr="http://isnap.nd.edu/graphics/isnaplogo_l.jpg">
            <a:extLst>
              <a:ext uri="{FF2B5EF4-FFF2-40B4-BE49-F238E27FC236}">
                <a16:creationId xmlns="" xmlns:a16="http://schemas.microsoft.com/office/drawing/2014/main" id="{48E616BB-A999-4752-AB6E-03D5B0EE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4" y="0"/>
            <a:ext cx="2150918" cy="9008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956F9A-B81D-450B-BD6B-6020C2CFBF4F}"/>
              </a:ext>
            </a:extLst>
          </p:cNvPr>
          <p:cNvSpPr txBox="1"/>
          <p:nvPr/>
        </p:nvSpPr>
        <p:spPr>
          <a:xfrm>
            <a:off x="1600200" y="5534330"/>
            <a:ext cx="4802725" cy="338554"/>
          </a:xfrm>
          <a:prstGeom prst="rect">
            <a:avLst/>
          </a:prstGeom>
          <a:solidFill>
            <a:srgbClr val="005EA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N. Sensharma et al., Phys. Rev. Lett. </a:t>
            </a:r>
            <a:r>
              <a:rPr lang="en-US" sz="1600" b="1" dirty="0"/>
              <a:t>124</a:t>
            </a:r>
            <a:r>
              <a:rPr lang="en-US" sz="1600" dirty="0"/>
              <a:t>, 052501 (2020)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B1E549B-B585-42AA-B630-EAC72CF3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18" y="1049242"/>
            <a:ext cx="4755028" cy="4350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8327A98-2E9D-44B3-8E91-13BB9C6BE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86" y="900892"/>
            <a:ext cx="7251890" cy="410208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CA49218-75DF-43F8-B27D-2F9E9E794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66" y="4495800"/>
            <a:ext cx="1136633" cy="14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74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282029"/>
            <a:ext cx="6473301" cy="99169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b="0" dirty="0">
                <a:solidFill>
                  <a:srgbClr val="005EA4"/>
                </a:solidFill>
                <a:effectLst/>
              </a:rPr>
              <a:t>For the latest updates, check out</a:t>
            </a:r>
          </a:p>
          <a:p>
            <a:r>
              <a:rPr lang="en-US" sz="2500" dirty="0">
                <a:solidFill>
                  <a:srgbClr val="005EA4"/>
                </a:solidFill>
                <a:effectLst/>
                <a:hlinkClick r:id="rId3"/>
              </a:rPr>
              <a:t>https://www.nsf.gov/div/index.jsp?div=PHY</a:t>
            </a:r>
            <a:r>
              <a:rPr lang="en-US" sz="2500" dirty="0">
                <a:solidFill>
                  <a:srgbClr val="005EA4"/>
                </a:solidFill>
                <a:effectLst/>
              </a:rPr>
              <a:t>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04444" y="2173754"/>
            <a:ext cx="2895600" cy="251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00" kern="0" dirty="0"/>
              <a:t>Contact us:</a:t>
            </a:r>
          </a:p>
          <a:p>
            <a:endParaRPr lang="en-US" sz="2200" kern="0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hlinkClick r:id="rId4"/>
              </a:rPr>
              <a:t>bmihaila@nsf.gov</a:t>
            </a:r>
          </a:p>
          <a:p>
            <a:r>
              <a:rPr lang="en-US" sz="2200" kern="0" dirty="0"/>
              <a:t>   or call (703)292-8235</a:t>
            </a:r>
          </a:p>
          <a:p>
            <a:endParaRPr lang="en-US" sz="22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hlinkClick r:id="rId5"/>
              </a:rPr>
              <a:t>jhthomas@nsf.gov</a:t>
            </a:r>
            <a:endParaRPr lang="en-US" sz="2200" kern="0" dirty="0"/>
          </a:p>
          <a:p>
            <a:r>
              <a:rPr lang="en-US" sz="2200" kern="0" dirty="0"/>
              <a:t>or call (703)292-2911</a:t>
            </a:r>
          </a:p>
          <a:p>
            <a:endParaRPr lang="en-US" sz="22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hlinkClick r:id="rId4"/>
              </a:rPr>
              <a:t>aopper@nsf.gov</a:t>
            </a:r>
            <a:endParaRPr lang="en-US" sz="2200" kern="0" dirty="0"/>
          </a:p>
          <a:p>
            <a:r>
              <a:rPr lang="en-US" sz="2200" kern="0" dirty="0"/>
              <a:t>  or call (703)292-8958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5" y="1335405"/>
            <a:ext cx="5420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631D2F-7EBA-441B-8FD3-714E862E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59C9EC4-D127-44AC-96C9-F1B0F10B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1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5314"/>
            <a:ext cx="7391400" cy="61668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NSF/MPS/Physics Personnel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8763A56-8D36-4305-AF6E-B44B0E4667E5}"/>
              </a:ext>
            </a:extLst>
          </p:cNvPr>
          <p:cNvSpPr txBox="1">
            <a:spLocks/>
          </p:cNvSpPr>
          <p:nvPr/>
        </p:nvSpPr>
        <p:spPr>
          <a:xfrm>
            <a:off x="692265" y="1242276"/>
            <a:ext cx="8145905" cy="4853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France </a:t>
            </a:r>
            <a:r>
              <a:rPr lang="en-US" sz="2400" dirty="0" err="1">
                <a:solidFill>
                  <a:srgbClr val="FF0000"/>
                </a:solidFill>
              </a:rPr>
              <a:t>Córdova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– Director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Anne L Kinney </a:t>
            </a:r>
            <a:r>
              <a:rPr lang="en-US" sz="2400" dirty="0">
                <a:solidFill>
                  <a:srgbClr val="000000"/>
                </a:solidFill>
              </a:rPr>
              <a:t>– Assistant Director for MPS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Denise Caldwell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Physics Division Director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Jean Cottam Alan </a:t>
            </a:r>
            <a:r>
              <a:rPr lang="en-US" sz="2400" dirty="0">
                <a:solidFill>
                  <a:srgbClr val="000000"/>
                </a:solidFill>
              </a:rPr>
              <a:t>–</a:t>
            </a:r>
            <a:r>
              <a:rPr lang="en-US" sz="2400" dirty="0"/>
              <a:t> Deputy Division Director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Bogdan </a:t>
            </a:r>
            <a:r>
              <a:rPr lang="en-US" sz="2400" dirty="0" err="1">
                <a:solidFill>
                  <a:srgbClr val="FF0000"/>
                </a:solidFill>
              </a:rPr>
              <a:t>Mihaila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– </a:t>
            </a:r>
            <a:r>
              <a:rPr lang="en-US" sz="2400" dirty="0"/>
              <a:t>Nuclear Theory Program Director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Jim Thomas </a:t>
            </a:r>
            <a:r>
              <a:rPr lang="en-US" sz="2400" dirty="0"/>
              <a:t>–  </a:t>
            </a:r>
            <a:r>
              <a:rPr lang="en-US" sz="2400" dirty="0" err="1"/>
              <a:t>Expt’l</a:t>
            </a:r>
            <a:r>
              <a:rPr lang="en-US" sz="2400" dirty="0"/>
              <a:t> Nuclear Physics Program Director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Allena </a:t>
            </a:r>
            <a:r>
              <a:rPr lang="en-US" sz="2400" dirty="0" err="1">
                <a:solidFill>
                  <a:srgbClr val="FF0000"/>
                </a:solidFill>
              </a:rPr>
              <a:t>Opper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– </a:t>
            </a:r>
            <a:r>
              <a:rPr lang="en-US" sz="2400" dirty="0" err="1"/>
              <a:t>Expt’l</a:t>
            </a:r>
            <a:r>
              <a:rPr lang="en-US" sz="2400" dirty="0"/>
              <a:t> Nuclear Physics Program Director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hlinkClick r:id="" action="ppaction://noaction"/>
            </a:endParaRPr>
          </a:p>
        </p:txBody>
      </p:sp>
      <p:sp>
        <p:nvSpPr>
          <p:cNvPr id="12" name="5-Point Star 9">
            <a:extLst>
              <a:ext uri="{FF2B5EF4-FFF2-40B4-BE49-F238E27FC236}">
                <a16:creationId xmlns="" xmlns:a16="http://schemas.microsoft.com/office/drawing/2014/main" id="{CFAD74CC-0012-4B95-BD86-0CFB5EE5615F}"/>
              </a:ext>
            </a:extLst>
          </p:cNvPr>
          <p:cNvSpPr/>
          <p:nvPr/>
        </p:nvSpPr>
        <p:spPr>
          <a:xfrm>
            <a:off x="609600" y="3429000"/>
            <a:ext cx="457200" cy="402996"/>
          </a:xfrm>
          <a:prstGeom prst="star5">
            <a:avLst/>
          </a:prstGeom>
          <a:solidFill>
            <a:srgbClr val="FFC000"/>
          </a:solidFill>
          <a:ln>
            <a:solidFill>
              <a:srgbClr val="005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7BBEB55-D559-4B01-8260-817CA359A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132862E-F718-4735-9EF9-01852A56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5-Point Star 9">
            <a:extLst>
              <a:ext uri="{FF2B5EF4-FFF2-40B4-BE49-F238E27FC236}">
                <a16:creationId xmlns="" xmlns:a16="http://schemas.microsoft.com/office/drawing/2014/main" id="{0DB76AD3-42DB-4DCD-98DE-A24DFA4933DD}"/>
              </a:ext>
            </a:extLst>
          </p:cNvPr>
          <p:cNvSpPr/>
          <p:nvPr/>
        </p:nvSpPr>
        <p:spPr>
          <a:xfrm>
            <a:off x="609600" y="2590800"/>
            <a:ext cx="457200" cy="402996"/>
          </a:xfrm>
          <a:prstGeom prst="star5">
            <a:avLst/>
          </a:prstGeom>
          <a:solidFill>
            <a:srgbClr val="FFC000"/>
          </a:solidFill>
          <a:ln>
            <a:solidFill>
              <a:srgbClr val="005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F6AA585-5B21-4288-95C4-97B336BD0174}"/>
              </a:ext>
            </a:extLst>
          </p:cNvPr>
          <p:cNvCxnSpPr>
            <a:cxnSpLocks/>
          </p:cNvCxnSpPr>
          <p:nvPr/>
        </p:nvCxnSpPr>
        <p:spPr>
          <a:xfrm>
            <a:off x="1066800" y="811268"/>
            <a:ext cx="67549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87BC39-8554-443F-96C9-D372D8027218}"/>
              </a:ext>
            </a:extLst>
          </p:cNvPr>
          <p:cNvSpPr/>
          <p:nvPr/>
        </p:nvSpPr>
        <p:spPr>
          <a:xfrm>
            <a:off x="1295400" y="4876800"/>
            <a:ext cx="6564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hlinkClick r:id="rId2"/>
              </a:rPr>
              <a:t>www.nsf.gov/pubs/2019/phy19001/phy19001.jsp</a:t>
            </a:r>
            <a:r>
              <a:rPr lang="en-US" sz="2200" dirty="0"/>
              <a:t> </a:t>
            </a:r>
            <a:endParaRPr lang="en-US" sz="2200" dirty="0">
              <a:solidFill>
                <a:srgbClr val="FF0000"/>
              </a:solidFill>
            </a:endParaRPr>
          </a:p>
          <a:p>
            <a:pPr algn="ctr"/>
            <a:r>
              <a:rPr lang="en-US" sz="2200" dirty="0">
                <a:hlinkClick r:id="rId3"/>
              </a:rPr>
              <a:t>www.nsf.gov/careers/rotator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6612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3200" dirty="0"/>
              <a:t>NSCL/FRIB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621325DF-86B2-4E12-B4B3-21EE007E5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32" y="936161"/>
            <a:ext cx="8229600" cy="527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Smooth &amp; close coordination </a:t>
            </a:r>
            <a:r>
              <a:rPr lang="en-US" sz="2400" dirty="0">
                <a:sym typeface="Wingdings" panose="05000000000000000000" pitchFamily="2" charset="2"/>
              </a:rPr>
              <a:t> exciting opportunities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7547C5-9D29-4790-9F55-CCDC7B2DFC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8" y="65552"/>
            <a:ext cx="819347" cy="870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E57496A-4A55-42E8-9BB9-5B7F212A4B75}"/>
              </a:ext>
            </a:extLst>
          </p:cNvPr>
          <p:cNvGrpSpPr/>
          <p:nvPr/>
        </p:nvGrpSpPr>
        <p:grpSpPr>
          <a:xfrm>
            <a:off x="218191" y="1547571"/>
            <a:ext cx="8707617" cy="2665075"/>
            <a:chOff x="76200" y="1856092"/>
            <a:chExt cx="8707617" cy="266507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44DC3C3-D7D0-4B12-9606-C5D93EBE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938935" y="1856092"/>
              <a:ext cx="3844882" cy="2560106"/>
            </a:xfrm>
            <a:prstGeom prst="rect">
              <a:avLst/>
            </a:prstGeom>
            <a:noFill/>
          </p:spPr>
        </p:pic>
        <p:sp>
          <p:nvSpPr>
            <p:cNvPr id="11" name="TextBox 7">
              <a:extLst>
                <a:ext uri="{FF2B5EF4-FFF2-40B4-BE49-F238E27FC236}">
                  <a16:creationId xmlns="" xmlns:a16="http://schemas.microsoft.com/office/drawing/2014/main" id="{0D3B5286-9912-463D-BCD2-77A1365F711E}"/>
                </a:ext>
              </a:extLst>
            </p:cNvPr>
            <p:cNvSpPr txBox="1"/>
            <p:nvPr/>
          </p:nvSpPr>
          <p:spPr>
            <a:xfrm>
              <a:off x="656608" y="1856092"/>
              <a:ext cx="1007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sz="2400" dirty="0">
                  <a:solidFill>
                    <a:srgbClr val="064308"/>
                  </a:solidFill>
                  <a:latin typeface="+mn-lt"/>
                </a:rPr>
                <a:t>NSCL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5957B24C-163C-4842-A485-C108098B8AC9}"/>
                </a:ext>
              </a:extLst>
            </p:cNvPr>
            <p:cNvSpPr txBox="1"/>
            <p:nvPr/>
          </p:nvSpPr>
          <p:spPr>
            <a:xfrm>
              <a:off x="5331853" y="1879082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sz="2400" dirty="0">
                  <a:solidFill>
                    <a:srgbClr val="064308"/>
                  </a:solidFill>
                  <a:latin typeface="+mn-lt"/>
                </a:rPr>
                <a:t>FRIB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20C163F-DB31-4401-866E-4B55C6A2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891125"/>
              <a:ext cx="4493751" cy="263004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6E3879E-C720-4AE2-A194-618983F6DD0A}"/>
              </a:ext>
            </a:extLst>
          </p:cNvPr>
          <p:cNvGrpSpPr/>
          <p:nvPr/>
        </p:nvGrpSpPr>
        <p:grpSpPr>
          <a:xfrm>
            <a:off x="509172" y="4247052"/>
            <a:ext cx="7875538" cy="1799680"/>
            <a:chOff x="685799" y="4343684"/>
            <a:chExt cx="7875538" cy="1799680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1104D99-B68C-40B8-BE3F-89343F862DF1}"/>
                </a:ext>
              </a:extLst>
            </p:cNvPr>
            <p:cNvGrpSpPr/>
            <p:nvPr/>
          </p:nvGrpSpPr>
          <p:grpSpPr>
            <a:xfrm>
              <a:off x="685799" y="4343684"/>
              <a:ext cx="7875538" cy="1799680"/>
              <a:chOff x="685799" y="4343684"/>
              <a:chExt cx="7875538" cy="179968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6D95031D-4462-49C8-8627-90AFE376ACB8}"/>
                  </a:ext>
                </a:extLst>
              </p:cNvPr>
              <p:cNvGrpSpPr/>
              <p:nvPr/>
            </p:nvGrpSpPr>
            <p:grpSpPr>
              <a:xfrm>
                <a:off x="685799" y="4343684"/>
                <a:ext cx="7875538" cy="1799680"/>
                <a:chOff x="1116062" y="4366295"/>
                <a:chExt cx="7875538" cy="1799680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="" xmlns:a16="http://schemas.microsoft.com/office/drawing/2014/main" id="{4F203D6C-A19A-41E3-BC98-685C0F5D9776}"/>
                    </a:ext>
                  </a:extLst>
                </p:cNvPr>
                <p:cNvCxnSpPr>
                  <a:cxnSpLocks/>
                  <a:stCxn id="27" idx="2"/>
                </p:cNvCxnSpPr>
                <p:nvPr/>
              </p:nvCxnSpPr>
              <p:spPr>
                <a:xfrm flipV="1">
                  <a:off x="1422396" y="5159807"/>
                  <a:ext cx="7569204" cy="34224"/>
                </a:xfrm>
                <a:prstGeom prst="line">
                  <a:avLst/>
                </a:prstGeom>
                <a:ln w="28575">
                  <a:solidFill>
                    <a:srgbClr val="064308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6BAAEDCC-09C2-440F-BBE3-F7BCA6DB087F}"/>
                    </a:ext>
                  </a:extLst>
                </p:cNvPr>
                <p:cNvCxnSpPr/>
                <p:nvPr/>
              </p:nvCxnSpPr>
              <p:spPr>
                <a:xfrm>
                  <a:off x="1427498" y="5039391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="" xmlns:a16="http://schemas.microsoft.com/office/drawing/2014/main" id="{3F180950-A286-4B9F-B23F-DAAE76BACC2A}"/>
                    </a:ext>
                  </a:extLst>
                </p:cNvPr>
                <p:cNvCxnSpPr/>
                <p:nvPr/>
              </p:nvCxnSpPr>
              <p:spPr>
                <a:xfrm>
                  <a:off x="2788465" y="5039391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="" xmlns:a16="http://schemas.microsoft.com/office/drawing/2014/main" id="{C11461F0-656A-43B1-A75B-86ABB802924F}"/>
                    </a:ext>
                  </a:extLst>
                </p:cNvPr>
                <p:cNvCxnSpPr/>
                <p:nvPr/>
              </p:nvCxnSpPr>
              <p:spPr>
                <a:xfrm>
                  <a:off x="5510399" y="5039391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="" xmlns:a16="http://schemas.microsoft.com/office/drawing/2014/main" id="{88D36360-7786-4915-89E0-89E281F4625F}"/>
                    </a:ext>
                  </a:extLst>
                </p:cNvPr>
                <p:cNvCxnSpPr/>
                <p:nvPr/>
              </p:nvCxnSpPr>
              <p:spPr>
                <a:xfrm>
                  <a:off x="4149432" y="5039391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FE7F25AB-39A1-48F4-8CE0-213EA7CEA04C}"/>
                    </a:ext>
                  </a:extLst>
                </p:cNvPr>
                <p:cNvSpPr txBox="1"/>
                <p:nvPr/>
              </p:nvSpPr>
              <p:spPr>
                <a:xfrm>
                  <a:off x="1116062" y="4670811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64308"/>
                      </a:solidFill>
                    </a:rPr>
                    <a:t>FY18</a:t>
                  </a:r>
                </a:p>
                <a:p>
                  <a:pPr algn="ctr"/>
                  <a:endParaRPr lang="en-US" sz="1400" dirty="0">
                    <a:solidFill>
                      <a:srgbClr val="064308"/>
                    </a:solidFill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B577834E-C0BF-4A46-B67B-87A9E775BBAB}"/>
                    </a:ext>
                  </a:extLst>
                </p:cNvPr>
                <p:cNvSpPr txBox="1"/>
                <p:nvPr/>
              </p:nvSpPr>
              <p:spPr>
                <a:xfrm>
                  <a:off x="2484992" y="4680991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64308"/>
                      </a:solidFill>
                    </a:rPr>
                    <a:t>FY19</a:t>
                  </a:r>
                </a:p>
                <a:p>
                  <a:pPr algn="ctr"/>
                  <a:endParaRPr lang="en-US" sz="1400" dirty="0">
                    <a:solidFill>
                      <a:srgbClr val="064308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09157B22-ABF7-41A9-893D-F98E9CBD32D6}"/>
                    </a:ext>
                  </a:extLst>
                </p:cNvPr>
                <p:cNvSpPr txBox="1"/>
                <p:nvPr/>
              </p:nvSpPr>
              <p:spPr>
                <a:xfrm>
                  <a:off x="3845958" y="4695665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64308"/>
                      </a:solidFill>
                    </a:rPr>
                    <a:t>FY20</a:t>
                  </a:r>
                </a:p>
                <a:p>
                  <a:pPr algn="ctr"/>
                  <a:endParaRPr lang="en-US" sz="1400" dirty="0">
                    <a:solidFill>
                      <a:srgbClr val="064308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ADEB5D75-289A-4DBA-BDEC-E34436439DFE}"/>
                    </a:ext>
                  </a:extLst>
                </p:cNvPr>
                <p:cNvSpPr txBox="1"/>
                <p:nvPr/>
              </p:nvSpPr>
              <p:spPr>
                <a:xfrm>
                  <a:off x="5214887" y="4695665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660066"/>
                      </a:solidFill>
                    </a:rPr>
                    <a:t>FY21</a:t>
                  </a:r>
                </a:p>
                <a:p>
                  <a:pPr algn="ctr"/>
                  <a:endParaRPr lang="en-US" sz="1400" b="1" dirty="0">
                    <a:solidFill>
                      <a:srgbClr val="660066"/>
                    </a:solidFill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="" xmlns:a16="http://schemas.microsoft.com/office/drawing/2014/main" id="{49C9FF95-A197-429B-8DC0-4E4B6F3356CC}"/>
                    </a:ext>
                  </a:extLst>
                </p:cNvPr>
                <p:cNvCxnSpPr/>
                <p:nvPr/>
              </p:nvCxnSpPr>
              <p:spPr>
                <a:xfrm>
                  <a:off x="6871368" y="5039391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4C72D71E-6692-4529-93E0-1906FA552AEA}"/>
                    </a:ext>
                  </a:extLst>
                </p:cNvPr>
                <p:cNvSpPr txBox="1"/>
                <p:nvPr/>
              </p:nvSpPr>
              <p:spPr>
                <a:xfrm>
                  <a:off x="6538881" y="4689279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660066"/>
                      </a:solidFill>
                    </a:rPr>
                    <a:t>FY22</a:t>
                  </a:r>
                </a:p>
                <a:p>
                  <a:pPr algn="ctr"/>
                  <a:endParaRPr lang="en-US" sz="1400" b="1" dirty="0">
                    <a:solidFill>
                      <a:srgbClr val="660066"/>
                    </a:solidFill>
                  </a:endParaRP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="" xmlns:a16="http://schemas.microsoft.com/office/drawing/2014/main" id="{4CB02FBC-34C1-4D0D-A90F-246B2816DA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10399" y="5279244"/>
                  <a:ext cx="0" cy="41433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60DB0BB8-347D-4390-9B13-E0B5314CA933}"/>
                    </a:ext>
                  </a:extLst>
                </p:cNvPr>
                <p:cNvSpPr txBox="1"/>
                <p:nvPr/>
              </p:nvSpPr>
              <p:spPr>
                <a:xfrm>
                  <a:off x="3209437" y="4381502"/>
                  <a:ext cx="15925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FF0000"/>
                      </a:solidFill>
                    </a:rPr>
                    <a:t>NSCL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3FD9BF97-82C2-4BCD-89D5-61588A2E89A9}"/>
                    </a:ext>
                  </a:extLst>
                </p:cNvPr>
                <p:cNvSpPr txBox="1"/>
                <p:nvPr/>
              </p:nvSpPr>
              <p:spPr>
                <a:xfrm>
                  <a:off x="1420863" y="5750912"/>
                  <a:ext cx="652871" cy="307777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07F09"/>
                      </a:solidFill>
                    </a:rPr>
                    <a:t>PAC42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2C703AFB-2260-41A4-95CA-3ED459EF70E0}"/>
                    </a:ext>
                  </a:extLst>
                </p:cNvPr>
                <p:cNvSpPr txBox="1"/>
                <p:nvPr/>
              </p:nvSpPr>
              <p:spPr>
                <a:xfrm>
                  <a:off x="2792463" y="5750912"/>
                  <a:ext cx="652871" cy="307777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07F09"/>
                      </a:solidFill>
                    </a:rPr>
                    <a:t>PAC43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CE51BDA2-50D3-4210-824D-44F4D16A41F6}"/>
                    </a:ext>
                  </a:extLst>
                </p:cNvPr>
                <p:cNvSpPr txBox="1"/>
                <p:nvPr/>
              </p:nvSpPr>
              <p:spPr>
                <a:xfrm>
                  <a:off x="5601265" y="5642755"/>
                  <a:ext cx="117923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00FF"/>
                      </a:solidFill>
                    </a:rPr>
                    <a:t>ReA3+6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00FF"/>
                      </a:solidFill>
                    </a:rPr>
                    <a:t>Transition</a:t>
                  </a: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="" xmlns:a16="http://schemas.microsoft.com/office/drawing/2014/main" id="{C9F1F896-8A01-4355-AA63-EC0D882D5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92133" y="5215677"/>
                  <a:ext cx="0" cy="41433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="" xmlns:a16="http://schemas.microsoft.com/office/drawing/2014/main" id="{52F31A9E-4242-4D98-9455-E6FAC26D0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1536" y="5207910"/>
                  <a:ext cx="0" cy="41433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="" xmlns:a16="http://schemas.microsoft.com/office/drawing/2014/main" id="{2616114E-FDBD-4A4E-B0A9-AEC248631808}"/>
                    </a:ext>
                  </a:extLst>
                </p:cNvPr>
                <p:cNvCxnSpPr/>
                <p:nvPr/>
              </p:nvCxnSpPr>
              <p:spPr>
                <a:xfrm>
                  <a:off x="5544923" y="5509011"/>
                  <a:ext cx="1326445" cy="0"/>
                </a:xfrm>
                <a:prstGeom prst="straightConnector1">
                  <a:avLst/>
                </a:prstGeom>
                <a:ln w="57150">
                  <a:solidFill>
                    <a:srgbClr val="0000FF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="" xmlns:a16="http://schemas.microsoft.com/office/drawing/2014/main" id="{68DBD54B-5985-425F-BC87-8C916758FF6D}"/>
                    </a:ext>
                  </a:extLst>
                </p:cNvPr>
                <p:cNvSpPr txBox="1"/>
                <p:nvPr/>
              </p:nvSpPr>
              <p:spPr>
                <a:xfrm>
                  <a:off x="4041451" y="5742801"/>
                  <a:ext cx="8474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err="1">
                      <a:solidFill>
                        <a:srgbClr val="F07F09"/>
                      </a:solidFill>
                      <a:latin typeface="+mn-lt"/>
                    </a:rPr>
                    <a:t>ReA</a:t>
                  </a:r>
                  <a:r>
                    <a:rPr lang="en-US" sz="1400" b="1" dirty="0">
                      <a:solidFill>
                        <a:srgbClr val="F07F09"/>
                      </a:solidFill>
                      <a:latin typeface="+mn-lt"/>
                    </a:rPr>
                    <a:t> PAC 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="" xmlns:a16="http://schemas.microsoft.com/office/drawing/2014/main" id="{D0C17388-7C8F-45BC-B856-DD7014F2E7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8625" y="5204211"/>
                  <a:ext cx="0" cy="41433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1DA7DA39-4816-47FD-AD1B-FF8F821C5188}"/>
                    </a:ext>
                  </a:extLst>
                </p:cNvPr>
                <p:cNvSpPr txBox="1"/>
                <p:nvPr/>
              </p:nvSpPr>
              <p:spPr>
                <a:xfrm>
                  <a:off x="7520039" y="4366295"/>
                  <a:ext cx="6035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kern="0" dirty="0">
                      <a:solidFill>
                        <a:srgbClr val="FF0000"/>
                      </a:solidFill>
                      <a:latin typeface="+mn-lt"/>
                    </a:rPr>
                    <a:t>FRIB</a:t>
                  </a: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="" xmlns:a16="http://schemas.microsoft.com/office/drawing/2014/main" id="{51C58227-49A2-4D09-99A3-CB9548D6C2A0}"/>
                    </a:ext>
                  </a:extLst>
                </p:cNvPr>
                <p:cNvCxnSpPr/>
                <p:nvPr/>
              </p:nvCxnSpPr>
              <p:spPr>
                <a:xfrm>
                  <a:off x="8229600" y="5015723"/>
                  <a:ext cx="0" cy="304800"/>
                </a:xfrm>
                <a:prstGeom prst="line">
                  <a:avLst/>
                </a:prstGeom>
                <a:ln>
                  <a:solidFill>
                    <a:srgbClr val="06430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="" xmlns:a16="http://schemas.microsoft.com/office/drawing/2014/main" id="{6BAB8BA7-A460-49A6-8F23-D3F134EDC17F}"/>
                    </a:ext>
                  </a:extLst>
                </p:cNvPr>
                <p:cNvSpPr txBox="1"/>
                <p:nvPr/>
              </p:nvSpPr>
              <p:spPr>
                <a:xfrm>
                  <a:off x="7923266" y="4670811"/>
                  <a:ext cx="6126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660066"/>
                      </a:solidFill>
                    </a:rPr>
                    <a:t>FY23</a:t>
                  </a:r>
                </a:p>
                <a:p>
                  <a:pPr algn="ctr"/>
                  <a:endParaRPr lang="en-US" sz="1400" b="1" dirty="0">
                    <a:solidFill>
                      <a:srgbClr val="660066"/>
                    </a:solidFill>
                  </a:endParaRPr>
                </a:p>
              </p:txBody>
            </p:sp>
          </p:grp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F56476B7-276E-4F50-A717-479B33050D73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 flipV="1">
                <a:off x="6414952" y="4639526"/>
                <a:ext cx="1953175" cy="2714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BCF5A7F-8437-4818-8293-7451E18EBD04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967179" y="4643977"/>
              <a:ext cx="5447773" cy="22691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5A0BF6A8-B1AD-4841-A05F-4AFF7FB28214}"/>
              </a:ext>
            </a:extLst>
          </p:cNvPr>
          <p:cNvCxnSpPr>
            <a:cxnSpLocks/>
          </p:cNvCxnSpPr>
          <p:nvPr/>
        </p:nvCxnSpPr>
        <p:spPr>
          <a:xfrm>
            <a:off x="1066800" y="811268"/>
            <a:ext cx="67549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4E7A3F-61C0-4980-9692-C22A2B95755A}"/>
              </a:ext>
            </a:extLst>
          </p:cNvPr>
          <p:cNvSpPr/>
          <p:nvPr/>
        </p:nvSpPr>
        <p:spPr>
          <a:xfrm>
            <a:off x="3550434" y="5784707"/>
            <a:ext cx="60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now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5B447A61-1A92-4E12-855F-8EE28A1B1C1C}"/>
              </a:ext>
            </a:extLst>
          </p:cNvPr>
          <p:cNvGrpSpPr/>
          <p:nvPr/>
        </p:nvGrpSpPr>
        <p:grpSpPr>
          <a:xfrm>
            <a:off x="3858266" y="5090142"/>
            <a:ext cx="249" cy="457200"/>
            <a:chOff x="7626096" y="5549195"/>
            <a:chExt cx="249" cy="45720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F266AEA5-F3CC-4604-8513-098BACB29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6345" y="5549195"/>
              <a:ext cx="0" cy="457200"/>
            </a:xfrm>
            <a:prstGeom prst="straightConnector1">
              <a:avLst/>
            </a:prstGeom>
            <a:ln w="6032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0EF2D0DC-E0EC-4751-BF98-5FB344F39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6096" y="5623559"/>
              <a:ext cx="0" cy="3458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80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8D08C-4AB3-4EA0-9168-D8427CC3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63" y="-96243"/>
            <a:ext cx="7391400" cy="1096962"/>
          </a:xfrm>
        </p:spPr>
        <p:txBody>
          <a:bodyPr/>
          <a:lstStyle/>
          <a:p>
            <a:r>
              <a:rPr lang="en-US" sz="3600" dirty="0"/>
              <a:t>Announcements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808B69-3B15-4953-9770-CE337AD16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63" y="1004183"/>
            <a:ext cx="8229600" cy="513830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CAREER – many proposals received               expect recommendations by April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PHY Solicitation – now under review 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Major Research Instrumentation (MRI) – review requests going out soon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i="1" dirty="0"/>
              <a:t>Your participation in the review process is essential to identifying meritorious proposals and provides useful feedback to the PIs. </a:t>
            </a:r>
          </a:p>
          <a:p>
            <a:pPr marL="0" indent="0" algn="ctr">
              <a:buNone/>
            </a:pPr>
            <a:endParaRPr lang="en-US" sz="1700" i="1" dirty="0"/>
          </a:p>
          <a:p>
            <a:pPr marL="0" indent="0" algn="ctr">
              <a:buNone/>
            </a:pPr>
            <a:r>
              <a:rPr lang="en-US" sz="4300" i="1" u="sng" dirty="0">
                <a:solidFill>
                  <a:srgbClr val="005EA4"/>
                </a:solidFill>
                <a:latin typeface="Brush Script MT" panose="03060802040406070304" pitchFamily="66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A3A96B-02A5-42B3-BFBD-6809088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89928-FF09-4C2A-A984-5977C6B07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C89A751-6F3A-4BE8-A2BB-DAFA8CA6AD46}"/>
              </a:ext>
            </a:extLst>
          </p:cNvPr>
          <p:cNvCxnSpPr>
            <a:cxnSpLocks/>
          </p:cNvCxnSpPr>
          <p:nvPr/>
        </p:nvCxnSpPr>
        <p:spPr>
          <a:xfrm>
            <a:off x="914400" y="811268"/>
            <a:ext cx="69073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55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Mid-scale Research Infrastructure (Mid-scale RI) 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ACF20DD-F284-42A2-80BF-7DC78CFC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52" y="967614"/>
            <a:ext cx="9252196" cy="279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3C4E8B8-6ACA-4B94-93BA-50E80E4B2760}"/>
              </a:ext>
            </a:extLst>
          </p:cNvPr>
          <p:cNvSpPr/>
          <p:nvPr/>
        </p:nvSpPr>
        <p:spPr>
          <a:xfrm>
            <a:off x="1676400" y="2022114"/>
            <a:ext cx="4519551" cy="158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0971D8-81C1-4FF3-89E8-C17760556969}"/>
              </a:ext>
            </a:extLst>
          </p:cNvPr>
          <p:cNvSpPr txBox="1"/>
          <p:nvPr/>
        </p:nvSpPr>
        <p:spPr>
          <a:xfrm>
            <a:off x="5768817" y="1352856"/>
            <a:ext cx="1854995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dirty="0"/>
              <a:t>$100.0 million in FY2021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DBCC09BA-BFDA-4429-B0EE-2B1FE00D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27" y="3674971"/>
            <a:ext cx="3619022" cy="23862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000" dirty="0"/>
              <a:t>Track 1 (Mid-scale RI-1): </a:t>
            </a:r>
            <a:r>
              <a:rPr lang="en-US" altLang="en-US" sz="2000" dirty="0">
                <a:solidFill>
                  <a:srgbClr val="C00000"/>
                </a:solidFill>
              </a:rPr>
              <a:t>$6-$20 million implementation or design</a:t>
            </a:r>
            <a:r>
              <a:rPr lang="en-US" altLang="en-US" sz="2000" dirty="0"/>
              <a:t>  </a:t>
            </a:r>
          </a:p>
          <a:p>
            <a:pPr lvl="1">
              <a:defRPr/>
            </a:pPr>
            <a:r>
              <a:rPr lang="en-US" altLang="en-US" sz="1800" dirty="0"/>
              <a:t>Solicitation NSF 19-537 </a:t>
            </a:r>
          </a:p>
          <a:p>
            <a:pPr lvl="1">
              <a:defRPr/>
            </a:pPr>
            <a:r>
              <a:rPr lang="en-US" altLang="en-US" sz="1800" dirty="0"/>
              <a:t>FY19 awards total $121M</a:t>
            </a:r>
          </a:p>
          <a:p>
            <a:pPr lvl="1">
              <a:defRPr/>
            </a:pPr>
            <a:endParaRPr lang="en-US" altLang="en-US" sz="1800" dirty="0"/>
          </a:p>
          <a:p>
            <a:pPr marL="457200" lvl="1" indent="0">
              <a:buNone/>
              <a:defRPr/>
            </a:pPr>
            <a:endParaRPr lang="en-US" altLang="en-US" sz="2000" dirty="0"/>
          </a:p>
          <a:p>
            <a:endParaRPr lang="en-US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C8E95E07-128B-467E-A4B2-150EBD8BA32D}"/>
              </a:ext>
            </a:extLst>
          </p:cNvPr>
          <p:cNvSpPr txBox="1">
            <a:spLocks/>
          </p:cNvSpPr>
          <p:nvPr/>
        </p:nvSpPr>
        <p:spPr>
          <a:xfrm>
            <a:off x="4864231" y="3673091"/>
            <a:ext cx="4036342" cy="2152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000" dirty="0"/>
              <a:t>Track 2 (Mid-scale RI-2):    </a:t>
            </a:r>
            <a:r>
              <a:rPr lang="en-US" altLang="en-US" sz="2000" dirty="0">
                <a:solidFill>
                  <a:srgbClr val="C00000"/>
                </a:solidFill>
              </a:rPr>
              <a:t>$20-$70 million         implementation only</a:t>
            </a:r>
            <a:r>
              <a:rPr lang="en-US" altLang="en-US" sz="2000" dirty="0"/>
              <a:t> </a:t>
            </a:r>
          </a:p>
          <a:p>
            <a:pPr lvl="1">
              <a:defRPr/>
            </a:pPr>
            <a:r>
              <a:rPr lang="en-US" altLang="en-US" sz="1800" dirty="0"/>
              <a:t>Solicitation NSF 19-542</a:t>
            </a:r>
          </a:p>
          <a:p>
            <a:pPr lvl="1">
              <a:defRPr/>
            </a:pPr>
            <a:r>
              <a:rPr lang="en-US" altLang="en-US" sz="1800" dirty="0"/>
              <a:t>FY20 Appropriation = $65M</a:t>
            </a:r>
          </a:p>
          <a:p>
            <a:pPr lvl="1">
              <a:defRPr/>
            </a:pPr>
            <a:r>
              <a:rPr lang="en-US" altLang="en-US" sz="1800" dirty="0"/>
              <a:t>FY21 Budget Request = $65M</a:t>
            </a:r>
          </a:p>
          <a:p>
            <a:pPr lvl="1">
              <a:defRPr/>
            </a:pPr>
            <a:r>
              <a:rPr lang="en-US" altLang="en-US" sz="1800" dirty="0"/>
              <a:t>Awards made by Aug 2020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D9A8DA2-0EC7-4812-8318-34E026752405}"/>
              </a:ext>
            </a:extLst>
          </p:cNvPr>
          <p:cNvSpPr txBox="1"/>
          <p:nvPr/>
        </p:nvSpPr>
        <p:spPr>
          <a:xfrm>
            <a:off x="1376245" y="5410206"/>
            <a:ext cx="3905308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Mid-scale RI-1 &amp; -2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Proposals requested  &gt;$4.5B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5FEEFF-39FA-4A06-BCBC-A1155C4E6905}"/>
              </a:ext>
            </a:extLst>
          </p:cNvPr>
          <p:cNvSpPr txBox="1"/>
          <p:nvPr/>
        </p:nvSpPr>
        <p:spPr>
          <a:xfrm>
            <a:off x="2096344" y="2066544"/>
            <a:ext cx="3679662" cy="8771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6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Plan: issue solicitations every 2 years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look for them this summer</a:t>
            </a:r>
          </a:p>
          <a:p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56A277F-C2E6-41F9-8308-0AFA3062D110}"/>
              </a:ext>
            </a:extLst>
          </p:cNvPr>
          <p:cNvCxnSpPr>
            <a:cxnSpLocks/>
          </p:cNvCxnSpPr>
          <p:nvPr/>
        </p:nvCxnSpPr>
        <p:spPr>
          <a:xfrm>
            <a:off x="533400" y="811268"/>
            <a:ext cx="72883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24" grpId="0" build="p"/>
      <p:bldP spid="25" grpId="0"/>
      <p:bldP spid="2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D825DC93-9248-4E15-A982-BB44EF1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7" y="5270"/>
            <a:ext cx="7876968" cy="80599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Some Mid-scale RI – 1 Awards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965EA4-130A-4324-909B-F4277DEA1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4" y="937568"/>
            <a:ext cx="3525208" cy="2330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FFC8E8-3C3A-4E64-AF85-0320D0984B10}"/>
              </a:ext>
            </a:extLst>
          </p:cNvPr>
          <p:cNvSpPr txBox="1"/>
          <p:nvPr/>
        </p:nvSpPr>
        <p:spPr>
          <a:xfrm>
            <a:off x="3605942" y="877373"/>
            <a:ext cx="256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Next-Gen Atmospheric Research Aircraft      (U. Wyoming)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E5F241-0EE0-4040-AC37-2F5E4F1A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4131" b="2566"/>
          <a:stretch/>
        </p:blipFill>
        <p:spPr>
          <a:xfrm>
            <a:off x="5618817" y="1615464"/>
            <a:ext cx="3395355" cy="3947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B8AF74-04C1-41A8-B390-EB970940D332}"/>
              </a:ext>
            </a:extLst>
          </p:cNvPr>
          <p:cNvSpPr txBox="1"/>
          <p:nvPr/>
        </p:nvSpPr>
        <p:spPr>
          <a:xfrm>
            <a:off x="5646216" y="1615463"/>
            <a:ext cx="332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Event Horizon Telescope 2.0</a:t>
            </a:r>
          </a:p>
          <a:p>
            <a:r>
              <a:rPr lang="en-US" sz="2000" dirty="0">
                <a:solidFill>
                  <a:schemeClr val="bg1"/>
                </a:solidFill>
              </a:rPr>
              <a:t>(SAO, Design)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9A2E28-5090-47C6-9E28-31EFDCEE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88" y="3977197"/>
            <a:ext cx="3733823" cy="2347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C466DE9-D691-48E8-94FD-037BE2781FE7}"/>
              </a:ext>
            </a:extLst>
          </p:cNvPr>
          <p:cNvSpPr txBox="1"/>
          <p:nvPr/>
        </p:nvSpPr>
        <p:spPr>
          <a:xfrm>
            <a:off x="129828" y="3589032"/>
            <a:ext cx="2571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Neutron Spin-Echo Spectrometer</a:t>
            </a:r>
          </a:p>
          <a:p>
            <a:r>
              <a:rPr lang="en-US" sz="2000" dirty="0"/>
              <a:t>(U. Delaware,  </a:t>
            </a:r>
          </a:p>
          <a:p>
            <a:r>
              <a:rPr lang="en-US" sz="2000" dirty="0"/>
              <a:t>at NIST)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FC9F331-8499-487C-B7A5-D64CEC92BFEE}"/>
              </a:ext>
            </a:extLst>
          </p:cNvPr>
          <p:cNvCxnSpPr>
            <a:cxnSpLocks/>
          </p:cNvCxnSpPr>
          <p:nvPr/>
        </p:nvCxnSpPr>
        <p:spPr>
          <a:xfrm>
            <a:off x="762000" y="811268"/>
            <a:ext cx="70597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5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9FF908-2C59-47A2-9D38-B7894A088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8" y="19251"/>
            <a:ext cx="7837714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7A6C81D-219D-44F2-AD84-D15F52EF9871}"/>
              </a:ext>
            </a:extLst>
          </p:cNvPr>
          <p:cNvSpPr txBox="1">
            <a:spLocks/>
          </p:cNvSpPr>
          <p:nvPr/>
        </p:nvSpPr>
        <p:spPr>
          <a:xfrm>
            <a:off x="1628137" y="0"/>
            <a:ext cx="5278104" cy="14186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EA4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NSF FY20 Appropriation</a:t>
            </a:r>
            <a:br>
              <a:rPr lang="en-US" sz="3200" dirty="0"/>
            </a:br>
            <a:r>
              <a:rPr lang="en-US" sz="3200" dirty="0"/>
              <a:t>$ in ( ) = FY20 amounts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0D18C0-76E9-4F83-B64B-9E1597CE8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22650" cy="1024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D680A4-26A1-44DC-BC80-AA41E89E7ACE}"/>
              </a:ext>
            </a:extLst>
          </p:cNvPr>
          <p:cNvSpPr txBox="1"/>
          <p:nvPr/>
        </p:nvSpPr>
        <p:spPr>
          <a:xfrm>
            <a:off x="2209800" y="5715872"/>
            <a:ext cx="1828799" cy="330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50" dirty="0"/>
              <a:t>President’s Request</a:t>
            </a:r>
          </a:p>
        </p:txBody>
      </p:sp>
    </p:spTree>
    <p:extLst>
      <p:ext uri="{BB962C8B-B14F-4D97-AF65-F5344CB8AC3E}">
        <p14:creationId xmlns:p14="http://schemas.microsoft.com/office/powerpoint/2010/main" val="188558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930"/>
            <a:ext cx="7391400" cy="990600"/>
          </a:xfrm>
        </p:spPr>
        <p:txBody>
          <a:bodyPr>
            <a:normAutofit/>
          </a:bodyPr>
          <a:lstStyle/>
          <a:p>
            <a:r>
              <a:rPr lang="en-US" sz="3200" dirty="0"/>
              <a:t>Budget Trends – NSF </a:t>
            </a:r>
            <a:r>
              <a:rPr lang="en-US" sz="3200" dirty="0">
                <a:solidFill>
                  <a:srgbClr val="FF0000"/>
                </a:solidFill>
              </a:rPr>
              <a:t>Nuclear Physics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674CED3-5CC2-459E-815A-5601E6AF9573}"/>
              </a:ext>
            </a:extLst>
          </p:cNvPr>
          <p:cNvGrpSpPr/>
          <p:nvPr/>
        </p:nvGrpSpPr>
        <p:grpSpPr>
          <a:xfrm>
            <a:off x="489668" y="972670"/>
            <a:ext cx="8094518" cy="3451509"/>
            <a:chOff x="479277" y="759886"/>
            <a:chExt cx="8094518" cy="3451509"/>
          </a:xfrm>
        </p:grpSpPr>
        <p:graphicFrame>
          <p:nvGraphicFramePr>
            <p:cNvPr id="14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1521895"/>
                </p:ext>
              </p:extLst>
            </p:nvPr>
          </p:nvGraphicFramePr>
          <p:xfrm>
            <a:off x="479277" y="1390598"/>
            <a:ext cx="8094518" cy="2820797"/>
          </p:xfrm>
          <a:graphic>
            <a:graphicData uri="http://schemas.openxmlformats.org/drawingml/2006/table">
              <a:tbl>
                <a:tblPr firstRow="1" firstCol="1" bandRow="1">
                  <a:tableStyleId>{5C22544A-7EE6-4342-B048-85BDC9FD1C3A}</a:tableStyleId>
                </a:tblPr>
                <a:tblGrid>
                  <a:gridCol w="475423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  <a:gridCol w="670028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839997">
                    <a:extLst>
                      <a:ext uri="{9D8B030D-6E8A-4147-A177-3AD203B41FA5}">
                        <a16:colId xmlns="" xmlns:a16="http://schemas.microsoft.com/office/drawing/2014/main" val="20002"/>
                      </a:ext>
                    </a:extLst>
                  </a:gridCol>
                  <a:gridCol w="763634">
                    <a:extLst>
                      <a:ext uri="{9D8B030D-6E8A-4147-A177-3AD203B41FA5}">
                        <a16:colId xmlns="" xmlns:a16="http://schemas.microsoft.com/office/drawing/2014/main" val="20003"/>
                      </a:ext>
                    </a:extLst>
                  </a:gridCol>
                  <a:gridCol w="679918">
                    <a:extLst>
                      <a:ext uri="{9D8B030D-6E8A-4147-A177-3AD203B41FA5}">
                        <a16:colId xmlns="" xmlns:a16="http://schemas.microsoft.com/office/drawing/2014/main" val="20004"/>
                      </a:ext>
                    </a:extLst>
                  </a:gridCol>
                  <a:gridCol w="618259">
                    <a:extLst>
                      <a:ext uri="{9D8B030D-6E8A-4147-A177-3AD203B41FA5}">
                        <a16:colId xmlns="" xmlns:a16="http://schemas.microsoft.com/office/drawing/2014/main" val="20005"/>
                      </a:ext>
                    </a:extLst>
                  </a:gridCol>
                  <a:gridCol w="763634">
                    <a:extLst>
                      <a:ext uri="{9D8B030D-6E8A-4147-A177-3AD203B41FA5}">
                        <a16:colId xmlns="" xmlns:a16="http://schemas.microsoft.com/office/drawing/2014/main" val="20006"/>
                      </a:ext>
                    </a:extLst>
                  </a:gridCol>
                  <a:gridCol w="687270">
                    <a:extLst>
                      <a:ext uri="{9D8B030D-6E8A-4147-A177-3AD203B41FA5}">
                        <a16:colId xmlns="" xmlns:a16="http://schemas.microsoft.com/office/drawing/2014/main" val="20007"/>
                      </a:ext>
                    </a:extLst>
                  </a:gridCol>
                  <a:gridCol w="610907">
                    <a:extLst>
                      <a:ext uri="{9D8B030D-6E8A-4147-A177-3AD203B41FA5}">
                        <a16:colId xmlns="" xmlns:a16="http://schemas.microsoft.com/office/drawing/2014/main" val="20008"/>
                      </a:ext>
                    </a:extLst>
                  </a:gridCol>
                  <a:gridCol w="610907">
                    <a:extLst>
                      <a:ext uri="{9D8B030D-6E8A-4147-A177-3AD203B41FA5}">
                        <a16:colId xmlns="" xmlns:a16="http://schemas.microsoft.com/office/drawing/2014/main" val="20009"/>
                      </a:ext>
                    </a:extLst>
                  </a:gridCol>
                  <a:gridCol w="610907">
                    <a:extLst>
                      <a:ext uri="{9D8B030D-6E8A-4147-A177-3AD203B41FA5}">
                        <a16:colId xmlns="" xmlns:a16="http://schemas.microsoft.com/office/drawing/2014/main" val="20010"/>
                      </a:ext>
                    </a:extLst>
                  </a:gridCol>
                  <a:gridCol w="763634">
                    <a:extLst>
                      <a:ext uri="{9D8B030D-6E8A-4147-A177-3AD203B41FA5}">
                        <a16:colId xmlns="" xmlns:a16="http://schemas.microsoft.com/office/drawing/2014/main" val="20011"/>
                      </a:ext>
                    </a:extLst>
                  </a:gridCol>
                </a:tblGrid>
                <a:tr h="486440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FY</a:t>
                        </a:r>
                        <a:endParaRPr lang="en-US" sz="12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Nucleon   </a:t>
                        </a:r>
                        <a:r>
                          <a:rPr lang="en-US" sz="1100" baseline="0" dirty="0">
                            <a:effectLst/>
                          </a:rPr>
                          <a:t> &amp;  Hadron QCD</a:t>
                        </a:r>
                        <a:endParaRPr lang="en-US" sz="1100" dirty="0">
                          <a:effectLst/>
                        </a:endParaRP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Nuclear </a:t>
                        </a:r>
                        <a:r>
                          <a:rPr lang="en-US" sz="1100" dirty="0" err="1">
                            <a:effectLst/>
                          </a:rPr>
                          <a:t>Astroph</a:t>
                        </a:r>
                        <a:r>
                          <a:rPr lang="en-US" sz="1100" dirty="0">
                            <a:effectLst/>
                          </a:rPr>
                          <a:t>, Reactions,</a:t>
                        </a:r>
                        <a:r>
                          <a:rPr lang="en-US" sz="1100" baseline="0" dirty="0">
                            <a:effectLst/>
                          </a:rPr>
                          <a:t> Structure </a:t>
                        </a: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 err="1">
                            <a:effectLst/>
                          </a:rPr>
                          <a:t>Prec</a:t>
                        </a:r>
                        <a:r>
                          <a:rPr lang="en-US" sz="1100" dirty="0">
                            <a:effectLst/>
                          </a:rPr>
                          <a:t> 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 err="1">
                            <a:effectLst/>
                          </a:rPr>
                          <a:t>Meas’ts</a:t>
                        </a:r>
                        <a:r>
                          <a:rPr lang="en-US" sz="1100" dirty="0">
                            <a:effectLst/>
                          </a:rPr>
                          <a:t>  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&amp; Fund. </a:t>
                        </a:r>
                        <a:r>
                          <a:rPr lang="en-US" sz="1100" dirty="0" err="1">
                            <a:effectLst/>
                          </a:rPr>
                          <a:t>Symm</a:t>
                        </a:r>
                        <a:r>
                          <a:rPr lang="en-US" sz="1100" dirty="0">
                            <a:effectLst/>
                          </a:rPr>
                          <a:t>.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Total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 err="1">
                            <a:effectLst/>
                          </a:rPr>
                          <a:t>Exp’t</a:t>
                        </a:r>
                        <a:endParaRPr lang="en-US" sz="1100" dirty="0">
                          <a:effectLst/>
                        </a:endParaRP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 Nuclear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Physics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Nuclear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Theory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100" dirty="0">
                          <a:effectLst/>
                        </a:endParaRP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100" dirty="0">
                          <a:effectLst/>
                        </a:endParaRP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Nuclear Program Total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100" dirty="0">
                          <a:solidFill>
                            <a:srgbClr val="FFC000"/>
                          </a:solidFill>
                          <a:effectLst/>
                        </a:endParaRP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100" dirty="0">
                          <a:solidFill>
                            <a:srgbClr val="FFC000"/>
                          </a:solidFill>
                          <a:effectLst/>
                        </a:endParaRP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NSCL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(k$)</a:t>
                        </a:r>
                        <a:endParaRPr lang="en-US" sz="1100" dirty="0">
                          <a:solidFill>
                            <a:srgbClr val="FFC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JINA &amp;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JINA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-CEE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C000"/>
                            </a:solidFill>
                            <a:effectLst/>
                          </a:rPr>
                          <a:t>(k$)</a:t>
                        </a:r>
                        <a:endParaRPr lang="en-US" sz="1100" dirty="0">
                          <a:solidFill>
                            <a:srgbClr val="FFC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0000"/>
                            </a:solidFill>
                            <a:effectLst/>
                          </a:rPr>
                          <a:t>MRI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100" dirty="0">
                          <a:solidFill>
                            <a:srgbClr val="FF0000"/>
                          </a:solidFill>
                          <a:effectLst/>
                        </a:endParaRP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100" dirty="0">
                          <a:solidFill>
                            <a:srgbClr val="FF0000"/>
                          </a:solidFill>
                          <a:effectLst/>
                        </a:endParaRP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0000"/>
                            </a:solidFill>
                            <a:effectLst/>
                          </a:rPr>
                          <a:t>(K$)</a:t>
                        </a:r>
                        <a:endParaRPr lang="en-US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0000"/>
                            </a:solidFill>
                            <a:effectLst/>
                          </a:rPr>
                          <a:t>Mid-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0000"/>
                            </a:solidFill>
                            <a:effectLst/>
                          </a:rPr>
                          <a:t>Scale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100" dirty="0">
                          <a:solidFill>
                            <a:srgbClr val="FF0000"/>
                          </a:solidFill>
                          <a:effectLst/>
                        </a:endParaRP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solidFill>
                              <a:srgbClr val="FF0000"/>
                            </a:solidFill>
                            <a:effectLst/>
                          </a:rPr>
                          <a:t>(K$)</a:t>
                        </a:r>
                        <a:endParaRPr lang="en-US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100" dirty="0">
                            <a:effectLst/>
                          </a:rPr>
                          <a:t>Total Nuclear Physics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100" dirty="0">
                            <a:effectLst/>
                          </a:rPr>
                          <a:t>(k$)</a:t>
                        </a:r>
                        <a:endParaRPr lang="en-US" sz="1100" dirty="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  <a:tr h="279041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2016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7,141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effectLst/>
                          </a:rPr>
                          <a:t>5,046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effectLst/>
                          </a:rPr>
                          <a:t>7,391</a:t>
                        </a:r>
                        <a:endPara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19,579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solidFill>
                              <a:srgbClr val="FF0000"/>
                            </a:solidFill>
                            <a:effectLst/>
                          </a:rPr>
                          <a:t>Base = 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solidFill>
                              <a:srgbClr val="FF0000"/>
                            </a:solidFill>
                            <a:effectLst/>
                          </a:rPr>
                          <a:t>17,761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4,223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23,802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24,000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2,280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1,869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3,238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effectLst/>
                          </a:rPr>
                          <a:t>55,189</a:t>
                        </a:r>
                        <a:endPara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="" xmlns:a16="http://schemas.microsoft.com/office/drawing/2014/main" val="10006"/>
                    </a:ext>
                  </a:extLst>
                </a:tr>
                <a:tr h="306424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2017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6,955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6,273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6,692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19,920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rgbClr val="FF0000"/>
                            </a:solidFill>
                            <a:effectLst/>
                          </a:rPr>
                          <a:t>17,801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4,344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24,264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24,000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</a:rPr>
                          <a:t>2,280</a:t>
                        </a: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530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2,990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54,064</a:t>
                        </a: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="" xmlns:a16="http://schemas.microsoft.com/office/drawing/2014/main" val="10007"/>
                    </a:ext>
                  </a:extLst>
                </a:tr>
                <a:tr h="420624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2018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7,160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5,048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7,589</a:t>
                        </a:r>
                      </a:p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</a:rPr>
                          <a:t>19,787</a:t>
                        </a:r>
                        <a:endParaRPr lang="en-US" sz="1200" dirty="0">
                          <a:solidFill>
                            <a:srgbClr val="FF0000"/>
                          </a:solidFill>
                          <a:effectLst/>
                        </a:endParaRP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rgbClr val="FF0000"/>
                            </a:solidFill>
                            <a:effectLst/>
                          </a:rPr>
                          <a:t>17,761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4,384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24,171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24,000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2,280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3,970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5,249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59,791</a:t>
                        </a: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="" xmlns:a16="http://schemas.microsoft.com/office/drawing/2014/main" val="1961197285"/>
                    </a:ext>
                  </a:extLst>
                </a:tr>
                <a:tr h="420624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2019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200" dirty="0">
                          <a:effectLst/>
                          <a:latin typeface="+mj-lt"/>
                          <a:ea typeface="Calibri"/>
                          <a:cs typeface="Times New Roman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6,325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7,322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6,884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</a:rPr>
                          <a:t>20,531</a:t>
                        </a:r>
                      </a:p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rgbClr val="FF0000"/>
                            </a:solidFill>
                            <a:effectLst/>
                          </a:rPr>
                          <a:t>16,240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4,321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24,851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28.5,000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2,280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3,549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effectLst/>
                            <a:latin typeface="+mj-lt"/>
                            <a:ea typeface="Calibri"/>
                            <a:cs typeface="Times New Roman"/>
                          </a:rPr>
                          <a:t>5,806</a:t>
                        </a: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/>
                            <a:cs typeface="Times New Roman"/>
                          </a:rPr>
                          <a:t>64,986</a:t>
                        </a: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="" xmlns:a16="http://schemas.microsoft.com/office/drawing/2014/main" val="889374537"/>
                    </a:ext>
                  </a:extLst>
                </a:tr>
              </a:tbl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693264" y="759886"/>
              <a:ext cx="18071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~ 25% = Research</a:t>
              </a:r>
            </a:p>
            <a:p>
              <a:r>
                <a:rPr lang="en-US" sz="1600" dirty="0"/>
                <a:t>~ 75% = Operations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5435999" y="1095516"/>
              <a:ext cx="419100" cy="428594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 rot="-5400000">
              <a:off x="2277703" y="-200535"/>
              <a:ext cx="245196" cy="2971802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4517" y="848149"/>
              <a:ext cx="4046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Includes </a:t>
              </a:r>
              <a:r>
                <a:rPr lang="en-US" sz="1600" dirty="0" err="1"/>
                <a:t>co-funding</a:t>
              </a:r>
              <a:r>
                <a:rPr lang="en-US" sz="1600" dirty="0"/>
                <a:t> and other leveraged funds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037693A-4A5A-4727-B2D1-4472D0D38C07}"/>
              </a:ext>
            </a:extLst>
          </p:cNvPr>
          <p:cNvSpPr txBox="1"/>
          <p:nvPr/>
        </p:nvSpPr>
        <p:spPr>
          <a:xfrm>
            <a:off x="857574" y="4892248"/>
            <a:ext cx="772661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* </a:t>
            </a:r>
            <a:r>
              <a:rPr lang="en-US" sz="1700" dirty="0">
                <a:solidFill>
                  <a:srgbClr val="005EA4"/>
                </a:solidFill>
              </a:rPr>
              <a:t>FY19 NSCL $28.5M = $24M + $4.5M to forward fund ¼ FY21 M&amp;O </a:t>
            </a:r>
          </a:p>
          <a:p>
            <a:r>
              <a:rPr lang="en-US" sz="1700" dirty="0"/>
              <a:t>   MRI:  competes each year; one-time acquisition/development funds</a:t>
            </a:r>
          </a:p>
          <a:p>
            <a:r>
              <a:rPr lang="en-US" sz="1700" dirty="0"/>
              <a:t>   Mid-scale:  ad hoc competition; design and construction funds </a:t>
            </a:r>
            <a:r>
              <a:rPr lang="en-US" sz="1700" dirty="0">
                <a:solidFill>
                  <a:srgbClr val="005EA4"/>
                </a:solidFill>
              </a:rPr>
              <a:t>(L-200, MUSE, </a:t>
            </a:r>
            <a:r>
              <a:rPr lang="en-US" sz="1700" dirty="0" err="1">
                <a:solidFill>
                  <a:srgbClr val="005EA4"/>
                </a:solidFill>
              </a:rPr>
              <a:t>nEDM</a:t>
            </a:r>
            <a:r>
              <a:rPr lang="en-US" sz="1700" dirty="0">
                <a:solidFill>
                  <a:srgbClr val="005EA4"/>
                </a:solidFill>
              </a:rPr>
              <a:t>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BCA3E2B-1512-4710-9B0D-E098AC04E984}"/>
              </a:ext>
            </a:extLst>
          </p:cNvPr>
          <p:cNvCxnSpPr>
            <a:cxnSpLocks/>
          </p:cNvCxnSpPr>
          <p:nvPr/>
        </p:nvCxnSpPr>
        <p:spPr>
          <a:xfrm>
            <a:off x="924791" y="811268"/>
            <a:ext cx="689691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9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7DC634-0711-4101-AC0A-B4234A38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D4568-936B-4E73-8927-6331092C75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AE2B9-B8B4-4743-B84A-E5626328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NSAC:  NSF NP Overview                                 MAR-2020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09116C-9BC0-48F5-B145-B13EF1B3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56" y="685800"/>
            <a:ext cx="7387529" cy="51053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B8C2D863-06AA-43E5-BEF9-C9BD3BBE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723" y="-152892"/>
            <a:ext cx="6240554" cy="1096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FY21 PHY $247.50M </a:t>
            </a:r>
            <a:br>
              <a:rPr lang="en-US" sz="2800" dirty="0"/>
            </a:br>
            <a:r>
              <a:rPr lang="en-US" sz="2400" dirty="0"/>
              <a:t>President’s Request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D7DA985-5229-4C6F-A141-C79DDA5908EA}"/>
              </a:ext>
            </a:extLst>
          </p:cNvPr>
          <p:cNvCxnSpPr>
            <a:cxnSpLocks/>
          </p:cNvCxnSpPr>
          <p:nvPr/>
        </p:nvCxnSpPr>
        <p:spPr>
          <a:xfrm>
            <a:off x="579656" y="811268"/>
            <a:ext cx="724204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E5CDFB-BFB0-4E68-994D-14097D61B760}"/>
              </a:ext>
            </a:extLst>
          </p:cNvPr>
          <p:cNvSpPr/>
          <p:nvPr/>
        </p:nvSpPr>
        <p:spPr>
          <a:xfrm>
            <a:off x="196720" y="1761105"/>
            <a:ext cx="8153400" cy="2651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9DC528-2C1B-4EBE-A7BC-0F8C4A32EF96}"/>
              </a:ext>
            </a:extLst>
          </p:cNvPr>
          <p:cNvSpPr/>
          <p:nvPr/>
        </p:nvSpPr>
        <p:spPr>
          <a:xfrm>
            <a:off x="196720" y="4032504"/>
            <a:ext cx="8153400" cy="219456"/>
          </a:xfrm>
          <a:prstGeom prst="rect">
            <a:avLst/>
          </a:prstGeom>
          <a:solidFill>
            <a:srgbClr val="FFC000">
              <a:alpha val="14902"/>
            </a:srgbClr>
          </a:solidFill>
          <a:ln w="12700">
            <a:solidFill>
              <a:srgbClr val="005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3816CD-4CEF-4AFB-B56B-9091C1AB6D6C}"/>
              </a:ext>
            </a:extLst>
          </p:cNvPr>
          <p:cNvSpPr txBox="1"/>
          <p:nvPr/>
        </p:nvSpPr>
        <p:spPr>
          <a:xfrm>
            <a:off x="578052" y="4691783"/>
            <a:ext cx="777206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EA4"/>
                </a:solidFill>
              </a:rPr>
              <a:t>FY19 NSCL = $28.5M = $24M base + $4.5M = $28M from PHY + $0.5M from MPS </a:t>
            </a:r>
          </a:p>
          <a:p>
            <a:r>
              <a:rPr lang="en-US" dirty="0">
                <a:solidFill>
                  <a:srgbClr val="005EA4"/>
                </a:solidFill>
              </a:rPr>
              <a:t>FY20 NSCL = $22M base; $2M moves to ENP</a:t>
            </a:r>
          </a:p>
          <a:p>
            <a:r>
              <a:rPr lang="en-US" dirty="0">
                <a:solidFill>
                  <a:srgbClr val="005EA4"/>
                </a:solidFill>
              </a:rPr>
              <a:t>FY21 NSCL = $20M base - $4.5M forward funding from FY19 = $15.5M</a:t>
            </a:r>
          </a:p>
          <a:p>
            <a:r>
              <a:rPr lang="en-US" dirty="0">
                <a:solidFill>
                  <a:srgbClr val="005EA4"/>
                </a:solidFill>
              </a:rPr>
              <a:t>                       $2M moves to ENP</a:t>
            </a:r>
          </a:p>
          <a:p>
            <a:r>
              <a:rPr lang="en-US" dirty="0">
                <a:solidFill>
                  <a:srgbClr val="005EA4"/>
                </a:solidFill>
              </a:rPr>
              <a:t>FY22 NSCL = 0; $2M moves to ENP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EC7139-3DD1-476C-A7B0-EE7CBCAE9654}"/>
              </a:ext>
            </a:extLst>
          </p:cNvPr>
          <p:cNvSpPr/>
          <p:nvPr/>
        </p:nvSpPr>
        <p:spPr>
          <a:xfrm>
            <a:off x="196720" y="3593137"/>
            <a:ext cx="8153400" cy="219456"/>
          </a:xfrm>
          <a:prstGeom prst="rect">
            <a:avLst/>
          </a:prstGeom>
          <a:solidFill>
            <a:srgbClr val="FFC000">
              <a:alpha val="1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47059B-3364-462D-A757-553A281B7AC7}"/>
</file>

<file path=customXml/itemProps2.xml><?xml version="1.0" encoding="utf-8"?>
<ds:datastoreItem xmlns:ds="http://schemas.openxmlformats.org/officeDocument/2006/customXml" ds:itemID="{F009838A-A194-4AFB-8456-A55A67C76963}"/>
</file>

<file path=customXml/itemProps3.xml><?xml version="1.0" encoding="utf-8"?>
<ds:datastoreItem xmlns:ds="http://schemas.openxmlformats.org/officeDocument/2006/customXml" ds:itemID="{685DB803-68C9-41AE-BDA3-280486D2B6FE}"/>
</file>

<file path=docProps/app.xml><?xml version="1.0" encoding="utf-8"?>
<Properties xmlns="http://schemas.openxmlformats.org/officeDocument/2006/extended-properties" xmlns:vt="http://schemas.openxmlformats.org/officeDocument/2006/docPropsVTypes">
  <TotalTime>6257</TotalTime>
  <Words>1087</Words>
  <Application>Microsoft Office PowerPoint</Application>
  <PresentationFormat>On-screen Show (4:3)</PresentationFormat>
  <Paragraphs>258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Brush Script MT</vt:lpstr>
      <vt:lpstr>Calibri</vt:lpstr>
      <vt:lpstr>Droid Sans Fallback</vt:lpstr>
      <vt:lpstr>Noto Sans CJK SC</vt:lpstr>
      <vt:lpstr>Times New Roman</vt:lpstr>
      <vt:lpstr>Wingdings</vt:lpstr>
      <vt:lpstr>ヒラギノ角ゴ Pro W3</vt:lpstr>
      <vt:lpstr>Office Theme</vt:lpstr>
      <vt:lpstr>PowerPoint Presentation</vt:lpstr>
      <vt:lpstr>NSF/MPS/Physics Personnel</vt:lpstr>
      <vt:lpstr>NSCL/FRIB Transition</vt:lpstr>
      <vt:lpstr>Announcements</vt:lpstr>
      <vt:lpstr>Mid-scale Research Infrastructure (Mid-scale RI) </vt:lpstr>
      <vt:lpstr>Some Mid-scale RI – 1 Awards</vt:lpstr>
      <vt:lpstr>PowerPoint Presentation</vt:lpstr>
      <vt:lpstr>Budget Trends – NSF Nuclear Physics</vt:lpstr>
      <vt:lpstr>FY21 PHY $247.50M  President’s Request</vt:lpstr>
      <vt:lpstr>Highlights – Betelgeuse! </vt:lpstr>
      <vt:lpstr>GRETINA@S800:  3rd Campaign in Full Swing </vt:lpstr>
      <vt:lpstr>“Super-Enge” Split-Pole Spectrograph  </vt:lpstr>
      <vt:lpstr>Clarion-2 Campaign @ FSU</vt:lpstr>
      <vt:lpstr>Wobbling Motion in Nuclei </vt:lpstr>
      <vt:lpstr>Longitudinal Wobbling  in 187Au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Opper, Allena K.</dc:creator>
  <cp:lastModifiedBy>May, Brenda</cp:lastModifiedBy>
  <cp:revision>471</cp:revision>
  <cp:lastPrinted>2020-03-01T15:39:23Z</cp:lastPrinted>
  <dcterms:created xsi:type="dcterms:W3CDTF">2014-11-13T10:34:26Z</dcterms:created>
  <dcterms:modified xsi:type="dcterms:W3CDTF">2020-04-21T18:09:52Z</dcterms:modified>
</cp:coreProperties>
</file>