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82" r:id="rId1"/>
    <p:sldMasterId id="2147483697" r:id="rId2"/>
  </p:sldMasterIdLst>
  <p:notesMasterIdLst>
    <p:notesMasterId r:id="rId26"/>
  </p:notesMasterIdLst>
  <p:handoutMasterIdLst>
    <p:handoutMasterId r:id="rId27"/>
  </p:handoutMasterIdLst>
  <p:sldIdLst>
    <p:sldId id="603" r:id="rId3"/>
    <p:sldId id="574" r:id="rId4"/>
    <p:sldId id="609" r:id="rId5"/>
    <p:sldId id="604" r:id="rId6"/>
    <p:sldId id="605" r:id="rId7"/>
    <p:sldId id="606" r:id="rId8"/>
    <p:sldId id="645" r:id="rId9"/>
    <p:sldId id="607" r:id="rId10"/>
    <p:sldId id="608" r:id="rId11"/>
    <p:sldId id="521" r:id="rId12"/>
    <p:sldId id="646" r:id="rId13"/>
    <p:sldId id="647" r:id="rId14"/>
    <p:sldId id="648" r:id="rId15"/>
    <p:sldId id="649" r:id="rId16"/>
    <p:sldId id="650" r:id="rId17"/>
    <p:sldId id="651" r:id="rId18"/>
    <p:sldId id="652" r:id="rId19"/>
    <p:sldId id="653" r:id="rId20"/>
    <p:sldId id="658" r:id="rId21"/>
    <p:sldId id="654" r:id="rId22"/>
    <p:sldId id="655" r:id="rId23"/>
    <p:sldId id="656" r:id="rId24"/>
    <p:sldId id="601"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5050"/>
    <a:srgbClr val="24A02A"/>
    <a:srgbClr val="9999FF"/>
    <a:srgbClr val="9FBFDF"/>
    <a:srgbClr val="6699FF"/>
    <a:srgbClr val="035D18"/>
    <a:srgbClr val="414020"/>
    <a:srgbClr val="97B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11" autoAdjust="0"/>
    <p:restoredTop sz="76286" autoAdjust="0"/>
  </p:normalViewPr>
  <p:slideViewPr>
    <p:cSldViewPr>
      <p:cViewPr varScale="1">
        <p:scale>
          <a:sx n="104" d="100"/>
          <a:sy n="104" d="100"/>
        </p:scale>
        <p:origin x="136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14" y="78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oussif, Zina" userId="97f04f14-cb6e-4f2c-9186-c96b89a86eb4" providerId="ADAL" clId="{7EE07101-E94A-442E-99C4-51E34C54C3AA}"/>
    <pc:docChg chg="undo custSel addSld delSld modSld">
      <pc:chgData name="Alyoussif, Zina" userId="97f04f14-cb6e-4f2c-9186-c96b89a86eb4" providerId="ADAL" clId="{7EE07101-E94A-442E-99C4-51E34C54C3AA}" dt="2022-11-16T19:48:58.586" v="1109" actId="1076"/>
      <pc:docMkLst>
        <pc:docMk/>
      </pc:docMkLst>
      <pc:sldChg chg="modSp mod">
        <pc:chgData name="Alyoussif, Zina" userId="97f04f14-cb6e-4f2c-9186-c96b89a86eb4" providerId="ADAL" clId="{7EE07101-E94A-442E-99C4-51E34C54C3AA}" dt="2022-11-16T17:11:45.782" v="1108" actId="179"/>
        <pc:sldMkLst>
          <pc:docMk/>
          <pc:sldMk cId="4100660527" sldId="521"/>
        </pc:sldMkLst>
        <pc:spChg chg="mod">
          <ac:chgData name="Alyoussif, Zina" userId="97f04f14-cb6e-4f2c-9186-c96b89a86eb4" providerId="ADAL" clId="{7EE07101-E94A-442E-99C4-51E34C54C3AA}" dt="2022-11-16T17:11:45.782" v="1108" actId="179"/>
          <ac:spMkLst>
            <pc:docMk/>
            <pc:sldMk cId="4100660527" sldId="521"/>
            <ac:spMk id="2" creationId="{00000000-0000-0000-0000-000000000000}"/>
          </ac:spMkLst>
        </pc:spChg>
        <pc:spChg chg="mod">
          <ac:chgData name="Alyoussif, Zina" userId="97f04f14-cb6e-4f2c-9186-c96b89a86eb4" providerId="ADAL" clId="{7EE07101-E94A-442E-99C4-51E34C54C3AA}" dt="2022-11-14T00:17:11.266" v="289" actId="6549"/>
          <ac:spMkLst>
            <pc:docMk/>
            <pc:sldMk cId="4100660527" sldId="521"/>
            <ac:spMk id="3" creationId="{00000000-0000-0000-0000-000000000000}"/>
          </ac:spMkLst>
        </pc:spChg>
        <pc:graphicFrameChg chg="modGraphic">
          <ac:chgData name="Alyoussif, Zina" userId="97f04f14-cb6e-4f2c-9186-c96b89a86eb4" providerId="ADAL" clId="{7EE07101-E94A-442E-99C4-51E34C54C3AA}" dt="2022-11-13T23:47:10.619" v="48" actId="20577"/>
          <ac:graphicFrameMkLst>
            <pc:docMk/>
            <pc:sldMk cId="4100660527" sldId="521"/>
            <ac:graphicFrameMk id="4" creationId="{00000000-0000-0000-0000-000000000000}"/>
          </ac:graphicFrameMkLst>
        </pc:graphicFrameChg>
      </pc:sldChg>
      <pc:sldChg chg="modSp mod">
        <pc:chgData name="Alyoussif, Zina" userId="97f04f14-cb6e-4f2c-9186-c96b89a86eb4" providerId="ADAL" clId="{7EE07101-E94A-442E-99C4-51E34C54C3AA}" dt="2022-11-13T23:41:36.941" v="10" actId="20577"/>
        <pc:sldMkLst>
          <pc:docMk/>
          <pc:sldMk cId="3948515747" sldId="574"/>
        </pc:sldMkLst>
        <pc:spChg chg="mod">
          <ac:chgData name="Alyoussif, Zina" userId="97f04f14-cb6e-4f2c-9186-c96b89a86eb4" providerId="ADAL" clId="{7EE07101-E94A-442E-99C4-51E34C54C3AA}" dt="2022-11-13T23:41:28.749" v="8" actId="20577"/>
          <ac:spMkLst>
            <pc:docMk/>
            <pc:sldMk cId="3948515747" sldId="574"/>
            <ac:spMk id="4" creationId="{00000000-0000-0000-0000-000000000000}"/>
          </ac:spMkLst>
        </pc:spChg>
        <pc:spChg chg="mod">
          <ac:chgData name="Alyoussif, Zina" userId="97f04f14-cb6e-4f2c-9186-c96b89a86eb4" providerId="ADAL" clId="{7EE07101-E94A-442E-99C4-51E34C54C3AA}" dt="2022-11-13T23:41:36.941" v="10" actId="20577"/>
          <ac:spMkLst>
            <pc:docMk/>
            <pc:sldMk cId="3948515747" sldId="574"/>
            <ac:spMk id="9" creationId="{00000000-0000-0000-0000-000000000000}"/>
          </ac:spMkLst>
        </pc:spChg>
      </pc:sldChg>
      <pc:sldChg chg="modSp mod">
        <pc:chgData name="Alyoussif, Zina" userId="97f04f14-cb6e-4f2c-9186-c96b89a86eb4" providerId="ADAL" clId="{7EE07101-E94A-442E-99C4-51E34C54C3AA}" dt="2022-11-16T16:37:04.400" v="1105" actId="255"/>
        <pc:sldMkLst>
          <pc:docMk/>
          <pc:sldMk cId="3353782310" sldId="601"/>
        </pc:sldMkLst>
        <pc:spChg chg="mod">
          <ac:chgData name="Alyoussif, Zina" userId="97f04f14-cb6e-4f2c-9186-c96b89a86eb4" providerId="ADAL" clId="{7EE07101-E94A-442E-99C4-51E34C54C3AA}" dt="2022-11-16T16:37:04.400" v="1105" actId="255"/>
          <ac:spMkLst>
            <pc:docMk/>
            <pc:sldMk cId="3353782310" sldId="601"/>
            <ac:spMk id="10243" creationId="{00000000-0000-0000-0000-000000000000}"/>
          </ac:spMkLst>
        </pc:spChg>
      </pc:sldChg>
      <pc:sldChg chg="modSp mod">
        <pc:chgData name="Alyoussif, Zina" userId="97f04f14-cb6e-4f2c-9186-c96b89a86eb4" providerId="ADAL" clId="{7EE07101-E94A-442E-99C4-51E34C54C3AA}" dt="2022-11-13T23:43:24.207" v="20" actId="1076"/>
        <pc:sldMkLst>
          <pc:docMk/>
          <pc:sldMk cId="370224232" sldId="605"/>
        </pc:sldMkLst>
        <pc:picChg chg="mod">
          <ac:chgData name="Alyoussif, Zina" userId="97f04f14-cb6e-4f2c-9186-c96b89a86eb4" providerId="ADAL" clId="{7EE07101-E94A-442E-99C4-51E34C54C3AA}" dt="2022-11-13T23:43:24.207" v="20" actId="1076"/>
          <ac:picMkLst>
            <pc:docMk/>
            <pc:sldMk cId="370224232" sldId="605"/>
            <ac:picMk id="4" creationId="{00000000-0000-0000-0000-000000000000}"/>
          </ac:picMkLst>
        </pc:picChg>
      </pc:sldChg>
      <pc:sldChg chg="modSp mod">
        <pc:chgData name="Alyoussif, Zina" userId="97f04f14-cb6e-4f2c-9186-c96b89a86eb4" providerId="ADAL" clId="{7EE07101-E94A-442E-99C4-51E34C54C3AA}" dt="2022-11-13T23:43:52.092" v="24" actId="20577"/>
        <pc:sldMkLst>
          <pc:docMk/>
          <pc:sldMk cId="4127549977" sldId="609"/>
        </pc:sldMkLst>
        <pc:graphicFrameChg chg="mod modGraphic">
          <ac:chgData name="Alyoussif, Zina" userId="97f04f14-cb6e-4f2c-9186-c96b89a86eb4" providerId="ADAL" clId="{7EE07101-E94A-442E-99C4-51E34C54C3AA}" dt="2022-11-13T23:43:52.092" v="24" actId="20577"/>
          <ac:graphicFrameMkLst>
            <pc:docMk/>
            <pc:sldMk cId="4127549977" sldId="609"/>
            <ac:graphicFrameMk id="5" creationId="{00000000-0000-0000-0000-000000000000}"/>
          </ac:graphicFrameMkLst>
        </pc:graphicFrameChg>
      </pc:sldChg>
      <pc:sldChg chg="modSp add mod">
        <pc:chgData name="Alyoussif, Zina" userId="97f04f14-cb6e-4f2c-9186-c96b89a86eb4" providerId="ADAL" clId="{7EE07101-E94A-442E-99C4-51E34C54C3AA}" dt="2022-11-14T00:22:17.047" v="342" actId="14100"/>
        <pc:sldMkLst>
          <pc:docMk/>
          <pc:sldMk cId="1237421611" sldId="646"/>
        </pc:sldMkLst>
        <pc:spChg chg="mod">
          <ac:chgData name="Alyoussif, Zina" userId="97f04f14-cb6e-4f2c-9186-c96b89a86eb4" providerId="ADAL" clId="{7EE07101-E94A-442E-99C4-51E34C54C3AA}" dt="2022-11-14T00:19:46.855" v="310" actId="179"/>
          <ac:spMkLst>
            <pc:docMk/>
            <pc:sldMk cId="1237421611" sldId="646"/>
            <ac:spMk id="2" creationId="{00000000-0000-0000-0000-000000000000}"/>
          </ac:spMkLst>
        </pc:spChg>
        <pc:spChg chg="mod">
          <ac:chgData name="Alyoussif, Zina" userId="97f04f14-cb6e-4f2c-9186-c96b89a86eb4" providerId="ADAL" clId="{7EE07101-E94A-442E-99C4-51E34C54C3AA}" dt="2022-11-14T00:22:17.047" v="342" actId="14100"/>
          <ac:spMkLst>
            <pc:docMk/>
            <pc:sldMk cId="1237421611" sldId="646"/>
            <ac:spMk id="3" creationId="{00000000-0000-0000-0000-000000000000}"/>
          </ac:spMkLst>
        </pc:spChg>
      </pc:sldChg>
      <pc:sldChg chg="del">
        <pc:chgData name="Alyoussif, Zina" userId="97f04f14-cb6e-4f2c-9186-c96b89a86eb4" providerId="ADAL" clId="{7EE07101-E94A-442E-99C4-51E34C54C3AA}" dt="2022-11-13T23:44:15.845" v="29" actId="47"/>
        <pc:sldMkLst>
          <pc:docMk/>
          <pc:sldMk cId="2332050974" sldId="646"/>
        </pc:sldMkLst>
      </pc:sldChg>
      <pc:sldChg chg="del">
        <pc:chgData name="Alyoussif, Zina" userId="97f04f14-cb6e-4f2c-9186-c96b89a86eb4" providerId="ADAL" clId="{7EE07101-E94A-442E-99C4-51E34C54C3AA}" dt="2022-11-13T23:44:14.617" v="28" actId="47"/>
        <pc:sldMkLst>
          <pc:docMk/>
          <pc:sldMk cId="1049187681" sldId="647"/>
        </pc:sldMkLst>
      </pc:sldChg>
      <pc:sldChg chg="modSp add mod">
        <pc:chgData name="Alyoussif, Zina" userId="97f04f14-cb6e-4f2c-9186-c96b89a86eb4" providerId="ADAL" clId="{7EE07101-E94A-442E-99C4-51E34C54C3AA}" dt="2022-11-14T00:30:28.933" v="409" actId="20577"/>
        <pc:sldMkLst>
          <pc:docMk/>
          <pc:sldMk cId="3556746014" sldId="647"/>
        </pc:sldMkLst>
        <pc:spChg chg="mod">
          <ac:chgData name="Alyoussif, Zina" userId="97f04f14-cb6e-4f2c-9186-c96b89a86eb4" providerId="ADAL" clId="{7EE07101-E94A-442E-99C4-51E34C54C3AA}" dt="2022-11-14T00:27:00.636" v="349" actId="20577"/>
          <ac:spMkLst>
            <pc:docMk/>
            <pc:sldMk cId="3556746014" sldId="647"/>
            <ac:spMk id="2" creationId="{00000000-0000-0000-0000-000000000000}"/>
          </ac:spMkLst>
        </pc:spChg>
        <pc:spChg chg="mod">
          <ac:chgData name="Alyoussif, Zina" userId="97f04f14-cb6e-4f2c-9186-c96b89a86eb4" providerId="ADAL" clId="{7EE07101-E94A-442E-99C4-51E34C54C3AA}" dt="2022-11-14T00:30:28.933" v="409" actId="20577"/>
          <ac:spMkLst>
            <pc:docMk/>
            <pc:sldMk cId="3556746014" sldId="647"/>
            <ac:spMk id="3" creationId="{00000000-0000-0000-0000-000000000000}"/>
          </ac:spMkLst>
        </pc:spChg>
      </pc:sldChg>
      <pc:sldChg chg="modSp add mod">
        <pc:chgData name="Alyoussif, Zina" userId="97f04f14-cb6e-4f2c-9186-c96b89a86eb4" providerId="ADAL" clId="{7EE07101-E94A-442E-99C4-51E34C54C3AA}" dt="2022-11-16T19:48:58.586" v="1109" actId="1076"/>
        <pc:sldMkLst>
          <pc:docMk/>
          <pc:sldMk cId="1069911529" sldId="648"/>
        </pc:sldMkLst>
        <pc:spChg chg="mod">
          <ac:chgData name="Alyoussif, Zina" userId="97f04f14-cb6e-4f2c-9186-c96b89a86eb4" providerId="ADAL" clId="{7EE07101-E94A-442E-99C4-51E34C54C3AA}" dt="2022-11-16T19:48:58.586" v="1109" actId="1076"/>
          <ac:spMkLst>
            <pc:docMk/>
            <pc:sldMk cId="1069911529" sldId="648"/>
            <ac:spMk id="2" creationId="{00000000-0000-0000-0000-000000000000}"/>
          </ac:spMkLst>
        </pc:spChg>
        <pc:spChg chg="mod">
          <ac:chgData name="Alyoussif, Zina" userId="97f04f14-cb6e-4f2c-9186-c96b89a86eb4" providerId="ADAL" clId="{7EE07101-E94A-442E-99C4-51E34C54C3AA}" dt="2022-11-14T00:33:36.064" v="435" actId="1076"/>
          <ac:spMkLst>
            <pc:docMk/>
            <pc:sldMk cId="1069911529" sldId="648"/>
            <ac:spMk id="3" creationId="{00000000-0000-0000-0000-000000000000}"/>
          </ac:spMkLst>
        </pc:spChg>
        <pc:graphicFrameChg chg="modGraphic">
          <ac:chgData name="Alyoussif, Zina" userId="97f04f14-cb6e-4f2c-9186-c96b89a86eb4" providerId="ADAL" clId="{7EE07101-E94A-442E-99C4-51E34C54C3AA}" dt="2022-11-14T00:31:59.419" v="426" actId="20577"/>
          <ac:graphicFrameMkLst>
            <pc:docMk/>
            <pc:sldMk cId="1069911529" sldId="648"/>
            <ac:graphicFrameMk id="4" creationId="{00000000-0000-0000-0000-000000000000}"/>
          </ac:graphicFrameMkLst>
        </pc:graphicFrameChg>
      </pc:sldChg>
      <pc:sldChg chg="del">
        <pc:chgData name="Alyoussif, Zina" userId="97f04f14-cb6e-4f2c-9186-c96b89a86eb4" providerId="ADAL" clId="{7EE07101-E94A-442E-99C4-51E34C54C3AA}" dt="2022-11-13T23:44:18.359" v="30" actId="47"/>
        <pc:sldMkLst>
          <pc:docMk/>
          <pc:sldMk cId="2322104658" sldId="648"/>
        </pc:sldMkLst>
      </pc:sldChg>
      <pc:sldChg chg="modSp add mod replId">
        <pc:chgData name="Alyoussif, Zina" userId="97f04f14-cb6e-4f2c-9186-c96b89a86eb4" providerId="ADAL" clId="{7EE07101-E94A-442E-99C4-51E34C54C3AA}" dt="2022-11-14T01:04:49.276" v="455" actId="27107"/>
        <pc:sldMkLst>
          <pc:docMk/>
          <pc:sldMk cId="1695673119" sldId="649"/>
        </pc:sldMkLst>
        <pc:spChg chg="mod">
          <ac:chgData name="Alyoussif, Zina" userId="97f04f14-cb6e-4f2c-9186-c96b89a86eb4" providerId="ADAL" clId="{7EE07101-E94A-442E-99C4-51E34C54C3AA}" dt="2022-11-14T01:04:49.276" v="455" actId="27107"/>
          <ac:spMkLst>
            <pc:docMk/>
            <pc:sldMk cId="1695673119" sldId="649"/>
            <ac:spMk id="2" creationId="{00000000-0000-0000-0000-000000000000}"/>
          </ac:spMkLst>
        </pc:spChg>
        <pc:spChg chg="mod">
          <ac:chgData name="Alyoussif, Zina" userId="97f04f14-cb6e-4f2c-9186-c96b89a86eb4" providerId="ADAL" clId="{7EE07101-E94A-442E-99C4-51E34C54C3AA}" dt="2022-11-14T00:36:08.329" v="454" actId="20577"/>
          <ac:spMkLst>
            <pc:docMk/>
            <pc:sldMk cId="1695673119" sldId="649"/>
            <ac:spMk id="3" creationId="{00000000-0000-0000-0000-000000000000}"/>
          </ac:spMkLst>
        </pc:spChg>
      </pc:sldChg>
      <pc:sldChg chg="del">
        <pc:chgData name="Alyoussif, Zina" userId="97f04f14-cb6e-4f2c-9186-c96b89a86eb4" providerId="ADAL" clId="{7EE07101-E94A-442E-99C4-51E34C54C3AA}" dt="2022-11-13T23:44:34.501" v="31" actId="47"/>
        <pc:sldMkLst>
          <pc:docMk/>
          <pc:sldMk cId="3225025933" sldId="649"/>
        </pc:sldMkLst>
      </pc:sldChg>
      <pc:sldChg chg="modSp add mod">
        <pc:chgData name="Alyoussif, Zina" userId="97f04f14-cb6e-4f2c-9186-c96b89a86eb4" providerId="ADAL" clId="{7EE07101-E94A-442E-99C4-51E34C54C3AA}" dt="2022-11-14T01:08:03.617" v="482" actId="20577"/>
        <pc:sldMkLst>
          <pc:docMk/>
          <pc:sldMk cId="2687090913" sldId="650"/>
        </pc:sldMkLst>
        <pc:spChg chg="mod">
          <ac:chgData name="Alyoussif, Zina" userId="97f04f14-cb6e-4f2c-9186-c96b89a86eb4" providerId="ADAL" clId="{7EE07101-E94A-442E-99C4-51E34C54C3AA}" dt="2022-11-14T01:05:37.761" v="462" actId="20577"/>
          <ac:spMkLst>
            <pc:docMk/>
            <pc:sldMk cId="2687090913" sldId="650"/>
            <ac:spMk id="2" creationId="{00000000-0000-0000-0000-000000000000}"/>
          </ac:spMkLst>
        </pc:spChg>
        <pc:spChg chg="mod">
          <ac:chgData name="Alyoussif, Zina" userId="97f04f14-cb6e-4f2c-9186-c96b89a86eb4" providerId="ADAL" clId="{7EE07101-E94A-442E-99C4-51E34C54C3AA}" dt="2022-11-14T01:08:03.617" v="482" actId="20577"/>
          <ac:spMkLst>
            <pc:docMk/>
            <pc:sldMk cId="2687090913" sldId="650"/>
            <ac:spMk id="3" creationId="{00000000-0000-0000-0000-000000000000}"/>
          </ac:spMkLst>
        </pc:spChg>
        <pc:graphicFrameChg chg="modGraphic">
          <ac:chgData name="Alyoussif, Zina" userId="97f04f14-cb6e-4f2c-9186-c96b89a86eb4" providerId="ADAL" clId="{7EE07101-E94A-442E-99C4-51E34C54C3AA}" dt="2022-11-14T01:06:08.256" v="472" actId="20577"/>
          <ac:graphicFrameMkLst>
            <pc:docMk/>
            <pc:sldMk cId="2687090913" sldId="650"/>
            <ac:graphicFrameMk id="4" creationId="{00000000-0000-0000-0000-000000000000}"/>
          </ac:graphicFrameMkLst>
        </pc:graphicFrameChg>
      </pc:sldChg>
      <pc:sldChg chg="del">
        <pc:chgData name="Alyoussif, Zina" userId="97f04f14-cb6e-4f2c-9186-c96b89a86eb4" providerId="ADAL" clId="{7EE07101-E94A-442E-99C4-51E34C54C3AA}" dt="2022-11-13T23:44:36.370" v="32" actId="47"/>
        <pc:sldMkLst>
          <pc:docMk/>
          <pc:sldMk cId="3511069855" sldId="650"/>
        </pc:sldMkLst>
      </pc:sldChg>
      <pc:sldChg chg="modSp add mod replId">
        <pc:chgData name="Alyoussif, Zina" userId="97f04f14-cb6e-4f2c-9186-c96b89a86eb4" providerId="ADAL" clId="{7EE07101-E94A-442E-99C4-51E34C54C3AA}" dt="2022-11-14T01:11:29.360" v="505" actId="20577"/>
        <pc:sldMkLst>
          <pc:docMk/>
          <pc:sldMk cId="1550045062" sldId="651"/>
        </pc:sldMkLst>
        <pc:spChg chg="mod">
          <ac:chgData name="Alyoussif, Zina" userId="97f04f14-cb6e-4f2c-9186-c96b89a86eb4" providerId="ADAL" clId="{7EE07101-E94A-442E-99C4-51E34C54C3AA}" dt="2022-11-14T01:08:48.720" v="489" actId="20577"/>
          <ac:spMkLst>
            <pc:docMk/>
            <pc:sldMk cId="1550045062" sldId="651"/>
            <ac:spMk id="2" creationId="{00000000-0000-0000-0000-000000000000}"/>
          </ac:spMkLst>
        </pc:spChg>
        <pc:spChg chg="mod">
          <ac:chgData name="Alyoussif, Zina" userId="97f04f14-cb6e-4f2c-9186-c96b89a86eb4" providerId="ADAL" clId="{7EE07101-E94A-442E-99C4-51E34C54C3AA}" dt="2022-11-14T01:11:29.360" v="505" actId="20577"/>
          <ac:spMkLst>
            <pc:docMk/>
            <pc:sldMk cId="1550045062" sldId="651"/>
            <ac:spMk id="3" creationId="{00000000-0000-0000-0000-000000000000}"/>
          </ac:spMkLst>
        </pc:spChg>
        <pc:graphicFrameChg chg="modGraphic">
          <ac:chgData name="Alyoussif, Zina" userId="97f04f14-cb6e-4f2c-9186-c96b89a86eb4" providerId="ADAL" clId="{7EE07101-E94A-442E-99C4-51E34C54C3AA}" dt="2022-11-14T01:09:01.341" v="496" actId="20577"/>
          <ac:graphicFrameMkLst>
            <pc:docMk/>
            <pc:sldMk cId="1550045062" sldId="651"/>
            <ac:graphicFrameMk id="4" creationId="{00000000-0000-0000-0000-000000000000}"/>
          </ac:graphicFrameMkLst>
        </pc:graphicFrameChg>
      </pc:sldChg>
      <pc:sldChg chg="del">
        <pc:chgData name="Alyoussif, Zina" userId="97f04f14-cb6e-4f2c-9186-c96b89a86eb4" providerId="ADAL" clId="{7EE07101-E94A-442E-99C4-51E34C54C3AA}" dt="2022-11-13T23:44:38.019" v="33" actId="47"/>
        <pc:sldMkLst>
          <pc:docMk/>
          <pc:sldMk cId="2478809215" sldId="651"/>
        </pc:sldMkLst>
      </pc:sldChg>
      <pc:sldChg chg="addSp delSp modSp add mod replId">
        <pc:chgData name="Alyoussif, Zina" userId="97f04f14-cb6e-4f2c-9186-c96b89a86eb4" providerId="ADAL" clId="{7EE07101-E94A-442E-99C4-51E34C54C3AA}" dt="2022-11-14T01:13:53.712" v="539" actId="20577"/>
        <pc:sldMkLst>
          <pc:docMk/>
          <pc:sldMk cId="1092827650" sldId="652"/>
        </pc:sldMkLst>
        <pc:spChg chg="mod">
          <ac:chgData name="Alyoussif, Zina" userId="97f04f14-cb6e-4f2c-9186-c96b89a86eb4" providerId="ADAL" clId="{7EE07101-E94A-442E-99C4-51E34C54C3AA}" dt="2022-11-14T01:12:56.030" v="532" actId="20577"/>
          <ac:spMkLst>
            <pc:docMk/>
            <pc:sldMk cId="1092827650" sldId="652"/>
            <ac:spMk id="2" creationId="{00000000-0000-0000-0000-000000000000}"/>
          </ac:spMkLst>
        </pc:spChg>
        <pc:spChg chg="mod">
          <ac:chgData name="Alyoussif, Zina" userId="97f04f14-cb6e-4f2c-9186-c96b89a86eb4" providerId="ADAL" clId="{7EE07101-E94A-442E-99C4-51E34C54C3AA}" dt="2022-11-14T01:13:53.712" v="539" actId="20577"/>
          <ac:spMkLst>
            <pc:docMk/>
            <pc:sldMk cId="1092827650" sldId="652"/>
            <ac:spMk id="3" creationId="{00000000-0000-0000-0000-000000000000}"/>
          </ac:spMkLst>
        </pc:spChg>
        <pc:spChg chg="add del">
          <ac:chgData name="Alyoussif, Zina" userId="97f04f14-cb6e-4f2c-9186-c96b89a86eb4" providerId="ADAL" clId="{7EE07101-E94A-442E-99C4-51E34C54C3AA}" dt="2022-11-14T01:12:42.854" v="529" actId="22"/>
          <ac:spMkLst>
            <pc:docMk/>
            <pc:sldMk cId="1092827650" sldId="652"/>
            <ac:spMk id="6" creationId="{12ED52A8-28C2-6CCA-CFF7-977EFCBA1890}"/>
          </ac:spMkLst>
        </pc:spChg>
      </pc:sldChg>
      <pc:sldChg chg="del">
        <pc:chgData name="Alyoussif, Zina" userId="97f04f14-cb6e-4f2c-9186-c96b89a86eb4" providerId="ADAL" clId="{7EE07101-E94A-442E-99C4-51E34C54C3AA}" dt="2022-11-13T23:44:39.432" v="34" actId="47"/>
        <pc:sldMkLst>
          <pc:docMk/>
          <pc:sldMk cId="1802472694" sldId="652"/>
        </pc:sldMkLst>
      </pc:sldChg>
      <pc:sldChg chg="del">
        <pc:chgData name="Alyoussif, Zina" userId="97f04f14-cb6e-4f2c-9186-c96b89a86eb4" providerId="ADAL" clId="{7EE07101-E94A-442E-99C4-51E34C54C3AA}" dt="2022-11-13T23:44:41.380" v="35" actId="47"/>
        <pc:sldMkLst>
          <pc:docMk/>
          <pc:sldMk cId="2370157000" sldId="653"/>
        </pc:sldMkLst>
      </pc:sldChg>
      <pc:sldChg chg="modSp add mod replId">
        <pc:chgData name="Alyoussif, Zina" userId="97f04f14-cb6e-4f2c-9186-c96b89a86eb4" providerId="ADAL" clId="{7EE07101-E94A-442E-99C4-51E34C54C3AA}" dt="2022-11-14T01:28:08.701" v="793" actId="20577"/>
        <pc:sldMkLst>
          <pc:docMk/>
          <pc:sldMk cId="2628971951" sldId="653"/>
        </pc:sldMkLst>
        <pc:spChg chg="mod">
          <ac:chgData name="Alyoussif, Zina" userId="97f04f14-cb6e-4f2c-9186-c96b89a86eb4" providerId="ADAL" clId="{7EE07101-E94A-442E-99C4-51E34C54C3AA}" dt="2022-11-14T01:21:38.634" v="654" actId="1076"/>
          <ac:spMkLst>
            <pc:docMk/>
            <pc:sldMk cId="2628971951" sldId="653"/>
            <ac:spMk id="2" creationId="{00000000-0000-0000-0000-000000000000}"/>
          </ac:spMkLst>
        </pc:spChg>
        <pc:spChg chg="mod">
          <ac:chgData name="Alyoussif, Zina" userId="97f04f14-cb6e-4f2c-9186-c96b89a86eb4" providerId="ADAL" clId="{7EE07101-E94A-442E-99C4-51E34C54C3AA}" dt="2022-11-14T01:28:08.701" v="793" actId="20577"/>
          <ac:spMkLst>
            <pc:docMk/>
            <pc:sldMk cId="2628971951" sldId="653"/>
            <ac:spMk id="3" creationId="{00000000-0000-0000-0000-000000000000}"/>
          </ac:spMkLst>
        </pc:spChg>
        <pc:graphicFrameChg chg="mod">
          <ac:chgData name="Alyoussif, Zina" userId="97f04f14-cb6e-4f2c-9186-c96b89a86eb4" providerId="ADAL" clId="{7EE07101-E94A-442E-99C4-51E34C54C3AA}" dt="2022-11-14T01:21:42.518" v="655" actId="1076"/>
          <ac:graphicFrameMkLst>
            <pc:docMk/>
            <pc:sldMk cId="2628971951" sldId="653"/>
            <ac:graphicFrameMk id="4" creationId="{00000000-0000-0000-0000-000000000000}"/>
          </ac:graphicFrameMkLst>
        </pc:graphicFrameChg>
      </pc:sldChg>
      <pc:sldChg chg="modSp add mod">
        <pc:chgData name="Alyoussif, Zina" userId="97f04f14-cb6e-4f2c-9186-c96b89a86eb4" providerId="ADAL" clId="{7EE07101-E94A-442E-99C4-51E34C54C3AA}" dt="2022-11-14T01:40:21.790" v="1010" actId="14100"/>
        <pc:sldMkLst>
          <pc:docMk/>
          <pc:sldMk cId="3962065473" sldId="654"/>
        </pc:sldMkLst>
        <pc:spChg chg="mod">
          <ac:chgData name="Alyoussif, Zina" userId="97f04f14-cb6e-4f2c-9186-c96b89a86eb4" providerId="ADAL" clId="{7EE07101-E94A-442E-99C4-51E34C54C3AA}" dt="2022-11-14T01:36:34.261" v="963" actId="1076"/>
          <ac:spMkLst>
            <pc:docMk/>
            <pc:sldMk cId="3962065473" sldId="654"/>
            <ac:spMk id="2" creationId="{00000000-0000-0000-0000-000000000000}"/>
          </ac:spMkLst>
        </pc:spChg>
        <pc:spChg chg="mod">
          <ac:chgData name="Alyoussif, Zina" userId="97f04f14-cb6e-4f2c-9186-c96b89a86eb4" providerId="ADAL" clId="{7EE07101-E94A-442E-99C4-51E34C54C3AA}" dt="2022-11-14T01:40:21.790" v="1010" actId="14100"/>
          <ac:spMkLst>
            <pc:docMk/>
            <pc:sldMk cId="3962065473" sldId="654"/>
            <ac:spMk id="3" creationId="{00000000-0000-0000-0000-000000000000}"/>
          </ac:spMkLst>
        </pc:spChg>
        <pc:graphicFrameChg chg="mod">
          <ac:chgData name="Alyoussif, Zina" userId="97f04f14-cb6e-4f2c-9186-c96b89a86eb4" providerId="ADAL" clId="{7EE07101-E94A-442E-99C4-51E34C54C3AA}" dt="2022-11-14T01:36:41.285" v="964" actId="1076"/>
          <ac:graphicFrameMkLst>
            <pc:docMk/>
            <pc:sldMk cId="3962065473" sldId="654"/>
            <ac:graphicFrameMk id="4" creationId="{00000000-0000-0000-0000-000000000000}"/>
          </ac:graphicFrameMkLst>
        </pc:graphicFrameChg>
      </pc:sldChg>
      <pc:sldChg chg="modSp add mod replId">
        <pc:chgData name="Alyoussif, Zina" userId="97f04f14-cb6e-4f2c-9186-c96b89a86eb4" providerId="ADAL" clId="{7EE07101-E94A-442E-99C4-51E34C54C3AA}" dt="2022-11-14T01:43:49.599" v="1075" actId="6549"/>
        <pc:sldMkLst>
          <pc:docMk/>
          <pc:sldMk cId="2884905658" sldId="655"/>
        </pc:sldMkLst>
        <pc:spChg chg="mod">
          <ac:chgData name="Alyoussif, Zina" userId="97f04f14-cb6e-4f2c-9186-c96b89a86eb4" providerId="ADAL" clId="{7EE07101-E94A-442E-99C4-51E34C54C3AA}" dt="2022-11-14T01:41:25.758" v="1014" actId="179"/>
          <ac:spMkLst>
            <pc:docMk/>
            <pc:sldMk cId="2884905658" sldId="655"/>
            <ac:spMk id="2" creationId="{00000000-0000-0000-0000-000000000000}"/>
          </ac:spMkLst>
        </pc:spChg>
        <pc:spChg chg="mod">
          <ac:chgData name="Alyoussif, Zina" userId="97f04f14-cb6e-4f2c-9186-c96b89a86eb4" providerId="ADAL" clId="{7EE07101-E94A-442E-99C4-51E34C54C3AA}" dt="2022-11-14T01:43:49.599" v="1075" actId="6549"/>
          <ac:spMkLst>
            <pc:docMk/>
            <pc:sldMk cId="2884905658" sldId="655"/>
            <ac:spMk id="3" creationId="{00000000-0000-0000-0000-000000000000}"/>
          </ac:spMkLst>
        </pc:spChg>
      </pc:sldChg>
      <pc:sldChg chg="modSp add mod replId">
        <pc:chgData name="Alyoussif, Zina" userId="97f04f14-cb6e-4f2c-9186-c96b89a86eb4" providerId="ADAL" clId="{7EE07101-E94A-442E-99C4-51E34C54C3AA}" dt="2022-11-14T01:46:24.664" v="1090" actId="11"/>
        <pc:sldMkLst>
          <pc:docMk/>
          <pc:sldMk cId="3048138032" sldId="656"/>
        </pc:sldMkLst>
        <pc:spChg chg="mod">
          <ac:chgData name="Alyoussif, Zina" userId="97f04f14-cb6e-4f2c-9186-c96b89a86eb4" providerId="ADAL" clId="{7EE07101-E94A-442E-99C4-51E34C54C3AA}" dt="2022-11-14T01:44:29.943" v="1078" actId="20577"/>
          <ac:spMkLst>
            <pc:docMk/>
            <pc:sldMk cId="3048138032" sldId="656"/>
            <ac:spMk id="2" creationId="{00000000-0000-0000-0000-000000000000}"/>
          </ac:spMkLst>
        </pc:spChg>
        <pc:spChg chg="mod">
          <ac:chgData name="Alyoussif, Zina" userId="97f04f14-cb6e-4f2c-9186-c96b89a86eb4" providerId="ADAL" clId="{7EE07101-E94A-442E-99C4-51E34C54C3AA}" dt="2022-11-14T01:46:24.664" v="1090" actId="11"/>
          <ac:spMkLst>
            <pc:docMk/>
            <pc:sldMk cId="3048138032" sldId="656"/>
            <ac:spMk id="3" creationId="{00000000-0000-0000-0000-000000000000}"/>
          </ac:spMkLst>
        </pc:spChg>
      </pc:sldChg>
      <pc:sldChg chg="modSp add del mod replId">
        <pc:chgData name="Alyoussif, Zina" userId="97f04f14-cb6e-4f2c-9186-c96b89a86eb4" providerId="ADAL" clId="{7EE07101-E94A-442E-99C4-51E34C54C3AA}" dt="2022-11-14T01:46:08.990" v="1087" actId="47"/>
        <pc:sldMkLst>
          <pc:docMk/>
          <pc:sldMk cId="3756722101" sldId="657"/>
        </pc:sldMkLst>
        <pc:spChg chg="mod">
          <ac:chgData name="Alyoussif, Zina" userId="97f04f14-cb6e-4f2c-9186-c96b89a86eb4" providerId="ADAL" clId="{7EE07101-E94A-442E-99C4-51E34C54C3AA}" dt="2022-11-14T01:12:14.493" v="527" actId="20577"/>
          <ac:spMkLst>
            <pc:docMk/>
            <pc:sldMk cId="3756722101" sldId="657"/>
            <ac:spMk id="2" creationId="{00000000-0000-0000-0000-000000000000}"/>
          </ac:spMkLst>
        </pc:spChg>
      </pc:sldChg>
      <pc:sldChg chg="modSp add mod">
        <pc:chgData name="Alyoussif, Zina" userId="97f04f14-cb6e-4f2c-9186-c96b89a86eb4" providerId="ADAL" clId="{7EE07101-E94A-442E-99C4-51E34C54C3AA}" dt="2022-11-14T01:35:16.214" v="959" actId="20577"/>
        <pc:sldMkLst>
          <pc:docMk/>
          <pc:sldMk cId="2171212912" sldId="658"/>
        </pc:sldMkLst>
        <pc:spChg chg="mod">
          <ac:chgData name="Alyoussif, Zina" userId="97f04f14-cb6e-4f2c-9186-c96b89a86eb4" providerId="ADAL" clId="{7EE07101-E94A-442E-99C4-51E34C54C3AA}" dt="2022-11-14T01:35:16.214" v="959" actId="20577"/>
          <ac:spMkLst>
            <pc:docMk/>
            <pc:sldMk cId="2171212912" sldId="658"/>
            <ac:spMk id="3" creationId="{00000000-0000-0000-0000-000000000000}"/>
          </ac:spMkLst>
        </pc:spChg>
      </pc:sldChg>
      <pc:sldChg chg="add del">
        <pc:chgData name="Alyoussif, Zina" userId="97f04f14-cb6e-4f2c-9186-c96b89a86eb4" providerId="ADAL" clId="{7EE07101-E94A-442E-99C4-51E34C54C3AA}" dt="2022-11-16T17:08:25.288" v="1107" actId="2696"/>
        <pc:sldMkLst>
          <pc:docMk/>
          <pc:sldMk cId="174258707" sldId="6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0210"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defRPr sz="1200">
                <a:latin typeface="Arial" charset="0"/>
              </a:defRPr>
            </a:lvl1pPr>
          </a:lstStyle>
          <a:p>
            <a:pPr>
              <a:defRPr/>
            </a:pPr>
            <a:endParaRPr lang="en-US"/>
          </a:p>
        </p:txBody>
      </p:sp>
      <p:sp>
        <p:nvSpPr>
          <p:cNvPr id="350211" name="Rectangle 3"/>
          <p:cNvSpPr>
            <a:spLocks noGrp="1" noChangeArrowheads="1"/>
          </p:cNvSpPr>
          <p:nvPr>
            <p:ph type="dt" sz="quarter" idx="1"/>
          </p:nvPr>
        </p:nvSpPr>
        <p:spPr bwMode="auto">
          <a:xfrm>
            <a:off x="3971184" y="0"/>
            <a:ext cx="3037628" cy="464740"/>
          </a:xfrm>
          <a:prstGeom prst="rect">
            <a:avLst/>
          </a:prstGeom>
          <a:noFill/>
          <a:ln w="9525">
            <a:noFill/>
            <a:miter lim="800000"/>
            <a:headEnd/>
            <a:tailEnd/>
          </a:ln>
          <a:effectLst/>
        </p:spPr>
        <p:txBody>
          <a:bodyPr vert="horz" wrap="square" lIns="91426" tIns="45713" rIns="91426" bIns="45713" numCol="1" anchor="t" anchorCtr="0" compatLnSpc="1">
            <a:prstTxWarp prst="textNoShape">
              <a:avLst/>
            </a:prstTxWarp>
          </a:bodyPr>
          <a:lstStyle>
            <a:lvl1pPr algn="r">
              <a:defRPr sz="1200">
                <a:latin typeface="Arial" charset="0"/>
              </a:defRPr>
            </a:lvl1pPr>
          </a:lstStyle>
          <a:p>
            <a:pPr>
              <a:defRPr/>
            </a:pPr>
            <a:endParaRPr lang="en-US"/>
          </a:p>
        </p:txBody>
      </p:sp>
      <p:sp>
        <p:nvSpPr>
          <p:cNvPr id="350212" name="Rectangle 4"/>
          <p:cNvSpPr>
            <a:spLocks noGrp="1" noChangeArrowheads="1"/>
          </p:cNvSpPr>
          <p:nvPr>
            <p:ph type="ftr" sz="quarter" idx="2"/>
          </p:nvPr>
        </p:nvSpPr>
        <p:spPr bwMode="auto">
          <a:xfrm>
            <a:off x="1"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defRPr sz="1200">
                <a:latin typeface="Arial" charset="0"/>
              </a:defRPr>
            </a:lvl1pPr>
          </a:lstStyle>
          <a:p>
            <a:pPr>
              <a:defRPr/>
            </a:pPr>
            <a:endParaRPr lang="en-US"/>
          </a:p>
        </p:txBody>
      </p:sp>
      <p:sp>
        <p:nvSpPr>
          <p:cNvPr id="350213" name="Rectangle 5"/>
          <p:cNvSpPr>
            <a:spLocks noGrp="1" noChangeArrowheads="1"/>
          </p:cNvSpPr>
          <p:nvPr>
            <p:ph type="sldNum" sz="quarter" idx="3"/>
          </p:nvPr>
        </p:nvSpPr>
        <p:spPr bwMode="auto">
          <a:xfrm>
            <a:off x="3971184" y="8830068"/>
            <a:ext cx="3037628" cy="464740"/>
          </a:xfrm>
          <a:prstGeom prst="rect">
            <a:avLst/>
          </a:prstGeom>
          <a:noFill/>
          <a:ln w="9525">
            <a:noFill/>
            <a:miter lim="800000"/>
            <a:headEnd/>
            <a:tailEnd/>
          </a:ln>
          <a:effectLst/>
        </p:spPr>
        <p:txBody>
          <a:bodyPr vert="horz" wrap="square" lIns="91426" tIns="45713" rIns="91426" bIns="45713" numCol="1" anchor="b" anchorCtr="0" compatLnSpc="1">
            <a:prstTxWarp prst="textNoShape">
              <a:avLst/>
            </a:prstTxWarp>
          </a:bodyPr>
          <a:lstStyle>
            <a:lvl1pPr algn="r">
              <a:defRPr sz="1200">
                <a:latin typeface="Arial" charset="0"/>
              </a:defRPr>
            </a:lvl1pPr>
          </a:lstStyle>
          <a:p>
            <a:pPr>
              <a:defRPr/>
            </a:pPr>
            <a:fld id="{4CC5008B-C7C6-4DBB-937F-E22DEA9EDAFC}" type="slidenum">
              <a:rPr lang="en-US"/>
              <a:pPr>
                <a:defRPr/>
              </a:pPr>
              <a:t>‹#›</a:t>
            </a:fld>
            <a:endParaRPr lang="en-US"/>
          </a:p>
        </p:txBody>
      </p:sp>
    </p:spTree>
    <p:extLst>
      <p:ext uri="{BB962C8B-B14F-4D97-AF65-F5344CB8AC3E}">
        <p14:creationId xmlns:p14="http://schemas.microsoft.com/office/powerpoint/2010/main" val="288245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defTabSz="931717">
              <a:defRPr sz="1200">
                <a:latin typeface="Arial" charset="0"/>
              </a:defRPr>
            </a:lvl1pPr>
          </a:lstStyle>
          <a:p>
            <a:pPr>
              <a:defRPr/>
            </a:pPr>
            <a:endParaRPr lang="en-US"/>
          </a:p>
        </p:txBody>
      </p:sp>
      <p:sp>
        <p:nvSpPr>
          <p:cNvPr id="107523" name="Rectangle 3"/>
          <p:cNvSpPr>
            <a:spLocks noGrp="1" noChangeArrowheads="1"/>
          </p:cNvSpPr>
          <p:nvPr>
            <p:ph type="dt" idx="1"/>
          </p:nvPr>
        </p:nvSpPr>
        <p:spPr bwMode="auto">
          <a:xfrm>
            <a:off x="3971184" y="0"/>
            <a:ext cx="3037628" cy="464740"/>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lvl1pPr algn="r" defTabSz="931717">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99769" y="4413445"/>
            <a:ext cx="5610864" cy="4185847"/>
          </a:xfrm>
          <a:prstGeom prst="rect">
            <a:avLst/>
          </a:prstGeom>
          <a:noFill/>
          <a:ln w="9525">
            <a:noFill/>
            <a:miter lim="800000"/>
            <a:headEnd/>
            <a:tailEnd/>
          </a:ln>
          <a:effectLst/>
        </p:spPr>
        <p:txBody>
          <a:bodyPr vert="horz" wrap="square" lIns="92945" tIns="46473" rIns="92945" bIns="464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1"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defTabSz="931717">
              <a:defRPr sz="1200">
                <a:latin typeface="Arial" charset="0"/>
              </a:defRPr>
            </a:lvl1pPr>
          </a:lstStyle>
          <a:p>
            <a:pPr>
              <a:defRPr/>
            </a:pPr>
            <a:endParaRPr lang="en-US"/>
          </a:p>
        </p:txBody>
      </p:sp>
      <p:sp>
        <p:nvSpPr>
          <p:cNvPr id="107527" name="Rectangle 7"/>
          <p:cNvSpPr>
            <a:spLocks noGrp="1" noChangeArrowheads="1"/>
          </p:cNvSpPr>
          <p:nvPr>
            <p:ph type="sldNum" sz="quarter" idx="5"/>
          </p:nvPr>
        </p:nvSpPr>
        <p:spPr bwMode="auto">
          <a:xfrm>
            <a:off x="3971184" y="8830068"/>
            <a:ext cx="3037628" cy="464740"/>
          </a:xfrm>
          <a:prstGeom prst="rect">
            <a:avLst/>
          </a:prstGeom>
          <a:noFill/>
          <a:ln w="9525">
            <a:noFill/>
            <a:miter lim="800000"/>
            <a:headEnd/>
            <a:tailEnd/>
          </a:ln>
          <a:effectLst/>
        </p:spPr>
        <p:txBody>
          <a:bodyPr vert="horz" wrap="square" lIns="92945" tIns="46473" rIns="92945" bIns="46473" numCol="1" anchor="b" anchorCtr="0" compatLnSpc="1">
            <a:prstTxWarp prst="textNoShape">
              <a:avLst/>
            </a:prstTxWarp>
          </a:bodyPr>
          <a:lstStyle>
            <a:lvl1pPr algn="r" defTabSz="931717">
              <a:defRPr sz="1200">
                <a:latin typeface="Arial" charset="0"/>
              </a:defRPr>
            </a:lvl1pPr>
          </a:lstStyle>
          <a:p>
            <a:pPr>
              <a:defRPr/>
            </a:pPr>
            <a:fld id="{81F5482D-8731-4877-92D8-AEAC4A93C1C3}" type="slidenum">
              <a:rPr lang="en-US"/>
              <a:pPr>
                <a:defRPr/>
              </a:pPr>
              <a:t>‹#›</a:t>
            </a:fld>
            <a:endParaRPr lang="en-US"/>
          </a:p>
        </p:txBody>
      </p:sp>
    </p:spTree>
    <p:extLst>
      <p:ext uri="{BB962C8B-B14F-4D97-AF65-F5344CB8AC3E}">
        <p14:creationId xmlns:p14="http://schemas.microsoft.com/office/powerpoint/2010/main" val="377453620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68537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774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634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656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047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6109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5048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42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28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1585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9360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701359" y="4386384"/>
            <a:ext cx="5607684" cy="4157104"/>
          </a:xfrm>
          <a:noFill/>
          <a:ln/>
        </p:spPr>
        <p:txBody>
          <a:bodyPr/>
          <a:lstStyle/>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2586322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53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5267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150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Tree>
    <p:extLst>
      <p:ext uri="{BB962C8B-B14F-4D97-AF65-F5344CB8AC3E}">
        <p14:creationId xmlns:p14="http://schemas.microsoft.com/office/powerpoint/2010/main" val="10199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8576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01359" y="4386384"/>
            <a:ext cx="5607684" cy="4157104"/>
          </a:xfrm>
          <a:noFill/>
          <a:ln/>
        </p:spPr>
        <p:txBody>
          <a:bodyPr/>
          <a:lstStyle/>
          <a:p>
            <a:pPr eaLnBrk="1" hangingPunct="1"/>
            <a:endParaRPr lang="en-US" baseline="0" dirty="0"/>
          </a:p>
          <a:p>
            <a:pPr eaLnBrk="1" hangingPunct="1"/>
            <a:endParaRPr lang="en-US" baseline="0" dirty="0"/>
          </a:p>
          <a:p>
            <a:pPr eaLnBrk="1" hangingPunct="1"/>
            <a:endParaRPr lang="en-US" dirty="0"/>
          </a:p>
        </p:txBody>
      </p:sp>
    </p:spTree>
    <p:extLst>
      <p:ext uri="{BB962C8B-B14F-4D97-AF65-F5344CB8AC3E}">
        <p14:creationId xmlns:p14="http://schemas.microsoft.com/office/powerpoint/2010/main" val="338310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32012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602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493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is an example topic from our current announcement.  Note that</a:t>
            </a:r>
            <a:r>
              <a:rPr lang="en-US" baseline="0" dirty="0"/>
              <a:t> every SBIR or STTR application must include the topic and subtopic to which you are applying.  The general topic description describes the general field of technology that is of interest.  The subtopics describe specific opportunities in which proposals are requested.  Each topic at DOE will also have an “other” subtopic.  Under this subtopic you can submit proposals that fall within the general topic description, but do not fit with any of the other subtopics.  We have found that when we write the subtopics too narrow sometimes we miss good opportunities, and this “other” subtopic is a means collecting disruptive solutions.  </a:t>
            </a:r>
          </a:p>
          <a:p>
            <a:endParaRPr lang="en-US" baseline="0" dirty="0"/>
          </a:p>
        </p:txBody>
      </p:sp>
      <p:sp>
        <p:nvSpPr>
          <p:cNvPr id="4" name="Slide Number Placeholder 3"/>
          <p:cNvSpPr>
            <a:spLocks noGrp="1"/>
          </p:cNvSpPr>
          <p:nvPr>
            <p:ph type="sldNum" sz="quarter" idx="10"/>
          </p:nvPr>
        </p:nvSpPr>
        <p:spPr/>
        <p:txBody>
          <a:bodyPr/>
          <a:lstStyle/>
          <a:p>
            <a:pPr>
              <a:defRPr/>
            </a:pPr>
            <a:fld id="{81F5482D-8731-4877-92D8-AEAC4A93C1C3}"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216160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ience.energy.gov/sbir"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80561E4-745D-4CB7-AD9C-B4547170F673}"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07BBC0C-5D8A-42AA-B13D-5AF11D9B810A}"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259B4B0-E9B4-480A-8B53-20DB36DAD70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a:latin typeface="Cambria" pitchFamily="18" charset="0"/>
              </a:defRPr>
            </a:lvl1p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ADE7E5-3EC8-48D9-8F01-E77CBDC9EA29}"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0561E4-745D-4CB7-AD9C-B4547170F673}" type="slidenum">
              <a:rPr lang="en-US" smtClean="0"/>
              <a:pPr>
                <a:defRPr/>
              </a:pPr>
              <a:t>‹#›</a:t>
            </a:fld>
            <a:endParaRPr lang="en-US"/>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baseline="0">
                <a:latin typeface="Arial Narrow" panose="020B0606020202030204" pitchFamily="34" charset="0"/>
              </a:defRPr>
            </a:lvl1pPr>
            <a:lvl2pPr>
              <a:defRPr sz="2000" baseline="0">
                <a:latin typeface="Arial Narrow" panose="020B0606020202030204" pitchFamily="34" charset="0"/>
              </a:defRPr>
            </a:lvl2pPr>
            <a:lvl3pPr>
              <a:defRPr sz="1800" baseline="0">
                <a:latin typeface="Arial Narrow" panose="020B0606020202030204" pitchFamily="34" charset="0"/>
              </a:defRPr>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endParaRPr lang="en-US" dirty="0">
              <a:solidFill>
                <a:schemeClr val="tx1"/>
              </a:solidFill>
              <a:latin typeface="Arial Narrow" pitchFamily="34" charset="0"/>
            </a:endParaRPr>
          </a:p>
          <a:p>
            <a:pPr>
              <a:defRPr/>
            </a:pPr>
            <a:r>
              <a:rPr lang="en-US" dirty="0"/>
              <a:t> </a:t>
            </a:r>
            <a:fld id="{CFB0700A-AA3D-461B-A3B6-39C39373F01C}" type="slidenum">
              <a:rPr lang="en-US" smtClean="0"/>
              <a:pPr>
                <a:defRPr/>
              </a:pPr>
              <a:t>‹#›</a:t>
            </a:fld>
            <a:endParaRPr lang="en-US" dirty="0"/>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6" name="Slide Number Placeholder 5"/>
          <p:cNvSpPr>
            <a:spLocks noGrp="1"/>
          </p:cNvSpPr>
          <p:nvPr>
            <p:ph type="sldNum" sz="quarter" idx="12"/>
          </p:nvPr>
        </p:nvSpPr>
        <p:spPr/>
        <p:txBody>
          <a:bodyPr/>
          <a:lstStyle/>
          <a:p>
            <a:pPr>
              <a:defRPr/>
            </a:pPr>
            <a:fld id="{0F93D773-B35F-4FB7-8D60-3A0370754F72}" type="slidenum">
              <a:rPr lang="en-US" smtClean="0"/>
              <a:pPr>
                <a:defRPr/>
              </a:pPr>
              <a:t>‹#›</a:t>
            </a:fld>
            <a:endParaRPr lang="en-US"/>
          </a:p>
        </p:txBody>
      </p:sp>
      <p:pic>
        <p:nvPicPr>
          <p:cNvPr id="7" name="Picture 6"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8"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7" name="Slide Number Placeholder 6"/>
          <p:cNvSpPr>
            <a:spLocks noGrp="1"/>
          </p:cNvSpPr>
          <p:nvPr>
            <p:ph type="sldNum" sz="quarter" idx="12"/>
          </p:nvPr>
        </p:nvSpPr>
        <p:spPr/>
        <p:txBody>
          <a:bodyPr/>
          <a:lstStyle/>
          <a:p>
            <a:pPr>
              <a:defRPr/>
            </a:pPr>
            <a:fld id="{F2898D1E-D11C-45C6-A7D1-F709A31F086A}" type="slidenum">
              <a:rPr lang="en-US" smtClean="0"/>
              <a:pPr>
                <a:defRPr/>
              </a:pPr>
              <a:t>‹#›</a:t>
            </a:fld>
            <a:endParaRPr lang="en-US"/>
          </a:p>
        </p:txBody>
      </p:sp>
      <p:pic>
        <p:nvPicPr>
          <p:cNvPr id="8" name="Picture 7"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9"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dirty="0">
                <a:hlinkClick r:id="rId2"/>
              </a:rPr>
              <a:t>http://science.energy.gov/sbir</a:t>
            </a:r>
            <a:endParaRPr lang="en-US" dirty="0"/>
          </a:p>
        </p:txBody>
      </p:sp>
      <p:sp>
        <p:nvSpPr>
          <p:cNvPr id="9" name="Slide Number Placeholder 8"/>
          <p:cNvSpPr>
            <a:spLocks noGrp="1"/>
          </p:cNvSpPr>
          <p:nvPr>
            <p:ph type="sldNum" sz="quarter" idx="12"/>
          </p:nvPr>
        </p:nvSpPr>
        <p:spPr/>
        <p:txBody>
          <a:bodyPr/>
          <a:lstStyle/>
          <a:p>
            <a:pPr>
              <a:defRPr/>
            </a:pPr>
            <a:fld id="{51495A43-CCF2-4517-9B2B-A16D7D619FAF}" type="slidenum">
              <a:rPr lang="en-US" smtClean="0"/>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FB0700A-AA3D-461B-A3B6-39C39373F01C}"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baseline="0">
                <a:latin typeface="Arial Narrow" panose="020B0606020202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5" name="Slide Number Placeholder 4"/>
          <p:cNvSpPr>
            <a:spLocks noGrp="1"/>
          </p:cNvSpPr>
          <p:nvPr>
            <p:ph type="sldNum" sz="quarter" idx="12"/>
          </p:nvPr>
        </p:nvSpPr>
        <p:spPr/>
        <p:txBody>
          <a:bodyPr/>
          <a:lstStyle/>
          <a:p>
            <a:pPr>
              <a:defRPr/>
            </a:pPr>
            <a:fld id="{05049ED1-3483-43B8-8DF2-5521B918A34E}" type="slidenum">
              <a:rPr lang="en-US" smtClean="0"/>
              <a:pPr>
                <a:defRPr/>
              </a:pPr>
              <a:t>‹#›</a:t>
            </a:fld>
            <a:endParaRPr lang="en-US"/>
          </a:p>
        </p:txBody>
      </p:sp>
      <p:pic>
        <p:nvPicPr>
          <p:cNvPr id="6" name="Picture 5"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7"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lvl1pPr>
              <a:defRPr>
                <a:latin typeface="Arial Narrow" panose="020B0606020202030204" pitchFamily="34" charset="0"/>
              </a:defRPr>
            </a:lvl1pPr>
          </a:lstStyle>
          <a:p>
            <a:pPr>
              <a:defRPr/>
            </a:pPr>
            <a:r>
              <a:rPr lang="en-US" dirty="0">
                <a:hlinkClick r:id="rId2"/>
              </a:rPr>
              <a:t>http://science.energy.gov/sbir</a:t>
            </a:r>
            <a:endParaRPr lang="en-US" dirty="0"/>
          </a:p>
        </p:txBody>
      </p:sp>
      <p:sp>
        <p:nvSpPr>
          <p:cNvPr id="4" name="Slide Number Placeholder 3"/>
          <p:cNvSpPr>
            <a:spLocks noGrp="1"/>
          </p:cNvSpPr>
          <p:nvPr>
            <p:ph type="sldNum" sz="quarter" idx="12"/>
          </p:nvPr>
        </p:nvSpPr>
        <p:spPr/>
        <p:txBody>
          <a:bodyPr/>
          <a:lstStyle/>
          <a:p>
            <a:pPr>
              <a:defRPr/>
            </a:pPr>
            <a:fld id="{1D6C4B29-14BB-4B14-B5AA-B94BB29F99A3}" type="slidenum">
              <a:rPr lang="en-US" smtClean="0"/>
              <a:pPr>
                <a:defRPr/>
              </a:pPr>
              <a:t>‹#›</a:t>
            </a:fld>
            <a:endParaRPr lang="en-US"/>
          </a:p>
        </p:txBody>
      </p:sp>
      <p:pic>
        <p:nvPicPr>
          <p:cNvPr id="5" name="Picture 4" descr="horizontal-logo-green-text.jpg"/>
          <p:cNvPicPr>
            <a:picLocks noChangeAspect="1"/>
          </p:cNvPicPr>
          <p:nvPr userDrawn="1"/>
        </p:nvPicPr>
        <p:blipFill>
          <a:blip r:embed="rId3" cstate="print"/>
          <a:srcRect/>
          <a:stretch>
            <a:fillRect/>
          </a:stretch>
        </p:blipFill>
        <p:spPr bwMode="auto">
          <a:xfrm>
            <a:off x="152400" y="6324600"/>
            <a:ext cx="2438400" cy="407987"/>
          </a:xfrm>
          <a:prstGeom prst="rect">
            <a:avLst/>
          </a:prstGeom>
          <a:noFill/>
          <a:ln w="9525">
            <a:noFill/>
            <a:miter lim="800000"/>
            <a:headEnd/>
            <a:tailEnd/>
          </a:ln>
        </p:spPr>
      </p:pic>
      <p:sp>
        <p:nvSpPr>
          <p:cNvPr id="6" name="Footer Placeholder 4"/>
          <p:cNvSpPr txBox="1">
            <a:spLocks/>
          </p:cNvSpPr>
          <p:nvPr userDrawn="1"/>
        </p:nvSpPr>
        <p:spPr>
          <a:xfrm>
            <a:off x="1905000" y="6264275"/>
            <a:ext cx="1447800" cy="441325"/>
          </a:xfrm>
          <a:prstGeom prst="rect">
            <a:avLst/>
          </a:prstGeom>
          <a:solidFill>
            <a:schemeClr val="bg1"/>
          </a:solidFill>
        </p:spPr>
        <p:txBody>
          <a:bodyPr vert="horz" lIns="91440" tIns="45720" rIns="91440" bIns="45720" rtlCol="0" anchor="ctr"/>
          <a:lstStyle>
            <a:lvl1pPr algn="l">
              <a:defRPr sz="1200" b="1">
                <a:solidFill>
                  <a:srgbClr val="2C8458"/>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C8458"/>
                </a:solidFill>
                <a:effectLst/>
                <a:uLnTx/>
                <a:uFillTx/>
                <a:latin typeface="Arial" pitchFamily="34" charset="0"/>
                <a:ea typeface="+mn-ea"/>
                <a:cs typeface="Arial" pitchFamily="34" charset="0"/>
              </a:rPr>
              <a:t>SBIR/STTR Programs Office</a:t>
            </a: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841290-C250-4FDF-A292-3556F08F4707}" type="slidenum">
              <a:rPr lang="en-US" smtClean="0"/>
              <a:pPr>
                <a:defRPr/>
              </a:pPr>
              <a:t>‹#›</a:t>
            </a:fld>
            <a:endParaRPr lang="en-US"/>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8E3D4D-A005-49AE-9582-16EC829995D5}" type="slidenum">
              <a:rPr lang="en-US" smtClean="0"/>
              <a:pPr>
                <a:defRPr/>
              </a:pPr>
              <a:t>‹#›</a:t>
            </a:fld>
            <a:endParaRPr lang="en-US"/>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7BBC0C-5D8A-42AA-B13D-5AF11D9B810A}" type="slidenum">
              <a:rPr lang="en-US" smtClean="0"/>
              <a:pPr>
                <a:defRPr/>
              </a:pPr>
              <a:t>‹#›</a:t>
            </a:fld>
            <a:endParaRPr lang="en-US"/>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59B4B0-E9B4-480A-8B53-20DB36DAD709}" type="slidenum">
              <a:rPr lang="en-US" smtClean="0"/>
              <a:pPr>
                <a:defRPr/>
              </a:pPr>
              <a:t>‹#›</a:t>
            </a:fld>
            <a:endParaRPr lang="en-US"/>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lvl1pPr>
              <a:defRPr sz="3200" b="1">
                <a:latin typeface="Cambria" pitchFamily="18" charset="0"/>
              </a:defRPr>
            </a:lvl1pPr>
          </a:lstStyle>
          <a:p>
            <a:r>
              <a:rPr lang="en-US" dirty="0"/>
              <a:t>Click to edit Master title style</a:t>
            </a:r>
          </a:p>
        </p:txBody>
      </p:sp>
      <p:sp>
        <p:nvSpPr>
          <p:cNvPr id="3" name="Text Placeholder 2"/>
          <p:cNvSpPr>
            <a:spLocks noGrp="1"/>
          </p:cNvSpPr>
          <p:nvPr>
            <p:ph type="body" sz="half" idx="1"/>
          </p:nvPr>
        </p:nvSpPr>
        <p:spPr>
          <a:xfrm>
            <a:off x="457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4038600" cy="3886200"/>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BAFF6DD-E697-44D3-B473-45CF239FEBE6}"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4F5CB06-5FE7-4B57-9060-90159B6FEB8A}"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93D773-B35F-4FB7-8D60-3A0370754F72}" type="slidenum">
              <a:rPr lang="en-US"/>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2898D1E-D11C-45C6-A7D1-F709A31F086A}"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51495A43-CCF2-4517-9B2B-A16D7D619FAF}" type="slidenum">
              <a:rPr lang="en-US"/>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5049ED1-3483-43B8-8DF2-5521B918A34E}" type="slidenum">
              <a:rPr lang="en-US"/>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D6C4B29-14BB-4B14-B5AA-B94BB29F99A3}" type="slidenum">
              <a:rPr lang="en-US"/>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F841290-C250-4FDF-A292-3556F08F4707}"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48E3D4D-A005-49AE-9582-16EC829995D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a:defRPr/>
            </a:pPr>
            <a:endParaRPr lang="en-US"/>
          </a:p>
        </p:txBody>
      </p:sp>
      <p:sp>
        <p:nvSpPr>
          <p:cNvPr id="3789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A7A76098-7D4E-4604-B8FB-201F4C05C3A2}" type="slidenum">
              <a:rPr lang="en-US"/>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3789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a:p>
          </p:txBody>
        </p:sp>
        <p:sp>
          <p:nvSpPr>
            <p:cNvPr id="3789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a:p>
          </p:txBody>
        </p:sp>
        <p:sp>
          <p:nvSpPr>
            <p:cNvPr id="3789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89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sz="1800">
                <a:solidFill>
                  <a:schemeClr val="hlink"/>
                </a:solidFill>
                <a:latin typeface="Arial" charset="0"/>
              </a:endParaRPr>
            </a:p>
          </p:txBody>
        </p:sp>
        <p:sp>
          <p:nvSpPr>
            <p:cNvPr id="3789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a:p>
          </p:txBody>
        </p:sp>
        <p:sp>
          <p:nvSpPr>
            <p:cNvPr id="3790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sp>
          <p:nvSpPr>
            <p:cNvPr id="3790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sz="1800">
                <a:solidFill>
                  <a:schemeClr val="accent2"/>
                </a:solidFill>
                <a:latin typeface="Arial" charset="0"/>
              </a:endParaRPr>
            </a:p>
          </p:txBody>
        </p:sp>
      </p:grpSp>
      <p:sp>
        <p:nvSpPr>
          <p:cNvPr id="1029" name="Rectangle 14"/>
          <p:cNvSpPr>
            <a:spLocks noGrp="1" noChangeArrowheads="1"/>
          </p:cNvSpPr>
          <p:nvPr>
            <p:ph type="title"/>
          </p:nvPr>
        </p:nvSpPr>
        <p:spPr bwMode="auto">
          <a:xfrm>
            <a:off x="446314" y="457200"/>
            <a:ext cx="8240486"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90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spd="slow">
    <p:fade/>
  </p:transition>
  <p:hf hdr="0" ftr="0" dt="0"/>
  <p:txStyles>
    <p:titleStyle>
      <a:lvl1pPr algn="l" rtl="0" eaLnBrk="0" fontAlgn="base" hangingPunct="0">
        <a:spcBef>
          <a:spcPct val="0"/>
        </a:spcBef>
        <a:spcAft>
          <a:spcPct val="0"/>
        </a:spcAft>
        <a:defRPr sz="3200" b="1">
          <a:solidFill>
            <a:schemeClr val="tx1"/>
          </a:solidFill>
          <a:latin typeface="Cambria" pitchFamily="18" charset="0"/>
          <a:ea typeface="+mj-ea"/>
          <a:cs typeface="+mj-cs"/>
        </a:defRPr>
      </a:lvl1pPr>
      <a:lvl2pPr algn="l" rtl="0" eaLnBrk="0" fontAlgn="base" hangingPunct="0">
        <a:spcBef>
          <a:spcPct val="0"/>
        </a:spcBef>
        <a:spcAft>
          <a:spcPct val="0"/>
        </a:spcAft>
        <a:defRPr sz="3600">
          <a:solidFill>
            <a:schemeClr val="tx1"/>
          </a:solidFill>
          <a:latin typeface="Times New Roman" pitchFamily="18" charset="0"/>
        </a:defRPr>
      </a:lvl2pPr>
      <a:lvl3pPr algn="l" rtl="0" eaLnBrk="0" fontAlgn="base" hangingPunct="0">
        <a:spcBef>
          <a:spcPct val="0"/>
        </a:spcBef>
        <a:spcAft>
          <a:spcPct val="0"/>
        </a:spcAft>
        <a:defRPr sz="3600">
          <a:solidFill>
            <a:schemeClr val="tx1"/>
          </a:solidFill>
          <a:latin typeface="Times New Roman" pitchFamily="18" charset="0"/>
        </a:defRPr>
      </a:lvl3pPr>
      <a:lvl4pPr algn="l" rtl="0" eaLnBrk="0" fontAlgn="base" hangingPunct="0">
        <a:spcBef>
          <a:spcPct val="0"/>
        </a:spcBef>
        <a:spcAft>
          <a:spcPct val="0"/>
        </a:spcAft>
        <a:defRPr sz="3600">
          <a:solidFill>
            <a:schemeClr val="tx1"/>
          </a:solidFill>
          <a:latin typeface="Times New Roman" pitchFamily="18" charset="0"/>
        </a:defRPr>
      </a:lvl4pPr>
      <a:lvl5pPr algn="l" rtl="0" eaLnBrk="0" fontAlgn="base" hangingPunct="0">
        <a:spcBef>
          <a:spcPct val="0"/>
        </a:spcBef>
        <a:spcAft>
          <a:spcPct val="0"/>
        </a:spcAft>
        <a:defRPr sz="3600">
          <a:solidFill>
            <a:schemeClr val="tx1"/>
          </a:solidFill>
          <a:latin typeface="Times New Roman" pitchFamily="18" charset="0"/>
        </a:defRPr>
      </a:lvl5pPr>
      <a:lvl6pPr marL="457200" algn="l" rtl="0" fontAlgn="base">
        <a:spcBef>
          <a:spcPct val="0"/>
        </a:spcBef>
        <a:spcAft>
          <a:spcPct val="0"/>
        </a:spcAft>
        <a:defRPr sz="3600">
          <a:solidFill>
            <a:schemeClr val="tx1"/>
          </a:solidFill>
          <a:latin typeface="Times New Roman" pitchFamily="18" charset="0"/>
        </a:defRPr>
      </a:lvl6pPr>
      <a:lvl7pPr marL="914400" algn="l" rtl="0" fontAlgn="base">
        <a:spcBef>
          <a:spcPct val="0"/>
        </a:spcBef>
        <a:spcAft>
          <a:spcPct val="0"/>
        </a:spcAft>
        <a:defRPr sz="3600">
          <a:solidFill>
            <a:schemeClr val="tx1"/>
          </a:solidFill>
          <a:latin typeface="Times New Roman" pitchFamily="18" charset="0"/>
        </a:defRPr>
      </a:lvl7pPr>
      <a:lvl8pPr marL="1371600" algn="l" rtl="0" fontAlgn="base">
        <a:spcBef>
          <a:spcPct val="0"/>
        </a:spcBef>
        <a:spcAft>
          <a:spcPct val="0"/>
        </a:spcAft>
        <a:defRPr sz="3600">
          <a:solidFill>
            <a:schemeClr val="tx1"/>
          </a:solidFill>
          <a:latin typeface="Times New Roman" pitchFamily="18" charset="0"/>
        </a:defRPr>
      </a:lvl8pPr>
      <a:lvl9pPr marL="1828800" algn="l" rtl="0" fontAlgn="base">
        <a:spcBef>
          <a:spcPct val="0"/>
        </a:spcBef>
        <a:spcAft>
          <a:spcPct val="0"/>
        </a:spcAft>
        <a:defRPr sz="36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7A76098-7D4E-4604-B8FB-201F4C05C3A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ience.osti.gov/sbir/Funding-Opportunities"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sbir-sttr@science.doe.gov"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mailto:eems@ee.doe.gov" TargetMode="External"/><Relationship Id="rId3" Type="http://schemas.openxmlformats.org/officeDocument/2006/relationships/hyperlink" Target="mailto:Andrea.Bailey@ee.doe.gov" TargetMode="External"/><Relationship Id="rId7" Type="http://schemas.openxmlformats.org/officeDocument/2006/relationships/hyperlink" Target="mailto:Ben.Simon@ee.doe.gov"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mailto:Tina.Kaarsberg@ee.doe.gov" TargetMode="External"/><Relationship Id="rId5" Type="http://schemas.openxmlformats.org/officeDocument/2006/relationships/hyperlink" Target="mailto:Antonio.Bouza@ee.doe.gov" TargetMode="External"/><Relationship Id="rId4" Type="http://schemas.openxmlformats.org/officeDocument/2006/relationships/hyperlink" Target="mailto:Elizabeth.Burrows@ee.doe.gov" TargetMode="External"/><Relationship Id="rId9" Type="http://schemas.openxmlformats.org/officeDocument/2006/relationships/hyperlink" Target="mailto:Emmeline.Kao@ee.doe.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donna.ho@ee.doe.gov"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mailto:emmeline.kao@ee.doe.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imon.Thompson@ee.doe.gov"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mailto:felix.wu@ee.doe.gov" TargetMode="External"/><Relationship Id="rId4" Type="http://schemas.openxmlformats.org/officeDocument/2006/relationships/hyperlink" Target="mailto:fernando.salcedo@ee.doe.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mallory.clites@doe.gov"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mailto:water.sbir@ee.doe.gov"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mailto:solar.sbir@ee.doe.gov"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solar.sbir@ee.doe.go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mailto:benjamin.hallissy@ee.doe.gov"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hyperlink" Target="mailto:Peter.Devlin@ee.doe.gov" TargetMode="External"/><Relationship Id="rId3" Type="http://schemas.openxmlformats.org/officeDocument/2006/relationships/hyperlink" Target="mailto:David.Peterson@ee.doe.gov" TargetMode="External"/><Relationship Id="rId7" Type="http://schemas.openxmlformats.org/officeDocument/2006/relationships/hyperlink" Target="mailto:Laura.Hill@ee.doe.gov"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mailto:Mark.Richards@ee.doe.gov" TargetMode="External"/><Relationship Id="rId5" Type="http://schemas.openxmlformats.org/officeDocument/2006/relationships/hyperlink" Target="mailto:William.Gibbons@ee.doe.gov" TargetMode="External"/><Relationship Id="rId4" Type="http://schemas.openxmlformats.org/officeDocument/2006/relationships/hyperlink" Target="mailto:Julie.Fornaciari@ee.doe.gov" TargetMode="External"/><Relationship Id="rId9" Type="http://schemas.openxmlformats.org/officeDocument/2006/relationships/hyperlink" Target="mailto:Marc.Melaina@ee.doe.gov"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mailto:David.Peterson@ee.doe.gov" TargetMode="External"/><Relationship Id="rId3" Type="http://schemas.openxmlformats.org/officeDocument/2006/relationships/hyperlink" Target="mailto:michael.ulsh@ee.doe.gov" TargetMode="External"/><Relationship Id="rId7" Type="http://schemas.openxmlformats.org/officeDocument/2006/relationships/hyperlink" Target="mailto:Annemarie.Esposito@ee.doe.gov"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mailto:mckenzie.hubert@ee.doe.gov" TargetMode="External"/><Relationship Id="rId5" Type="http://schemas.openxmlformats.org/officeDocument/2006/relationships/hyperlink" Target="mailto:Donna.Ho@ee.doe.gov" TargetMode="External"/><Relationship Id="rId4" Type="http://schemas.openxmlformats.org/officeDocument/2006/relationships/hyperlink" Target="mailto:William.Gibbons@ee.doe.gov" TargetMode="External"/><Relationship Id="rId9" Type="http://schemas.openxmlformats.org/officeDocument/2006/relationships/hyperlink" Target="mailto:James.Vickers@ee.doe.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mailto:Felicia.Lucci@ee.doe.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hyperlink" Target="mailto:emmeline.kao@ee.doe.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nick.lalena@ee.doe.gov"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hyperlink" Target="mailto:tina.kaarsberg@ee.doe.gov" TargetMode="External"/><Relationship Id="rId4" Type="http://schemas.openxmlformats.org/officeDocument/2006/relationships/hyperlink" Target="mailto:changwon.suh@ee.doe.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william.vandermeer@ee.doe.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s://science.osti.gov/sbir" TargetMode="External"/><Relationship Id="rId7"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https://doetutorials.dawnbreaker.com/" TargetMode="External"/><Relationship Id="rId5" Type="http://schemas.openxmlformats.org/officeDocument/2006/relationships/hyperlink" Target="http://www.dawnbreaker.com/doephase0/" TargetMode="External"/><Relationship Id="rId4" Type="http://schemas.openxmlformats.org/officeDocument/2006/relationships/hyperlink" Target="mailto:sbir-sttr@science.doe.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dawnbreaker.com/doephase0/"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0"/>
            <a:ext cx="5132624" cy="461665"/>
          </a:xfrm>
          <a:prstGeom prst="rect">
            <a:avLst/>
          </a:prstGeom>
          <a:noFill/>
        </p:spPr>
        <p:txBody>
          <a:bodyPr wrap="none" rtlCol="0">
            <a:spAutoFit/>
          </a:bodyPr>
          <a:lstStyle/>
          <a:p>
            <a:r>
              <a:rPr lang="en-US" b="1" i="1" dirty="0">
                <a:solidFill>
                  <a:srgbClr val="1F497D"/>
                </a:solidFill>
                <a:latin typeface="Calibri"/>
              </a:rPr>
              <a:t>The DOE Webinar will begin shortly . . .</a:t>
            </a:r>
          </a:p>
        </p:txBody>
      </p:sp>
      <p:sp>
        <p:nvSpPr>
          <p:cNvPr id="7" name="Content Placeholder 6"/>
          <p:cNvSpPr>
            <a:spLocks noGrp="1"/>
          </p:cNvSpPr>
          <p:nvPr>
            <p:ph idx="1"/>
          </p:nvPr>
        </p:nvSpPr>
        <p:spPr>
          <a:xfrm>
            <a:off x="209550" y="952500"/>
            <a:ext cx="8629650" cy="5143499"/>
          </a:xfrm>
        </p:spPr>
        <p:txBody>
          <a:bodyPr>
            <a:normAutofit/>
          </a:bodyPr>
          <a:lstStyle/>
          <a:p>
            <a:r>
              <a:rPr lang="en-US" sz="2200" b="1" dirty="0">
                <a:solidFill>
                  <a:prstClr val="black"/>
                </a:solidFill>
              </a:rPr>
              <a:t>Why is there no sound?</a:t>
            </a:r>
          </a:p>
          <a:p>
            <a:pPr marL="628650" lvl="1" indent="-228600"/>
            <a:r>
              <a:rPr lang="en-US" sz="1700" dirty="0">
                <a:solidFill>
                  <a:prstClr val="black"/>
                </a:solidFill>
              </a:rPr>
              <a:t>Once you logged into the webinar, you were provided two options to listen to this broadcast.  The first option is through your computer speakers, the second option is via dialing the phone number provided to you upon login to the webinar.  If you chose to listen through your computer speakers, you may need to turn your speaker volume on or up.    </a:t>
            </a:r>
          </a:p>
          <a:p>
            <a:r>
              <a:rPr lang="en-US" sz="2200" b="1" dirty="0">
                <a:solidFill>
                  <a:prstClr val="black"/>
                </a:solidFill>
              </a:rPr>
              <a:t>Will DOE provide access to the recorded webinar after the meeting?</a:t>
            </a:r>
          </a:p>
          <a:p>
            <a:pPr marL="628650" lvl="1" indent="-228600"/>
            <a:r>
              <a:rPr lang="en-US" sz="1700" dirty="0">
                <a:solidFill>
                  <a:prstClr val="black"/>
                </a:solidFill>
              </a:rPr>
              <a:t>Yes, all those who registered will receive a link to the slides and to the recorded webinar soon after the meeting.  It will also be available on the DOE SBIR/STTR web site.</a:t>
            </a:r>
          </a:p>
          <a:p>
            <a:r>
              <a:rPr lang="en-US" sz="2200" b="1" dirty="0">
                <a:solidFill>
                  <a:prstClr val="black"/>
                </a:solidFill>
              </a:rPr>
              <a:t>Where can I find the Topics being discussed today?</a:t>
            </a:r>
          </a:p>
          <a:p>
            <a:pPr marL="628650" lvl="1" indent="-228600"/>
            <a:r>
              <a:rPr lang="en-US" sz="1700" dirty="0">
                <a:solidFill>
                  <a:prstClr val="black"/>
                </a:solidFill>
              </a:rPr>
              <a:t>This link will take you to the Funding Opportunity Announcement (FOA) page that lists the FY 2023 Phase I Release 2 Topics:  </a:t>
            </a:r>
            <a:r>
              <a:rPr lang="en-US" sz="1700" dirty="0">
                <a:solidFill>
                  <a:prstClr val="black"/>
                </a:solidFill>
                <a:hlinkClick r:id="rId3"/>
              </a:rPr>
              <a:t>https://science.osti.gov/sbir/Funding-Opportunities</a:t>
            </a:r>
            <a:r>
              <a:rPr lang="en-US" sz="1700" dirty="0">
                <a:solidFill>
                  <a:prstClr val="black"/>
                </a:solidFill>
              </a:rPr>
              <a:t> </a:t>
            </a:r>
          </a:p>
          <a:p>
            <a:r>
              <a:rPr lang="en-US" sz="2200" b="1" dirty="0">
                <a:solidFill>
                  <a:prstClr val="black"/>
                </a:solidFill>
              </a:rPr>
              <a:t>What if my question was not answered at today’s webinar?</a:t>
            </a:r>
          </a:p>
          <a:p>
            <a:pPr marL="628650" lvl="1" indent="-228600"/>
            <a:r>
              <a:rPr lang="en-US" sz="1700" dirty="0">
                <a:solidFill>
                  <a:prstClr val="black"/>
                </a:solidFill>
              </a:rPr>
              <a:t>Please contact the point of contact that follows each subtopic in the document listed above for further clarification.</a:t>
            </a:r>
          </a:p>
          <a:p>
            <a:pPr marL="628650" lvl="1" indent="-228600"/>
            <a:r>
              <a:rPr lang="en-US" sz="1700" dirty="0">
                <a:solidFill>
                  <a:prstClr val="black"/>
                </a:solidFill>
              </a:rPr>
              <a:t>If you have a question about the grant application process, please send us an email at:                                   </a:t>
            </a:r>
            <a:r>
              <a:rPr lang="en-US" sz="1700" dirty="0">
                <a:solidFill>
                  <a:prstClr val="black"/>
                </a:solidFill>
                <a:hlinkClick r:id="rId4"/>
              </a:rPr>
              <a:t>sbir-sttr@science.doe.gov</a:t>
            </a:r>
            <a:r>
              <a:rPr lang="en-US" sz="1700" dirty="0">
                <a:solidFill>
                  <a:prstClr val="black"/>
                </a:solidFill>
              </a:rPr>
              <a:t>.  </a:t>
            </a:r>
          </a:p>
          <a:p>
            <a:pPr marL="231775" lvl="1" indent="-231775">
              <a:buFont typeface="Arial" pitchFamily="34" charset="0"/>
              <a:buChar char="•"/>
            </a:pPr>
            <a:endParaRPr lang="en-US" sz="1400" dirty="0"/>
          </a:p>
          <a:p>
            <a:endParaRPr lang="en-US" dirty="0"/>
          </a:p>
        </p:txBody>
      </p:sp>
    </p:spTree>
    <p:extLst>
      <p:ext uri="{BB962C8B-B14F-4D97-AF65-F5344CB8AC3E}">
        <p14:creationId xmlns:p14="http://schemas.microsoft.com/office/powerpoint/2010/main" val="3865195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fontScale="90000"/>
          </a:bodyPr>
          <a:lstStyle/>
          <a:p>
            <a:pPr marL="1431925" indent="-1431925" algn="l">
              <a:tabLst>
                <a:tab pos="461963" algn="l"/>
                <a:tab pos="1025525" algn="l"/>
              </a:tabLst>
            </a:pPr>
            <a:r>
              <a:rPr lang="en-US" sz="2200" b="1" dirty="0">
                <a:latin typeface="Arial Narrow" panose="020B0606020202030204" pitchFamily="34" charset="0"/>
              </a:rPr>
              <a:t>Topic C56-10: JOINT TOPIC: DECARBONIZATION OF AGRICULTURE, BUILDINGS, TRANSPORT, INDUSTRY AND THEIR COMMUNITIES</a:t>
            </a:r>
          </a:p>
        </p:txBody>
      </p:sp>
      <p:sp>
        <p:nvSpPr>
          <p:cNvPr id="3" name="Subtitle 2"/>
          <p:cNvSpPr>
            <a:spLocks noGrp="1"/>
          </p:cNvSpPr>
          <p:nvPr>
            <p:ph type="subTitle" idx="1"/>
          </p:nvPr>
        </p:nvSpPr>
        <p:spPr>
          <a:xfrm>
            <a:off x="685801" y="2362199"/>
            <a:ext cx="7924800" cy="4190999"/>
          </a:xfrm>
        </p:spPr>
        <p:txBody>
          <a:bodyPr>
            <a:normAutofit/>
          </a:bodyPr>
          <a:lstStyle/>
          <a:p>
            <a:pPr marL="461963" indent="-461963" algn="l">
              <a:buAutoNum type="alphaLcPeriod"/>
              <a:tabLst>
                <a:tab pos="517525" algn="l"/>
              </a:tabLst>
            </a:pPr>
            <a:r>
              <a:rPr lang="en-US" sz="1800" dirty="0">
                <a:solidFill>
                  <a:schemeClr val="tx1"/>
                </a:solidFill>
                <a:latin typeface="Arial Narrow" panose="020B0606020202030204" pitchFamily="34" charset="0"/>
              </a:rPr>
              <a:t>Agricultural Decarbonization </a:t>
            </a:r>
          </a:p>
          <a:p>
            <a:pPr marL="461963" indent="-461963" algn="l">
              <a:buAutoNum type="alphaLcPeriod"/>
              <a:tabLst>
                <a:tab pos="517525" algn="l"/>
              </a:tabLst>
            </a:pPr>
            <a:r>
              <a:rPr lang="en-US" sz="1800" dirty="0">
                <a:solidFill>
                  <a:schemeClr val="tx1"/>
                </a:solidFill>
                <a:latin typeface="Arial Narrow" panose="020B0606020202030204" pitchFamily="34" charset="0"/>
              </a:rPr>
              <a:t>Buildings Decarbonization </a:t>
            </a:r>
          </a:p>
          <a:p>
            <a:pPr marL="461963" indent="-461963" algn="l">
              <a:buAutoNum type="alphaLcPeriod"/>
              <a:tabLst>
                <a:tab pos="517525" algn="l"/>
              </a:tabLst>
            </a:pPr>
            <a:r>
              <a:rPr lang="en-US" sz="1800" dirty="0">
                <a:solidFill>
                  <a:schemeClr val="tx1"/>
                </a:solidFill>
                <a:latin typeface="Arial Narrow" panose="020B0606020202030204" pitchFamily="34" charset="0"/>
              </a:rPr>
              <a:t>Transportation Decarbonization  </a:t>
            </a:r>
          </a:p>
          <a:p>
            <a:pPr marL="461963" indent="-461963" algn="l">
              <a:buAutoNum type="alphaLcPeriod"/>
              <a:tabLst>
                <a:tab pos="517525" algn="l"/>
              </a:tabLst>
            </a:pPr>
            <a:r>
              <a:rPr lang="en-US" sz="1800" dirty="0">
                <a:solidFill>
                  <a:schemeClr val="tx1"/>
                </a:solidFill>
                <a:latin typeface="Arial Narrow" panose="020B0606020202030204" pitchFamily="34" charset="0"/>
              </a:rPr>
              <a:t>Industrial Decarbonization</a:t>
            </a:r>
          </a:p>
          <a:p>
            <a:pPr algn="l">
              <a:tabLst>
                <a:tab pos="517525" algn="l"/>
              </a:tabLst>
            </a:pP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Questions: Subtopic a  –  Andrea Bailey, </a:t>
            </a:r>
            <a:r>
              <a:rPr lang="en-US" sz="1800" dirty="0">
                <a:solidFill>
                  <a:schemeClr val="tx1"/>
                </a:solidFill>
                <a:latin typeface="Arial Narrow" panose="020B0606020202030204" pitchFamily="34" charset="0"/>
                <a:hlinkClick r:id="rId3"/>
              </a:rPr>
              <a:t>Andrea.Bailey@ee.doe.gov</a:t>
            </a:r>
            <a:r>
              <a:rPr lang="en-US" sz="1800" dirty="0">
                <a:solidFill>
                  <a:schemeClr val="tx1"/>
                </a:solidFill>
                <a:latin typeface="Arial Narrow" panose="020B0606020202030204" pitchFamily="34" charset="0"/>
              </a:rPr>
              <a:t>  and </a:t>
            </a:r>
          </a:p>
          <a:p>
            <a:pPr marL="2058988" indent="-2058988" algn="l">
              <a:tabLst>
                <a:tab pos="457200" algn="l"/>
              </a:tabLst>
            </a:pPr>
            <a:r>
              <a:rPr lang="en-US" sz="1800" dirty="0">
                <a:solidFill>
                  <a:schemeClr val="tx1"/>
                </a:solidFill>
                <a:latin typeface="Arial Narrow" panose="020B0606020202030204" pitchFamily="34" charset="0"/>
              </a:rPr>
              <a:t>                                         Elizabeth Burrows, </a:t>
            </a:r>
            <a:r>
              <a:rPr lang="en-US" sz="1800" dirty="0">
                <a:solidFill>
                  <a:schemeClr val="tx1"/>
                </a:solidFill>
                <a:latin typeface="Arial Narrow" panose="020B0606020202030204" pitchFamily="34" charset="0"/>
                <a:hlinkClick r:id="rId4"/>
              </a:rPr>
              <a:t>Elizabeth.Burrows@ee.doe.gov</a:t>
            </a:r>
            <a:r>
              <a:rPr lang="en-US" sz="1800" dirty="0">
                <a:solidFill>
                  <a:schemeClr val="tx1"/>
                </a:solidFill>
                <a:latin typeface="Arial Narrow" panose="020B0606020202030204" pitchFamily="34" charset="0"/>
              </a:rPr>
              <a:t>  </a:t>
            </a:r>
          </a:p>
          <a:p>
            <a:pPr marL="969963" indent="-969963" algn="l"/>
            <a:r>
              <a:rPr lang="en-US" sz="1800" dirty="0">
                <a:solidFill>
                  <a:schemeClr val="tx1"/>
                </a:solidFill>
                <a:latin typeface="Arial Narrow" panose="020B0606020202030204" pitchFamily="34" charset="0"/>
              </a:rPr>
              <a:t>                  Subtopic b  – Tony Bouza, </a:t>
            </a:r>
            <a:r>
              <a:rPr lang="en-US" sz="1800" dirty="0">
                <a:solidFill>
                  <a:schemeClr val="tx1"/>
                </a:solidFill>
                <a:latin typeface="Arial Narrow" panose="020B0606020202030204" pitchFamily="34" charset="0"/>
                <a:hlinkClick r:id="rId5"/>
              </a:rPr>
              <a:t>Antonio.Bouza@ee.doe.gov</a:t>
            </a:r>
            <a:r>
              <a:rPr lang="en-US" sz="1800" dirty="0">
                <a:solidFill>
                  <a:schemeClr val="tx1"/>
                </a:solidFill>
                <a:latin typeface="Arial Narrow" panose="020B0606020202030204" pitchFamily="34" charset="0"/>
              </a:rPr>
              <a:t> and </a:t>
            </a:r>
          </a:p>
          <a:p>
            <a:pPr marL="2058988" indent="-2058988" algn="l">
              <a:tabLst>
                <a:tab pos="457200" algn="l"/>
              </a:tabLst>
            </a:pPr>
            <a:r>
              <a:rPr lang="en-US" sz="1800" dirty="0">
                <a:solidFill>
                  <a:schemeClr val="tx1"/>
                </a:solidFill>
                <a:latin typeface="Arial Narrow" panose="020B0606020202030204" pitchFamily="34" charset="0"/>
              </a:rPr>
              <a:t>                                        Tina Kaarsberg, </a:t>
            </a:r>
            <a:r>
              <a:rPr lang="en-US" sz="1800" dirty="0">
                <a:solidFill>
                  <a:schemeClr val="tx1"/>
                </a:solidFill>
                <a:latin typeface="Arial Narrow" panose="020B0606020202030204" pitchFamily="34" charset="0"/>
                <a:hlinkClick r:id="rId6"/>
              </a:rPr>
              <a:t>Tina.Kaarsberg@ee.doe.gov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c  – Ben Simon, </a:t>
            </a:r>
            <a:r>
              <a:rPr lang="en-US" sz="1800" dirty="0">
                <a:solidFill>
                  <a:schemeClr val="tx1"/>
                </a:solidFill>
                <a:latin typeface="Arial Narrow" panose="020B0606020202030204" pitchFamily="34" charset="0"/>
                <a:hlinkClick r:id="rId7"/>
              </a:rPr>
              <a:t>Ben.Simon@ee.doe.gov</a:t>
            </a:r>
            <a:r>
              <a:rPr lang="en-US" sz="1800" dirty="0">
                <a:solidFill>
                  <a:schemeClr val="tx1"/>
                </a:solidFill>
                <a:latin typeface="Arial Narrow" panose="020B0606020202030204" pitchFamily="34" charset="0"/>
              </a:rPr>
              <a:t>  and </a:t>
            </a:r>
            <a:r>
              <a:rPr lang="en-US" sz="1800" dirty="0">
                <a:solidFill>
                  <a:schemeClr val="tx1"/>
                </a:solidFill>
                <a:latin typeface="Arial Narrow" panose="020B0606020202030204" pitchFamily="34" charset="0"/>
                <a:hlinkClick r:id="rId8"/>
              </a:rPr>
              <a:t>eems@ee.doe.gov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d  – Emmeline Kao, </a:t>
            </a:r>
            <a:r>
              <a:rPr lang="en-US" sz="1800" dirty="0">
                <a:solidFill>
                  <a:schemeClr val="tx1"/>
                </a:solidFill>
                <a:latin typeface="Arial Narrow" panose="020B0606020202030204" pitchFamily="34" charset="0"/>
                <a:hlinkClick r:id="rId9"/>
              </a:rPr>
              <a:t>Emmeline.Kao@ee.doe.gov</a:t>
            </a:r>
            <a:r>
              <a:rPr lang="en-US" sz="1800" dirty="0">
                <a:solidFill>
                  <a:schemeClr val="tx1"/>
                </a:solidFill>
                <a:latin typeface="Arial Narrow" panose="020B0606020202030204" pitchFamily="34" charset="0"/>
              </a:rPr>
              <a:t> and </a:t>
            </a:r>
          </a:p>
          <a:p>
            <a:pPr marL="2058988" indent="-2058988" algn="l">
              <a:tabLst>
                <a:tab pos="457200" algn="l"/>
              </a:tabLst>
            </a:pPr>
            <a:r>
              <a:rPr lang="en-US" sz="1800" dirty="0">
                <a:solidFill>
                  <a:schemeClr val="tx1"/>
                </a:solidFill>
                <a:latin typeface="Arial Narrow" panose="020B0606020202030204" pitchFamily="34" charset="0"/>
              </a:rPr>
              <a:t>                                        Tina Kaarsberg, </a:t>
            </a:r>
            <a:r>
              <a:rPr lang="en-US" sz="1800" dirty="0">
                <a:solidFill>
                  <a:schemeClr val="tx1"/>
                </a:solidFill>
                <a:latin typeface="Arial Narrow" panose="020B0606020202030204" pitchFamily="34" charset="0"/>
                <a:hlinkClick r:id="rId6"/>
              </a:rPr>
              <a:t>Tina.Kaarsberg@ee.doe.gov</a:t>
            </a: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44333234"/>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410066052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43050" indent="-1543050" algn="l">
              <a:tabLst>
                <a:tab pos="461963" algn="l"/>
                <a:tab pos="1025525" algn="l"/>
              </a:tabLst>
            </a:pPr>
            <a:r>
              <a:rPr lang="en-US" sz="2200" b="1" dirty="0">
                <a:latin typeface="Arial Narrow" panose="020B0606020202030204" pitchFamily="34" charset="0"/>
              </a:rPr>
              <a:t>Topic C56-11: JOINT AMMTO/HFTO/IEDO TOPIC: FUEL CELL AND ELECTROLYZER RECYCLING</a:t>
            </a:r>
          </a:p>
        </p:txBody>
      </p:sp>
      <p:sp>
        <p:nvSpPr>
          <p:cNvPr id="3" name="Subtitle 2"/>
          <p:cNvSpPr>
            <a:spLocks noGrp="1"/>
          </p:cNvSpPr>
          <p:nvPr>
            <p:ph type="subTitle" idx="1"/>
          </p:nvPr>
        </p:nvSpPr>
        <p:spPr>
          <a:xfrm>
            <a:off x="685801" y="2590800"/>
            <a:ext cx="7924800" cy="3962398"/>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Efficient and Sustainable Recovery and Reuse of Materials from Manufacturing Scrap in Fuel Cell and </a:t>
            </a:r>
            <a:r>
              <a:rPr lang="en-US" sz="1800" dirty="0" err="1">
                <a:solidFill>
                  <a:schemeClr val="tx1"/>
                </a:solidFill>
                <a:latin typeface="Arial Narrow" panose="020B0606020202030204" pitchFamily="34" charset="0"/>
              </a:rPr>
              <a:t>Electrolyzer</a:t>
            </a:r>
            <a:endParaRPr lang="en-US" sz="1800" dirty="0">
              <a:solidFill>
                <a:schemeClr val="tx1"/>
              </a:solidFill>
              <a:latin typeface="Arial Narrow" panose="020B0606020202030204" pitchFamily="34" charset="0"/>
            </a:endParaRP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Reducing Hazardous Substances in Fuel Cells and </a:t>
            </a:r>
            <a:r>
              <a:rPr lang="en-US" sz="1800" dirty="0" err="1">
                <a:solidFill>
                  <a:schemeClr val="tx1"/>
                </a:solidFill>
                <a:latin typeface="Arial Narrow" panose="020B0606020202030204" pitchFamily="34" charset="0"/>
              </a:rPr>
              <a:t>Electrolyzer</a:t>
            </a:r>
            <a:r>
              <a:rPr lang="en-US" sz="1800" dirty="0">
                <a:solidFill>
                  <a:schemeClr val="tx1"/>
                </a:solidFill>
                <a:latin typeface="Arial Narrow" panose="020B0606020202030204" pitchFamily="34" charset="0"/>
              </a:rPr>
              <a:t> Recycling</a:t>
            </a:r>
          </a:p>
          <a:p>
            <a:pPr marL="342900" indent="-342900" algn="l">
              <a:buFont typeface="+mj-lt"/>
              <a:buAutoNum type="alphaLcPeriod"/>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a:t>
            </a:r>
            <a:r>
              <a:rPr lang="it-IT" sz="1800" dirty="0">
                <a:solidFill>
                  <a:schemeClr val="tx1"/>
                </a:solidFill>
                <a:latin typeface="Arial Narrow" panose="020B0606020202030204" pitchFamily="34" charset="0"/>
              </a:rPr>
              <a:t>Donna Ho, </a:t>
            </a:r>
            <a:r>
              <a:rPr lang="it-IT" sz="1800" dirty="0">
                <a:solidFill>
                  <a:schemeClr val="tx1"/>
                </a:solidFill>
                <a:latin typeface="Arial Narrow" panose="020B0606020202030204" pitchFamily="34" charset="0"/>
                <a:hlinkClick r:id="rId3"/>
              </a:rPr>
              <a:t>donna.ho@ee.doe.gov</a:t>
            </a:r>
            <a:r>
              <a:rPr lang="it-IT"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 Emmeline Kao; </a:t>
            </a:r>
            <a:r>
              <a:rPr lang="en-US" sz="1800" dirty="0">
                <a:solidFill>
                  <a:schemeClr val="tx1"/>
                </a:solidFill>
                <a:latin typeface="Arial Narrow" panose="020B0606020202030204" pitchFamily="34" charset="0"/>
                <a:hlinkClick r:id="rId4"/>
              </a:rPr>
              <a:t>emmeline.kao@ee.doe.gov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23742161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C56-12: VEHICLE TECHNOLOGIES </a:t>
            </a:r>
          </a:p>
        </p:txBody>
      </p:sp>
      <p:sp>
        <p:nvSpPr>
          <p:cNvPr id="3" name="Subtitle 2"/>
          <p:cNvSpPr>
            <a:spLocks noGrp="1"/>
          </p:cNvSpPr>
          <p:nvPr>
            <p:ph type="subTitle" idx="1"/>
          </p:nvPr>
        </p:nvSpPr>
        <p:spPr>
          <a:xfrm>
            <a:off x="685801" y="2362199"/>
            <a:ext cx="7924800" cy="4190999"/>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Innovative Electric Vehicle Battery Cells and Components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Novel Integrated Power Electronics Solutions for High Frequency Power Conversion in EV Fast Charging Systems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Recycling of Polymer Composites for Vehicle Decarbonization</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Simon Thompson, </a:t>
            </a:r>
            <a:r>
              <a:rPr lang="en-US" sz="1800" dirty="0">
                <a:solidFill>
                  <a:schemeClr val="tx1"/>
                </a:solidFill>
                <a:latin typeface="Arial Narrow" panose="020B0606020202030204" pitchFamily="34" charset="0"/>
                <a:hlinkClick r:id="rId3"/>
              </a:rPr>
              <a:t>Simon.Thompson@ee.doe.gov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 </a:t>
            </a:r>
            <a:r>
              <a:rPr lang="pt-BR" sz="1800" dirty="0">
                <a:solidFill>
                  <a:schemeClr val="tx1"/>
                </a:solidFill>
                <a:latin typeface="Arial Narrow" panose="020B0606020202030204" pitchFamily="34" charset="0"/>
              </a:rPr>
              <a:t>Fernando Salcedo, </a:t>
            </a:r>
            <a:r>
              <a:rPr lang="pt-BR" sz="1800" dirty="0">
                <a:solidFill>
                  <a:schemeClr val="tx1"/>
                </a:solidFill>
                <a:latin typeface="Arial Narrow" panose="020B0606020202030204" pitchFamily="34" charset="0"/>
                <a:hlinkClick r:id="rId4"/>
              </a:rPr>
              <a:t>fernando.salcedo@ee.doe.gov</a:t>
            </a:r>
            <a:r>
              <a:rPr lang="pt-B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                  Subtopic c  – </a:t>
            </a:r>
            <a:r>
              <a:rPr lang="pt-BR" sz="1800" dirty="0">
                <a:solidFill>
                  <a:schemeClr val="tx1"/>
                </a:solidFill>
                <a:latin typeface="Arial Narrow" panose="020B0606020202030204" pitchFamily="34" charset="0"/>
              </a:rPr>
              <a:t>Felix Wu, </a:t>
            </a:r>
            <a:r>
              <a:rPr lang="pt-BR" sz="1800" dirty="0">
                <a:solidFill>
                  <a:schemeClr val="tx1"/>
                </a:solidFill>
                <a:latin typeface="Arial Narrow" panose="020B0606020202030204" pitchFamily="34" charset="0"/>
                <a:hlinkClick r:id="rId5"/>
              </a:rPr>
              <a:t>felix.wu@ee.doe.gov</a:t>
            </a:r>
            <a:r>
              <a:rPr lang="pt-B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55674601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58619"/>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C56-13: VEHICLE TECHNOLOGIES (FAST-TRACK ONLY)</a:t>
            </a:r>
          </a:p>
        </p:txBody>
      </p:sp>
      <p:sp>
        <p:nvSpPr>
          <p:cNvPr id="3" name="Subtitle 2"/>
          <p:cNvSpPr>
            <a:spLocks noGrp="1"/>
          </p:cNvSpPr>
          <p:nvPr>
            <p:ph type="subTitle" idx="1"/>
          </p:nvPr>
        </p:nvSpPr>
        <p:spPr>
          <a:xfrm>
            <a:off x="762001" y="2743200"/>
            <a:ext cx="7924800" cy="1752601"/>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Advanced Separations and Processing Technologies for Battery Critical Materials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Advanced Critical Minerals Mapping Technologies </a:t>
            </a:r>
          </a:p>
          <a:p>
            <a:pPr marL="342900" indent="-342900" algn="l">
              <a:buFont typeface="+mj-lt"/>
              <a:buAutoNum type="alphaLcPeriod"/>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Mallory </a:t>
            </a:r>
            <a:r>
              <a:rPr lang="en-US" sz="1800" dirty="0" err="1">
                <a:solidFill>
                  <a:schemeClr val="tx1"/>
                </a:solidFill>
                <a:latin typeface="Arial Narrow" panose="020B0606020202030204" pitchFamily="34" charset="0"/>
              </a:rPr>
              <a:t>Clites</a:t>
            </a:r>
            <a:r>
              <a:rPr 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hlinkClick r:id="rId3"/>
              </a:rPr>
              <a:t>mallory.clites@doe.gov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603658155"/>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NO</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06991152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C56-14: WATER POWER TECHNOLOGIES</a:t>
            </a:r>
          </a:p>
        </p:txBody>
      </p:sp>
      <p:sp>
        <p:nvSpPr>
          <p:cNvPr id="3" name="Subtitle 2"/>
          <p:cNvSpPr>
            <a:spLocks noGrp="1"/>
          </p:cNvSpPr>
          <p:nvPr>
            <p:ph type="subTitle" idx="1"/>
          </p:nvPr>
        </p:nvSpPr>
        <p:spPr>
          <a:xfrm>
            <a:off x="685801" y="2362199"/>
            <a:ext cx="7924800" cy="4190999"/>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Innovations in Water Data</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Advanced Coatings and Geomembrane Liners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Identification of Cybersecurity Threats and Research and Development of Mitigation Strategies for Hydropower and Dams’ Operations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Co-Development of Marine Energy Technologies (CMET)</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Marine Energy Supply Chain Development</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en-US" sz="1800" dirty="0">
                <a:solidFill>
                  <a:schemeClr val="tx1"/>
                </a:solidFill>
                <a:latin typeface="Arial Narrow" panose="020B0606020202030204" pitchFamily="34" charset="0"/>
                <a:hlinkClick r:id="rId3"/>
              </a:rPr>
              <a:t>water.sbir@ee.doe.gov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69567311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C56-15: SOLAR ENERGY TECHNOLOGIES</a:t>
            </a:r>
          </a:p>
        </p:txBody>
      </p:sp>
      <p:sp>
        <p:nvSpPr>
          <p:cNvPr id="3" name="Subtitle 2"/>
          <p:cNvSpPr>
            <a:spLocks noGrp="1"/>
          </p:cNvSpPr>
          <p:nvPr>
            <p:ph type="subTitle" idx="1"/>
          </p:nvPr>
        </p:nvSpPr>
        <p:spPr>
          <a:xfrm>
            <a:off x="685801" y="2362199"/>
            <a:ext cx="7924800" cy="4190999"/>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Wide-Bandgap-Based Power Electronics for Solar Inverters, Converters, and Multi-Port Systems that Integrate Solar Generation with Energy Storage and/or Electric Vehicle Charging</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Photovoltaic Recycling </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Solar Systems Resilient to Weather-related or Cyber Threats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Heliostat Components and Systems for Low-Cost, Autonomous, and High-Concentration Solar Collectors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Concentrating Solar-Thermal Power Technologies for Gen3 CSP or Industrial Decarbonization</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Solar Hardware and Software Technologies: Affordability, Reliability, Performance, and Manufacturing</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en-US" sz="1800" dirty="0">
                <a:solidFill>
                  <a:schemeClr val="tx1"/>
                </a:solidFill>
                <a:latin typeface="Arial Narrow" panose="020B0606020202030204" pitchFamily="34" charset="0"/>
                <a:hlinkClick r:id="rId3"/>
              </a:rPr>
              <a:t>solar.sbir@ee.doe.gov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891402383"/>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YES</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68709091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C56-16: SOLAR ENERGY TECHNOLOGIES (STTR ONLY)</a:t>
            </a:r>
          </a:p>
        </p:txBody>
      </p:sp>
      <p:sp>
        <p:nvSpPr>
          <p:cNvPr id="3" name="Subtitle 2"/>
          <p:cNvSpPr>
            <a:spLocks noGrp="1"/>
          </p:cNvSpPr>
          <p:nvPr>
            <p:ph type="subTitle" idx="1"/>
          </p:nvPr>
        </p:nvSpPr>
        <p:spPr>
          <a:xfrm>
            <a:off x="685801" y="2362199"/>
            <a:ext cx="7924800" cy="4190999"/>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	Transferring Novel Solar Technologies from Research Laboratories to the Market </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en-US" sz="1800" dirty="0">
                <a:solidFill>
                  <a:schemeClr val="tx1"/>
                </a:solidFill>
                <a:latin typeface="Arial Narrow" panose="020B0606020202030204" pitchFamily="34" charset="0"/>
                <a:hlinkClick r:id="rId3"/>
              </a:rPr>
              <a:t>solar.sbir@ee.doe.gov</a:t>
            </a:r>
            <a:r>
              <a:rPr lang="en-US" sz="1800" dirty="0">
                <a:solidFill>
                  <a:schemeClr val="tx1"/>
                </a:solidFill>
                <a:latin typeface="Arial Narrow" panose="020B0606020202030204" pitchFamily="34" charset="0"/>
              </a:rPr>
              <a:t>  </a:t>
            </a:r>
          </a:p>
          <a:p>
            <a:pPr marL="2058988" indent="-2058988" algn="l">
              <a:tabLst>
                <a:tab pos="457200" algn="l"/>
              </a:tabLst>
            </a:pP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80886341"/>
              </p:ext>
            </p:extLst>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NO</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5500450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C56-17: WIND ENERGY TECHNOLOGIES</a:t>
            </a:r>
          </a:p>
        </p:txBody>
      </p:sp>
      <p:sp>
        <p:nvSpPr>
          <p:cNvPr id="3" name="Subtitle 2"/>
          <p:cNvSpPr>
            <a:spLocks noGrp="1"/>
          </p:cNvSpPr>
          <p:nvPr>
            <p:ph type="subTitle" idx="1"/>
          </p:nvPr>
        </p:nvSpPr>
        <p:spPr>
          <a:xfrm>
            <a:off x="762001" y="2743200"/>
            <a:ext cx="7924800" cy="1600201"/>
          </a:xfrm>
        </p:spPr>
        <p:txBody>
          <a:bodyPr>
            <a:normAutofit/>
          </a:bodyPr>
          <a:lstStyle/>
          <a:p>
            <a:pPr algn="l">
              <a:tabLst>
                <a:tab pos="517525" algn="l"/>
              </a:tabLst>
            </a:pPr>
            <a:r>
              <a:rPr lang="en-US" sz="1800" dirty="0">
                <a:solidFill>
                  <a:schemeClr val="tx1"/>
                </a:solidFill>
                <a:latin typeface="Arial Narrow" panose="020B0606020202030204" pitchFamily="34" charset="0"/>
              </a:rPr>
              <a:t>	a.	Open Topic</a:t>
            </a: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fi-FI" sz="1800" dirty="0">
                <a:solidFill>
                  <a:schemeClr val="tx1"/>
                </a:solidFill>
                <a:latin typeface="Arial Narrow" panose="020B0606020202030204" pitchFamily="34" charset="0"/>
              </a:rPr>
              <a:t>Ben Hallissy, </a:t>
            </a:r>
            <a:r>
              <a:rPr lang="fi-FI" sz="1800" dirty="0">
                <a:solidFill>
                  <a:schemeClr val="tx1"/>
                </a:solidFill>
                <a:latin typeface="Arial Narrow" panose="020B0606020202030204" pitchFamily="34" charset="0"/>
                <a:hlinkClick r:id="rId3"/>
              </a:rPr>
              <a:t>benjamin.hallissy@ee.doe.gov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109282765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03" y="226980"/>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C56-18: HYDROGEN AND FUEL CELL TECHNOLOGIES</a:t>
            </a:r>
          </a:p>
        </p:txBody>
      </p:sp>
      <p:sp>
        <p:nvSpPr>
          <p:cNvPr id="3" name="Subtitle 2"/>
          <p:cNvSpPr>
            <a:spLocks noGrp="1"/>
          </p:cNvSpPr>
          <p:nvPr>
            <p:ph type="subTitle" idx="1"/>
          </p:nvPr>
        </p:nvSpPr>
        <p:spPr>
          <a:xfrm>
            <a:off x="685801" y="1905001"/>
            <a:ext cx="7924800" cy="4648198"/>
          </a:xfrm>
        </p:spPr>
        <p:txBody>
          <a:bodyPr>
            <a:normAutofit fontScale="92500" lnSpcReduction="10000"/>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Low-Temperature Reversible Fuel Cells </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Advanced Thermal Management Technologies for Fuel Cell Heavy-Duty Vehicle Applications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Fast Response Flow Control Valves for Gaseous Hydrogen Fueling of Fuel Cell Vehicles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Hydrogen Leak Quantification Technologies for Environmental Monitoring </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Hydrogen Fuel Cell Powered Urban Air Mobility Feasibility Study </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Hydrogen Sustainability Assessment Methods for Project Development</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Liquid Hydrogen Fueling and Delivery Components </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David Peterson, </a:t>
            </a:r>
            <a:r>
              <a:rPr lang="en-US" sz="1800" dirty="0">
                <a:solidFill>
                  <a:schemeClr val="tx1"/>
                </a:solidFill>
                <a:latin typeface="Arial Narrow" panose="020B0606020202030204" pitchFamily="34" charset="0"/>
                <a:hlinkClick r:id="rId3"/>
              </a:rPr>
              <a:t>David.Peterson@ee.doe.gov</a:t>
            </a:r>
            <a:r>
              <a:rPr lang="en-US" sz="1800" dirty="0">
                <a:solidFill>
                  <a:schemeClr val="tx1"/>
                </a:solidFill>
                <a:latin typeface="Arial Narrow" panose="020B0606020202030204" pitchFamily="34" charset="0"/>
              </a:rPr>
              <a:t>  or                              </a:t>
            </a:r>
          </a:p>
          <a:p>
            <a:pPr marL="2058988" indent="-2058988" algn="l">
              <a:tabLst>
                <a:tab pos="457200" algn="l"/>
              </a:tabLst>
            </a:pPr>
            <a:r>
              <a:rPr lang="en-US" sz="1800" dirty="0">
                <a:solidFill>
                  <a:schemeClr val="tx1"/>
                </a:solidFill>
                <a:latin typeface="Arial Narrow" panose="020B0606020202030204" pitchFamily="34" charset="0"/>
              </a:rPr>
              <a:t>                                       Julie Fornaciari, </a:t>
            </a:r>
            <a:r>
              <a:rPr lang="en-US" sz="1800" dirty="0">
                <a:solidFill>
                  <a:schemeClr val="tx1"/>
                </a:solidFill>
                <a:latin typeface="Arial Narrow" panose="020B0606020202030204" pitchFamily="34" charset="0"/>
                <a:hlinkClick r:id="rId4"/>
              </a:rPr>
              <a:t>Julie.Fornaciari@ee.doe.gov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 Will Gibbons, </a:t>
            </a:r>
            <a:r>
              <a:rPr lang="en-US" sz="1800" dirty="0">
                <a:solidFill>
                  <a:schemeClr val="tx1"/>
                </a:solidFill>
                <a:latin typeface="Arial Narrow" panose="020B0606020202030204" pitchFamily="34" charset="0"/>
                <a:hlinkClick r:id="rId5"/>
              </a:rPr>
              <a:t>William.Gibbons@ee.doe.gov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c &amp; g – </a:t>
            </a:r>
            <a:r>
              <a:rPr lang="de-DE" sz="1800" dirty="0">
                <a:solidFill>
                  <a:schemeClr val="tx1"/>
                </a:solidFill>
                <a:latin typeface="Arial Narrow" panose="020B0606020202030204" pitchFamily="34" charset="0"/>
              </a:rPr>
              <a:t>Mark Richards, </a:t>
            </a:r>
            <a:r>
              <a:rPr lang="de-DE" sz="1800" dirty="0">
                <a:solidFill>
                  <a:schemeClr val="tx1"/>
                </a:solidFill>
                <a:latin typeface="Arial Narrow" panose="020B0606020202030204" pitchFamily="34" charset="0"/>
                <a:hlinkClick r:id="rId6"/>
              </a:rPr>
              <a:t>Mark.Richards@ee.doe.gov</a:t>
            </a:r>
            <a:r>
              <a:rPr lang="de-DE"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                  Subtopic d  – Laura Hill, </a:t>
            </a:r>
            <a:r>
              <a:rPr lang="en-US" sz="1800" dirty="0">
                <a:solidFill>
                  <a:schemeClr val="tx1"/>
                </a:solidFill>
                <a:latin typeface="Arial Narrow" panose="020B0606020202030204" pitchFamily="34" charset="0"/>
                <a:hlinkClick r:id="rId7"/>
              </a:rPr>
              <a:t>Laura.Hill@ee.doe.gov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e – </a:t>
            </a:r>
            <a:r>
              <a:rPr lang="pt-BR" sz="1800" dirty="0">
                <a:solidFill>
                  <a:schemeClr val="tx1"/>
                </a:solidFill>
                <a:latin typeface="Arial Narrow" panose="020B0606020202030204" pitchFamily="34" charset="0"/>
              </a:rPr>
              <a:t>Pete Devlin, </a:t>
            </a:r>
            <a:r>
              <a:rPr lang="pt-BR" sz="1800" dirty="0">
                <a:solidFill>
                  <a:schemeClr val="tx1"/>
                </a:solidFill>
                <a:latin typeface="Arial Narrow" panose="020B0606020202030204" pitchFamily="34" charset="0"/>
                <a:hlinkClick r:id="rId8"/>
              </a:rPr>
              <a:t>Peter.Devlin@ee.doe.gov</a:t>
            </a:r>
            <a:r>
              <a:rPr lang="pt-BR"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f – </a:t>
            </a:r>
            <a:r>
              <a:rPr lang="fi-FI" sz="1800" dirty="0">
                <a:solidFill>
                  <a:schemeClr val="tx1"/>
                </a:solidFill>
                <a:latin typeface="Arial Narrow" panose="020B0606020202030204" pitchFamily="34" charset="0"/>
              </a:rPr>
              <a:t>Marc Melaina, </a:t>
            </a:r>
            <a:r>
              <a:rPr lang="fi-FI" sz="1800" dirty="0">
                <a:solidFill>
                  <a:schemeClr val="tx1"/>
                </a:solidFill>
                <a:latin typeface="Arial Narrow" panose="020B0606020202030204" pitchFamily="34" charset="0"/>
                <a:hlinkClick r:id="rId9"/>
              </a:rPr>
              <a:t>Marc.Melaina@ee.doe.gov</a:t>
            </a:r>
            <a:r>
              <a:rPr lang="fi-FI"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55929364"/>
              </p:ext>
            </p:extLst>
          </p:nvPr>
        </p:nvGraphicFramePr>
        <p:xfrm>
          <a:off x="720437" y="914400"/>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62897195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03" y="226980"/>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C56-18: HYDROGEN AND FUEL CELL TECHNOLOGIES</a:t>
            </a:r>
          </a:p>
        </p:txBody>
      </p:sp>
      <p:sp>
        <p:nvSpPr>
          <p:cNvPr id="3" name="Subtitle 2"/>
          <p:cNvSpPr>
            <a:spLocks noGrp="1"/>
          </p:cNvSpPr>
          <p:nvPr>
            <p:ph type="subTitle" idx="1"/>
          </p:nvPr>
        </p:nvSpPr>
        <p:spPr>
          <a:xfrm>
            <a:off x="685801" y="1905001"/>
            <a:ext cx="7924800" cy="4648198"/>
          </a:xfrm>
        </p:spPr>
        <p:txBody>
          <a:bodyPr>
            <a:normAutofit fontScale="92500" lnSpcReduction="10000"/>
          </a:bodyPr>
          <a:lstStyle/>
          <a:p>
            <a:pPr marL="342900" indent="-342900" algn="l">
              <a:buFont typeface="+mj-lt"/>
              <a:buAutoNum type="alphaLcPeriod" startAt="8"/>
              <a:tabLst>
                <a:tab pos="517525" algn="l"/>
              </a:tabLst>
            </a:pPr>
            <a:r>
              <a:rPr lang="en-US" sz="1800" dirty="0">
                <a:solidFill>
                  <a:schemeClr val="tx1"/>
                </a:solidFill>
                <a:latin typeface="Arial Narrow" panose="020B0606020202030204" pitchFamily="34" charset="0"/>
              </a:rPr>
              <a:t>Fuel Cell and </a:t>
            </a:r>
            <a:r>
              <a:rPr lang="en-US" sz="1800" dirty="0" err="1">
                <a:solidFill>
                  <a:schemeClr val="tx1"/>
                </a:solidFill>
                <a:latin typeface="Arial Narrow" panose="020B0606020202030204" pitchFamily="34" charset="0"/>
              </a:rPr>
              <a:t>Electrolyzer</a:t>
            </a:r>
            <a:r>
              <a:rPr lang="en-US" sz="1800" dirty="0">
                <a:solidFill>
                  <a:schemeClr val="tx1"/>
                </a:solidFill>
                <a:latin typeface="Arial Narrow" panose="020B0606020202030204" pitchFamily="34" charset="0"/>
              </a:rPr>
              <a:t> Manufacturing Quality Methods</a:t>
            </a:r>
          </a:p>
          <a:p>
            <a:pPr marL="342900" indent="-342900" algn="l">
              <a:buFont typeface="+mj-lt"/>
              <a:buAutoNum type="alphaLcPeriod" startAt="8"/>
              <a:tabLst>
                <a:tab pos="517525" algn="l"/>
              </a:tabLst>
            </a:pPr>
            <a:r>
              <a:rPr lang="en-US" sz="1800" dirty="0">
                <a:solidFill>
                  <a:schemeClr val="tx1"/>
                </a:solidFill>
                <a:latin typeface="Arial Narrow" panose="020B0606020202030204" pitchFamily="34" charset="0"/>
              </a:rPr>
              <a:t>	Power Electronics Manufacturing Improvements for Heavy-Duty Fuel Cell Vehicle Applications</a:t>
            </a:r>
          </a:p>
          <a:p>
            <a:pPr marL="342900" indent="-342900" algn="l">
              <a:buFont typeface="+mj-lt"/>
              <a:buAutoNum type="alphaLcPeriod" startAt="8"/>
              <a:tabLst>
                <a:tab pos="517525" algn="l"/>
              </a:tabLst>
            </a:pPr>
            <a:r>
              <a:rPr lang="en-US" sz="1800" dirty="0">
                <a:solidFill>
                  <a:schemeClr val="tx1"/>
                </a:solidFill>
                <a:latin typeface="Arial Narrow" panose="020B0606020202030204" pitchFamily="34" charset="0"/>
              </a:rPr>
              <a:t>Fuel Cell Bipolar Plate Protective Coating Manufacturing and Refurbishment Development</a:t>
            </a:r>
          </a:p>
          <a:p>
            <a:pPr marL="342900" indent="-342900" algn="l">
              <a:buFont typeface="+mj-lt"/>
              <a:buAutoNum type="alphaLcPeriod" startAt="8"/>
              <a:tabLst>
                <a:tab pos="517525" algn="l"/>
              </a:tabLst>
            </a:pPr>
            <a:r>
              <a:rPr lang="en-US" sz="1800" dirty="0">
                <a:solidFill>
                  <a:schemeClr val="tx1"/>
                </a:solidFill>
                <a:latin typeface="Arial Narrow" panose="020B0606020202030204" pitchFamily="34" charset="0"/>
              </a:rPr>
              <a:t>Non-PFSA Membranes for </a:t>
            </a:r>
            <a:r>
              <a:rPr lang="en-US" sz="1800" dirty="0" err="1">
                <a:solidFill>
                  <a:schemeClr val="tx1"/>
                </a:solidFill>
                <a:latin typeface="Arial Narrow" panose="020B0606020202030204" pitchFamily="34" charset="0"/>
              </a:rPr>
              <a:t>Electrolyzers</a:t>
            </a:r>
            <a:r>
              <a:rPr lang="en-US" sz="1800" dirty="0">
                <a:solidFill>
                  <a:schemeClr val="tx1"/>
                </a:solidFill>
                <a:latin typeface="Arial Narrow" panose="020B0606020202030204" pitchFamily="34" charset="0"/>
              </a:rPr>
              <a:t> and Fuel Cells</a:t>
            </a:r>
          </a:p>
          <a:p>
            <a:pPr marL="342900" indent="-342900" algn="l">
              <a:buFont typeface="+mj-lt"/>
              <a:buAutoNum type="alphaLcPeriod" startAt="8"/>
              <a:tabLst>
                <a:tab pos="517525" algn="l"/>
              </a:tabLst>
            </a:pPr>
            <a:r>
              <a:rPr lang="en-US" sz="1800" dirty="0" err="1">
                <a:solidFill>
                  <a:schemeClr val="tx1"/>
                </a:solidFill>
                <a:latin typeface="Arial Narrow" panose="020B0606020202030204" pitchFamily="34" charset="0"/>
              </a:rPr>
              <a:t>Electrolyzers</a:t>
            </a:r>
            <a:r>
              <a:rPr lang="en-US" sz="1800" dirty="0">
                <a:solidFill>
                  <a:schemeClr val="tx1"/>
                </a:solidFill>
                <a:latin typeface="Arial Narrow" panose="020B0606020202030204" pitchFamily="34" charset="0"/>
              </a:rPr>
              <a:t> for Impure Water Operation</a:t>
            </a:r>
          </a:p>
          <a:p>
            <a:pPr marL="342900" indent="-342900" algn="l">
              <a:buFont typeface="+mj-lt"/>
              <a:buAutoNum type="alphaLcPeriod" startAt="8"/>
              <a:tabLst>
                <a:tab pos="517525" algn="l"/>
              </a:tabLst>
            </a:pPr>
            <a:r>
              <a:rPr lang="en-US" sz="1800" dirty="0">
                <a:solidFill>
                  <a:schemeClr val="tx1"/>
                </a:solidFill>
                <a:latin typeface="Arial Narrow" panose="020B0606020202030204" pitchFamily="34" charset="0"/>
              </a:rPr>
              <a:t>Alkaline Exchange Membranes for Water </a:t>
            </a:r>
            <a:r>
              <a:rPr lang="en-US" sz="1800" dirty="0" err="1">
                <a:solidFill>
                  <a:schemeClr val="tx1"/>
                </a:solidFill>
                <a:latin typeface="Arial Narrow" panose="020B0606020202030204" pitchFamily="34" charset="0"/>
              </a:rPr>
              <a:t>Electrolyzers</a:t>
            </a:r>
            <a:r>
              <a:rPr lang="en-US" sz="1800" dirty="0">
                <a:solidFill>
                  <a:schemeClr val="tx1"/>
                </a:solidFill>
                <a:latin typeface="Arial Narrow" panose="020B0606020202030204" pitchFamily="34" charset="0"/>
              </a:rPr>
              <a:t> </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h &amp; j – </a:t>
            </a:r>
            <a:r>
              <a:rPr lang="fr-FR" sz="1800" dirty="0">
                <a:solidFill>
                  <a:schemeClr val="tx1"/>
                </a:solidFill>
                <a:latin typeface="Arial Narrow" panose="020B0606020202030204" pitchFamily="34" charset="0"/>
              </a:rPr>
              <a:t>Michael Ulsh, </a:t>
            </a:r>
            <a:r>
              <a:rPr lang="fr-FR" sz="1800" dirty="0">
                <a:solidFill>
                  <a:schemeClr val="tx1"/>
                </a:solidFill>
                <a:latin typeface="Arial Narrow" panose="020B0606020202030204" pitchFamily="34" charset="0"/>
                <a:hlinkClick r:id="rId3"/>
              </a:rPr>
              <a:t>michael.ulsh@ee.doe.gov</a:t>
            </a:r>
            <a:r>
              <a:rPr lang="fr-FR"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                  Subtopic i – Will Gibbons, </a:t>
            </a:r>
            <a:r>
              <a:rPr lang="en-US" sz="1800" dirty="0">
                <a:solidFill>
                  <a:schemeClr val="tx1"/>
                </a:solidFill>
                <a:latin typeface="Arial Narrow" panose="020B0606020202030204" pitchFamily="34" charset="0"/>
                <a:hlinkClick r:id="rId4"/>
              </a:rPr>
              <a:t>William.Gibbons@ee.doe.gov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k – </a:t>
            </a:r>
            <a:r>
              <a:rPr lang="it-IT" sz="1800" dirty="0">
                <a:solidFill>
                  <a:schemeClr val="tx1"/>
                </a:solidFill>
                <a:latin typeface="Arial Narrow" panose="020B0606020202030204" pitchFamily="34" charset="0"/>
              </a:rPr>
              <a:t>Donna Ho, </a:t>
            </a:r>
            <a:r>
              <a:rPr lang="it-IT" sz="1800" dirty="0">
                <a:solidFill>
                  <a:schemeClr val="tx1"/>
                </a:solidFill>
                <a:latin typeface="Arial Narrow" panose="020B0606020202030204" pitchFamily="34" charset="0"/>
                <a:hlinkClick r:id="rId5"/>
              </a:rPr>
              <a:t>Donna.Ho@ee.doe.gov</a:t>
            </a:r>
            <a:r>
              <a:rPr lang="it-IT" sz="1800" dirty="0">
                <a:solidFill>
                  <a:schemeClr val="tx1"/>
                </a:solidFill>
                <a:latin typeface="Arial Narrow" panose="020B0606020202030204" pitchFamily="34" charset="0"/>
              </a:rPr>
              <a:t> and </a:t>
            </a:r>
          </a:p>
          <a:p>
            <a:pPr marL="2058988" indent="-2058988" algn="l">
              <a:tabLst>
                <a:tab pos="457200" algn="l"/>
              </a:tabLst>
            </a:pPr>
            <a:r>
              <a:rPr lang="it-IT" sz="1800" dirty="0">
                <a:solidFill>
                  <a:schemeClr val="tx1"/>
                </a:solidFill>
                <a:latin typeface="Arial Narrow" panose="020B0606020202030204" pitchFamily="34" charset="0"/>
              </a:rPr>
              <a:t>                                       McKenzie Hubert, </a:t>
            </a:r>
            <a:r>
              <a:rPr lang="it-IT" sz="1800" dirty="0">
                <a:solidFill>
                  <a:schemeClr val="tx1"/>
                </a:solidFill>
                <a:latin typeface="Arial Narrow" panose="020B0606020202030204" pitchFamily="34" charset="0"/>
                <a:hlinkClick r:id="rId6"/>
              </a:rPr>
              <a:t>mckenzie.hubert@ee.doe.gov</a:t>
            </a:r>
            <a:r>
              <a:rPr lang="it-IT"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                  Subtopic l – Anne Marie Esposito, </a:t>
            </a:r>
            <a:r>
              <a:rPr lang="en-US" sz="1800" dirty="0">
                <a:solidFill>
                  <a:schemeClr val="tx1"/>
                </a:solidFill>
                <a:latin typeface="Arial Narrow" panose="020B0606020202030204" pitchFamily="34" charset="0"/>
                <a:hlinkClick r:id="rId7"/>
              </a:rPr>
              <a:t>Annemarie.Esposito@ee.doe.gov</a:t>
            </a:r>
            <a:r>
              <a:rPr lang="en-US" sz="1800" dirty="0">
                <a:solidFill>
                  <a:schemeClr val="tx1"/>
                </a:solidFill>
                <a:latin typeface="Arial Narrow" panose="020B0606020202030204" pitchFamily="34" charset="0"/>
              </a:rPr>
              <a:t> or             </a:t>
            </a:r>
          </a:p>
          <a:p>
            <a:pPr marL="2058988" indent="-2058988" algn="l">
              <a:tabLst>
                <a:tab pos="457200" algn="l"/>
              </a:tabLst>
            </a:pPr>
            <a:r>
              <a:rPr lang="en-US" sz="1800" dirty="0">
                <a:solidFill>
                  <a:schemeClr val="tx1"/>
                </a:solidFill>
                <a:latin typeface="Arial Narrow" panose="020B0606020202030204" pitchFamily="34" charset="0"/>
              </a:rPr>
              <a:t>                                      David Peterson, </a:t>
            </a:r>
            <a:r>
              <a:rPr lang="en-US" sz="1800" dirty="0">
                <a:solidFill>
                  <a:schemeClr val="tx1"/>
                </a:solidFill>
                <a:latin typeface="Arial Narrow" panose="020B0606020202030204" pitchFamily="34" charset="0"/>
                <a:hlinkClick r:id="rId8"/>
              </a:rPr>
              <a:t>David.Peterson@ee.doe.gov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m – James Vickers, </a:t>
            </a:r>
            <a:r>
              <a:rPr lang="en-US" sz="1800" dirty="0">
                <a:solidFill>
                  <a:schemeClr val="tx1"/>
                </a:solidFill>
                <a:latin typeface="Arial Narrow" panose="020B0606020202030204" pitchFamily="34" charset="0"/>
                <a:hlinkClick r:id="rId9"/>
              </a:rPr>
              <a:t>James.Vickers@ee.doe.gov</a:t>
            </a:r>
            <a:r>
              <a:rPr lang="en-US" sz="1800" dirty="0">
                <a:solidFill>
                  <a:schemeClr val="tx1"/>
                </a:solidFill>
                <a:latin typeface="Arial Narrow" panose="020B0606020202030204" pitchFamily="34" charset="0"/>
              </a:rPr>
              <a:t> </a:t>
            </a:r>
            <a:endParaRPr lang="pt-BR"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20437" y="914400"/>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17121291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alpha val="21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4"/>
          <p:cNvSpPr txBox="1">
            <a:spLocks noChangeArrowheads="1"/>
          </p:cNvSpPr>
          <p:nvPr/>
        </p:nvSpPr>
        <p:spPr bwMode="auto">
          <a:xfrm>
            <a:off x="2419350" y="4953000"/>
            <a:ext cx="4305300" cy="461665"/>
          </a:xfrm>
          <a:prstGeom prst="rect">
            <a:avLst/>
          </a:prstGeom>
          <a:noFill/>
          <a:ln w="9525">
            <a:noFill/>
            <a:miter lim="800000"/>
            <a:headEnd/>
            <a:tailEnd/>
          </a:ln>
        </p:spPr>
        <p:txBody>
          <a:bodyPr wrap="square">
            <a:spAutoFit/>
          </a:bodyPr>
          <a:lstStyle/>
          <a:p>
            <a:pPr algn="ctr">
              <a:spcBef>
                <a:spcPts val="0"/>
              </a:spcBef>
            </a:pPr>
            <a:r>
              <a:rPr lang="en-US" b="1" dirty="0">
                <a:solidFill>
                  <a:prstClr val="black"/>
                </a:solidFill>
                <a:latin typeface="Calibri" pitchFamily="34" charset="0"/>
              </a:rPr>
              <a:t>DOE SBIR/STTR Programs Office</a:t>
            </a:r>
          </a:p>
        </p:txBody>
      </p:sp>
      <p:sp>
        <p:nvSpPr>
          <p:cNvPr id="4" name="Rectangle 2"/>
          <p:cNvSpPr>
            <a:spLocks noGrp="1" noChangeArrowheads="1"/>
          </p:cNvSpPr>
          <p:nvPr>
            <p:ph type="ctrTitle"/>
          </p:nvPr>
        </p:nvSpPr>
        <p:spPr>
          <a:xfrm>
            <a:off x="990600" y="1143000"/>
            <a:ext cx="7162800" cy="3469333"/>
          </a:xfrm>
          <a:noFill/>
        </p:spPr>
        <p:txBody>
          <a:bodyPr>
            <a:normAutofit fontScale="90000"/>
          </a:bodyPr>
          <a:lstStyle/>
          <a:p>
            <a:pPr>
              <a:lnSpc>
                <a:spcPct val="80000"/>
              </a:lnSpc>
            </a:pPr>
            <a:r>
              <a:rPr lang="en-US" sz="3600" dirty="0"/>
              <a:t>DOE SBIR/STTR </a:t>
            </a:r>
            <a:br>
              <a:rPr lang="en-US" sz="3600" dirty="0"/>
            </a:br>
            <a:r>
              <a:rPr lang="en-US" sz="3600" dirty="0"/>
              <a:t>Phase I Release 2 Topics Webinar</a:t>
            </a:r>
            <a:br>
              <a:rPr lang="en-US" sz="3600" dirty="0"/>
            </a:br>
            <a:br>
              <a:rPr lang="en-US" sz="3600" dirty="0"/>
            </a:br>
            <a:r>
              <a:rPr lang="en-US" sz="3600" dirty="0"/>
              <a:t>Topics associated with the</a:t>
            </a:r>
            <a:br>
              <a:rPr lang="en-US" sz="3600" dirty="0"/>
            </a:br>
            <a:r>
              <a:rPr lang="en-US" sz="3600" dirty="0"/>
              <a:t>FY 2023 Phase I Release 2</a:t>
            </a:r>
            <a:br>
              <a:rPr lang="en-US" sz="3600" dirty="0"/>
            </a:br>
            <a:r>
              <a:rPr lang="en-US" sz="3600" dirty="0"/>
              <a:t>Funding Opportunity Announcement</a:t>
            </a:r>
            <a:br>
              <a:rPr lang="en-US" sz="3600" dirty="0"/>
            </a:br>
            <a:br>
              <a:rPr lang="en-US" sz="3600" dirty="0"/>
            </a:br>
            <a:r>
              <a:rPr lang="en-US" sz="3200" b="1" u="sng" dirty="0">
                <a:latin typeface="Calibri" pitchFamily="34" charset="0"/>
              </a:rPr>
              <a:t>Topics 10-21</a:t>
            </a:r>
            <a:br>
              <a:rPr lang="en-US" sz="3200" dirty="0"/>
            </a:br>
            <a:endParaRPr lang="en-US" sz="1700" dirty="0"/>
          </a:p>
        </p:txBody>
      </p:sp>
      <p:sp>
        <p:nvSpPr>
          <p:cNvPr id="9" name="TextBox 4"/>
          <p:cNvSpPr txBox="1">
            <a:spLocks noChangeArrowheads="1"/>
          </p:cNvSpPr>
          <p:nvPr/>
        </p:nvSpPr>
        <p:spPr bwMode="auto">
          <a:xfrm>
            <a:off x="3162300" y="5639143"/>
            <a:ext cx="2819400" cy="369332"/>
          </a:xfrm>
          <a:prstGeom prst="rect">
            <a:avLst/>
          </a:prstGeom>
          <a:noFill/>
          <a:ln w="9525">
            <a:noFill/>
            <a:miter lim="800000"/>
            <a:headEnd/>
            <a:tailEnd/>
          </a:ln>
        </p:spPr>
        <p:txBody>
          <a:bodyPr wrap="square">
            <a:spAutoFit/>
          </a:bodyPr>
          <a:lstStyle/>
          <a:p>
            <a:pPr algn="ctr">
              <a:spcBef>
                <a:spcPts val="0"/>
              </a:spcBef>
            </a:pPr>
            <a:r>
              <a:rPr lang="en-US" sz="1800" b="1" u="sng" dirty="0">
                <a:solidFill>
                  <a:prstClr val="black"/>
                </a:solidFill>
                <a:latin typeface="Calibri" pitchFamily="34" charset="0"/>
              </a:rPr>
              <a:t>November 16, 2022</a:t>
            </a:r>
          </a:p>
        </p:txBody>
      </p:sp>
    </p:spTree>
    <p:extLst>
      <p:ext uri="{BB962C8B-B14F-4D97-AF65-F5344CB8AC3E}">
        <p14:creationId xmlns:p14="http://schemas.microsoft.com/office/powerpoint/2010/main" val="394851574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03" y="124840"/>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C56-19: INDUSTRIAL EFFICIENCY AND DECARBONIZATION</a:t>
            </a:r>
          </a:p>
        </p:txBody>
      </p:sp>
      <p:sp>
        <p:nvSpPr>
          <p:cNvPr id="3" name="Subtitle 2"/>
          <p:cNvSpPr>
            <a:spLocks noGrp="1"/>
          </p:cNvSpPr>
          <p:nvPr>
            <p:ph type="subTitle" idx="1"/>
          </p:nvPr>
        </p:nvSpPr>
        <p:spPr>
          <a:xfrm>
            <a:off x="685801" y="2362199"/>
            <a:ext cx="7924800" cy="2438401"/>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Sustainable Chemistry: Mitigation of Hazardous Chemicals in Manufacturing Processes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Enhanced Waste Heat Recovery through Highly Efficient Heat Exchangers</a:t>
            </a:r>
          </a:p>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Other Industrial Decarbonization</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a:t>
            </a:r>
            <a:r>
              <a:rPr lang="it-IT" sz="1800" dirty="0">
                <a:solidFill>
                  <a:schemeClr val="tx1"/>
                </a:solidFill>
                <a:latin typeface="Arial Narrow" panose="020B0606020202030204" pitchFamily="34" charset="0"/>
              </a:rPr>
              <a:t>Felicia Lucci, </a:t>
            </a:r>
            <a:r>
              <a:rPr lang="it-IT" sz="1800" dirty="0">
                <a:solidFill>
                  <a:schemeClr val="tx1"/>
                </a:solidFill>
                <a:latin typeface="Arial Narrow" panose="020B0606020202030204" pitchFamily="34" charset="0"/>
                <a:hlinkClick r:id="rId3"/>
              </a:rPr>
              <a:t>Felicia.Lucci@ee.doe.gov</a:t>
            </a:r>
            <a:r>
              <a:rPr lang="it-IT"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&amp; c  – Emmeline Kao, </a:t>
            </a:r>
            <a:r>
              <a:rPr lang="en-US" sz="1800" dirty="0">
                <a:solidFill>
                  <a:schemeClr val="tx1"/>
                </a:solidFill>
                <a:latin typeface="Arial Narrow" panose="020B0606020202030204" pitchFamily="34" charset="0"/>
                <a:hlinkClick r:id="rId4"/>
              </a:rPr>
              <a:t>emmeline.kao@ee.doe.gov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244541941"/>
              </p:ext>
            </p:extLst>
          </p:nvPr>
        </p:nvGraphicFramePr>
        <p:xfrm>
          <a:off x="762000" y="838200"/>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96206547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543050" indent="-1543050" algn="l">
              <a:tabLst>
                <a:tab pos="461963" algn="l"/>
                <a:tab pos="1025525" algn="l"/>
              </a:tabLst>
            </a:pPr>
            <a:r>
              <a:rPr lang="en-US" sz="2200" b="1" dirty="0">
                <a:latin typeface="Arial Narrow" panose="020B0606020202030204" pitchFamily="34" charset="0"/>
              </a:rPr>
              <a:t>Topic C56-20: ADVANCED MATERIALS AND MANUFACTURING TECHNOLOGIES</a:t>
            </a:r>
          </a:p>
        </p:txBody>
      </p:sp>
      <p:sp>
        <p:nvSpPr>
          <p:cNvPr id="3" name="Subtitle 2"/>
          <p:cNvSpPr>
            <a:spLocks noGrp="1"/>
          </p:cNvSpPr>
          <p:nvPr>
            <p:ph type="subTitle" idx="1"/>
          </p:nvPr>
        </p:nvSpPr>
        <p:spPr>
          <a:xfrm>
            <a:off x="685801" y="2362199"/>
            <a:ext cx="7924800" cy="4190999"/>
          </a:xfrm>
        </p:spPr>
        <p:txBody>
          <a:bodyPr>
            <a:normAutofit/>
          </a:bodyPr>
          <a:lstStyle/>
          <a:p>
            <a:pPr algn="l">
              <a:tabLst>
                <a:tab pos="517525" algn="l"/>
              </a:tabLst>
            </a:pPr>
            <a:r>
              <a:rPr lang="en-US" sz="1800" dirty="0">
                <a:solidFill>
                  <a:schemeClr val="tx1"/>
                </a:solidFill>
                <a:latin typeface="Arial Narrow" panose="020B0606020202030204" pitchFamily="34" charset="0"/>
              </a:rPr>
              <a:t>	</a:t>
            </a:r>
          </a:p>
          <a:p>
            <a:pPr algn="l">
              <a:tabLst>
                <a:tab pos="517525" algn="l"/>
              </a:tabLst>
            </a:pPr>
            <a:r>
              <a:rPr lang="en-US" sz="1800" dirty="0">
                <a:solidFill>
                  <a:schemeClr val="tx1"/>
                </a:solidFill>
                <a:latin typeface="Arial Narrow" panose="020B0606020202030204" pitchFamily="34" charset="0"/>
              </a:rPr>
              <a:t>a.	Power Electronics for Energy Efficient Electrification</a:t>
            </a:r>
          </a:p>
          <a:p>
            <a:pPr algn="l">
              <a:tabLst>
                <a:tab pos="517525" algn="l"/>
              </a:tabLst>
            </a:pPr>
            <a:r>
              <a:rPr lang="en-US" sz="1800" dirty="0">
                <a:solidFill>
                  <a:schemeClr val="tx1"/>
                </a:solidFill>
                <a:latin typeface="Arial Narrow" panose="020B0606020202030204" pitchFamily="34" charset="0"/>
              </a:rPr>
              <a:t>b.	Chemistry-Level Electrode Quality Control (QC) for Battery Manufacturing </a:t>
            </a:r>
          </a:p>
          <a:p>
            <a:pPr algn="l">
              <a:tabLst>
                <a:tab pos="517525" algn="l"/>
              </a:tabLst>
            </a:pPr>
            <a:r>
              <a:rPr lang="en-US" sz="1800" dirty="0">
                <a:solidFill>
                  <a:schemeClr val="tx1"/>
                </a:solidFill>
                <a:latin typeface="Arial Narrow" panose="020B0606020202030204" pitchFamily="34" charset="0"/>
              </a:rPr>
              <a:t>c.	Other Subtopic for Advanced Materials and Manufacturing Technologies</a:t>
            </a:r>
          </a:p>
          <a:p>
            <a:pPr algn="l">
              <a:tabLst>
                <a:tab pos="517525" algn="l"/>
              </a:tabLst>
            </a:pPr>
            <a:endParaRPr lang="en-US" sz="1800" dirty="0">
              <a:solidFill>
                <a:schemeClr val="tx1"/>
              </a:solidFill>
              <a:latin typeface="Arial Narrow" panose="020B0606020202030204" pitchFamily="34" charset="0"/>
            </a:endParaRP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Subtopic a  –  </a:t>
            </a:r>
            <a:r>
              <a:rPr lang="nn-NO" sz="1800" dirty="0">
                <a:solidFill>
                  <a:schemeClr val="tx1"/>
                </a:solidFill>
                <a:latin typeface="Arial Narrow" panose="020B0606020202030204" pitchFamily="34" charset="0"/>
              </a:rPr>
              <a:t>J. Nick Lalena, </a:t>
            </a:r>
            <a:r>
              <a:rPr lang="nn-NO" sz="1800" dirty="0">
                <a:solidFill>
                  <a:schemeClr val="tx1"/>
                </a:solidFill>
                <a:latin typeface="Arial Narrow" panose="020B0606020202030204" pitchFamily="34" charset="0"/>
                <a:hlinkClick r:id="rId3"/>
              </a:rPr>
              <a:t>nick.lalena@ee.doe.gov</a:t>
            </a:r>
            <a:r>
              <a:rPr lang="nn-NO"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b  – Changwon Suh, </a:t>
            </a:r>
            <a:r>
              <a:rPr lang="en-US" sz="1800" dirty="0">
                <a:solidFill>
                  <a:schemeClr val="tx1"/>
                </a:solidFill>
                <a:latin typeface="Arial Narrow" panose="020B0606020202030204" pitchFamily="34" charset="0"/>
                <a:hlinkClick r:id="rId4"/>
              </a:rPr>
              <a:t>changwon.suh@ee.doe.gov</a:t>
            </a:r>
            <a:r>
              <a:rPr lang="en-US" sz="1800" dirty="0">
                <a:solidFill>
                  <a:schemeClr val="tx1"/>
                </a:solidFill>
                <a:latin typeface="Arial Narrow" panose="020B0606020202030204" pitchFamily="34" charset="0"/>
              </a:rPr>
              <a:t> </a:t>
            </a:r>
          </a:p>
          <a:p>
            <a:pPr marL="2058988" indent="-2058988" algn="l">
              <a:tabLst>
                <a:tab pos="457200" algn="l"/>
              </a:tabLst>
            </a:pPr>
            <a:r>
              <a:rPr lang="en-US" sz="1800" dirty="0">
                <a:solidFill>
                  <a:schemeClr val="tx1"/>
                </a:solidFill>
                <a:latin typeface="Arial Narrow" panose="020B0606020202030204" pitchFamily="34" charset="0"/>
              </a:rPr>
              <a:t>                  Subtopic c  – Tina Kaarsberg, </a:t>
            </a:r>
            <a:r>
              <a:rPr lang="en-US" sz="1800" dirty="0">
                <a:solidFill>
                  <a:schemeClr val="tx1"/>
                </a:solidFill>
                <a:latin typeface="Arial Narrow" panose="020B0606020202030204" pitchFamily="34" charset="0"/>
                <a:hlinkClick r:id="rId5"/>
              </a:rPr>
              <a:t>tina.kaarsberg@ee.doe.gov</a:t>
            </a:r>
            <a:r>
              <a:rPr lang="en-US" sz="1800" dirty="0">
                <a:solidFill>
                  <a:schemeClr val="tx1"/>
                </a:solidFill>
                <a:latin typeface="Arial Narrow" panose="020B0606020202030204" pitchFamily="34" charset="0"/>
              </a:rPr>
              <a:t>   </a:t>
            </a: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288490565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04801"/>
            <a:ext cx="8153399" cy="838199"/>
          </a:xfrm>
        </p:spPr>
        <p:txBody>
          <a:bodyPr>
            <a:normAutofit/>
          </a:bodyPr>
          <a:lstStyle/>
          <a:p>
            <a:pPr marL="1090613" indent="-1090613" algn="l">
              <a:tabLst>
                <a:tab pos="461963" algn="l"/>
                <a:tab pos="1025525" algn="l"/>
              </a:tabLst>
            </a:pPr>
            <a:r>
              <a:rPr lang="en-US" sz="2200" b="1" dirty="0">
                <a:latin typeface="Arial Narrow" panose="020B0606020202030204" pitchFamily="34" charset="0"/>
              </a:rPr>
              <a:t>Topic C56-21: GEOTHERMAL TECHNOLOGIES</a:t>
            </a:r>
          </a:p>
        </p:txBody>
      </p:sp>
      <p:sp>
        <p:nvSpPr>
          <p:cNvPr id="3" name="Subtitle 2"/>
          <p:cNvSpPr>
            <a:spLocks noGrp="1"/>
          </p:cNvSpPr>
          <p:nvPr>
            <p:ph type="subTitle" idx="1"/>
          </p:nvPr>
        </p:nvSpPr>
        <p:spPr>
          <a:xfrm>
            <a:off x="762001" y="2987965"/>
            <a:ext cx="7924800" cy="1447801"/>
          </a:xfrm>
        </p:spPr>
        <p:txBody>
          <a:bodyPr>
            <a:normAutofit/>
          </a:bodyPr>
          <a:lstStyle/>
          <a:p>
            <a:pPr marL="342900" indent="-342900" algn="l">
              <a:buFont typeface="+mj-lt"/>
              <a:buAutoNum type="alphaLcPeriod"/>
              <a:tabLst>
                <a:tab pos="517525" algn="l"/>
              </a:tabLst>
            </a:pPr>
            <a:r>
              <a:rPr lang="en-US" sz="1800" dirty="0">
                <a:solidFill>
                  <a:schemeClr val="tx1"/>
                </a:solidFill>
                <a:latin typeface="Arial Narrow" panose="020B0606020202030204" pitchFamily="34" charset="0"/>
              </a:rPr>
              <a:t>Long-Term Geothermal Reservoir Monitoring Strategies</a:t>
            </a:r>
          </a:p>
          <a:p>
            <a:pPr algn="l">
              <a:tabLst>
                <a:tab pos="517525" algn="l"/>
              </a:tabLst>
            </a:pPr>
            <a:endParaRPr lang="en-US" sz="1800" dirty="0">
              <a:solidFill>
                <a:schemeClr val="tx1"/>
              </a:solidFill>
              <a:latin typeface="Arial Narrow" panose="020B0606020202030204" pitchFamily="34" charset="0"/>
            </a:endParaRPr>
          </a:p>
          <a:p>
            <a:pPr marL="2058988" indent="-2058988" algn="l">
              <a:tabLst>
                <a:tab pos="457200" algn="l"/>
              </a:tabLst>
            </a:pPr>
            <a:r>
              <a:rPr lang="en-US" sz="1800" dirty="0">
                <a:solidFill>
                  <a:schemeClr val="tx1"/>
                </a:solidFill>
                <a:latin typeface="Arial Narrow" panose="020B0606020202030204" pitchFamily="34" charset="0"/>
              </a:rPr>
              <a:t>Questions: </a:t>
            </a:r>
            <a:r>
              <a:rPr lang="nl-NL" sz="1800" dirty="0">
                <a:solidFill>
                  <a:schemeClr val="tx1"/>
                </a:solidFill>
                <a:latin typeface="Arial Narrow" panose="020B0606020202030204" pitchFamily="34" charset="0"/>
              </a:rPr>
              <a:t>William Vandermeer, </a:t>
            </a:r>
            <a:r>
              <a:rPr lang="nl-NL" sz="1800" dirty="0">
                <a:solidFill>
                  <a:schemeClr val="tx1"/>
                </a:solidFill>
                <a:latin typeface="Arial Narrow" panose="020B0606020202030204" pitchFamily="34" charset="0"/>
                <a:hlinkClick r:id="rId3"/>
              </a:rPr>
              <a:t>william.vandermeer@ee.doe.gov</a:t>
            </a:r>
            <a:r>
              <a:rPr lang="nl-NL" sz="1800" dirty="0">
                <a:solidFill>
                  <a:schemeClr val="tx1"/>
                </a:solidFill>
                <a:latin typeface="Arial Narrow" panose="020B0606020202030204" pitchFamily="34" charset="0"/>
              </a:rPr>
              <a:t> </a:t>
            </a:r>
            <a:endParaRPr lang="en-US" sz="1800" dirty="0">
              <a:solidFill>
                <a:schemeClr val="tx1"/>
              </a:solidFill>
              <a:latin typeface="Arial Narrow" panose="020B0606020202030204" pitchFamily="34" charset="0"/>
            </a:endParaRPr>
          </a:p>
        </p:txBody>
      </p:sp>
      <p:graphicFrame>
        <p:nvGraphicFramePr>
          <p:cNvPr id="4" name="Table 3"/>
          <p:cNvGraphicFramePr>
            <a:graphicFrameLocks noGrp="1"/>
          </p:cNvGraphicFramePr>
          <p:nvPr/>
        </p:nvGraphicFramePr>
        <p:xfrm>
          <a:off x="762001" y="1167319"/>
          <a:ext cx="7650804" cy="990600"/>
        </p:xfrm>
        <a:graphic>
          <a:graphicData uri="http://schemas.openxmlformats.org/drawingml/2006/table">
            <a:tbl>
              <a:tblPr firstRow="1" firstCol="1" bandRow="1">
                <a:tableStyleId>{5C22544A-7EE6-4342-B048-85BDC9FD1C3A}</a:tableStyleId>
              </a:tblPr>
              <a:tblGrid>
                <a:gridCol w="3840804">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 Award Amount:  $200,000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Maximum Phase II Award Amount:  $1,100,000</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extLst>
                  <a:ext uri="{0D108BD9-81ED-4DB2-BD59-A6C34878D82A}">
                    <a16:rowId xmlns:a16="http://schemas.microsoft.com/office/drawing/2014/main" val="10000"/>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rPr>
                        <a:t>Accepting SBIR Phase I Applications:  YES</a:t>
                      </a:r>
                      <a:endParaRPr lang="en-US" sz="1400" b="1" dirty="0">
                        <a:solidFill>
                          <a:schemeClr val="tx1"/>
                        </a:solidFill>
                        <a:effectLst/>
                        <a:latin typeface="Arial Narrow" panose="020B0606020202030204" pitchFamily="34" charset="0"/>
                        <a:ea typeface="Times New Roman"/>
                        <a:cs typeface="Times New Roman"/>
                      </a:endParaRP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Phase I Applications:  YES</a:t>
                      </a:r>
                    </a:p>
                  </a:txBody>
                  <a:tcPr marL="68580" marR="68580" marT="0" marB="0">
                    <a:solidFill>
                      <a:schemeClr val="tx2">
                        <a:lumMod val="40000"/>
                        <a:lumOff val="60000"/>
                      </a:schemeClr>
                    </a:solidFill>
                  </a:tcPr>
                </a:tc>
                <a:extLst>
                  <a:ext uri="{0D108BD9-81ED-4DB2-BD59-A6C34878D82A}">
                    <a16:rowId xmlns:a16="http://schemas.microsoft.com/office/drawing/2014/main" val="10001"/>
                  </a:ext>
                </a:extLst>
              </a:tr>
              <a:tr h="330200">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SBIR Fast-Track Applications: NO</a:t>
                      </a:r>
                    </a:p>
                  </a:txBody>
                  <a:tcPr marL="68580" marR="68580" marT="0" marB="0">
                    <a:solidFill>
                      <a:schemeClr val="tx2">
                        <a:lumMod val="40000"/>
                        <a:lumOff val="60000"/>
                      </a:schemeClr>
                    </a:solidFill>
                  </a:tcPr>
                </a:tc>
                <a:tc>
                  <a:txBody>
                    <a:bodyPr/>
                    <a:lstStyle/>
                    <a:p>
                      <a:pPr marL="0" marR="0">
                        <a:lnSpc>
                          <a:spcPct val="115000"/>
                        </a:lnSpc>
                        <a:spcBef>
                          <a:spcPts val="0"/>
                        </a:spcBef>
                        <a:spcAft>
                          <a:spcPts val="0"/>
                        </a:spcAft>
                      </a:pPr>
                      <a:r>
                        <a:rPr lang="en-US" sz="1400" b="1" dirty="0">
                          <a:solidFill>
                            <a:schemeClr val="tx1"/>
                          </a:solidFill>
                          <a:effectLst/>
                          <a:latin typeface="Arial Narrow" panose="020B0606020202030204" pitchFamily="34" charset="0"/>
                          <a:ea typeface="Times New Roman"/>
                          <a:cs typeface="Times New Roman"/>
                        </a:rPr>
                        <a:t>Accepting STTR Fast-Track Applications: NO</a:t>
                      </a:r>
                    </a:p>
                  </a:txBody>
                  <a:tcPr marL="68580" marR="68580" marT="0" marB="0">
                    <a:solidFill>
                      <a:schemeClr val="tx2">
                        <a:lumMod val="40000"/>
                        <a:lumOff val="60000"/>
                      </a:schemeClr>
                    </a:solidFill>
                  </a:tcPr>
                </a:tc>
                <a:extLst>
                  <a:ext uri="{0D108BD9-81ED-4DB2-BD59-A6C34878D82A}">
                    <a16:rowId xmlns:a16="http://schemas.microsoft.com/office/drawing/2014/main" val="2226866261"/>
                  </a:ext>
                </a:extLst>
              </a:tr>
            </a:tbl>
          </a:graphicData>
        </a:graphic>
      </p:graphicFrame>
    </p:spTree>
    <p:extLst>
      <p:ext uri="{BB962C8B-B14F-4D97-AF65-F5344CB8AC3E}">
        <p14:creationId xmlns:p14="http://schemas.microsoft.com/office/powerpoint/2010/main" val="304813803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sz="2800" b="1" dirty="0"/>
              <a:t>DOE SBIR/STTR Programs Office</a:t>
            </a:r>
            <a:br>
              <a:rPr lang="en-US" sz="2800" b="1" dirty="0"/>
            </a:br>
            <a:r>
              <a:rPr lang="en-US" sz="2800" b="1" dirty="0"/>
              <a:t>Contact Information</a:t>
            </a:r>
          </a:p>
        </p:txBody>
      </p:sp>
      <p:sp>
        <p:nvSpPr>
          <p:cNvPr id="10243" name="Rectangle 7"/>
          <p:cNvSpPr>
            <a:spLocks noGrp="1" noChangeArrowheads="1"/>
          </p:cNvSpPr>
          <p:nvPr>
            <p:ph idx="1"/>
          </p:nvPr>
        </p:nvSpPr>
        <p:spPr>
          <a:xfrm>
            <a:off x="152400" y="2590800"/>
            <a:ext cx="8763000" cy="3429000"/>
          </a:xfrm>
        </p:spPr>
        <p:txBody>
          <a:bodyPr>
            <a:normAutofit/>
          </a:bodyPr>
          <a:lstStyle/>
          <a:p>
            <a:pPr>
              <a:lnSpc>
                <a:spcPct val="80000"/>
              </a:lnSpc>
              <a:buClr>
                <a:schemeClr val="tx1"/>
              </a:buClr>
              <a:buFont typeface="Wingdings" pitchFamily="2" charset="2"/>
              <a:buChar char="Ø"/>
            </a:pPr>
            <a:r>
              <a:rPr lang="en-US" sz="2400" dirty="0"/>
              <a:t>SBIR/STTR Web:  </a:t>
            </a:r>
            <a:r>
              <a:rPr lang="en-US" dirty="0">
                <a:hlinkClick r:id="rId3"/>
              </a:rPr>
              <a:t>https://science.osti.gov/sbir</a:t>
            </a:r>
            <a:r>
              <a:rPr lang="en-US" dirty="0"/>
              <a:t>  </a:t>
            </a:r>
          </a:p>
          <a:p>
            <a:pPr>
              <a:lnSpc>
                <a:spcPct val="80000"/>
              </a:lnSpc>
              <a:buClr>
                <a:schemeClr val="tx1"/>
              </a:buClr>
              <a:buNone/>
            </a:pPr>
            <a:endParaRPr lang="en-US" sz="2000" dirty="0"/>
          </a:p>
          <a:p>
            <a:pPr eaLnBrk="1" hangingPunct="1">
              <a:lnSpc>
                <a:spcPct val="80000"/>
              </a:lnSpc>
              <a:buClr>
                <a:schemeClr val="tx1"/>
              </a:buClr>
              <a:buFont typeface="Wingdings" pitchFamily="2" charset="2"/>
              <a:buChar char="Ø"/>
            </a:pPr>
            <a:r>
              <a:rPr lang="en-US" sz="2400" dirty="0"/>
              <a:t>Email:  </a:t>
            </a:r>
            <a:r>
              <a:rPr lang="en-US" sz="2400" dirty="0">
                <a:hlinkClick r:id="rId4"/>
              </a:rPr>
              <a:t>sbir-sttr@science.doe.gov</a:t>
            </a:r>
            <a:endParaRPr lang="en-US" sz="2400" dirty="0"/>
          </a:p>
          <a:p>
            <a:pPr eaLnBrk="1" hangingPunct="1">
              <a:lnSpc>
                <a:spcPct val="80000"/>
              </a:lnSpc>
              <a:buClr>
                <a:schemeClr val="tx1"/>
              </a:buClr>
              <a:buFont typeface="Wingdings" pitchFamily="2" charset="2"/>
              <a:buChar char="Ø"/>
            </a:pPr>
            <a:endParaRPr lang="en-US" sz="2400" dirty="0"/>
          </a:p>
          <a:p>
            <a:pPr>
              <a:lnSpc>
                <a:spcPct val="80000"/>
              </a:lnSpc>
              <a:buClr>
                <a:schemeClr val="tx1"/>
              </a:buClr>
              <a:buFont typeface="Wingdings" pitchFamily="2" charset="2"/>
              <a:buChar char="Ø"/>
            </a:pPr>
            <a:r>
              <a:rPr lang="en-US" dirty="0"/>
              <a:t>Phone Assistance Hotline:  </a:t>
            </a:r>
            <a:r>
              <a:rPr lang="en-US" sz="2400" dirty="0"/>
              <a:t>301-903-5707</a:t>
            </a:r>
          </a:p>
          <a:p>
            <a:pPr>
              <a:lnSpc>
                <a:spcPct val="80000"/>
              </a:lnSpc>
              <a:buClr>
                <a:schemeClr val="tx1"/>
              </a:buClr>
              <a:buFont typeface="Wingdings" pitchFamily="2" charset="2"/>
              <a:buChar char="Ø"/>
            </a:pPr>
            <a:endParaRPr lang="en-US" dirty="0"/>
          </a:p>
          <a:p>
            <a:pPr>
              <a:lnSpc>
                <a:spcPct val="80000"/>
              </a:lnSpc>
              <a:buClr>
                <a:schemeClr val="tx1"/>
              </a:buClr>
              <a:buFont typeface="Wingdings" pitchFamily="2" charset="2"/>
              <a:buChar char="Ø"/>
            </a:pPr>
            <a:r>
              <a:rPr lang="en-US" sz="2400" dirty="0"/>
              <a:t>DOE Phase 0 Assistance Program</a:t>
            </a:r>
            <a:r>
              <a:rPr lang="en-US" dirty="0"/>
              <a:t>: </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hlinkClick r:id="rId5"/>
              </a:rPr>
              <a:t>http://www.dawnbreaker.com/doephase0/</a:t>
            </a:r>
            <a:r>
              <a:rPr kumimoji="0" lang="en-US" sz="2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endParaRPr lang="en-US" sz="2200" dirty="0"/>
          </a:p>
          <a:p>
            <a:pPr>
              <a:lnSpc>
                <a:spcPct val="80000"/>
              </a:lnSpc>
              <a:buClr>
                <a:schemeClr val="tx1"/>
              </a:buClr>
              <a:buFont typeface="Wingdings" pitchFamily="2" charset="2"/>
              <a:buChar char="Ø"/>
            </a:pPr>
            <a:r>
              <a:rPr lang="en-US" dirty="0"/>
              <a:t>DOE Application Assistance: </a:t>
            </a:r>
            <a:r>
              <a:rPr lang="en-US" dirty="0">
                <a:hlinkClick r:id="rId6"/>
              </a:rPr>
              <a:t>https://doetutorials.dawnbreaker.com/</a:t>
            </a:r>
            <a:r>
              <a:rPr lang="en-US" dirty="0"/>
              <a:t>  </a:t>
            </a:r>
            <a:endParaRPr lang="en-US" sz="2400" dirty="0"/>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23</a:t>
            </a:fld>
            <a:endParaRPr lang="en-US" dirty="0">
              <a:solidFill>
                <a:prstClr val="black">
                  <a:tint val="75000"/>
                </a:prstClr>
              </a:solidFill>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4766" y="1195388"/>
            <a:ext cx="1907234" cy="2553487"/>
          </a:xfrm>
          <a:prstGeom prst="rect">
            <a:avLst/>
          </a:prstGeom>
        </p:spPr>
      </p:pic>
      <p:sp>
        <p:nvSpPr>
          <p:cNvPr id="2" name="AutoShape 2" descr="Image result for coming soon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378231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86" y="642543"/>
            <a:ext cx="8229600" cy="1143000"/>
          </a:xfrm>
        </p:spPr>
        <p:txBody>
          <a:bodyPr/>
          <a:lstStyle/>
          <a:p>
            <a:r>
              <a:rPr lang="en-US" dirty="0"/>
              <a:t>TODAY’S AGENDA</a:t>
            </a:r>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92084385"/>
              </p:ext>
            </p:extLst>
          </p:nvPr>
        </p:nvGraphicFramePr>
        <p:xfrm>
          <a:off x="323161" y="2362200"/>
          <a:ext cx="8363639" cy="1010920"/>
        </p:xfrm>
        <a:graphic>
          <a:graphicData uri="http://schemas.openxmlformats.org/drawingml/2006/table">
            <a:tbl>
              <a:tblPr firstRow="1" bandRow="1">
                <a:tableStyleId>{5C22544A-7EE6-4342-B048-85BDC9FD1C3A}</a:tableStyleId>
              </a:tblPr>
              <a:tblGrid>
                <a:gridCol w="1886639">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370840">
                <a:tc>
                  <a:txBody>
                    <a:bodyPr/>
                    <a:lstStyle/>
                    <a:p>
                      <a:r>
                        <a:rPr lang="en-US" sz="1800" dirty="0"/>
                        <a:t>Topics Introduction</a:t>
                      </a:r>
                      <a:endParaRPr lang="en-US" dirty="0"/>
                    </a:p>
                  </a:txBody>
                  <a:tcPr/>
                </a:tc>
                <a:tc>
                  <a:txBody>
                    <a:bodyPr/>
                    <a:lstStyle/>
                    <a:p>
                      <a:pPr algn="ctr"/>
                      <a:r>
                        <a:rPr lang="en-US" sz="1800" dirty="0"/>
                        <a:t>DOE SBIR/STTR Programs Office</a:t>
                      </a:r>
                      <a:endParaRPr lang="en-US" dirty="0"/>
                    </a:p>
                  </a:txBody>
                  <a:tcPr/>
                </a:tc>
                <a:extLst>
                  <a:ext uri="{0D108BD9-81ED-4DB2-BD59-A6C34878D82A}">
                    <a16:rowId xmlns:a16="http://schemas.microsoft.com/office/drawing/2014/main" val="10000"/>
                  </a:ext>
                </a:extLst>
              </a:tr>
              <a:tr h="370840">
                <a:tc>
                  <a:txBody>
                    <a:bodyPr/>
                    <a:lstStyle/>
                    <a:p>
                      <a:pPr algn="l"/>
                      <a:r>
                        <a:rPr lang="en-US" sz="1800" dirty="0"/>
                        <a:t>Topic 10-21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Office of Energy Efficiency and Renewable Energy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2754997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b="1" dirty="0"/>
              <a:t>FY 2023 Phase I Schedule</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4</a:t>
            </a:fld>
            <a:endParaRPr lang="en-US" dirty="0">
              <a:solidFill>
                <a:prstClr val="black">
                  <a:tint val="75000"/>
                </a:prstClr>
              </a:solidFill>
            </a:endParaRPr>
          </a:p>
        </p:txBody>
      </p:sp>
      <p:graphicFrame>
        <p:nvGraphicFramePr>
          <p:cNvPr id="10" name="Table 9"/>
          <p:cNvGraphicFramePr>
            <a:graphicFrameLocks noGrp="1"/>
          </p:cNvGraphicFramePr>
          <p:nvPr/>
        </p:nvGraphicFramePr>
        <p:xfrm>
          <a:off x="304800" y="1425576"/>
          <a:ext cx="7848601" cy="3899752"/>
        </p:xfrm>
        <a:graphic>
          <a:graphicData uri="http://schemas.openxmlformats.org/drawingml/2006/table">
            <a:tbl>
              <a:tblPr/>
              <a:tblGrid>
                <a:gridCol w="2286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399636">
                <a:tc>
                  <a:txBody>
                    <a:bodyPr/>
                    <a:lstStyle/>
                    <a:p>
                      <a:r>
                        <a:rPr lang="en-US" sz="1600" dirty="0">
                          <a:solidFill>
                            <a:schemeClr val="bg1">
                              <a:lumMod val="95000"/>
                            </a:schemeClr>
                          </a:solidFill>
                          <a:latin typeface="Arial Narrow" panose="020B0606020202030204" pitchFamily="34" charset="0"/>
                        </a:rPr>
                        <a:t> </a:t>
                      </a:r>
                    </a:p>
                  </a:txBody>
                  <a:tcPr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a:r>
                        <a:rPr lang="en-US" sz="1600" dirty="0">
                          <a:solidFill>
                            <a:schemeClr val="bg1">
                              <a:lumMod val="95000"/>
                            </a:schemeClr>
                          </a:solidFill>
                          <a:latin typeface="Arial Narrow" panose="020B0606020202030204" pitchFamily="34" charset="0"/>
                        </a:rPr>
                        <a:t>Release 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56572">
                <a:tc>
                  <a:txBody>
                    <a:bodyPr/>
                    <a:lstStyle/>
                    <a:p>
                      <a:r>
                        <a:rPr lang="en-US" sz="1600" b="1" dirty="0">
                          <a:latin typeface="Arial Narrow" panose="020B0606020202030204" pitchFamily="34" charset="0"/>
                        </a:rPr>
                        <a:t>Topics Issued</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July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November 7,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462991">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July 18,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Week of November 14,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99636">
                <a:tc>
                  <a:txBody>
                    <a:bodyPr/>
                    <a:lstStyle/>
                    <a:p>
                      <a:r>
                        <a:rPr lang="en-US" sz="1600" b="1">
                          <a:latin typeface="Arial Narrow" panose="020B0606020202030204" pitchFamily="34" charset="0"/>
                        </a:rPr>
                        <a:t>FOA Issued</a:t>
                      </a:r>
                      <a:endParaRPr lang="en-US" sz="160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August 8,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December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9636">
                <a:tc>
                  <a:txBody>
                    <a:bodyPr/>
                    <a:lstStyle/>
                    <a:p>
                      <a:pPr lvl="1"/>
                      <a:r>
                        <a:rPr lang="en-US" sz="1600" dirty="0">
                          <a:latin typeface="Arial Narrow" panose="020B0606020202030204" pitchFamily="34" charset="0"/>
                        </a:rPr>
                        <a:t>Webinar(s)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August 12,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Friday, December 16,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36">
                <a:tc>
                  <a:txBody>
                    <a:bodyPr/>
                    <a:lstStyle/>
                    <a:p>
                      <a:r>
                        <a:rPr lang="en-US" sz="1600" b="1" dirty="0">
                          <a:latin typeface="Arial Narrow" panose="020B0606020202030204" pitchFamily="34" charset="0"/>
                        </a:rPr>
                        <a:t>Letters of Intent (LOI)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August</a:t>
                      </a:r>
                      <a:r>
                        <a:rPr lang="en-US" sz="1600" baseline="0" dirty="0">
                          <a:latin typeface="Arial Narrow" panose="020B0606020202030204" pitchFamily="34" charset="0"/>
                        </a:rPr>
                        <a:t> 29</a:t>
                      </a:r>
                      <a:r>
                        <a:rPr lang="en-US" sz="1600" dirty="0">
                          <a:latin typeface="Arial Narrow" panose="020B0606020202030204" pitchFamily="34" charset="0"/>
                        </a:rPr>
                        <a:t>,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399636">
                <a:tc>
                  <a:txBody>
                    <a:bodyPr/>
                    <a:lstStyle/>
                    <a:p>
                      <a:pPr lvl="1"/>
                      <a:r>
                        <a:rPr lang="en-US" sz="1600" dirty="0">
                          <a:latin typeface="Arial Narrow" panose="020B0606020202030204" pitchFamily="34" charset="0"/>
                        </a:rPr>
                        <a:t>Non-responsive LOI Feedback Provided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Monday, September 19,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January 24,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9636">
                <a:tc>
                  <a:txBody>
                    <a:bodyPr/>
                    <a:lstStyle/>
                    <a:p>
                      <a:r>
                        <a:rPr lang="en-US" sz="1600" b="1" dirty="0">
                          <a:latin typeface="Arial Narrow" panose="020B0606020202030204" pitchFamily="34" charset="0"/>
                        </a:rPr>
                        <a:t>Applications Due</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October 11, 2022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600" dirty="0">
                          <a:latin typeface="Arial Narrow" panose="020B0606020202030204" pitchFamily="34" charset="0"/>
                        </a:rPr>
                        <a:t>Tuesday, February</a:t>
                      </a:r>
                      <a:r>
                        <a:rPr lang="en-US" sz="1600" baseline="0" dirty="0">
                          <a:latin typeface="Arial Narrow" panose="020B0606020202030204" pitchFamily="34" charset="0"/>
                        </a:rPr>
                        <a:t> 21</a:t>
                      </a:r>
                      <a:r>
                        <a:rPr lang="en-US" sz="1600" dirty="0">
                          <a:latin typeface="Arial Narrow" panose="020B0606020202030204" pitchFamily="34" charset="0"/>
                        </a:rPr>
                        <a:t>,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2889">
                <a:tc>
                  <a:txBody>
                    <a:bodyPr/>
                    <a:lstStyle/>
                    <a:p>
                      <a:r>
                        <a:rPr lang="en-US" sz="1600" b="1" dirty="0">
                          <a:latin typeface="Arial Narrow" panose="020B0606020202030204" pitchFamily="34" charset="0"/>
                        </a:rPr>
                        <a:t>Award Notification</a:t>
                      </a:r>
                      <a:endParaRPr lang="en-US" sz="1600" dirty="0">
                        <a:latin typeface="Arial Narrow" panose="020B0606020202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Tuesday, January 3,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r>
                        <a:rPr lang="en-US" sz="1600" dirty="0">
                          <a:latin typeface="Arial Narrow" panose="020B0606020202030204" pitchFamily="34" charset="0"/>
                        </a:rPr>
                        <a:t>Monday, May 15, 2023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bl>
          </a:graphicData>
        </a:graphic>
      </p:graphicFrame>
      <p:sp>
        <p:nvSpPr>
          <p:cNvPr id="2" name="Flowchart: Connector 1"/>
          <p:cNvSpPr/>
          <p:nvPr/>
        </p:nvSpPr>
        <p:spPr>
          <a:xfrm flipV="1">
            <a:off x="5029200" y="930387"/>
            <a:ext cx="2743200" cy="450203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84019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Phase I Funding Opportunity Announcements</a:t>
            </a:r>
            <a:br>
              <a:rPr lang="en-US" dirty="0"/>
            </a:br>
            <a:r>
              <a:rPr lang="en-US" u="sng" dirty="0"/>
              <a:t>Participating DOE Programs (FY 2023)</a:t>
            </a:r>
          </a:p>
        </p:txBody>
      </p:sp>
      <p:sp>
        <p:nvSpPr>
          <p:cNvPr id="6" name="Rectangle 5"/>
          <p:cNvSpPr/>
          <p:nvPr/>
        </p:nvSpPr>
        <p:spPr>
          <a:xfrm>
            <a:off x="844313" y="2286000"/>
            <a:ext cx="1339613" cy="74903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1 </a:t>
            </a:r>
          </a:p>
        </p:txBody>
      </p:sp>
      <p:sp>
        <p:nvSpPr>
          <p:cNvPr id="10" name="Rectangle 9"/>
          <p:cNvSpPr/>
          <p:nvPr/>
        </p:nvSpPr>
        <p:spPr>
          <a:xfrm>
            <a:off x="844311" y="4270444"/>
            <a:ext cx="1339613" cy="733884"/>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rPr>
              <a:t>Phase I</a:t>
            </a:r>
          </a:p>
          <a:p>
            <a:pPr algn="ctr"/>
            <a:r>
              <a:rPr lang="en-US" sz="2000" dirty="0">
                <a:solidFill>
                  <a:prstClr val="white"/>
                </a:solidFill>
              </a:rPr>
              <a:t>Release 2 </a:t>
            </a:r>
          </a:p>
        </p:txBody>
      </p:sp>
      <p:sp>
        <p:nvSpPr>
          <p:cNvPr id="14" name="TextBox 13"/>
          <p:cNvSpPr txBox="1"/>
          <p:nvPr/>
        </p:nvSpPr>
        <p:spPr>
          <a:xfrm>
            <a:off x="2438400" y="2000071"/>
            <a:ext cx="62484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Advanced Scientific Computing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Basic Energy Sciences</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Biological and Environmental Research</a:t>
            </a:r>
          </a:p>
          <a:p>
            <a:pPr marL="342900" indent="-342900">
              <a:buFont typeface="Arial" panose="020B0604020202020204" pitchFamily="34" charset="0"/>
              <a:buChar char="•"/>
            </a:pPr>
            <a:r>
              <a:rPr lang="en-US" sz="1800" dirty="0">
                <a:solidFill>
                  <a:srgbClr val="4F81BD"/>
                </a:solidFill>
                <a:latin typeface="Arial Narrow" panose="020B0606020202030204" pitchFamily="34" charset="0"/>
              </a:rPr>
              <a:t>Office of Nuclear Physics</a:t>
            </a:r>
          </a:p>
        </p:txBody>
      </p:sp>
      <p:sp>
        <p:nvSpPr>
          <p:cNvPr id="13" name="TextBox 12"/>
          <p:cNvSpPr txBox="1"/>
          <p:nvPr/>
        </p:nvSpPr>
        <p:spPr>
          <a:xfrm>
            <a:off x="2438400" y="3599231"/>
            <a:ext cx="6248400"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Cyber Security, Energy Security, and Emergency Response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Defense Nuclear Nonproliferation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Electricity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Energy Efficiency and Renewable Energy</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Environmental Management</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Fossil Energy and Carbon Management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Fusion Energy Sciences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High Energy Physics </a:t>
            </a:r>
          </a:p>
          <a:p>
            <a:pPr marL="285750" indent="-285750">
              <a:buFont typeface="Arial" panose="020B0604020202020204" pitchFamily="34" charset="0"/>
              <a:buChar char="•"/>
            </a:pPr>
            <a:r>
              <a:rPr lang="en-US" sz="1800" dirty="0">
                <a:solidFill>
                  <a:srgbClr val="4F81BD"/>
                </a:solidFill>
                <a:latin typeface="Arial Narrow" panose="020B0606020202030204" pitchFamily="34" charset="0"/>
              </a:rPr>
              <a:t>Office of Nuclear Energy </a:t>
            </a:r>
          </a:p>
        </p:txBody>
      </p:sp>
      <p:sp>
        <p:nvSpPr>
          <p:cNvPr id="12" name="Slide Number Placeholder 11"/>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r>
              <a:rPr lang="en-US" dirty="0">
                <a:solidFill>
                  <a:prstClr val="black">
                    <a:tint val="75000"/>
                  </a:prstClr>
                </a:solidFill>
              </a:rPr>
              <a:t> </a:t>
            </a:r>
            <a:fld id="{CFB0700A-AA3D-461B-A3B6-39C39373F01C}" type="slidenum">
              <a:rPr lang="en-US" smtClean="0">
                <a:solidFill>
                  <a:prstClr val="black">
                    <a:tint val="75000"/>
                  </a:prstClr>
                </a:solidFill>
              </a:rPr>
              <a:pPr>
                <a:defRPr/>
              </a:pPr>
              <a:t>5</a:t>
            </a:fld>
            <a:endParaRPr lang="en-US" dirty="0">
              <a:solidFill>
                <a:prstClr val="black">
                  <a:tint val="75000"/>
                </a:prstClr>
              </a:solidFill>
            </a:endParaRPr>
          </a:p>
        </p:txBody>
      </p:sp>
      <p:pic>
        <p:nvPicPr>
          <p:cNvPr id="4" name="Picture 3"/>
          <p:cNvPicPr>
            <a:picLocks noChangeAspect="1"/>
          </p:cNvPicPr>
          <p:nvPr/>
        </p:nvPicPr>
        <p:blipFill>
          <a:blip r:embed="rId3"/>
          <a:stretch>
            <a:fillRect/>
          </a:stretch>
        </p:blipFill>
        <p:spPr>
          <a:xfrm>
            <a:off x="844311" y="2868911"/>
            <a:ext cx="8458200" cy="3536950"/>
          </a:xfrm>
          <a:prstGeom prst="rect">
            <a:avLst/>
          </a:prstGeom>
        </p:spPr>
      </p:pic>
    </p:spTree>
    <p:extLst>
      <p:ext uri="{BB962C8B-B14F-4D97-AF65-F5344CB8AC3E}">
        <p14:creationId xmlns:p14="http://schemas.microsoft.com/office/powerpoint/2010/main" val="37022423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008"/>
            <a:ext cx="8915400" cy="487362"/>
          </a:xfrm>
        </p:spPr>
        <p:txBody>
          <a:bodyPr>
            <a:normAutofit fontScale="90000"/>
          </a:bodyPr>
          <a:lstStyle/>
          <a:p>
            <a:r>
              <a:rPr lang="en-US" dirty="0"/>
              <a:t>Funding Opportunity Announcement (FOA) Webinar</a:t>
            </a:r>
          </a:p>
        </p:txBody>
      </p:sp>
      <p:sp>
        <p:nvSpPr>
          <p:cNvPr id="5" name="Content Placeholder 4"/>
          <p:cNvSpPr>
            <a:spLocks noGrp="1"/>
          </p:cNvSpPr>
          <p:nvPr>
            <p:ph idx="1"/>
          </p:nvPr>
        </p:nvSpPr>
        <p:spPr>
          <a:xfrm>
            <a:off x="631785" y="556560"/>
            <a:ext cx="7467600" cy="2424193"/>
          </a:xfrm>
        </p:spPr>
        <p:txBody>
          <a:bodyPr>
            <a:normAutofit/>
          </a:bodyPr>
          <a:lstStyle/>
          <a:p>
            <a:r>
              <a:rPr lang="en-US" sz="1800" dirty="0"/>
              <a:t>FY23 Phase I Release 2 FOA will be issued on </a:t>
            </a:r>
            <a:r>
              <a:rPr lang="en-US" sz="1800" b="1" dirty="0">
                <a:solidFill>
                  <a:srgbClr val="FF0000"/>
                </a:solidFill>
              </a:rPr>
              <a:t>December 12</a:t>
            </a:r>
            <a:r>
              <a:rPr lang="en-US" sz="1800" b="1" baseline="30000" dirty="0">
                <a:solidFill>
                  <a:srgbClr val="FF0000"/>
                </a:solidFill>
              </a:rPr>
              <a:t>th</a:t>
            </a:r>
            <a:r>
              <a:rPr lang="en-US" sz="1800" b="1" dirty="0">
                <a:solidFill>
                  <a:srgbClr val="FF0000"/>
                </a:solidFill>
              </a:rPr>
              <a:t> </a:t>
            </a:r>
          </a:p>
          <a:p>
            <a:r>
              <a:rPr lang="en-US" sz="1800" dirty="0"/>
              <a:t>Join our Mailing List – this field is on every DOE SBIR/STTR web page</a:t>
            </a:r>
          </a:p>
          <a:p>
            <a:pPr lvl="1"/>
            <a:r>
              <a:rPr lang="en-US" sz="1600" dirty="0"/>
              <a:t>Following the issuance of the FOA, look for an email with a link to the FOA</a:t>
            </a:r>
          </a:p>
          <a:p>
            <a:endParaRPr lang="en-US" sz="1800" dirty="0"/>
          </a:p>
          <a:p>
            <a:r>
              <a:rPr lang="en-US" sz="1800" dirty="0"/>
              <a:t>Webinar with Q&amp;A for this FOA on </a:t>
            </a:r>
            <a:r>
              <a:rPr lang="en-US" sz="1800" b="1" dirty="0">
                <a:solidFill>
                  <a:srgbClr val="FF0000"/>
                </a:solidFill>
              </a:rPr>
              <a:t>December 16</a:t>
            </a:r>
            <a:r>
              <a:rPr lang="en-US" sz="1800" b="1" baseline="30000" dirty="0">
                <a:solidFill>
                  <a:srgbClr val="FF0000"/>
                </a:solidFill>
              </a:rPr>
              <a:t>th</a:t>
            </a:r>
            <a:r>
              <a:rPr lang="en-US" sz="1800" b="1" dirty="0">
                <a:solidFill>
                  <a:srgbClr val="FF0000"/>
                </a:solidFill>
              </a:rPr>
              <a:t> </a:t>
            </a:r>
            <a:r>
              <a:rPr lang="en-US" sz="1800" b="1" dirty="0"/>
              <a:t>   </a:t>
            </a:r>
          </a:p>
          <a:p>
            <a:pPr lvl="1"/>
            <a:r>
              <a:rPr lang="en-US" sz="1600" dirty="0"/>
              <a:t>Overview of the FY 2023 DOE SBIR/STTR Programs   </a:t>
            </a:r>
          </a:p>
          <a:p>
            <a:pPr lvl="2"/>
            <a:r>
              <a:rPr lang="en-US" sz="1400" dirty="0"/>
              <a:t>Following the issuance of the FOA, look for an email announcing this webinar</a:t>
            </a:r>
          </a:p>
        </p:txBody>
      </p:sp>
      <p:sp>
        <p:nvSpPr>
          <p:cNvPr id="6" name="Slide Number Placeholder 5"/>
          <p:cNvSpPr>
            <a:spLocks noGrp="1"/>
          </p:cNvSpPr>
          <p:nvPr>
            <p:ph type="sldNum" sz="quarter" idx="12"/>
          </p:nvPr>
        </p:nvSpPr>
        <p:spPr/>
        <p:txBody>
          <a:bodyPr/>
          <a:lstStyle/>
          <a:p>
            <a:pPr>
              <a:defRPr/>
            </a:pPr>
            <a:endParaRPr lang="en-US" dirty="0">
              <a:solidFill>
                <a:prstClr val="black"/>
              </a:solidFill>
              <a:latin typeface="Arial Narrow" pitchFamily="34" charset="0"/>
            </a:endParaRPr>
          </a:p>
          <a:p>
            <a:pPr>
              <a:defRPr/>
            </a:pPr>
            <a:fld id="{CFB0700A-AA3D-461B-A3B6-39C39373F01C}" type="slidenum">
              <a:rPr lang="en-US" smtClean="0">
                <a:solidFill>
                  <a:prstClr val="black">
                    <a:tint val="75000"/>
                  </a:prstClr>
                </a:solidFill>
              </a:rPr>
              <a:pPr>
                <a:defRPr/>
              </a:pPr>
              <a:t>6</a:t>
            </a:fld>
            <a:endParaRPr lang="en-US" dirty="0">
              <a:solidFill>
                <a:prstClr val="black">
                  <a:tint val="75000"/>
                </a:prstClr>
              </a:solidFill>
            </a:endParaRPr>
          </a:p>
        </p:txBody>
      </p:sp>
      <p:pic>
        <p:nvPicPr>
          <p:cNvPr id="3" name="Picture 2"/>
          <p:cNvPicPr>
            <a:picLocks noChangeAspect="1"/>
          </p:cNvPicPr>
          <p:nvPr/>
        </p:nvPicPr>
        <p:blipFill rotWithShape="1">
          <a:blip r:embed="rId3"/>
          <a:srcRect l="1666" t="34466" r="12500"/>
          <a:stretch/>
        </p:blipFill>
        <p:spPr>
          <a:xfrm>
            <a:off x="441285" y="3022943"/>
            <a:ext cx="7848600" cy="3214687"/>
          </a:xfrm>
          <a:prstGeom prst="rect">
            <a:avLst/>
          </a:prstGeom>
        </p:spPr>
      </p:pic>
      <p:cxnSp>
        <p:nvCxnSpPr>
          <p:cNvPr id="8" name="Straight Arrow Connector 7"/>
          <p:cNvCxnSpPr/>
          <p:nvPr/>
        </p:nvCxnSpPr>
        <p:spPr>
          <a:xfrm>
            <a:off x="6858000" y="1524000"/>
            <a:ext cx="304800" cy="1905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8300317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2773362"/>
          </a:xfrm>
        </p:spPr>
        <p:txBody>
          <a:bodyPr/>
          <a:lstStyle/>
          <a:p>
            <a:r>
              <a:rPr lang="en-US" b="0" dirty="0"/>
              <a:t>Reminder - Phase 0 Application Assistance Program</a:t>
            </a:r>
          </a:p>
        </p:txBody>
      </p:sp>
      <p:sp>
        <p:nvSpPr>
          <p:cNvPr id="3" name="Content Placeholder 2"/>
          <p:cNvSpPr>
            <a:spLocks noGrp="1"/>
          </p:cNvSpPr>
          <p:nvPr>
            <p:ph idx="1"/>
          </p:nvPr>
        </p:nvSpPr>
        <p:spPr>
          <a:xfrm>
            <a:off x="533400" y="2895600"/>
            <a:ext cx="8229600" cy="4327525"/>
          </a:xfrm>
        </p:spPr>
        <p:txBody>
          <a:bodyPr>
            <a:normAutofit/>
          </a:bodyPr>
          <a:lstStyle/>
          <a:p>
            <a:r>
              <a:rPr lang="en-US" dirty="0"/>
              <a:t>Phase 0 application assistance program is available for first-time DOE SBIR/STTR applicants</a:t>
            </a:r>
          </a:p>
          <a:p>
            <a:r>
              <a:rPr lang="en-US" dirty="0"/>
              <a:t>Participants receive an individual coach who is an expert in our application process. </a:t>
            </a:r>
          </a:p>
          <a:p>
            <a:r>
              <a:rPr lang="en-US" dirty="0"/>
              <a:t>Program opens when Topics are released (Open now!)</a:t>
            </a:r>
          </a:p>
          <a:p>
            <a:r>
              <a:rPr lang="en-US" dirty="0"/>
              <a:t>Visit </a:t>
            </a:r>
            <a:r>
              <a:rPr lang="en-US" sz="2400" dirty="0">
                <a:hlinkClick r:id="rId3"/>
              </a:rPr>
              <a:t>http://www.dawnbreaker.com/doephase0/</a:t>
            </a:r>
            <a:r>
              <a:rPr lang="en-US" sz="2400" dirty="0"/>
              <a:t> to determine your eligibility and apply to Phase 0</a:t>
            </a:r>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Explosion: 8 Points 4">
            <a:extLst>
              <a:ext uri="{FF2B5EF4-FFF2-40B4-BE49-F238E27FC236}">
                <a16:creationId xmlns:a16="http://schemas.microsoft.com/office/drawing/2014/main" id="{67A0156E-9C47-C4D3-2F40-82181E30AF8A}"/>
              </a:ext>
            </a:extLst>
          </p:cNvPr>
          <p:cNvSpPr/>
          <p:nvPr/>
        </p:nvSpPr>
        <p:spPr>
          <a:xfrm>
            <a:off x="5973305" y="457200"/>
            <a:ext cx="2971800" cy="2286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Free </a:t>
            </a:r>
          </a:p>
          <a:p>
            <a:pPr algn="ctr"/>
            <a:r>
              <a:rPr lang="en-US" i="1" dirty="0"/>
              <a:t>to you!</a:t>
            </a:r>
          </a:p>
        </p:txBody>
      </p:sp>
    </p:spTree>
    <p:extLst>
      <p:ext uri="{BB962C8B-B14F-4D97-AF65-F5344CB8AC3E}">
        <p14:creationId xmlns:p14="http://schemas.microsoft.com/office/powerpoint/2010/main" val="40813061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Topic Basics</a:t>
            </a:r>
          </a:p>
        </p:txBody>
      </p:sp>
      <p:sp>
        <p:nvSpPr>
          <p:cNvPr id="3" name="Content Placeholder 2"/>
          <p:cNvSpPr>
            <a:spLocks noGrp="1"/>
          </p:cNvSpPr>
          <p:nvPr>
            <p:ph idx="1"/>
          </p:nvPr>
        </p:nvSpPr>
        <p:spPr>
          <a:xfrm>
            <a:off x="457200" y="1417638"/>
            <a:ext cx="8229600" cy="4327525"/>
          </a:xfrm>
        </p:spPr>
        <p:txBody>
          <a:bodyPr>
            <a:normAutofit lnSpcReduction="10000"/>
          </a:bodyPr>
          <a:lstStyle/>
          <a:p>
            <a:r>
              <a:rPr lang="en-US" dirty="0"/>
              <a:t>Topics are created by DOE program managers and define important technology breakthroughs needed in R&amp;D areas that support the DOE mission</a:t>
            </a:r>
          </a:p>
          <a:p>
            <a:r>
              <a:rPr lang="en-US" dirty="0"/>
              <a:t>Topics are organized by DOE Program Office, e.g., ASCR, BES, etc.</a:t>
            </a:r>
          </a:p>
          <a:p>
            <a:r>
              <a:rPr lang="en-US" dirty="0"/>
              <a:t>DOE program managers are listed with each subtopic</a:t>
            </a:r>
          </a:p>
          <a:p>
            <a:pPr lvl="1"/>
            <a:r>
              <a:rPr lang="en-US" dirty="0"/>
              <a:t>Questions to DOE program managers are limited to clarification of the topic and subtopic (including references)</a:t>
            </a:r>
          </a:p>
          <a:p>
            <a:pPr lvl="1"/>
            <a:r>
              <a:rPr lang="en-US" dirty="0"/>
              <a:t>Clarification is provided to help </a:t>
            </a:r>
            <a:r>
              <a:rPr lang="en-US" b="1" i="1" dirty="0"/>
              <a:t>you</a:t>
            </a:r>
            <a:r>
              <a:rPr lang="en-US" dirty="0"/>
              <a:t> determine whether your technology fits within the topic and subtopic</a:t>
            </a:r>
          </a:p>
          <a:p>
            <a:pPr lvl="1"/>
            <a:r>
              <a:rPr lang="en-US" dirty="0"/>
              <a:t>You may communicate with these topic managers from the release of topics until the grant application due date </a:t>
            </a:r>
          </a:p>
          <a:p>
            <a:pPr lvl="1"/>
            <a:r>
              <a:rPr lang="en-US" dirty="0"/>
              <a:t>The decision to apply is </a:t>
            </a:r>
            <a:r>
              <a:rPr lang="en-US" b="1" i="1" dirty="0"/>
              <a:t>yours</a:t>
            </a:r>
            <a:r>
              <a:rPr lang="en-US" dirty="0"/>
              <a: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endParaRPr lang="en-US">
              <a:solidFill>
                <a:prstClr val="black"/>
              </a:solidFill>
              <a:latin typeface="Arial Narrow" pitchFamily="34" charset="0"/>
            </a:endParaRPr>
          </a:p>
          <a:p>
            <a:pPr>
              <a:defRPr/>
            </a:pPr>
            <a:r>
              <a:rPr lang="en-US">
                <a:solidFill>
                  <a:prstClr val="black">
                    <a:tint val="75000"/>
                  </a:prstClr>
                </a:solidFill>
              </a:rPr>
              <a:t> </a:t>
            </a:r>
            <a:fld id="{CFB0700A-AA3D-461B-A3B6-39C39373F01C}"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34414050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2175"/>
            <a:ext cx="2590800" cy="685800"/>
          </a:xfrm>
        </p:spPr>
        <p:txBody>
          <a:bodyPr/>
          <a:lstStyle/>
          <a:p>
            <a:pPr algn="l"/>
            <a:r>
              <a:rPr lang="en-US" dirty="0"/>
              <a:t>Example Topic</a:t>
            </a:r>
          </a:p>
        </p:txBody>
      </p:sp>
      <p:sp>
        <p:nvSpPr>
          <p:cNvPr id="5" name="Content Placeholder 4"/>
          <p:cNvSpPr>
            <a:spLocks noGrp="1"/>
          </p:cNvSpPr>
          <p:nvPr>
            <p:ph idx="1"/>
          </p:nvPr>
        </p:nvSpPr>
        <p:spPr>
          <a:xfrm>
            <a:off x="76200" y="1132041"/>
            <a:ext cx="4572000" cy="3962400"/>
          </a:xfrm>
        </p:spPr>
        <p:txBody>
          <a:bodyPr>
            <a:normAutofit lnSpcReduction="10000"/>
          </a:bodyPr>
          <a:lstStyle/>
          <a:p>
            <a:r>
              <a:rPr lang="en-US" sz="2000" dirty="0"/>
              <a:t>Topic &amp; Subtopic</a:t>
            </a:r>
          </a:p>
          <a:p>
            <a:pPr lvl="1"/>
            <a:r>
              <a:rPr lang="en-US" sz="1800" dirty="0"/>
              <a:t>You must specify the same topic and subtopic in your Letter of Intent and grant application</a:t>
            </a:r>
          </a:p>
          <a:p>
            <a:r>
              <a:rPr lang="en-US" sz="2000" dirty="0"/>
              <a:t>Topic Header</a:t>
            </a:r>
          </a:p>
          <a:p>
            <a:pPr lvl="1"/>
            <a:r>
              <a:rPr lang="en-US" sz="1800" dirty="0"/>
              <a:t>Lists the maximum award amounts for Phase I &amp; Phase II and the types of application accepted (SBIR and/or STTR)</a:t>
            </a:r>
          </a:p>
          <a:p>
            <a:r>
              <a:rPr lang="en-US" sz="2000" dirty="0"/>
              <a:t>Program Manager </a:t>
            </a:r>
          </a:p>
          <a:p>
            <a:pPr lvl="1"/>
            <a:r>
              <a:rPr lang="en-US" sz="1800" dirty="0"/>
              <a:t>Each subtopic lists the responsible DOE program manager</a:t>
            </a:r>
          </a:p>
          <a:p>
            <a:r>
              <a:rPr lang="en-US" sz="2000" dirty="0"/>
              <a:t>“Other” Subtopic</a:t>
            </a:r>
          </a:p>
          <a:p>
            <a:r>
              <a:rPr lang="en-US" sz="2000" dirty="0"/>
              <a:t>References</a:t>
            </a:r>
          </a:p>
        </p:txBody>
      </p:sp>
      <p:sp>
        <p:nvSpPr>
          <p:cNvPr id="17" name="Slide Number Placeholder 16"/>
          <p:cNvSpPr>
            <a:spLocks noGrp="1"/>
          </p:cNvSpPr>
          <p:nvPr>
            <p:ph type="sldNum" sz="quarter" idx="12"/>
          </p:nvPr>
        </p:nvSpPr>
        <p:spPr/>
        <p:txBody>
          <a:bodyPr/>
          <a:lstStyle/>
          <a:p>
            <a:pPr>
              <a:defRPr/>
            </a:pPr>
            <a:fld id="{05049ED1-3483-43B8-8DF2-5521B918A34E}" type="slidenum">
              <a:rPr lang="en-US" smtClean="0">
                <a:solidFill>
                  <a:prstClr val="black">
                    <a:tint val="75000"/>
                  </a:prstClr>
                </a:solidFill>
              </a:rPr>
              <a:pPr>
                <a:defRPr/>
              </a:pPr>
              <a:t>9</a:t>
            </a:fld>
            <a:endParaRPr lang="en-US" dirty="0">
              <a:solidFill>
                <a:prstClr val="black">
                  <a:tint val="75000"/>
                </a:prstClr>
              </a:solidFill>
            </a:endParaRPr>
          </a:p>
        </p:txBody>
      </p:sp>
      <p:pic>
        <p:nvPicPr>
          <p:cNvPr id="6" name="Picture 5"/>
          <p:cNvPicPr/>
          <p:nvPr/>
        </p:nvPicPr>
        <p:blipFill rotWithShape="1">
          <a:blip r:embed="rId3"/>
          <a:srcRect l="25383" t="14422" r="28461" b="16346"/>
          <a:stretch/>
        </p:blipFill>
        <p:spPr bwMode="auto">
          <a:xfrm>
            <a:off x="4495800" y="76200"/>
            <a:ext cx="4343400" cy="5181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l="25383" t="38462" r="26922" b="46154"/>
          <a:stretch/>
        </p:blipFill>
        <p:spPr bwMode="auto">
          <a:xfrm>
            <a:off x="4648200" y="5257800"/>
            <a:ext cx="4191000" cy="12954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5"/>
          <a:srcRect l="25040" t="17966" r="37380" b="77949"/>
          <a:stretch/>
        </p:blipFill>
        <p:spPr bwMode="auto">
          <a:xfrm>
            <a:off x="4572000" y="345911"/>
            <a:ext cx="4191000" cy="263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1916036"/>
      </p:ext>
    </p:extLst>
  </p:cSld>
  <p:clrMapOvr>
    <a:masterClrMapping/>
  </p:clrMapOvr>
  <p:transition spd="slow">
    <p:fade/>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26052</TotalTime>
  <Words>2659</Words>
  <Application>Microsoft Office PowerPoint</Application>
  <PresentationFormat>On-screen Show (4:3)</PresentationFormat>
  <Paragraphs>314</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Black</vt:lpstr>
      <vt:lpstr>Arial Narrow</vt:lpstr>
      <vt:lpstr>Calibri</vt:lpstr>
      <vt:lpstr>Cambria</vt:lpstr>
      <vt:lpstr>Times New Roman</vt:lpstr>
      <vt:lpstr>Wingdings</vt:lpstr>
      <vt:lpstr>Pixel</vt:lpstr>
      <vt:lpstr>Office Theme</vt:lpstr>
      <vt:lpstr>PowerPoint Presentation</vt:lpstr>
      <vt:lpstr>DOE SBIR/STTR  Phase I Release 2 Topics Webinar  Topics associated with the FY 2023 Phase I Release 2 Funding Opportunity Announcement  Topics 10-21 </vt:lpstr>
      <vt:lpstr>TODAY’S AGENDA</vt:lpstr>
      <vt:lpstr>FY 2023 Phase I Schedule</vt:lpstr>
      <vt:lpstr>Phase I Funding Opportunity Announcements Participating DOE Programs (FY 2023)</vt:lpstr>
      <vt:lpstr>Funding Opportunity Announcement (FOA) Webinar</vt:lpstr>
      <vt:lpstr>Reminder - Phase 0 Application Assistance Program</vt:lpstr>
      <vt:lpstr>Topic Basics</vt:lpstr>
      <vt:lpstr>Example Topic</vt:lpstr>
      <vt:lpstr>Topic C56-10: JOINT TOPIC: DECARBONIZATION OF AGRICULTURE, BUILDINGS, TRANSPORT, INDUSTRY AND THEIR COMMUNITIES</vt:lpstr>
      <vt:lpstr>Topic C56-11: JOINT AMMTO/HFTO/IEDO TOPIC: FUEL CELL AND ELECTROLYZER RECYCLING</vt:lpstr>
      <vt:lpstr>Topic C56-12: VEHICLE TECHNOLOGIES </vt:lpstr>
      <vt:lpstr>Topic C56-13: VEHICLE TECHNOLOGIES (FAST-TRACK ONLY)</vt:lpstr>
      <vt:lpstr>Topic C56-14: WATER POWER TECHNOLOGIES</vt:lpstr>
      <vt:lpstr>Topic C56-15: SOLAR ENERGY TECHNOLOGIES</vt:lpstr>
      <vt:lpstr>Topic C56-16: SOLAR ENERGY TECHNOLOGIES (STTR ONLY)</vt:lpstr>
      <vt:lpstr>Topic C56-17: WIND ENERGY TECHNOLOGIES</vt:lpstr>
      <vt:lpstr>Topic C56-18: HYDROGEN AND FUEL CELL TECHNOLOGIES</vt:lpstr>
      <vt:lpstr>Topic C56-18: HYDROGEN AND FUEL CELL TECHNOLOGIES</vt:lpstr>
      <vt:lpstr>Topic C56-19: INDUSTRIAL EFFICIENCY AND DECARBONIZATION</vt:lpstr>
      <vt:lpstr>Topic C56-20: ADVANCED MATERIALS AND MANUFACTURING TECHNOLOGIES</vt:lpstr>
      <vt:lpstr>Topic C56-21: GEOTHERMAL TECHNOLOGIES</vt:lpstr>
      <vt:lpstr>DOE SBIR/STTR Programs Office Contact Information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Department of Energy</dc:title>
  <dc:creator>Department of Energy</dc:creator>
  <cp:lastModifiedBy>Alyoussif, Zina</cp:lastModifiedBy>
  <cp:revision>1412</cp:revision>
  <cp:lastPrinted>2022-07-13T19:03:48Z</cp:lastPrinted>
  <dcterms:created xsi:type="dcterms:W3CDTF">2013-10-31T23:38:00Z</dcterms:created>
  <dcterms:modified xsi:type="dcterms:W3CDTF">2022-11-16T21:36:07Z</dcterms:modified>
</cp:coreProperties>
</file>