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2" r:id="rId4"/>
  </p:sldMasterIdLst>
  <p:notesMasterIdLst>
    <p:notesMasterId r:id="rId52"/>
  </p:notesMasterIdLst>
  <p:sldIdLst>
    <p:sldId id="454" r:id="rId5"/>
    <p:sldId id="554" r:id="rId6"/>
    <p:sldId id="555" r:id="rId7"/>
    <p:sldId id="609" r:id="rId8"/>
    <p:sldId id="589" r:id="rId9"/>
    <p:sldId id="607" r:id="rId10"/>
    <p:sldId id="608" r:id="rId11"/>
    <p:sldId id="587" r:id="rId12"/>
    <p:sldId id="615" r:id="rId13"/>
    <p:sldId id="586" r:id="rId14"/>
    <p:sldId id="604" r:id="rId15"/>
    <p:sldId id="594" r:id="rId16"/>
    <p:sldId id="528" r:id="rId17"/>
    <p:sldId id="597" r:id="rId18"/>
    <p:sldId id="600" r:id="rId19"/>
    <p:sldId id="533" r:id="rId20"/>
    <p:sldId id="558" r:id="rId21"/>
    <p:sldId id="581" r:id="rId22"/>
    <p:sldId id="559" r:id="rId23"/>
    <p:sldId id="605" r:id="rId24"/>
    <p:sldId id="601" r:id="rId25"/>
    <p:sldId id="569" r:id="rId26"/>
    <p:sldId id="603" r:id="rId27"/>
    <p:sldId id="613" r:id="rId28"/>
    <p:sldId id="614" r:id="rId29"/>
    <p:sldId id="612" r:id="rId30"/>
    <p:sldId id="610" r:id="rId31"/>
    <p:sldId id="602" r:id="rId32"/>
    <p:sldId id="611" r:id="rId33"/>
    <p:sldId id="517" r:id="rId34"/>
    <p:sldId id="592" r:id="rId35"/>
    <p:sldId id="256" r:id="rId36"/>
    <p:sldId id="300" r:id="rId37"/>
    <p:sldId id="437" r:id="rId38"/>
    <p:sldId id="438" r:id="rId39"/>
    <p:sldId id="439" r:id="rId40"/>
    <p:sldId id="436" r:id="rId41"/>
    <p:sldId id="434" r:id="rId42"/>
    <p:sldId id="409" r:id="rId43"/>
    <p:sldId id="433" r:id="rId44"/>
    <p:sldId id="435" r:id="rId45"/>
    <p:sldId id="421" r:id="rId46"/>
    <p:sldId id="424" r:id="rId47"/>
    <p:sldId id="422" r:id="rId48"/>
    <p:sldId id="427" r:id="rId49"/>
    <p:sldId id="429" r:id="rId50"/>
    <p:sldId id="431" r:id="rId51"/>
  </p:sldIdLst>
  <p:sldSz cx="9144000" cy="6858000" type="screen4x3"/>
  <p:notesSz cx="6985000" cy="9283700"/>
  <p:defaultTextStyle>
    <a:defPPr>
      <a:defRPr lang="en-US"/>
    </a:defPPr>
    <a:lvl1pPr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1pPr>
    <a:lvl2pPr marL="4572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2pPr>
    <a:lvl3pPr marL="9144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3pPr>
    <a:lvl4pPr marL="13716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4pPr>
    <a:lvl5pPr marL="18288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5pPr>
    <a:lvl6pPr marL="2286000" algn="l" defTabSz="914400" rtl="0" eaLnBrk="1" latinLnBrk="0" hangingPunct="1">
      <a:defRPr sz="1100" b="1" kern="1200">
        <a:solidFill>
          <a:schemeClr val="tx1"/>
        </a:solidFill>
        <a:latin typeface="Arial Unicode MS" pitchFamily="34" charset="-128"/>
        <a:ea typeface="+mn-ea"/>
        <a:cs typeface="+mn-cs"/>
      </a:defRPr>
    </a:lvl6pPr>
    <a:lvl7pPr marL="2743200" algn="l" defTabSz="914400" rtl="0" eaLnBrk="1" latinLnBrk="0" hangingPunct="1">
      <a:defRPr sz="1100" b="1" kern="1200">
        <a:solidFill>
          <a:schemeClr val="tx1"/>
        </a:solidFill>
        <a:latin typeface="Arial Unicode MS" pitchFamily="34" charset="-128"/>
        <a:ea typeface="+mn-ea"/>
        <a:cs typeface="+mn-cs"/>
      </a:defRPr>
    </a:lvl7pPr>
    <a:lvl8pPr marL="3200400" algn="l" defTabSz="914400" rtl="0" eaLnBrk="1" latinLnBrk="0" hangingPunct="1">
      <a:defRPr sz="1100" b="1" kern="1200">
        <a:solidFill>
          <a:schemeClr val="tx1"/>
        </a:solidFill>
        <a:latin typeface="Arial Unicode MS" pitchFamily="34" charset="-128"/>
        <a:ea typeface="+mn-ea"/>
        <a:cs typeface="+mn-cs"/>
      </a:defRPr>
    </a:lvl8pPr>
    <a:lvl9pPr marL="3657600" algn="l" defTabSz="914400" rtl="0" eaLnBrk="1" latinLnBrk="0" hangingPunct="1">
      <a:defRPr sz="1100" b="1"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bs, Mike" initials="DM" lastIdx="1" clrIdx="0">
    <p:extLst>
      <p:ext uri="{19B8F6BF-5375-455C-9EA6-DF929625EA0E}">
        <p15:presenceInfo xmlns:p15="http://schemas.microsoft.com/office/powerpoint/2012/main" userId="S::Mike.Dobbs@science.doe.gov::cc9f5ab6-e4ce-40df-8b8f-1e12e890a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00FF"/>
    <a:srgbClr val="CC0000"/>
    <a:srgbClr val="009900"/>
    <a:srgbClr val="225122"/>
    <a:srgbClr val="006600"/>
    <a:srgbClr val="5F5F5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9FED2-D4A7-4B1D-8575-58A1D5281FE9}" v="1" dt="2022-07-14T18:06:21.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5" autoAdjust="0"/>
    <p:restoredTop sz="93067" autoAdjust="0"/>
  </p:normalViewPr>
  <p:slideViewPr>
    <p:cSldViewPr>
      <p:cViewPr varScale="1">
        <p:scale>
          <a:sx n="96" d="100"/>
          <a:sy n="96" d="100"/>
        </p:scale>
        <p:origin x="1272"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FBA7E-1057-4282-962B-E7635027A55E}" type="doc">
      <dgm:prSet loTypeId="urn:microsoft.com/office/officeart/2005/8/layout/radial6" loCatId="cycle" qsTypeId="urn:microsoft.com/office/officeart/2005/8/quickstyle/simple1" qsCatId="simple" csTypeId="urn:microsoft.com/office/officeart/2005/8/colors/accent5_1" csCatId="accent5" phldr="1"/>
      <dgm:spPr/>
      <dgm:t>
        <a:bodyPr/>
        <a:lstStyle/>
        <a:p>
          <a:endParaRPr lang="en-US"/>
        </a:p>
      </dgm:t>
    </dgm:pt>
    <dgm:pt modelId="{8E0B0CC1-3903-46FA-A72A-39852BBDE19B}">
      <dgm:prSet phldrT="[Text]" custT="1"/>
      <dgm:spPr/>
      <dgm:t>
        <a:bodyPr/>
        <a:lstStyle/>
        <a:p>
          <a:r>
            <a:rPr lang="en-US" sz="1800" b="1" dirty="0"/>
            <a:t>IPL</a:t>
          </a:r>
        </a:p>
      </dgm:t>
    </dgm:pt>
    <dgm:pt modelId="{BC80A483-3119-4815-A383-CB5519BDA0E5}" type="parTrans" cxnId="{33ACB7A1-83E1-483D-9EB1-961AAAC996DB}">
      <dgm:prSet/>
      <dgm:spPr/>
      <dgm:t>
        <a:bodyPr/>
        <a:lstStyle/>
        <a:p>
          <a:endParaRPr lang="en-US" sz="1000" b="1"/>
        </a:p>
      </dgm:t>
    </dgm:pt>
    <dgm:pt modelId="{3F3D4158-E76E-4698-8C22-FF80878D465E}" type="sibTrans" cxnId="{33ACB7A1-83E1-483D-9EB1-961AAAC996DB}">
      <dgm:prSet/>
      <dgm:spPr/>
      <dgm:t>
        <a:bodyPr/>
        <a:lstStyle/>
        <a:p>
          <a:endParaRPr lang="en-US" sz="1000" b="1"/>
        </a:p>
      </dgm:t>
    </dgm:pt>
    <dgm:pt modelId="{4F0B7229-6F29-4234-8BA8-7C46FBF3BAA8}">
      <dgm:prSet phldrT="[Text]" custT="1"/>
      <dgm:spPr/>
      <dgm:t>
        <a:bodyPr/>
        <a:lstStyle/>
        <a:p>
          <a:r>
            <a:rPr lang="en-US" sz="900" b="1" dirty="0"/>
            <a:t>Intellectual Property Management</a:t>
          </a:r>
        </a:p>
      </dgm:t>
    </dgm:pt>
    <dgm:pt modelId="{6B3A6F84-AAB1-44B6-895A-07867828CB3E}" type="parTrans" cxnId="{6E290A09-F12A-4088-8D81-C974DDB8F72B}">
      <dgm:prSet/>
      <dgm:spPr/>
      <dgm:t>
        <a:bodyPr/>
        <a:lstStyle/>
        <a:p>
          <a:endParaRPr lang="en-US" sz="1000" b="1"/>
        </a:p>
      </dgm:t>
    </dgm:pt>
    <dgm:pt modelId="{6F91E87C-4693-47E0-991D-00D05672A2DA}" type="sibTrans" cxnId="{6E290A09-F12A-4088-8D81-C974DDB8F72B}">
      <dgm:prSet/>
      <dgm:spPr/>
      <dgm:t>
        <a:bodyPr/>
        <a:lstStyle/>
        <a:p>
          <a:endParaRPr lang="en-US" sz="1000" b="1"/>
        </a:p>
      </dgm:t>
    </dgm:pt>
    <dgm:pt modelId="{D2BF5AD4-9B75-45FA-8546-A5F00ED544CD}">
      <dgm:prSet custT="1"/>
      <dgm:spPr/>
      <dgm:t>
        <a:bodyPr/>
        <a:lstStyle/>
        <a:p>
          <a:r>
            <a:rPr lang="en-US" sz="1000" b="1" dirty="0"/>
            <a:t>Program Office &amp; Site Office Counsel</a:t>
          </a:r>
        </a:p>
      </dgm:t>
    </dgm:pt>
    <dgm:pt modelId="{B2D6110B-BC6E-4F9D-8435-4DF734D50ACB}" type="parTrans" cxnId="{F38AC76C-0071-4C8C-BC55-F87069A9B75B}">
      <dgm:prSet/>
      <dgm:spPr/>
      <dgm:t>
        <a:bodyPr/>
        <a:lstStyle/>
        <a:p>
          <a:endParaRPr lang="en-US" sz="1000" b="1"/>
        </a:p>
      </dgm:t>
    </dgm:pt>
    <dgm:pt modelId="{230D1755-63E7-464D-847C-674ADA5B05E4}" type="sibTrans" cxnId="{F38AC76C-0071-4C8C-BC55-F87069A9B75B}">
      <dgm:prSet/>
      <dgm:spPr/>
      <dgm:t>
        <a:bodyPr/>
        <a:lstStyle/>
        <a:p>
          <a:endParaRPr lang="en-US" sz="1000" b="1"/>
        </a:p>
      </dgm:t>
    </dgm:pt>
    <dgm:pt modelId="{6B124CFD-846C-4C83-899D-08E1292DE08E}">
      <dgm:prSet custT="1"/>
      <dgm:spPr/>
      <dgm:t>
        <a:bodyPr/>
        <a:lstStyle/>
        <a:p>
          <a:r>
            <a:rPr lang="en-US" sz="1000" b="1" dirty="0"/>
            <a:t>Commercial Deployment</a:t>
          </a:r>
        </a:p>
      </dgm:t>
    </dgm:pt>
    <dgm:pt modelId="{03C190BD-F81B-43B5-B1AF-571E39ADE182}" type="parTrans" cxnId="{E1E1C3C7-CD79-4948-9581-9E6BAEBC3EDE}">
      <dgm:prSet/>
      <dgm:spPr/>
      <dgm:t>
        <a:bodyPr/>
        <a:lstStyle/>
        <a:p>
          <a:endParaRPr lang="en-US" sz="1000" b="1"/>
        </a:p>
      </dgm:t>
    </dgm:pt>
    <dgm:pt modelId="{797C6E37-A266-4B8C-A5F1-E3A4A1BB32B9}" type="sibTrans" cxnId="{E1E1C3C7-CD79-4948-9581-9E6BAEBC3EDE}">
      <dgm:prSet/>
      <dgm:spPr/>
      <dgm:t>
        <a:bodyPr/>
        <a:lstStyle/>
        <a:p>
          <a:endParaRPr lang="en-US" sz="1000" b="1"/>
        </a:p>
      </dgm:t>
    </dgm:pt>
    <dgm:pt modelId="{72725383-4FA0-4AEE-97C9-A3F1961FF10D}">
      <dgm:prSet custT="1"/>
      <dgm:spPr/>
      <dgm:t>
        <a:bodyPr/>
        <a:lstStyle/>
        <a:p>
          <a:r>
            <a:rPr lang="en-US" sz="1000" b="1" dirty="0"/>
            <a:t>Technology Transfer</a:t>
          </a:r>
        </a:p>
      </dgm:t>
    </dgm:pt>
    <dgm:pt modelId="{D05A77AB-3E95-442E-82B5-24F624599A68}" type="sibTrans" cxnId="{C79268AC-3CDA-4F64-A43A-D7744CE158CF}">
      <dgm:prSet/>
      <dgm:spPr/>
      <dgm:t>
        <a:bodyPr/>
        <a:lstStyle/>
        <a:p>
          <a:endParaRPr lang="en-US" sz="1000" b="1"/>
        </a:p>
      </dgm:t>
    </dgm:pt>
    <dgm:pt modelId="{062E5A19-BC51-40A4-B465-8A480DC084EB}" type="parTrans" cxnId="{C79268AC-3CDA-4F64-A43A-D7744CE158CF}">
      <dgm:prSet/>
      <dgm:spPr/>
      <dgm:t>
        <a:bodyPr/>
        <a:lstStyle/>
        <a:p>
          <a:endParaRPr lang="en-US" sz="1000" b="1"/>
        </a:p>
      </dgm:t>
    </dgm:pt>
    <dgm:pt modelId="{A84EBD8C-4C54-4266-B5E1-5EB16F80144D}">
      <dgm:prSet custT="1"/>
      <dgm:spPr/>
      <dgm:t>
        <a:bodyPr lIns="0" rIns="0" bIns="91440"/>
        <a:lstStyle/>
        <a:p>
          <a:r>
            <a:rPr lang="en-US" sz="1000" b="1" dirty="0"/>
            <a:t>Major  Initiatives</a:t>
          </a:r>
        </a:p>
      </dgm:t>
    </dgm:pt>
    <dgm:pt modelId="{D8576E90-7003-4145-AE5A-A26E0D5D25AD}" type="sibTrans" cxnId="{B6F9D6E9-C6DA-43A9-AF5E-2BCC5ED30205}">
      <dgm:prSet/>
      <dgm:spPr/>
      <dgm:t>
        <a:bodyPr/>
        <a:lstStyle/>
        <a:p>
          <a:endParaRPr lang="en-US" sz="1000" b="1"/>
        </a:p>
      </dgm:t>
    </dgm:pt>
    <dgm:pt modelId="{4457F949-F6F4-4036-AED8-CC89A05D450A}" type="parTrans" cxnId="{B6F9D6E9-C6DA-43A9-AF5E-2BCC5ED30205}">
      <dgm:prSet/>
      <dgm:spPr/>
      <dgm:t>
        <a:bodyPr/>
        <a:lstStyle/>
        <a:p>
          <a:endParaRPr lang="en-US" sz="1000" b="1"/>
        </a:p>
      </dgm:t>
    </dgm:pt>
    <dgm:pt modelId="{5E1DA871-A195-4FB1-942B-91E3FDFC6C43}">
      <dgm:prSet custT="1"/>
      <dgm:spPr/>
      <dgm:t>
        <a:bodyPr lIns="0" tIns="91440" rIns="0"/>
        <a:lstStyle/>
        <a:p>
          <a:r>
            <a:rPr lang="en-US" sz="1000" b="1" dirty="0"/>
            <a:t>Intellectual Property Protection</a:t>
          </a:r>
        </a:p>
      </dgm:t>
    </dgm:pt>
    <dgm:pt modelId="{C941E7B0-82AF-432F-87E1-5B6B0372A21D}" type="sibTrans" cxnId="{B0B80E8A-8E37-4D9D-8182-0C01BF7278EF}">
      <dgm:prSet/>
      <dgm:spPr/>
      <dgm:t>
        <a:bodyPr/>
        <a:lstStyle/>
        <a:p>
          <a:endParaRPr lang="en-US" sz="1000" b="1"/>
        </a:p>
      </dgm:t>
    </dgm:pt>
    <dgm:pt modelId="{9B3035E8-8088-47A5-AE4A-A05EFA2B4448}" type="parTrans" cxnId="{B0B80E8A-8E37-4D9D-8182-0C01BF7278EF}">
      <dgm:prSet/>
      <dgm:spPr/>
      <dgm:t>
        <a:bodyPr/>
        <a:lstStyle/>
        <a:p>
          <a:endParaRPr lang="en-US" sz="1000" b="1"/>
        </a:p>
      </dgm:t>
    </dgm:pt>
    <dgm:pt modelId="{996F0456-9556-4F86-BEC0-1F8805D84311}">
      <dgm:prSet phldrT="[Text]" custT="1"/>
      <dgm:spPr/>
      <dgm:t>
        <a:bodyPr/>
        <a:lstStyle/>
        <a:p>
          <a:r>
            <a:rPr lang="en-US" sz="1000" b="1" dirty="0"/>
            <a:t>Direct DOE Transactions</a:t>
          </a:r>
        </a:p>
      </dgm:t>
    </dgm:pt>
    <dgm:pt modelId="{49C67425-DFB5-4880-9247-5C4995C287A8}" type="sibTrans" cxnId="{223110EB-809C-4E6C-BC01-FDFE9474DF18}">
      <dgm:prSet/>
      <dgm:spPr/>
      <dgm:t>
        <a:bodyPr/>
        <a:lstStyle/>
        <a:p>
          <a:endParaRPr lang="en-US" sz="1000" b="1"/>
        </a:p>
      </dgm:t>
    </dgm:pt>
    <dgm:pt modelId="{54233E6F-9B40-470A-8E02-10B62C006DEE}" type="parTrans" cxnId="{223110EB-809C-4E6C-BC01-FDFE9474DF18}">
      <dgm:prSet/>
      <dgm:spPr/>
      <dgm:t>
        <a:bodyPr/>
        <a:lstStyle/>
        <a:p>
          <a:endParaRPr lang="en-US" sz="1000" b="1"/>
        </a:p>
      </dgm:t>
    </dgm:pt>
    <dgm:pt modelId="{6AA7888B-8668-4CBA-AA45-903F80786E77}">
      <dgm:prSet custT="1"/>
      <dgm:spPr/>
      <dgm:t>
        <a:bodyPr/>
        <a:lstStyle/>
        <a:p>
          <a:r>
            <a:rPr lang="en-US" sz="1000" b="1" dirty="0"/>
            <a:t>Litigation Support</a:t>
          </a:r>
        </a:p>
      </dgm:t>
    </dgm:pt>
    <dgm:pt modelId="{C3AB797F-6E96-4A77-B86B-AE65A38A63FE}" type="parTrans" cxnId="{31905A82-B141-4B5E-A86A-B3DAA6A82CCB}">
      <dgm:prSet/>
      <dgm:spPr/>
      <dgm:t>
        <a:bodyPr/>
        <a:lstStyle/>
        <a:p>
          <a:endParaRPr lang="en-US"/>
        </a:p>
      </dgm:t>
    </dgm:pt>
    <dgm:pt modelId="{62A2E4D8-BFEC-4278-9F71-9805FB557C99}" type="sibTrans" cxnId="{31905A82-B141-4B5E-A86A-B3DAA6A82CCB}">
      <dgm:prSet/>
      <dgm:spPr/>
      <dgm:t>
        <a:bodyPr/>
        <a:lstStyle/>
        <a:p>
          <a:endParaRPr lang="en-US"/>
        </a:p>
      </dgm:t>
    </dgm:pt>
    <dgm:pt modelId="{4E8FC153-DE4D-4394-96FA-8B055BA7EC02}" type="pres">
      <dgm:prSet presAssocID="{311FBA7E-1057-4282-962B-E7635027A55E}" presName="Name0" presStyleCnt="0">
        <dgm:presLayoutVars>
          <dgm:chMax val="1"/>
          <dgm:dir/>
          <dgm:animLvl val="ctr"/>
          <dgm:resizeHandles val="exact"/>
        </dgm:presLayoutVars>
      </dgm:prSet>
      <dgm:spPr/>
    </dgm:pt>
    <dgm:pt modelId="{864779C8-BA38-4C02-B544-85AC49E443A9}" type="pres">
      <dgm:prSet presAssocID="{8E0B0CC1-3903-46FA-A72A-39852BBDE19B}" presName="centerShape" presStyleLbl="node0" presStyleIdx="0" presStyleCnt="1" custScaleX="117322" custScaleY="114610"/>
      <dgm:spPr/>
    </dgm:pt>
    <dgm:pt modelId="{6042D9DE-6369-41E7-8365-244A002753B1}" type="pres">
      <dgm:prSet presAssocID="{996F0456-9556-4F86-BEC0-1F8805D84311}" presName="node" presStyleLbl="node1" presStyleIdx="0" presStyleCnt="8" custScaleX="118641" custScaleY="111926">
        <dgm:presLayoutVars>
          <dgm:bulletEnabled val="1"/>
        </dgm:presLayoutVars>
      </dgm:prSet>
      <dgm:spPr/>
    </dgm:pt>
    <dgm:pt modelId="{E9A4372D-F377-4844-B7C9-61F8C9822D0F}" type="pres">
      <dgm:prSet presAssocID="{996F0456-9556-4F86-BEC0-1F8805D84311}" presName="dummy" presStyleCnt="0"/>
      <dgm:spPr/>
    </dgm:pt>
    <dgm:pt modelId="{BD98DD6F-679C-4195-A852-B6745E7C41C6}" type="pres">
      <dgm:prSet presAssocID="{49C67425-DFB5-4880-9247-5C4995C287A8}" presName="sibTrans" presStyleLbl="sibTrans2D1" presStyleIdx="0" presStyleCnt="8"/>
      <dgm:spPr/>
    </dgm:pt>
    <dgm:pt modelId="{B6657441-5A0B-4911-8732-215CB94B2F67}" type="pres">
      <dgm:prSet presAssocID="{D2BF5AD4-9B75-45FA-8546-A5F00ED544CD}" presName="node" presStyleLbl="node1" presStyleIdx="1" presStyleCnt="8" custScaleX="118641" custScaleY="111926">
        <dgm:presLayoutVars>
          <dgm:bulletEnabled val="1"/>
        </dgm:presLayoutVars>
      </dgm:prSet>
      <dgm:spPr/>
    </dgm:pt>
    <dgm:pt modelId="{9D226C95-5851-4FF9-8A97-190560657B84}" type="pres">
      <dgm:prSet presAssocID="{D2BF5AD4-9B75-45FA-8546-A5F00ED544CD}" presName="dummy" presStyleCnt="0"/>
      <dgm:spPr/>
    </dgm:pt>
    <dgm:pt modelId="{337A1B18-18DA-4F85-AD9E-5EA5C29AA7CB}" type="pres">
      <dgm:prSet presAssocID="{230D1755-63E7-464D-847C-674ADA5B05E4}" presName="sibTrans" presStyleLbl="sibTrans2D1" presStyleIdx="1" presStyleCnt="8"/>
      <dgm:spPr/>
    </dgm:pt>
    <dgm:pt modelId="{704E26B1-6203-4ADB-8A95-1234AF77EFC5}" type="pres">
      <dgm:prSet presAssocID="{72725383-4FA0-4AEE-97C9-A3F1961FF10D}" presName="node" presStyleLbl="node1" presStyleIdx="2" presStyleCnt="8" custScaleX="123249" custScaleY="115916">
        <dgm:presLayoutVars>
          <dgm:bulletEnabled val="1"/>
        </dgm:presLayoutVars>
      </dgm:prSet>
      <dgm:spPr/>
    </dgm:pt>
    <dgm:pt modelId="{E29D9481-3053-487B-9F3F-CF6AB30A4D9D}" type="pres">
      <dgm:prSet presAssocID="{72725383-4FA0-4AEE-97C9-A3F1961FF10D}" presName="dummy" presStyleCnt="0"/>
      <dgm:spPr/>
    </dgm:pt>
    <dgm:pt modelId="{7B5B7A4F-EE7F-48D6-B027-0E0005362DB3}" type="pres">
      <dgm:prSet presAssocID="{D05A77AB-3E95-442E-82B5-24F624599A68}" presName="sibTrans" presStyleLbl="sibTrans2D1" presStyleIdx="2" presStyleCnt="8"/>
      <dgm:spPr/>
    </dgm:pt>
    <dgm:pt modelId="{4BDB8BD4-0B7F-480D-92B9-6681DD65D881}" type="pres">
      <dgm:prSet presAssocID="{6AA7888B-8668-4CBA-AA45-903F80786E77}" presName="node" presStyleLbl="node1" presStyleIdx="3" presStyleCnt="8" custScaleX="118788" custScaleY="113833">
        <dgm:presLayoutVars>
          <dgm:bulletEnabled val="1"/>
        </dgm:presLayoutVars>
      </dgm:prSet>
      <dgm:spPr/>
    </dgm:pt>
    <dgm:pt modelId="{FFD12EFD-4CE5-4234-A4FC-0C3D51F1AC89}" type="pres">
      <dgm:prSet presAssocID="{6AA7888B-8668-4CBA-AA45-903F80786E77}" presName="dummy" presStyleCnt="0"/>
      <dgm:spPr/>
    </dgm:pt>
    <dgm:pt modelId="{23536636-AA70-482B-8713-7F267C3C97CA}" type="pres">
      <dgm:prSet presAssocID="{62A2E4D8-BFEC-4278-9F71-9805FB557C99}" presName="sibTrans" presStyleLbl="sibTrans2D1" presStyleIdx="3" presStyleCnt="8"/>
      <dgm:spPr/>
    </dgm:pt>
    <dgm:pt modelId="{BA001EE2-8EF4-4BA9-945D-01AE7221840E}" type="pres">
      <dgm:prSet presAssocID="{6B124CFD-846C-4C83-899D-08E1292DE08E}" presName="node" presStyleLbl="node1" presStyleIdx="4" presStyleCnt="8" custScaleX="118641" custScaleY="111926">
        <dgm:presLayoutVars>
          <dgm:bulletEnabled val="1"/>
        </dgm:presLayoutVars>
      </dgm:prSet>
      <dgm:spPr/>
    </dgm:pt>
    <dgm:pt modelId="{F7A14136-6209-4475-9F4B-320A49B82492}" type="pres">
      <dgm:prSet presAssocID="{6B124CFD-846C-4C83-899D-08E1292DE08E}" presName="dummy" presStyleCnt="0"/>
      <dgm:spPr/>
    </dgm:pt>
    <dgm:pt modelId="{EF61FDAE-0DFB-46B4-B824-6173D30BECF8}" type="pres">
      <dgm:prSet presAssocID="{797C6E37-A266-4B8C-A5F1-E3A4A1BB32B9}" presName="sibTrans" presStyleLbl="sibTrans2D1" presStyleIdx="4" presStyleCnt="8"/>
      <dgm:spPr/>
    </dgm:pt>
    <dgm:pt modelId="{25E12A40-195B-4313-A844-E4DD999407FA}" type="pres">
      <dgm:prSet presAssocID="{5E1DA871-A195-4FB1-942B-91E3FDFC6C43}" presName="node" presStyleLbl="node1" presStyleIdx="5" presStyleCnt="8" custScaleX="118641" custScaleY="111926">
        <dgm:presLayoutVars>
          <dgm:bulletEnabled val="1"/>
        </dgm:presLayoutVars>
      </dgm:prSet>
      <dgm:spPr/>
    </dgm:pt>
    <dgm:pt modelId="{32D3FEBF-7B36-48EC-92F0-F2D3BBF0A4F0}" type="pres">
      <dgm:prSet presAssocID="{5E1DA871-A195-4FB1-942B-91E3FDFC6C43}" presName="dummy" presStyleCnt="0"/>
      <dgm:spPr/>
    </dgm:pt>
    <dgm:pt modelId="{66820E17-C0A4-4CEC-85AA-958BED946F7F}" type="pres">
      <dgm:prSet presAssocID="{C941E7B0-82AF-432F-87E1-5B6B0372A21D}" presName="sibTrans" presStyleLbl="sibTrans2D1" presStyleIdx="5" presStyleCnt="8"/>
      <dgm:spPr/>
    </dgm:pt>
    <dgm:pt modelId="{C94F8B53-66E0-47D5-A348-8C0AA9DD9927}" type="pres">
      <dgm:prSet presAssocID="{A84EBD8C-4C54-4266-B5E1-5EB16F80144D}" presName="node" presStyleLbl="node1" presStyleIdx="6" presStyleCnt="8" custScaleX="118641" custScaleY="111926">
        <dgm:presLayoutVars>
          <dgm:bulletEnabled val="1"/>
        </dgm:presLayoutVars>
      </dgm:prSet>
      <dgm:spPr/>
    </dgm:pt>
    <dgm:pt modelId="{2ED47B5F-12D5-4306-80FC-46BB1708C457}" type="pres">
      <dgm:prSet presAssocID="{A84EBD8C-4C54-4266-B5E1-5EB16F80144D}" presName="dummy" presStyleCnt="0"/>
      <dgm:spPr/>
    </dgm:pt>
    <dgm:pt modelId="{FFF38B30-8603-4506-AE65-E2FF0EDA2A85}" type="pres">
      <dgm:prSet presAssocID="{D8576E90-7003-4145-AE5A-A26E0D5D25AD}" presName="sibTrans" presStyleLbl="sibTrans2D1" presStyleIdx="6" presStyleCnt="8"/>
      <dgm:spPr/>
    </dgm:pt>
    <dgm:pt modelId="{D3FF2D1F-295B-4057-8C71-597C88E925CE}" type="pres">
      <dgm:prSet presAssocID="{4F0B7229-6F29-4234-8BA8-7C46FBF3BAA8}" presName="node" presStyleLbl="node1" presStyleIdx="7" presStyleCnt="8" custScaleX="118641" custScaleY="111926">
        <dgm:presLayoutVars>
          <dgm:bulletEnabled val="1"/>
        </dgm:presLayoutVars>
      </dgm:prSet>
      <dgm:spPr/>
    </dgm:pt>
    <dgm:pt modelId="{BAF769C3-B6F8-4F1D-8FCD-C4CBEF5CE3DB}" type="pres">
      <dgm:prSet presAssocID="{4F0B7229-6F29-4234-8BA8-7C46FBF3BAA8}" presName="dummy" presStyleCnt="0"/>
      <dgm:spPr/>
    </dgm:pt>
    <dgm:pt modelId="{B09F29DB-5FB7-4DBD-B37B-18E28FD341DF}" type="pres">
      <dgm:prSet presAssocID="{6F91E87C-4693-47E0-991D-00D05672A2DA}" presName="sibTrans" presStyleLbl="sibTrans2D1" presStyleIdx="7" presStyleCnt="8"/>
      <dgm:spPr/>
    </dgm:pt>
  </dgm:ptLst>
  <dgm:cxnLst>
    <dgm:cxn modelId="{88D12E04-DF18-4C21-944A-2503D59ABA17}" type="presOf" srcId="{6F91E87C-4693-47E0-991D-00D05672A2DA}" destId="{B09F29DB-5FB7-4DBD-B37B-18E28FD341DF}" srcOrd="0" destOrd="0" presId="urn:microsoft.com/office/officeart/2005/8/layout/radial6"/>
    <dgm:cxn modelId="{6E290A09-F12A-4088-8D81-C974DDB8F72B}" srcId="{8E0B0CC1-3903-46FA-A72A-39852BBDE19B}" destId="{4F0B7229-6F29-4234-8BA8-7C46FBF3BAA8}" srcOrd="7" destOrd="0" parTransId="{6B3A6F84-AAB1-44B6-895A-07867828CB3E}" sibTransId="{6F91E87C-4693-47E0-991D-00D05672A2DA}"/>
    <dgm:cxn modelId="{B0D2F814-0449-4EB7-AB73-F09B4A64F4D6}" type="presOf" srcId="{311FBA7E-1057-4282-962B-E7635027A55E}" destId="{4E8FC153-DE4D-4394-96FA-8B055BA7EC02}" srcOrd="0" destOrd="0" presId="urn:microsoft.com/office/officeart/2005/8/layout/radial6"/>
    <dgm:cxn modelId="{A43FAF1F-2E2A-437C-B4F0-280BD48C389E}" type="presOf" srcId="{8E0B0CC1-3903-46FA-A72A-39852BBDE19B}" destId="{864779C8-BA38-4C02-B544-85AC49E443A9}" srcOrd="0" destOrd="0" presId="urn:microsoft.com/office/officeart/2005/8/layout/radial6"/>
    <dgm:cxn modelId="{58AE2625-5A7F-44EA-855E-B0E1EEEE4739}" type="presOf" srcId="{A84EBD8C-4C54-4266-B5E1-5EB16F80144D}" destId="{C94F8B53-66E0-47D5-A348-8C0AA9DD9927}" srcOrd="0" destOrd="0" presId="urn:microsoft.com/office/officeart/2005/8/layout/radial6"/>
    <dgm:cxn modelId="{B55E9E45-3977-44B8-8389-8B87E7FD03D7}" type="presOf" srcId="{5E1DA871-A195-4FB1-942B-91E3FDFC6C43}" destId="{25E12A40-195B-4313-A844-E4DD999407FA}" srcOrd="0" destOrd="0" presId="urn:microsoft.com/office/officeart/2005/8/layout/radial6"/>
    <dgm:cxn modelId="{F38AC76C-0071-4C8C-BC55-F87069A9B75B}" srcId="{8E0B0CC1-3903-46FA-A72A-39852BBDE19B}" destId="{D2BF5AD4-9B75-45FA-8546-A5F00ED544CD}" srcOrd="1" destOrd="0" parTransId="{B2D6110B-BC6E-4F9D-8435-4DF734D50ACB}" sibTransId="{230D1755-63E7-464D-847C-674ADA5B05E4}"/>
    <dgm:cxn modelId="{AADAF770-80AA-406D-B674-B53DA207D03D}" type="presOf" srcId="{72725383-4FA0-4AEE-97C9-A3F1961FF10D}" destId="{704E26B1-6203-4ADB-8A95-1234AF77EFC5}" srcOrd="0" destOrd="0" presId="urn:microsoft.com/office/officeart/2005/8/layout/radial6"/>
    <dgm:cxn modelId="{EE3C147A-16AA-4729-8EA2-E1AEF975974D}" type="presOf" srcId="{62A2E4D8-BFEC-4278-9F71-9805FB557C99}" destId="{23536636-AA70-482B-8713-7F267C3C97CA}" srcOrd="0" destOrd="0" presId="urn:microsoft.com/office/officeart/2005/8/layout/radial6"/>
    <dgm:cxn modelId="{D578507D-3BEA-41F8-A60F-FD1ACB79E671}" type="presOf" srcId="{996F0456-9556-4F86-BEC0-1F8805D84311}" destId="{6042D9DE-6369-41E7-8365-244A002753B1}" srcOrd="0" destOrd="0" presId="urn:microsoft.com/office/officeart/2005/8/layout/radial6"/>
    <dgm:cxn modelId="{31905A82-B141-4B5E-A86A-B3DAA6A82CCB}" srcId="{8E0B0CC1-3903-46FA-A72A-39852BBDE19B}" destId="{6AA7888B-8668-4CBA-AA45-903F80786E77}" srcOrd="3" destOrd="0" parTransId="{C3AB797F-6E96-4A77-B86B-AE65A38A63FE}" sibTransId="{62A2E4D8-BFEC-4278-9F71-9805FB557C99}"/>
    <dgm:cxn modelId="{B0B80E8A-8E37-4D9D-8182-0C01BF7278EF}" srcId="{8E0B0CC1-3903-46FA-A72A-39852BBDE19B}" destId="{5E1DA871-A195-4FB1-942B-91E3FDFC6C43}" srcOrd="5" destOrd="0" parTransId="{9B3035E8-8088-47A5-AE4A-A05EFA2B4448}" sibTransId="{C941E7B0-82AF-432F-87E1-5B6B0372A21D}"/>
    <dgm:cxn modelId="{33ACB7A1-83E1-483D-9EB1-961AAAC996DB}" srcId="{311FBA7E-1057-4282-962B-E7635027A55E}" destId="{8E0B0CC1-3903-46FA-A72A-39852BBDE19B}" srcOrd="0" destOrd="0" parTransId="{BC80A483-3119-4815-A383-CB5519BDA0E5}" sibTransId="{3F3D4158-E76E-4698-8C22-FF80878D465E}"/>
    <dgm:cxn modelId="{F8BF39A4-AF52-47E9-8637-D482DBED06D7}" type="presOf" srcId="{49C67425-DFB5-4880-9247-5C4995C287A8}" destId="{BD98DD6F-679C-4195-A852-B6745E7C41C6}" srcOrd="0" destOrd="0" presId="urn:microsoft.com/office/officeart/2005/8/layout/radial6"/>
    <dgm:cxn modelId="{875968AC-4B89-43DB-BDB5-8804FFFAF940}" type="presOf" srcId="{D05A77AB-3E95-442E-82B5-24F624599A68}" destId="{7B5B7A4F-EE7F-48D6-B027-0E0005362DB3}" srcOrd="0" destOrd="0" presId="urn:microsoft.com/office/officeart/2005/8/layout/radial6"/>
    <dgm:cxn modelId="{C79268AC-3CDA-4F64-A43A-D7744CE158CF}" srcId="{8E0B0CC1-3903-46FA-A72A-39852BBDE19B}" destId="{72725383-4FA0-4AEE-97C9-A3F1961FF10D}" srcOrd="2" destOrd="0" parTransId="{062E5A19-BC51-40A4-B465-8A480DC084EB}" sibTransId="{D05A77AB-3E95-442E-82B5-24F624599A68}"/>
    <dgm:cxn modelId="{54D43AAD-9C37-4389-AA46-350104C5B050}" type="presOf" srcId="{6B124CFD-846C-4C83-899D-08E1292DE08E}" destId="{BA001EE2-8EF4-4BA9-945D-01AE7221840E}" srcOrd="0" destOrd="0" presId="urn:microsoft.com/office/officeart/2005/8/layout/radial6"/>
    <dgm:cxn modelId="{CE8493B6-E78E-4AF0-A044-F2BFE54222EC}" type="presOf" srcId="{6AA7888B-8668-4CBA-AA45-903F80786E77}" destId="{4BDB8BD4-0B7F-480D-92B9-6681DD65D881}" srcOrd="0" destOrd="0" presId="urn:microsoft.com/office/officeart/2005/8/layout/radial6"/>
    <dgm:cxn modelId="{D1EFABBD-3C6F-48D9-AC50-EF4D3E1A3144}" type="presOf" srcId="{797C6E37-A266-4B8C-A5F1-E3A4A1BB32B9}" destId="{EF61FDAE-0DFB-46B4-B824-6173D30BECF8}" srcOrd="0" destOrd="0" presId="urn:microsoft.com/office/officeart/2005/8/layout/radial6"/>
    <dgm:cxn modelId="{E1E1C3C7-CD79-4948-9581-9E6BAEBC3EDE}" srcId="{8E0B0CC1-3903-46FA-A72A-39852BBDE19B}" destId="{6B124CFD-846C-4C83-899D-08E1292DE08E}" srcOrd="4" destOrd="0" parTransId="{03C190BD-F81B-43B5-B1AF-571E39ADE182}" sibTransId="{797C6E37-A266-4B8C-A5F1-E3A4A1BB32B9}"/>
    <dgm:cxn modelId="{9055F7CA-B191-4F8A-8279-5B14E95EA951}" type="presOf" srcId="{4F0B7229-6F29-4234-8BA8-7C46FBF3BAA8}" destId="{D3FF2D1F-295B-4057-8C71-597C88E925CE}" srcOrd="0" destOrd="0" presId="urn:microsoft.com/office/officeart/2005/8/layout/radial6"/>
    <dgm:cxn modelId="{72CD2ECC-FBA6-4E5D-8D1B-845A1AFBA901}" type="presOf" srcId="{D2BF5AD4-9B75-45FA-8546-A5F00ED544CD}" destId="{B6657441-5A0B-4911-8732-215CB94B2F67}" srcOrd="0" destOrd="0" presId="urn:microsoft.com/office/officeart/2005/8/layout/radial6"/>
    <dgm:cxn modelId="{7D4FBFD2-8871-4014-B0BF-F6094D943EC1}" type="presOf" srcId="{C941E7B0-82AF-432F-87E1-5B6B0372A21D}" destId="{66820E17-C0A4-4CEC-85AA-958BED946F7F}" srcOrd="0" destOrd="0" presId="urn:microsoft.com/office/officeart/2005/8/layout/radial6"/>
    <dgm:cxn modelId="{B58C1DD5-23EA-403C-AD9E-D87B611768CF}" type="presOf" srcId="{230D1755-63E7-464D-847C-674ADA5B05E4}" destId="{337A1B18-18DA-4F85-AD9E-5EA5C29AA7CB}" srcOrd="0" destOrd="0" presId="urn:microsoft.com/office/officeart/2005/8/layout/radial6"/>
    <dgm:cxn modelId="{B6F9D6E9-C6DA-43A9-AF5E-2BCC5ED30205}" srcId="{8E0B0CC1-3903-46FA-A72A-39852BBDE19B}" destId="{A84EBD8C-4C54-4266-B5E1-5EB16F80144D}" srcOrd="6" destOrd="0" parTransId="{4457F949-F6F4-4036-AED8-CC89A05D450A}" sibTransId="{D8576E90-7003-4145-AE5A-A26E0D5D25AD}"/>
    <dgm:cxn modelId="{223110EB-809C-4E6C-BC01-FDFE9474DF18}" srcId="{8E0B0CC1-3903-46FA-A72A-39852BBDE19B}" destId="{996F0456-9556-4F86-BEC0-1F8805D84311}" srcOrd="0" destOrd="0" parTransId="{54233E6F-9B40-470A-8E02-10B62C006DEE}" sibTransId="{49C67425-DFB5-4880-9247-5C4995C287A8}"/>
    <dgm:cxn modelId="{D69E8FEB-BC39-488B-9089-0CDE73B7EDF6}" type="presOf" srcId="{D8576E90-7003-4145-AE5A-A26E0D5D25AD}" destId="{FFF38B30-8603-4506-AE65-E2FF0EDA2A85}" srcOrd="0" destOrd="0" presId="urn:microsoft.com/office/officeart/2005/8/layout/radial6"/>
    <dgm:cxn modelId="{F348E9F9-9380-4714-84D5-0040AA3B920A}" type="presParOf" srcId="{4E8FC153-DE4D-4394-96FA-8B055BA7EC02}" destId="{864779C8-BA38-4C02-B544-85AC49E443A9}" srcOrd="0" destOrd="0" presId="urn:microsoft.com/office/officeart/2005/8/layout/radial6"/>
    <dgm:cxn modelId="{4FC375C8-682D-479C-B267-76D7B2AE9E22}" type="presParOf" srcId="{4E8FC153-DE4D-4394-96FA-8B055BA7EC02}" destId="{6042D9DE-6369-41E7-8365-244A002753B1}" srcOrd="1" destOrd="0" presId="urn:microsoft.com/office/officeart/2005/8/layout/radial6"/>
    <dgm:cxn modelId="{9217E2CB-5F7A-4F0C-90CE-57C750198BF3}" type="presParOf" srcId="{4E8FC153-DE4D-4394-96FA-8B055BA7EC02}" destId="{E9A4372D-F377-4844-B7C9-61F8C9822D0F}" srcOrd="2" destOrd="0" presId="urn:microsoft.com/office/officeart/2005/8/layout/radial6"/>
    <dgm:cxn modelId="{D18CA627-4BEA-4633-97F3-4D78222CB131}" type="presParOf" srcId="{4E8FC153-DE4D-4394-96FA-8B055BA7EC02}" destId="{BD98DD6F-679C-4195-A852-B6745E7C41C6}" srcOrd="3" destOrd="0" presId="urn:microsoft.com/office/officeart/2005/8/layout/radial6"/>
    <dgm:cxn modelId="{D5C3E0EE-F88E-4571-9815-14B63EF22FFD}" type="presParOf" srcId="{4E8FC153-DE4D-4394-96FA-8B055BA7EC02}" destId="{B6657441-5A0B-4911-8732-215CB94B2F67}" srcOrd="4" destOrd="0" presId="urn:microsoft.com/office/officeart/2005/8/layout/radial6"/>
    <dgm:cxn modelId="{1911FDC9-B4CE-4119-BEAB-2BECF74CE42C}" type="presParOf" srcId="{4E8FC153-DE4D-4394-96FA-8B055BA7EC02}" destId="{9D226C95-5851-4FF9-8A97-190560657B84}" srcOrd="5" destOrd="0" presId="urn:microsoft.com/office/officeart/2005/8/layout/radial6"/>
    <dgm:cxn modelId="{96AA4C35-E611-4320-9EAC-5B0293CCDF09}" type="presParOf" srcId="{4E8FC153-DE4D-4394-96FA-8B055BA7EC02}" destId="{337A1B18-18DA-4F85-AD9E-5EA5C29AA7CB}" srcOrd="6" destOrd="0" presId="urn:microsoft.com/office/officeart/2005/8/layout/radial6"/>
    <dgm:cxn modelId="{52AB0B5F-6B8A-48B4-A9B6-A147A269B87B}" type="presParOf" srcId="{4E8FC153-DE4D-4394-96FA-8B055BA7EC02}" destId="{704E26B1-6203-4ADB-8A95-1234AF77EFC5}" srcOrd="7" destOrd="0" presId="urn:microsoft.com/office/officeart/2005/8/layout/radial6"/>
    <dgm:cxn modelId="{44258A24-D62A-4B0F-9F1B-8C96B185D9B3}" type="presParOf" srcId="{4E8FC153-DE4D-4394-96FA-8B055BA7EC02}" destId="{E29D9481-3053-487B-9F3F-CF6AB30A4D9D}" srcOrd="8" destOrd="0" presId="urn:microsoft.com/office/officeart/2005/8/layout/radial6"/>
    <dgm:cxn modelId="{28D73A5F-47D9-4097-8166-4BA33222E3DF}" type="presParOf" srcId="{4E8FC153-DE4D-4394-96FA-8B055BA7EC02}" destId="{7B5B7A4F-EE7F-48D6-B027-0E0005362DB3}" srcOrd="9" destOrd="0" presId="urn:microsoft.com/office/officeart/2005/8/layout/radial6"/>
    <dgm:cxn modelId="{23563324-64B9-4790-98BB-8C467D86ACCC}" type="presParOf" srcId="{4E8FC153-DE4D-4394-96FA-8B055BA7EC02}" destId="{4BDB8BD4-0B7F-480D-92B9-6681DD65D881}" srcOrd="10" destOrd="0" presId="urn:microsoft.com/office/officeart/2005/8/layout/radial6"/>
    <dgm:cxn modelId="{41CF9163-9B93-407B-ACB9-D1F2E7DCD783}" type="presParOf" srcId="{4E8FC153-DE4D-4394-96FA-8B055BA7EC02}" destId="{FFD12EFD-4CE5-4234-A4FC-0C3D51F1AC89}" srcOrd="11" destOrd="0" presId="urn:microsoft.com/office/officeart/2005/8/layout/radial6"/>
    <dgm:cxn modelId="{F1EDF9DD-E09F-471D-92AC-2CD593F8E3A7}" type="presParOf" srcId="{4E8FC153-DE4D-4394-96FA-8B055BA7EC02}" destId="{23536636-AA70-482B-8713-7F267C3C97CA}" srcOrd="12" destOrd="0" presId="urn:microsoft.com/office/officeart/2005/8/layout/radial6"/>
    <dgm:cxn modelId="{D88B7138-4651-4283-B2D6-7C6C1D03E5FD}" type="presParOf" srcId="{4E8FC153-DE4D-4394-96FA-8B055BA7EC02}" destId="{BA001EE2-8EF4-4BA9-945D-01AE7221840E}" srcOrd="13" destOrd="0" presId="urn:microsoft.com/office/officeart/2005/8/layout/radial6"/>
    <dgm:cxn modelId="{0A672673-9072-43CE-9990-11715DBFCAF7}" type="presParOf" srcId="{4E8FC153-DE4D-4394-96FA-8B055BA7EC02}" destId="{F7A14136-6209-4475-9F4B-320A49B82492}" srcOrd="14" destOrd="0" presId="urn:microsoft.com/office/officeart/2005/8/layout/radial6"/>
    <dgm:cxn modelId="{47B14DE3-4602-4549-A625-95C3E2B7A5DF}" type="presParOf" srcId="{4E8FC153-DE4D-4394-96FA-8B055BA7EC02}" destId="{EF61FDAE-0DFB-46B4-B824-6173D30BECF8}" srcOrd="15" destOrd="0" presId="urn:microsoft.com/office/officeart/2005/8/layout/radial6"/>
    <dgm:cxn modelId="{07798E91-4698-40F2-A1B5-87F584662DCE}" type="presParOf" srcId="{4E8FC153-DE4D-4394-96FA-8B055BA7EC02}" destId="{25E12A40-195B-4313-A844-E4DD999407FA}" srcOrd="16" destOrd="0" presId="urn:microsoft.com/office/officeart/2005/8/layout/radial6"/>
    <dgm:cxn modelId="{95A2F727-05BF-4819-BC39-43A648011591}" type="presParOf" srcId="{4E8FC153-DE4D-4394-96FA-8B055BA7EC02}" destId="{32D3FEBF-7B36-48EC-92F0-F2D3BBF0A4F0}" srcOrd="17" destOrd="0" presId="urn:microsoft.com/office/officeart/2005/8/layout/radial6"/>
    <dgm:cxn modelId="{173A464C-3B42-4CFD-98FC-58FB1050EC66}" type="presParOf" srcId="{4E8FC153-DE4D-4394-96FA-8B055BA7EC02}" destId="{66820E17-C0A4-4CEC-85AA-958BED946F7F}" srcOrd="18" destOrd="0" presId="urn:microsoft.com/office/officeart/2005/8/layout/radial6"/>
    <dgm:cxn modelId="{27C5970C-F332-428B-8433-0A3F24467551}" type="presParOf" srcId="{4E8FC153-DE4D-4394-96FA-8B055BA7EC02}" destId="{C94F8B53-66E0-47D5-A348-8C0AA9DD9927}" srcOrd="19" destOrd="0" presId="urn:microsoft.com/office/officeart/2005/8/layout/radial6"/>
    <dgm:cxn modelId="{7DB39A38-654C-47BC-88C2-9629CB186197}" type="presParOf" srcId="{4E8FC153-DE4D-4394-96FA-8B055BA7EC02}" destId="{2ED47B5F-12D5-4306-80FC-46BB1708C457}" srcOrd="20" destOrd="0" presId="urn:microsoft.com/office/officeart/2005/8/layout/radial6"/>
    <dgm:cxn modelId="{F9C277BD-50B1-4E3B-B2EF-45717B6F7456}" type="presParOf" srcId="{4E8FC153-DE4D-4394-96FA-8B055BA7EC02}" destId="{FFF38B30-8603-4506-AE65-E2FF0EDA2A85}" srcOrd="21" destOrd="0" presId="urn:microsoft.com/office/officeart/2005/8/layout/radial6"/>
    <dgm:cxn modelId="{FC847F2A-3195-44BE-A6BF-43A9418EECFF}" type="presParOf" srcId="{4E8FC153-DE4D-4394-96FA-8B055BA7EC02}" destId="{D3FF2D1F-295B-4057-8C71-597C88E925CE}" srcOrd="22" destOrd="0" presId="urn:microsoft.com/office/officeart/2005/8/layout/radial6"/>
    <dgm:cxn modelId="{0B9BD0F6-904C-4211-B5D0-18F5AA94B704}" type="presParOf" srcId="{4E8FC153-DE4D-4394-96FA-8B055BA7EC02}" destId="{BAF769C3-B6F8-4F1D-8FCD-C4CBEF5CE3DB}" srcOrd="23" destOrd="0" presId="urn:microsoft.com/office/officeart/2005/8/layout/radial6"/>
    <dgm:cxn modelId="{0F777E5E-3EF7-4F0C-B590-FDFB3063DFB4}" type="presParOf" srcId="{4E8FC153-DE4D-4394-96FA-8B055BA7EC02}" destId="{B09F29DB-5FB7-4DBD-B37B-18E28FD341D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9DB-5FB7-4DBD-B37B-18E28FD341DF}">
      <dsp:nvSpPr>
        <dsp:cNvPr id="0" name=""/>
        <dsp:cNvSpPr/>
      </dsp:nvSpPr>
      <dsp:spPr>
        <a:xfrm>
          <a:off x="638131" y="394535"/>
          <a:ext cx="3564678" cy="3564678"/>
        </a:xfrm>
        <a:prstGeom prst="blockArc">
          <a:avLst>
            <a:gd name="adj1" fmla="val 13500000"/>
            <a:gd name="adj2" fmla="val 162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F38B30-8603-4506-AE65-E2FF0EDA2A85}">
      <dsp:nvSpPr>
        <dsp:cNvPr id="0" name=""/>
        <dsp:cNvSpPr/>
      </dsp:nvSpPr>
      <dsp:spPr>
        <a:xfrm>
          <a:off x="638131" y="394535"/>
          <a:ext cx="3564678" cy="3564678"/>
        </a:xfrm>
        <a:prstGeom prst="blockArc">
          <a:avLst>
            <a:gd name="adj1" fmla="val 10800000"/>
            <a:gd name="adj2" fmla="val 135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20E17-C0A4-4CEC-85AA-958BED946F7F}">
      <dsp:nvSpPr>
        <dsp:cNvPr id="0" name=""/>
        <dsp:cNvSpPr/>
      </dsp:nvSpPr>
      <dsp:spPr>
        <a:xfrm>
          <a:off x="638131" y="394535"/>
          <a:ext cx="3564678" cy="3564678"/>
        </a:xfrm>
        <a:prstGeom prst="blockArc">
          <a:avLst>
            <a:gd name="adj1" fmla="val 8100000"/>
            <a:gd name="adj2" fmla="val 108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61FDAE-0DFB-46B4-B824-6173D30BECF8}">
      <dsp:nvSpPr>
        <dsp:cNvPr id="0" name=""/>
        <dsp:cNvSpPr/>
      </dsp:nvSpPr>
      <dsp:spPr>
        <a:xfrm>
          <a:off x="638131" y="394535"/>
          <a:ext cx="3564678" cy="3564678"/>
        </a:xfrm>
        <a:prstGeom prst="blockArc">
          <a:avLst>
            <a:gd name="adj1" fmla="val 5400000"/>
            <a:gd name="adj2" fmla="val 81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36636-AA70-482B-8713-7F267C3C97CA}">
      <dsp:nvSpPr>
        <dsp:cNvPr id="0" name=""/>
        <dsp:cNvSpPr/>
      </dsp:nvSpPr>
      <dsp:spPr>
        <a:xfrm>
          <a:off x="638131" y="394535"/>
          <a:ext cx="3564678" cy="3564678"/>
        </a:xfrm>
        <a:prstGeom prst="blockArc">
          <a:avLst>
            <a:gd name="adj1" fmla="val 2700000"/>
            <a:gd name="adj2" fmla="val 54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5B7A4F-EE7F-48D6-B027-0E0005362DB3}">
      <dsp:nvSpPr>
        <dsp:cNvPr id="0" name=""/>
        <dsp:cNvSpPr/>
      </dsp:nvSpPr>
      <dsp:spPr>
        <a:xfrm>
          <a:off x="638131" y="394535"/>
          <a:ext cx="3564678" cy="3564678"/>
        </a:xfrm>
        <a:prstGeom prst="blockArc">
          <a:avLst>
            <a:gd name="adj1" fmla="val 0"/>
            <a:gd name="adj2" fmla="val 27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A1B18-18DA-4F85-AD9E-5EA5C29AA7CB}">
      <dsp:nvSpPr>
        <dsp:cNvPr id="0" name=""/>
        <dsp:cNvSpPr/>
      </dsp:nvSpPr>
      <dsp:spPr>
        <a:xfrm>
          <a:off x="638131" y="394535"/>
          <a:ext cx="3564678" cy="3564678"/>
        </a:xfrm>
        <a:prstGeom prst="blockArc">
          <a:avLst>
            <a:gd name="adj1" fmla="val 18900000"/>
            <a:gd name="adj2" fmla="val 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8DD6F-679C-4195-A852-B6745E7C41C6}">
      <dsp:nvSpPr>
        <dsp:cNvPr id="0" name=""/>
        <dsp:cNvSpPr/>
      </dsp:nvSpPr>
      <dsp:spPr>
        <a:xfrm>
          <a:off x="638131" y="394535"/>
          <a:ext cx="3564678" cy="3564678"/>
        </a:xfrm>
        <a:prstGeom prst="blockArc">
          <a:avLst>
            <a:gd name="adj1" fmla="val 16200000"/>
            <a:gd name="adj2" fmla="val 189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779C8-BA38-4C02-B544-85AC49E443A9}">
      <dsp:nvSpPr>
        <dsp:cNvPr id="0" name=""/>
        <dsp:cNvSpPr/>
      </dsp:nvSpPr>
      <dsp:spPr>
        <a:xfrm>
          <a:off x="1710455" y="1483272"/>
          <a:ext cx="1420028" cy="1387203"/>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IPL</a:t>
          </a:r>
        </a:p>
      </dsp:txBody>
      <dsp:txXfrm>
        <a:off x="1918413" y="1686423"/>
        <a:ext cx="1004112" cy="980901"/>
      </dsp:txXfrm>
    </dsp:sp>
    <dsp:sp modelId="{6042D9DE-6369-41E7-8365-244A002753B1}">
      <dsp:nvSpPr>
        <dsp:cNvPr id="0" name=""/>
        <dsp:cNvSpPr/>
      </dsp:nvSpPr>
      <dsp:spPr>
        <a:xfrm>
          <a:off x="1917872" y="-49114"/>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Direct DOE Transactions</a:t>
          </a:r>
        </a:p>
      </dsp:txBody>
      <dsp:txXfrm>
        <a:off x="2065079" y="89762"/>
        <a:ext cx="710781" cy="670550"/>
      </dsp:txXfrm>
    </dsp:sp>
    <dsp:sp modelId="{B6657441-5A0B-4911-8732-215CB94B2F67}">
      <dsp:nvSpPr>
        <dsp:cNvPr id="0" name=""/>
        <dsp:cNvSpPr/>
      </dsp:nvSpPr>
      <dsp:spPr>
        <a:xfrm>
          <a:off x="3156608" y="463987"/>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Program Office &amp; Site Office Counsel</a:t>
          </a:r>
        </a:p>
      </dsp:txBody>
      <dsp:txXfrm>
        <a:off x="3303815" y="602863"/>
        <a:ext cx="710781" cy="670550"/>
      </dsp:txXfrm>
    </dsp:sp>
    <dsp:sp modelId="{704E26B1-6203-4ADB-8A95-1234AF77EFC5}">
      <dsp:nvSpPr>
        <dsp:cNvPr id="0" name=""/>
        <dsp:cNvSpPr/>
      </dsp:nvSpPr>
      <dsp:spPr>
        <a:xfrm>
          <a:off x="3650189" y="1685820"/>
          <a:ext cx="1044237" cy="98210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Technology Transfer</a:t>
          </a:r>
        </a:p>
      </dsp:txBody>
      <dsp:txXfrm>
        <a:off x="3803114" y="1829646"/>
        <a:ext cx="738387" cy="694455"/>
      </dsp:txXfrm>
    </dsp:sp>
    <dsp:sp modelId="{4BDB8BD4-0B7F-480D-92B9-6681DD65D881}">
      <dsp:nvSpPr>
        <dsp:cNvPr id="0" name=""/>
        <dsp:cNvSpPr/>
      </dsp:nvSpPr>
      <dsp:spPr>
        <a:xfrm>
          <a:off x="3155985" y="2933381"/>
          <a:ext cx="1006440" cy="9644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Litigation Support</a:t>
          </a:r>
        </a:p>
      </dsp:txBody>
      <dsp:txXfrm>
        <a:off x="3303375" y="3074623"/>
        <a:ext cx="711660" cy="681975"/>
      </dsp:txXfrm>
    </dsp:sp>
    <dsp:sp modelId="{BA001EE2-8EF4-4BA9-945D-01AE7221840E}">
      <dsp:nvSpPr>
        <dsp:cNvPr id="0" name=""/>
        <dsp:cNvSpPr/>
      </dsp:nvSpPr>
      <dsp:spPr>
        <a:xfrm>
          <a:off x="1917872" y="3454561"/>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Commercial Deployment</a:t>
          </a:r>
        </a:p>
      </dsp:txBody>
      <dsp:txXfrm>
        <a:off x="2065079" y="3593437"/>
        <a:ext cx="710781" cy="670550"/>
      </dsp:txXfrm>
    </dsp:sp>
    <dsp:sp modelId="{25E12A40-195B-4313-A844-E4DD999407FA}">
      <dsp:nvSpPr>
        <dsp:cNvPr id="0" name=""/>
        <dsp:cNvSpPr/>
      </dsp:nvSpPr>
      <dsp:spPr>
        <a:xfrm>
          <a:off x="679136" y="2941459"/>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Intellectual Property Protection</a:t>
          </a:r>
        </a:p>
      </dsp:txBody>
      <dsp:txXfrm>
        <a:off x="826343" y="3080335"/>
        <a:ext cx="710781" cy="670550"/>
      </dsp:txXfrm>
    </dsp:sp>
    <dsp:sp modelId="{C94F8B53-66E0-47D5-A348-8C0AA9DD9927}">
      <dsp:nvSpPr>
        <dsp:cNvPr id="0" name=""/>
        <dsp:cNvSpPr/>
      </dsp:nvSpPr>
      <dsp:spPr>
        <a:xfrm>
          <a:off x="166034" y="1702723"/>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91440" numCol="1" spcCol="1270" anchor="ctr" anchorCtr="0">
          <a:noAutofit/>
        </a:bodyPr>
        <a:lstStyle/>
        <a:p>
          <a:pPr marL="0" lvl="0" indent="0" algn="ctr" defTabSz="444500">
            <a:lnSpc>
              <a:spcPct val="90000"/>
            </a:lnSpc>
            <a:spcBef>
              <a:spcPct val="0"/>
            </a:spcBef>
            <a:spcAft>
              <a:spcPct val="35000"/>
            </a:spcAft>
            <a:buNone/>
          </a:pPr>
          <a:r>
            <a:rPr lang="en-US" sz="1000" b="1" kern="1200" dirty="0"/>
            <a:t>Major  Initiatives</a:t>
          </a:r>
        </a:p>
      </dsp:txBody>
      <dsp:txXfrm>
        <a:off x="313241" y="1841599"/>
        <a:ext cx="710781" cy="670550"/>
      </dsp:txXfrm>
    </dsp:sp>
    <dsp:sp modelId="{D3FF2D1F-295B-4057-8C71-597C88E925CE}">
      <dsp:nvSpPr>
        <dsp:cNvPr id="0" name=""/>
        <dsp:cNvSpPr/>
      </dsp:nvSpPr>
      <dsp:spPr>
        <a:xfrm>
          <a:off x="679136" y="463987"/>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Intellectual Property Management</a:t>
          </a:r>
        </a:p>
      </dsp:txBody>
      <dsp:txXfrm>
        <a:off x="826343" y="602863"/>
        <a:ext cx="710781" cy="6705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1"/>
            <a:ext cx="3027466" cy="464503"/>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29603">
              <a:lnSpc>
                <a:spcPct val="100000"/>
              </a:lnSpc>
              <a:spcBef>
                <a:spcPct val="0"/>
              </a:spcBef>
              <a:buClrTx/>
              <a:buSzTx/>
              <a:buFontTx/>
              <a:buNone/>
              <a:defRPr sz="1200" b="0">
                <a:latin typeface="Arial" pitchFamily="34" charset="0"/>
              </a:defRPr>
            </a:lvl1pPr>
          </a:lstStyle>
          <a:p>
            <a:endParaRPr lang="en-US" dirty="0"/>
          </a:p>
        </p:txBody>
      </p:sp>
      <p:sp>
        <p:nvSpPr>
          <p:cNvPr id="36867" name="Rectangle 3"/>
          <p:cNvSpPr>
            <a:spLocks noGrp="1" noChangeArrowheads="1"/>
          </p:cNvSpPr>
          <p:nvPr>
            <p:ph type="dt" idx="1"/>
          </p:nvPr>
        </p:nvSpPr>
        <p:spPr bwMode="auto">
          <a:xfrm>
            <a:off x="3955953" y="1"/>
            <a:ext cx="3027466" cy="464503"/>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29603">
              <a:lnSpc>
                <a:spcPct val="100000"/>
              </a:lnSpc>
              <a:spcBef>
                <a:spcPct val="0"/>
              </a:spcBef>
              <a:buClrTx/>
              <a:buSzTx/>
              <a:buFontTx/>
              <a:buNone/>
              <a:defRPr sz="1200" b="0">
                <a:latin typeface="Arial" pitchFamily="34" charset="0"/>
              </a:defRPr>
            </a:lvl1pPr>
          </a:lstStyle>
          <a:p>
            <a:endParaRPr lang="en-US" dirty="0"/>
          </a:p>
        </p:txBody>
      </p:sp>
      <p:sp>
        <p:nvSpPr>
          <p:cNvPr id="36868"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99134" y="4410392"/>
            <a:ext cx="5586735" cy="4177348"/>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0" name="Rectangle 6"/>
          <p:cNvSpPr>
            <a:spLocks noGrp="1" noChangeArrowheads="1"/>
          </p:cNvSpPr>
          <p:nvPr>
            <p:ph type="ftr" sz="quarter" idx="4"/>
          </p:nvPr>
        </p:nvSpPr>
        <p:spPr bwMode="auto">
          <a:xfrm>
            <a:off x="2" y="8817613"/>
            <a:ext cx="3027466" cy="464503"/>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29603">
              <a:lnSpc>
                <a:spcPct val="100000"/>
              </a:lnSpc>
              <a:spcBef>
                <a:spcPct val="0"/>
              </a:spcBef>
              <a:buClrTx/>
              <a:buSzTx/>
              <a:buFontTx/>
              <a:buNone/>
              <a:defRPr sz="1200" b="0">
                <a:latin typeface="Arial" pitchFamily="34" charset="0"/>
              </a:defRPr>
            </a:lvl1pPr>
          </a:lstStyle>
          <a:p>
            <a:endParaRPr lang="en-US" dirty="0"/>
          </a:p>
        </p:txBody>
      </p:sp>
      <p:sp>
        <p:nvSpPr>
          <p:cNvPr id="36871" name="Rectangle 7"/>
          <p:cNvSpPr>
            <a:spLocks noGrp="1" noChangeArrowheads="1"/>
          </p:cNvSpPr>
          <p:nvPr>
            <p:ph type="sldNum" sz="quarter" idx="5"/>
          </p:nvPr>
        </p:nvSpPr>
        <p:spPr bwMode="auto">
          <a:xfrm>
            <a:off x="3955953" y="8817613"/>
            <a:ext cx="3027466" cy="464503"/>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29603">
              <a:lnSpc>
                <a:spcPct val="100000"/>
              </a:lnSpc>
              <a:spcBef>
                <a:spcPct val="0"/>
              </a:spcBef>
              <a:buClrTx/>
              <a:buSzTx/>
              <a:buFontTx/>
              <a:buNone/>
              <a:defRPr sz="1200" b="0">
                <a:latin typeface="Arial" pitchFamily="34" charset="0"/>
              </a:defRPr>
            </a:lvl1pPr>
          </a:lstStyle>
          <a:p>
            <a:fld id="{973EFCE3-80DA-447F-B74E-3244945755E5}" type="slidenum">
              <a:rPr lang="en-US"/>
              <a:pPr/>
              <a:t>‹#›</a:t>
            </a:fld>
            <a:endParaRPr lang="en-US" dirty="0"/>
          </a:p>
        </p:txBody>
      </p:sp>
    </p:spTree>
    <p:extLst>
      <p:ext uri="{BB962C8B-B14F-4D97-AF65-F5344CB8AC3E}">
        <p14:creationId xmlns:p14="http://schemas.microsoft.com/office/powerpoint/2010/main" val="6982266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1</a:t>
            </a:fld>
            <a:endParaRPr lang="en-US" dirty="0"/>
          </a:p>
        </p:txBody>
      </p:sp>
    </p:spTree>
    <p:extLst>
      <p:ext uri="{BB962C8B-B14F-4D97-AF65-F5344CB8AC3E}">
        <p14:creationId xmlns:p14="http://schemas.microsoft.com/office/powerpoint/2010/main" val="223338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38</a:t>
            </a:fld>
            <a:endParaRPr lang="en-US" dirty="0"/>
          </a:p>
        </p:txBody>
      </p:sp>
    </p:spTree>
    <p:extLst>
      <p:ext uri="{BB962C8B-B14F-4D97-AF65-F5344CB8AC3E}">
        <p14:creationId xmlns:p14="http://schemas.microsoft.com/office/powerpoint/2010/main" val="116196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39</a:t>
            </a:fld>
            <a:endParaRPr lang="en-US" dirty="0"/>
          </a:p>
        </p:txBody>
      </p:sp>
    </p:spTree>
    <p:extLst>
      <p:ext uri="{BB962C8B-B14F-4D97-AF65-F5344CB8AC3E}">
        <p14:creationId xmlns:p14="http://schemas.microsoft.com/office/powerpoint/2010/main" val="157662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 </a:t>
            </a:r>
          </a:p>
        </p:txBody>
      </p:sp>
      <p:sp>
        <p:nvSpPr>
          <p:cNvPr id="4" name="Slide Number Placeholder 3"/>
          <p:cNvSpPr>
            <a:spLocks noGrp="1"/>
          </p:cNvSpPr>
          <p:nvPr>
            <p:ph type="sldNum" sz="quarter" idx="10"/>
          </p:nvPr>
        </p:nvSpPr>
        <p:spPr/>
        <p:txBody>
          <a:bodyPr/>
          <a:lstStyle/>
          <a:p>
            <a:fld id="{973EFCE3-80DA-447F-B74E-3244945755E5}" type="slidenum">
              <a:rPr lang="en-US" smtClean="0"/>
              <a:pPr/>
              <a:t>40</a:t>
            </a:fld>
            <a:endParaRPr lang="en-US" dirty="0"/>
          </a:p>
        </p:txBody>
      </p:sp>
    </p:spTree>
    <p:extLst>
      <p:ext uri="{BB962C8B-B14F-4D97-AF65-F5344CB8AC3E}">
        <p14:creationId xmlns:p14="http://schemas.microsoft.com/office/powerpoint/2010/main" val="343737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41</a:t>
            </a:fld>
            <a:endParaRPr lang="en-US" dirty="0"/>
          </a:p>
        </p:txBody>
      </p:sp>
    </p:spTree>
    <p:extLst>
      <p:ext uri="{BB962C8B-B14F-4D97-AF65-F5344CB8AC3E}">
        <p14:creationId xmlns:p14="http://schemas.microsoft.com/office/powerpoint/2010/main" val="220869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42</a:t>
            </a:fld>
            <a:endParaRPr lang="en-US" dirty="0"/>
          </a:p>
        </p:txBody>
      </p:sp>
    </p:spTree>
    <p:extLst>
      <p:ext uri="{BB962C8B-B14F-4D97-AF65-F5344CB8AC3E}">
        <p14:creationId xmlns:p14="http://schemas.microsoft.com/office/powerpoint/2010/main" val="330534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43</a:t>
            </a:fld>
            <a:endParaRPr lang="en-US" dirty="0"/>
          </a:p>
        </p:txBody>
      </p:sp>
    </p:spTree>
    <p:extLst>
      <p:ext uri="{BB962C8B-B14F-4D97-AF65-F5344CB8AC3E}">
        <p14:creationId xmlns:p14="http://schemas.microsoft.com/office/powerpoint/2010/main" val="25555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44</a:t>
            </a:fld>
            <a:endParaRPr lang="en-US" dirty="0"/>
          </a:p>
        </p:txBody>
      </p:sp>
    </p:spTree>
    <p:extLst>
      <p:ext uri="{BB962C8B-B14F-4D97-AF65-F5344CB8AC3E}">
        <p14:creationId xmlns:p14="http://schemas.microsoft.com/office/powerpoint/2010/main" val="208033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45</a:t>
            </a:fld>
            <a:endParaRPr lang="en-US" dirty="0"/>
          </a:p>
        </p:txBody>
      </p:sp>
    </p:spTree>
    <p:extLst>
      <p:ext uri="{BB962C8B-B14F-4D97-AF65-F5344CB8AC3E}">
        <p14:creationId xmlns:p14="http://schemas.microsoft.com/office/powerpoint/2010/main" val="408168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46</a:t>
            </a:fld>
            <a:endParaRPr lang="en-US" dirty="0"/>
          </a:p>
        </p:txBody>
      </p:sp>
    </p:spTree>
    <p:extLst>
      <p:ext uri="{BB962C8B-B14F-4D97-AF65-F5344CB8AC3E}">
        <p14:creationId xmlns:p14="http://schemas.microsoft.com/office/powerpoint/2010/main" val="204024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47</a:t>
            </a:fld>
            <a:endParaRPr lang="en-US" dirty="0"/>
          </a:p>
        </p:txBody>
      </p:sp>
    </p:spTree>
    <p:extLst>
      <p:ext uri="{BB962C8B-B14F-4D97-AF65-F5344CB8AC3E}">
        <p14:creationId xmlns:p14="http://schemas.microsoft.com/office/powerpoint/2010/main" val="337009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11</a:t>
            </a:fld>
            <a:endParaRPr lang="en-US" dirty="0"/>
          </a:p>
        </p:txBody>
      </p:sp>
    </p:spTree>
    <p:extLst>
      <p:ext uri="{BB962C8B-B14F-4D97-AF65-F5344CB8AC3E}">
        <p14:creationId xmlns:p14="http://schemas.microsoft.com/office/powerpoint/2010/main" val="268989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pPr lvl="0"/>
            <a:r>
              <a:rPr lang="en-US" dirty="0"/>
              <a:t>6/9/2020 – Streamlined SPP available at </a:t>
            </a:r>
            <a:r>
              <a:rPr lang="en-US" sz="1200" kern="1200" dirty="0">
                <a:solidFill>
                  <a:schemeClr val="tx1"/>
                </a:solidFill>
                <a:effectLst/>
                <a:latin typeface="Arial" pitchFamily="34" charset="0"/>
                <a:ea typeface="+mn-ea"/>
                <a:cs typeface="+mn-cs"/>
              </a:rPr>
              <a:t>ANL, Ames, BNL, INL, NREL and </a:t>
            </a:r>
            <a:r>
              <a:rPr lang="en-US" sz="1200" kern="1200">
                <a:solidFill>
                  <a:schemeClr val="tx1"/>
                </a:solidFill>
                <a:effectLst/>
                <a:latin typeface="Arial" pitchFamily="34" charset="0"/>
                <a:ea typeface="+mn-ea"/>
                <a:cs typeface="+mn-cs"/>
              </a:rPr>
              <a:t>possibly others</a:t>
            </a:r>
            <a:endParaRPr lang="en-US" dirty="0"/>
          </a:p>
        </p:txBody>
      </p:sp>
      <p:sp>
        <p:nvSpPr>
          <p:cNvPr id="4" name="Slide Number Placeholder 3"/>
          <p:cNvSpPr>
            <a:spLocks noGrp="1"/>
          </p:cNvSpPr>
          <p:nvPr>
            <p:ph type="sldNum" sz="quarter" idx="10"/>
          </p:nvPr>
        </p:nvSpPr>
        <p:spPr/>
        <p:txBody>
          <a:bodyPr/>
          <a:lstStyle/>
          <a:p>
            <a:fld id="{2FEF7501-0B3C-47A7-A82D-FEFBC413ACF7}" type="slidenum">
              <a:rPr lang="en-US" smtClean="0"/>
              <a:pPr/>
              <a:t>28</a:t>
            </a:fld>
            <a:endParaRPr lang="en-US" dirty="0"/>
          </a:p>
        </p:txBody>
      </p:sp>
    </p:spTree>
    <p:extLst>
      <p:ext uri="{BB962C8B-B14F-4D97-AF65-F5344CB8AC3E}">
        <p14:creationId xmlns:p14="http://schemas.microsoft.com/office/powerpoint/2010/main" val="11622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32</a:t>
            </a:fld>
            <a:endParaRPr lang="en-US" dirty="0"/>
          </a:p>
        </p:txBody>
      </p:sp>
    </p:spTree>
    <p:extLst>
      <p:ext uri="{BB962C8B-B14F-4D97-AF65-F5344CB8AC3E}">
        <p14:creationId xmlns:p14="http://schemas.microsoft.com/office/powerpoint/2010/main" val="26967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D0823-3CF4-43E6-8840-FA28A70AB3E8}" type="slidenum">
              <a:rPr lang="en-US"/>
              <a:pPr/>
              <a:t>33</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109920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34</a:t>
            </a:fld>
            <a:endParaRPr lang="en-US" dirty="0"/>
          </a:p>
        </p:txBody>
      </p:sp>
    </p:spTree>
    <p:extLst>
      <p:ext uri="{BB962C8B-B14F-4D97-AF65-F5344CB8AC3E}">
        <p14:creationId xmlns:p14="http://schemas.microsoft.com/office/powerpoint/2010/main" val="302204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EFCE3-80DA-447F-B74E-3244945755E5}" type="slidenum">
              <a:rPr lang="en-US" smtClean="0"/>
              <a:pPr/>
              <a:t>35</a:t>
            </a:fld>
            <a:endParaRPr lang="en-US" dirty="0"/>
          </a:p>
        </p:txBody>
      </p:sp>
    </p:spTree>
    <p:extLst>
      <p:ext uri="{BB962C8B-B14F-4D97-AF65-F5344CB8AC3E}">
        <p14:creationId xmlns:p14="http://schemas.microsoft.com/office/powerpoint/2010/main" val="129217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36</a:t>
            </a:fld>
            <a:endParaRPr lang="en-US" dirty="0"/>
          </a:p>
        </p:txBody>
      </p:sp>
    </p:spTree>
    <p:extLst>
      <p:ext uri="{BB962C8B-B14F-4D97-AF65-F5344CB8AC3E}">
        <p14:creationId xmlns:p14="http://schemas.microsoft.com/office/powerpoint/2010/main" val="402202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37</a:t>
            </a:fld>
            <a:endParaRPr lang="en-US" dirty="0"/>
          </a:p>
        </p:txBody>
      </p:sp>
    </p:spTree>
    <p:extLst>
      <p:ext uri="{BB962C8B-B14F-4D97-AF65-F5344CB8AC3E}">
        <p14:creationId xmlns:p14="http://schemas.microsoft.com/office/powerpoint/2010/main" val="2899302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Rectangle 7"/>
          <p:cNvSpPr/>
          <p:nvPr/>
        </p:nvSpPr>
        <p:spPr>
          <a:xfrm>
            <a:off x="-39690" y="0"/>
            <a:ext cx="918369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1" y="5562600"/>
            <a:ext cx="4584258" cy="8937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76572" y="5562600"/>
            <a:ext cx="4597085" cy="8937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8" name="Title 1"/>
          <p:cNvSpPr>
            <a:spLocks noGrp="1"/>
          </p:cNvSpPr>
          <p:nvPr>
            <p:ph type="ctrTitle" hasCustomPrompt="1"/>
          </p:nvPr>
        </p:nvSpPr>
        <p:spPr>
          <a:xfrm>
            <a:off x="202680" y="243047"/>
            <a:ext cx="5312295" cy="603505"/>
          </a:xfrm>
          <a:prstGeom prst="rect">
            <a:avLst/>
          </a:prstGeom>
        </p:spPr>
        <p:txBody>
          <a:bodyPr lIns="0" rIns="0" anchor="ctr" anchorCtr="0">
            <a:normAutofit/>
          </a:bodyPr>
          <a:lstStyle>
            <a:lvl1pPr algn="l">
              <a:defRPr sz="2000" b="1" baseline="0">
                <a:solidFill>
                  <a:srgbClr val="FFFFFF"/>
                </a:solidFill>
                <a:latin typeface="+mj-lt"/>
                <a:cs typeface="Arial"/>
              </a:defRPr>
            </a:lvl1pPr>
          </a:lstStyle>
          <a:p>
            <a:r>
              <a:rPr lang="en-US" dirty="0"/>
              <a:t>Integrated Support Center (ISC-CH)</a:t>
            </a:r>
            <a:br>
              <a:rPr lang="en-US" dirty="0"/>
            </a:br>
            <a:r>
              <a:rPr lang="en-US" dirty="0"/>
              <a:t>Intellectual Property Law Division (IPL)</a:t>
            </a:r>
          </a:p>
        </p:txBody>
      </p:sp>
      <p:sp>
        <p:nvSpPr>
          <p:cNvPr id="19" name="Subtitle 2"/>
          <p:cNvSpPr>
            <a:spLocks noGrp="1"/>
          </p:cNvSpPr>
          <p:nvPr>
            <p:ph type="subTitle" idx="1" hasCustomPrompt="1"/>
          </p:nvPr>
        </p:nvSpPr>
        <p:spPr>
          <a:xfrm>
            <a:off x="163046" y="5658022"/>
            <a:ext cx="4382300" cy="770137"/>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p:nvPr>
        </p:nvSpPr>
        <p:spPr>
          <a:xfrm>
            <a:off x="4789588" y="5678356"/>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1" name="Text Placeholder 22"/>
          <p:cNvSpPr>
            <a:spLocks noGrp="1"/>
          </p:cNvSpPr>
          <p:nvPr>
            <p:ph type="body" sz="quarter" idx="12"/>
          </p:nvPr>
        </p:nvSpPr>
        <p:spPr>
          <a:xfrm>
            <a:off x="4791075" y="6009481"/>
            <a:ext cx="4174470" cy="31128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87150" y="6162916"/>
            <a:ext cx="1390650" cy="189209"/>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8" name="Group 27"/>
          <p:cNvGrpSpPr/>
          <p:nvPr/>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graphicFrame>
        <p:nvGraphicFramePr>
          <p:cNvPr id="16" name="Diagram 15"/>
          <p:cNvGraphicFramePr/>
          <p:nvPr>
            <p:extLst>
              <p:ext uri="{D42A27DB-BD31-4B8C-83A1-F6EECF244321}">
                <p14:modId xmlns:p14="http://schemas.microsoft.com/office/powerpoint/2010/main" val="3786297241"/>
              </p:ext>
            </p:extLst>
          </p:nvPr>
        </p:nvGraphicFramePr>
        <p:xfrm>
          <a:off x="104774" y="1114743"/>
          <a:ext cx="4860461" cy="435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3192" y="100332"/>
            <a:ext cx="3109952" cy="753469"/>
          </a:xfrm>
          <a:prstGeom prst="rect">
            <a:avLst/>
          </a:prstGeom>
        </p:spPr>
      </p:pic>
      <p:sp>
        <p:nvSpPr>
          <p:cNvPr id="23" name="Arrow: Right 22">
            <a:extLst>
              <a:ext uri="{FF2B5EF4-FFF2-40B4-BE49-F238E27FC236}">
                <a16:creationId xmlns:a16="http://schemas.microsoft.com/office/drawing/2014/main" id="{98C415A4-56D6-42C7-9223-3C673AE75D9D}"/>
              </a:ext>
            </a:extLst>
          </p:cNvPr>
          <p:cNvSpPr/>
          <p:nvPr userDrawn="1"/>
        </p:nvSpPr>
        <p:spPr>
          <a:xfrm>
            <a:off x="5119687" y="3274992"/>
            <a:ext cx="3836061" cy="1120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FF"/>
                </a:solidFill>
              </a:rPr>
              <a:t>Moving Science Forward</a:t>
            </a:r>
          </a:p>
        </p:txBody>
      </p:sp>
      <p:sp>
        <p:nvSpPr>
          <p:cNvPr id="25" name="TextBox 24">
            <a:extLst>
              <a:ext uri="{FF2B5EF4-FFF2-40B4-BE49-F238E27FC236}">
                <a16:creationId xmlns:a16="http://schemas.microsoft.com/office/drawing/2014/main" id="{F2EC5BC4-9273-4644-A26E-2B6F502F815B}"/>
              </a:ext>
            </a:extLst>
          </p:cNvPr>
          <p:cNvSpPr txBox="1"/>
          <p:nvPr userDrawn="1"/>
        </p:nvSpPr>
        <p:spPr>
          <a:xfrm>
            <a:off x="5124579" y="1981200"/>
            <a:ext cx="3836061" cy="1341906"/>
          </a:xfrm>
          <a:prstGeom prst="rect">
            <a:avLst/>
          </a:prstGeom>
          <a:noFill/>
        </p:spPr>
        <p:txBody>
          <a:bodyPr wrap="square" rtlCol="0">
            <a:spAutoFit/>
          </a:bodyPr>
          <a:lstStyle/>
          <a:p>
            <a:pPr algn="ctr"/>
            <a:r>
              <a:rPr lang="en-US" sz="2800" b="1" baseline="0" dirty="0">
                <a:solidFill>
                  <a:schemeClr val="accent4"/>
                </a:solidFill>
                <a:effectLst/>
                <a:latin typeface="Arial Black" panose="020B0A04020102020204" pitchFamily="34" charset="0"/>
              </a:rPr>
              <a:t>Intellectual Property Law </a:t>
            </a:r>
          </a:p>
          <a:p>
            <a:pPr algn="ctr"/>
            <a:r>
              <a:rPr lang="en-US" sz="2800" b="1" baseline="0" dirty="0">
                <a:solidFill>
                  <a:schemeClr val="accent4"/>
                </a:solidFill>
                <a:effectLst/>
                <a:latin typeface="Arial Black" panose="020B0A04020102020204" pitchFamily="34" charset="0"/>
              </a:rPr>
              <a:t>(IPL)</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07033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9863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r>
              <a:rPr lang="en-US"/>
              <a:t>Click icon to add chart</a:t>
            </a:r>
            <a:endParaRPr lang="en-US" dirty="0"/>
          </a:p>
        </p:txBody>
      </p:sp>
    </p:spTree>
    <p:extLst>
      <p:ext uri="{BB962C8B-B14F-4D97-AF65-F5344CB8AC3E}">
        <p14:creationId xmlns:p14="http://schemas.microsoft.com/office/powerpoint/2010/main" val="24375376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New_DOE_Logo_Color_Hi-Res_042808.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6795" y="73155"/>
            <a:ext cx="1775278" cy="4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457200" y="6356359"/>
            <a:ext cx="2133600" cy="365125"/>
          </a:xfrm>
          <a:prstGeom prst="rect">
            <a:avLst/>
          </a:prstGeom>
        </p:spPr>
        <p:txBody>
          <a:bodyPr/>
          <a:lstStyle>
            <a:lvl1pPr fontAlgn="base">
              <a:spcBef>
                <a:spcPct val="0"/>
              </a:spcBef>
              <a:spcAft>
                <a:spcPct val="0"/>
              </a:spcAft>
              <a:defRPr>
                <a:latin typeface="Arial" charset="0"/>
              </a:defRPr>
            </a:lvl1pPr>
          </a:lstStyle>
          <a:p>
            <a:pPr>
              <a:defRPr/>
            </a:pPr>
            <a:fld id="{99704EED-1579-4499-A3FD-2842ED46547C}" type="datetimeFigureOut">
              <a:rPr lang="en-US"/>
              <a:pPr>
                <a:defRPr/>
              </a:pPr>
              <a:t>7/14/2022</a:t>
            </a:fld>
            <a:endParaRPr lang="en-US" dirty="0"/>
          </a:p>
        </p:txBody>
      </p:sp>
      <p:sp>
        <p:nvSpPr>
          <p:cNvPr id="4" name="Footer Placeholder 4"/>
          <p:cNvSpPr>
            <a:spLocks noGrp="1"/>
          </p:cNvSpPr>
          <p:nvPr>
            <p:ph type="ftr" sz="quarter" idx="11"/>
          </p:nvPr>
        </p:nvSpPr>
        <p:spPr>
          <a:xfrm>
            <a:off x="3124201" y="6356359"/>
            <a:ext cx="2895600" cy="365125"/>
          </a:xfrm>
          <a:prstGeom prst="rect">
            <a:avLst/>
          </a:prstGeom>
        </p:spPr>
        <p:txBody>
          <a:bodyPr/>
          <a:lstStyle>
            <a:lvl1pPr fontAlgn="base">
              <a:spcBef>
                <a:spcPct val="0"/>
              </a:spcBef>
              <a:spcAft>
                <a:spcPct val="0"/>
              </a:spcAft>
              <a:defRPr>
                <a:latin typeface="Arial" charset="0"/>
              </a:defRPr>
            </a:lvl1pPr>
          </a:lstStyle>
          <a:p>
            <a:pPr>
              <a:defRPr/>
            </a:pPr>
            <a:endParaRPr lang="en-US" dirty="0"/>
          </a:p>
        </p:txBody>
      </p:sp>
      <p:sp>
        <p:nvSpPr>
          <p:cNvPr id="5" name="Slide Number Placeholder 5"/>
          <p:cNvSpPr>
            <a:spLocks noGrp="1"/>
          </p:cNvSpPr>
          <p:nvPr>
            <p:ph type="sldNum" sz="quarter" idx="12"/>
          </p:nvPr>
        </p:nvSpPr>
        <p:spPr>
          <a:xfrm>
            <a:off x="6553200" y="6356359"/>
            <a:ext cx="2133600" cy="365125"/>
          </a:xfrm>
          <a:prstGeom prst="rect">
            <a:avLst/>
          </a:prstGeom>
        </p:spPr>
        <p:txBody>
          <a:bodyPr/>
          <a:lstStyle>
            <a:lvl1pPr fontAlgn="base">
              <a:spcBef>
                <a:spcPct val="0"/>
              </a:spcBef>
              <a:spcAft>
                <a:spcPct val="0"/>
              </a:spcAft>
              <a:defRPr>
                <a:latin typeface="Arial" charset="0"/>
              </a:defRPr>
            </a:lvl1pPr>
          </a:lstStyle>
          <a:p>
            <a:pPr>
              <a:defRPr/>
            </a:pPr>
            <a:fld id="{E7805445-E1B2-460C-98D7-F211B8692744}" type="slidenum">
              <a:rPr lang="en-US"/>
              <a:pPr>
                <a:defRPr/>
              </a:pPr>
              <a:t>‹#›</a:t>
            </a:fld>
            <a:endParaRPr lang="en-US" dirty="0"/>
          </a:p>
        </p:txBody>
      </p:sp>
    </p:spTree>
    <p:extLst>
      <p:ext uri="{BB962C8B-B14F-4D97-AF65-F5344CB8AC3E}">
        <p14:creationId xmlns:p14="http://schemas.microsoft.com/office/powerpoint/2010/main" val="326696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9D76340-7885-44BC-B33A-30DCDB2D1225}" type="slidenum">
              <a:rPr lang="en-US"/>
              <a:pPr/>
              <a:t>‹#›</a:t>
            </a:fld>
            <a:endParaRPr lang="en-US" dirty="0"/>
          </a:p>
        </p:txBody>
      </p:sp>
    </p:spTree>
    <p:extLst>
      <p:ext uri="{BB962C8B-B14F-4D97-AF65-F5344CB8AC3E}">
        <p14:creationId xmlns:p14="http://schemas.microsoft.com/office/powerpoint/2010/main" val="108306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4F214E0-DA64-44BF-8683-1907C76195D8}" type="slidenum">
              <a:rPr lang="en-US"/>
              <a:pPr/>
              <a:t>‹#›</a:t>
            </a:fld>
            <a:endParaRPr lang="en-US" dirty="0"/>
          </a:p>
        </p:txBody>
      </p:sp>
    </p:spTree>
    <p:extLst>
      <p:ext uri="{BB962C8B-B14F-4D97-AF65-F5344CB8AC3E}">
        <p14:creationId xmlns:p14="http://schemas.microsoft.com/office/powerpoint/2010/main" val="26944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C2F1798-3A39-42F7-93C7-A93F335FD29C}" type="slidenum">
              <a:rPr lang="en-US"/>
              <a:pPr/>
              <a:t>‹#›</a:t>
            </a:fld>
            <a:endParaRPr lang="en-US" dirty="0"/>
          </a:p>
        </p:txBody>
      </p:sp>
    </p:spTree>
    <p:extLst>
      <p:ext uri="{BB962C8B-B14F-4D97-AF65-F5344CB8AC3E}">
        <p14:creationId xmlns:p14="http://schemas.microsoft.com/office/powerpoint/2010/main" val="225723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0375" y="6353273"/>
            <a:ext cx="1847850" cy="47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a.nih.gov/" TargetMode="External"/><Relationship Id="rId2" Type="http://schemas.openxmlformats.org/officeDocument/2006/relationships/hyperlink" Target="https://era.nih.gov/iedison" TargetMode="External"/><Relationship Id="rId1" Type="http://schemas.openxmlformats.org/officeDocument/2006/relationships/slideLayout" Target="../slideLayouts/slideLayout2.xml"/><Relationship Id="rId6" Type="http://schemas.openxmlformats.org/officeDocument/2006/relationships/hyperlink" Target="mailto:Maritza.Rodriguez@science.doe.gov" TargetMode="External"/><Relationship Id="rId5" Type="http://schemas.openxmlformats.org/officeDocument/2006/relationships/hyperlink" Target="mailto:edison@od.nih.gov" TargetMode="External"/><Relationship Id="rId4" Type="http://schemas.openxmlformats.org/officeDocument/2006/relationships/hyperlink" Target="http://www.nist.gov/iedis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cience.energy.gov/~/media/isc/pdf/legal/Confirmatory_License.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sbir.gov/sites/default/files/SBIR-STTR_Policy_Directive_2019.pdf" TargetMode="External"/><Relationship Id="rId2" Type="http://schemas.openxmlformats.org/officeDocument/2006/relationships/hyperlink" Target="https://science.osti.gov/-/media/sbir/pdf/files/manageapp/general_terms_and_condition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hicago-IP@science.doe.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nergy.gov/gc/articles/frequently-asked-questions-faqs" TargetMode="External"/><Relationship Id="rId2" Type="http://schemas.openxmlformats.org/officeDocument/2006/relationships/hyperlink" Target="https://www.energy.gov/gc/us-manufacturin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echnologytransfer.energy.gov/docs/designateduserfacilities.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mailto:laura.miranda@science.do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35-USC-309518737-410584067&amp;term_occur=999&amp;term_src="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Cynthia.Ridge@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sc.pams-helpdesk@science.doe.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sti.gov/elink/"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80" y="166847"/>
            <a:ext cx="5312295" cy="603505"/>
          </a:xfrm>
        </p:spPr>
        <p:txBody>
          <a:bodyPr>
            <a:normAutofit fontScale="90000"/>
          </a:bodyPr>
          <a:lstStyle/>
          <a:p>
            <a:r>
              <a:rPr lang="en-US" sz="2700" b="1" dirty="0"/>
              <a:t>Office of Science</a:t>
            </a:r>
            <a:br>
              <a:rPr lang="en-US" sz="2400" b="1" dirty="0"/>
            </a:br>
            <a:r>
              <a:rPr lang="en-US" sz="1800" dirty="0"/>
              <a:t>Intellectual Property Law (IPL)</a:t>
            </a:r>
            <a:endParaRPr lang="en-US" sz="1800" b="1" dirty="0"/>
          </a:p>
        </p:txBody>
      </p:sp>
      <p:sp>
        <p:nvSpPr>
          <p:cNvPr id="7" name="Subtitle 6"/>
          <p:cNvSpPr>
            <a:spLocks noGrp="1"/>
          </p:cNvSpPr>
          <p:nvPr>
            <p:ph type="subTitle" idx="1"/>
          </p:nvPr>
        </p:nvSpPr>
        <p:spPr>
          <a:xfrm>
            <a:off x="152400" y="5658022"/>
            <a:ext cx="4382300" cy="770137"/>
          </a:xfrm>
        </p:spPr>
        <p:txBody>
          <a:bodyPr>
            <a:normAutofit fontScale="70000" lnSpcReduction="20000"/>
          </a:bodyPr>
          <a:lstStyle/>
          <a:p>
            <a:pPr algn="ctr"/>
            <a:r>
              <a:rPr lang="en-US" dirty="0"/>
              <a:t> Patent &amp; Data Rights and Responsibilities under SBIR/STTR Awards</a:t>
            </a:r>
          </a:p>
          <a:p>
            <a:r>
              <a:rPr lang="en-US" sz="1900" dirty="0"/>
              <a:t>July 8, 2022</a:t>
            </a:r>
          </a:p>
        </p:txBody>
      </p:sp>
      <p:sp>
        <p:nvSpPr>
          <p:cNvPr id="4" name="Text Box 10"/>
          <p:cNvSpPr txBox="1">
            <a:spLocks noChangeArrowheads="1"/>
          </p:cNvSpPr>
          <p:nvPr/>
        </p:nvSpPr>
        <p:spPr bwMode="auto">
          <a:xfrm>
            <a:off x="4656220" y="5562600"/>
            <a:ext cx="4411579" cy="1015663"/>
          </a:xfrm>
          <a:prstGeom prst="rect">
            <a:avLst/>
          </a:prstGeom>
          <a:noFill/>
          <a:ln w="9525">
            <a:noFill/>
            <a:miter lim="800000"/>
            <a:headEnd/>
            <a:tailEnd/>
          </a:ln>
          <a:effectLst/>
        </p:spPr>
        <p:txBody>
          <a:bodyPr wrap="square">
            <a:spAutoFit/>
          </a:bodyPr>
          <a:lstStyle/>
          <a:p>
            <a:pPr>
              <a:lnSpc>
                <a:spcPct val="100000"/>
              </a:lnSpc>
              <a:spcBef>
                <a:spcPct val="0"/>
              </a:spcBef>
              <a:buClrTx/>
              <a:buSzTx/>
              <a:buFontTx/>
              <a:buNone/>
            </a:pPr>
            <a:r>
              <a:rPr lang="en-US" sz="1200" dirty="0">
                <a:solidFill>
                  <a:schemeClr val="bg1"/>
                </a:solidFill>
              </a:rPr>
              <a:t>Michael J. Dobbs</a:t>
            </a:r>
          </a:p>
          <a:p>
            <a:pPr>
              <a:lnSpc>
                <a:spcPct val="100000"/>
              </a:lnSpc>
              <a:spcBef>
                <a:spcPct val="0"/>
              </a:spcBef>
              <a:buClrTx/>
              <a:buSzTx/>
              <a:buFontTx/>
              <a:buNone/>
            </a:pPr>
            <a:r>
              <a:rPr lang="en-US" sz="1200" dirty="0">
                <a:solidFill>
                  <a:schemeClr val="bg1"/>
                </a:solidFill>
              </a:rPr>
              <a:t>Deputy Chief Counsel -- Intellectual Property Law  (IPL)</a:t>
            </a:r>
          </a:p>
          <a:p>
            <a:pPr>
              <a:lnSpc>
                <a:spcPct val="100000"/>
              </a:lnSpc>
              <a:spcBef>
                <a:spcPct val="0"/>
              </a:spcBef>
              <a:buClrTx/>
              <a:buSzTx/>
              <a:buFontTx/>
              <a:buNone/>
            </a:pPr>
            <a:r>
              <a:rPr lang="en-US" sz="1200" dirty="0">
                <a:solidFill>
                  <a:schemeClr val="bg1"/>
                </a:solidFill>
              </a:rPr>
              <a:t>U.S. Department of Energy</a:t>
            </a:r>
          </a:p>
          <a:p>
            <a:pPr>
              <a:lnSpc>
                <a:spcPct val="100000"/>
              </a:lnSpc>
              <a:spcBef>
                <a:spcPct val="0"/>
              </a:spcBef>
              <a:buClrTx/>
              <a:buSzTx/>
              <a:buFontTx/>
              <a:buNone/>
            </a:pPr>
            <a:r>
              <a:rPr lang="en-US" sz="1200" dirty="0">
                <a:solidFill>
                  <a:schemeClr val="bg1"/>
                </a:solidFill>
              </a:rPr>
              <a:t>Mike.Dobbs@science.doe.gov   Tel: (630) 252-2164 </a:t>
            </a:r>
          </a:p>
          <a:p>
            <a:pPr>
              <a:lnSpc>
                <a:spcPct val="100000"/>
              </a:lnSpc>
              <a:spcBef>
                <a:spcPct val="0"/>
              </a:spcBef>
              <a:buClrTx/>
              <a:buSzTx/>
              <a:buFontTx/>
              <a:buNone/>
            </a:pPr>
            <a:endParaRPr lang="en-US" sz="1200" dirty="0">
              <a:solidFill>
                <a:schemeClr val="bg1"/>
              </a:solidFill>
            </a:endParaRPr>
          </a:p>
        </p:txBody>
      </p:sp>
      <p:sp>
        <p:nvSpPr>
          <p:cNvPr id="3" name="Rectangle 2"/>
          <p:cNvSpPr/>
          <p:nvPr/>
        </p:nvSpPr>
        <p:spPr>
          <a:xfrm>
            <a:off x="0" y="6477000"/>
            <a:ext cx="9144000" cy="424732"/>
          </a:xfrm>
          <a:prstGeom prst="rect">
            <a:avLst/>
          </a:prstGeom>
        </p:spPr>
        <p:txBody>
          <a:bodyPr wrap="square">
            <a:spAutoFit/>
          </a:bodyPr>
          <a:lstStyle/>
          <a:p>
            <a:pPr marL="0" lvl="1" indent="0" algn="just">
              <a:buNone/>
              <a:defRPr/>
            </a:pPr>
            <a:r>
              <a:rPr lang="en-US" sz="1200" i="1" dirty="0">
                <a:solidFill>
                  <a:schemeClr val="bg1"/>
                </a:solidFill>
                <a:latin typeface="Calibri" panose="020F0502020204030204" pitchFamily="34" charset="0"/>
                <a:cs typeface="Calibri" panose="020F0502020204030204" pitchFamily="34" charset="0"/>
              </a:rPr>
              <a:t>Providing responsive and impactful legal counsel to our customers and ensuring effective management and protection of DOE funded Intellectual Property.</a:t>
            </a:r>
          </a:p>
        </p:txBody>
      </p:sp>
    </p:spTree>
    <p:extLst>
      <p:ext uri="{BB962C8B-B14F-4D97-AF65-F5344CB8AC3E}">
        <p14:creationId xmlns:p14="http://schemas.microsoft.com/office/powerpoint/2010/main" val="169626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Other Legends</a:t>
            </a:r>
            <a:endParaRPr lang="en-US" dirty="0"/>
          </a:p>
        </p:txBody>
      </p:sp>
      <p:sp>
        <p:nvSpPr>
          <p:cNvPr id="3" name="Content Placeholder 2"/>
          <p:cNvSpPr>
            <a:spLocks noGrp="1"/>
          </p:cNvSpPr>
          <p:nvPr>
            <p:ph sz="quarter" idx="10"/>
          </p:nvPr>
        </p:nvSpPr>
        <p:spPr/>
        <p:txBody>
          <a:bodyPr>
            <a:normAutofit fontScale="92500"/>
          </a:bodyPr>
          <a:lstStyle/>
          <a:p>
            <a:r>
              <a:rPr lang="en-US" sz="2400" b="1" dirty="0"/>
              <a:t>“©” -- If including Copyrighted Notice, must include</a:t>
            </a:r>
            <a:endParaRPr lang="en-US" sz="2400" dirty="0"/>
          </a:p>
          <a:p>
            <a:pPr lvl="1" indent="-342900"/>
            <a:r>
              <a:rPr lang="en-US" sz="2000" dirty="0"/>
              <a:t>This work was generated with financial support from the U.S. Government through Contract/Award No. __________________, and as such the U.S. Government retains a paid-up, nonexclusive, irrevocable, world-wide license to reproduce, prepare derivative works, distribute copies to the public, and display publicly, by or on behalf of the Government, this work in whole or in part, or otherwise use the work for Federal purposes.</a:t>
            </a:r>
          </a:p>
          <a:p>
            <a:r>
              <a:rPr lang="en-US" sz="2400" b="1" dirty="0"/>
              <a:t>Third party copyrighted material</a:t>
            </a:r>
          </a:p>
          <a:p>
            <a:pPr lvl="1"/>
            <a:r>
              <a:rPr lang="en-US" sz="2000" dirty="0"/>
              <a:t>Must remove from final report.</a:t>
            </a:r>
          </a:p>
          <a:p>
            <a:r>
              <a:rPr lang="en-US" sz="2400" b="1" dirty="0"/>
              <a:t>Data generated with private funding </a:t>
            </a:r>
            <a:r>
              <a:rPr lang="en-US" sz="2400" dirty="0"/>
              <a:t>(Limited Rights Data, Restricted Rights Data), </a:t>
            </a:r>
            <a:r>
              <a:rPr lang="en-US" sz="2400" b="1" dirty="0"/>
              <a:t>Export Control </a:t>
            </a:r>
            <a:r>
              <a:rPr lang="en-US" sz="2400" dirty="0"/>
              <a:t>or </a:t>
            </a:r>
            <a:r>
              <a:rPr lang="en-US" sz="2400" b="1" dirty="0"/>
              <a:t>Classified </a:t>
            </a:r>
            <a:r>
              <a:rPr lang="en-US" sz="2400" dirty="0"/>
              <a:t>information should not be submitted through OSTI and should not be on the report.</a:t>
            </a:r>
          </a:p>
          <a:p>
            <a:pPr lvl="1"/>
            <a:r>
              <a:rPr lang="en-US" sz="1600" dirty="0"/>
              <a:t>Please contact Contracting Officer.  </a:t>
            </a:r>
          </a:p>
          <a:p>
            <a:pPr lvl="1"/>
            <a:r>
              <a:rPr lang="en-US" sz="1600" dirty="0"/>
              <a:t>Do not email classified information.</a:t>
            </a:r>
          </a:p>
          <a:p>
            <a:r>
              <a:rPr lang="en-US" sz="2000" b="1" dirty="0"/>
              <a:t>Data markings when disclosing to others</a:t>
            </a:r>
          </a:p>
          <a:p>
            <a:pPr lvl="1"/>
            <a:r>
              <a:rPr lang="en-US" sz="1600" dirty="0"/>
              <a:t>Consult your attorney (e.g. NDA, confidential data markings, patent, copyright, trade secret, protection).</a:t>
            </a:r>
          </a:p>
        </p:txBody>
      </p:sp>
    </p:spTree>
    <p:extLst>
      <p:ext uri="{BB962C8B-B14F-4D97-AF65-F5344CB8AC3E}">
        <p14:creationId xmlns:p14="http://schemas.microsoft.com/office/powerpoint/2010/main" val="21768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Data Markings -- Common Mistakes</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sz="2400" b="1" dirty="0"/>
              <a:t>Sharing data without protective markings</a:t>
            </a:r>
          </a:p>
          <a:p>
            <a:pPr lvl="1"/>
            <a:r>
              <a:rPr lang="en-US" sz="2000" dirty="0"/>
              <a:t>DOE data dissemination statutes and Freedom of Information Act.</a:t>
            </a:r>
          </a:p>
          <a:p>
            <a:pPr lvl="1"/>
            <a:r>
              <a:rPr lang="en-US" sz="2000" dirty="0"/>
              <a:t>Contact the Contracting Officer ASAP.</a:t>
            </a:r>
          </a:p>
          <a:p>
            <a:pPr lvl="1"/>
            <a:r>
              <a:rPr lang="en-US" sz="2000" dirty="0"/>
              <a:t>Invention Disclosures are protected under 35 USC 205 and should not be marked as SBIR/STTR or Proprietary (Limited Rights, Restricted Rights)</a:t>
            </a:r>
          </a:p>
          <a:p>
            <a:r>
              <a:rPr lang="en-US" sz="2400" b="1" dirty="0"/>
              <a:t>Incorrect markings (Use the markings in the FOA or your Terms)</a:t>
            </a:r>
          </a:p>
          <a:p>
            <a:pPr lvl="1"/>
            <a:r>
              <a:rPr lang="en-US" sz="2000" dirty="0"/>
              <a:t>“Confidential” or “Classified” are both security designations.</a:t>
            </a:r>
          </a:p>
          <a:p>
            <a:pPr lvl="1"/>
            <a:r>
              <a:rPr lang="en-US" sz="2000" dirty="0"/>
              <a:t>“This data is proprietary and cannot be shared”.</a:t>
            </a:r>
          </a:p>
          <a:p>
            <a:r>
              <a:rPr lang="en-US" sz="2400" b="1" dirty="0"/>
              <a:t>Confusing privately funded data with Government funded data</a:t>
            </a:r>
          </a:p>
          <a:p>
            <a:pPr lvl="1"/>
            <a:r>
              <a:rPr lang="en-US" sz="2000" dirty="0"/>
              <a:t>Privately Funded: (Proprietary): Restricted Rights and Limited Rights Data</a:t>
            </a:r>
          </a:p>
          <a:p>
            <a:pPr lvl="1"/>
            <a:r>
              <a:rPr lang="en-US" sz="2000" dirty="0"/>
              <a:t>Government Funded (Generated Data): SBIR/STTR &amp; Unlimited Rights Data</a:t>
            </a:r>
          </a:p>
          <a:p>
            <a:r>
              <a:rPr lang="en-US" sz="2400" b="1" dirty="0"/>
              <a:t>Adding proprietary (Restricted Rights or Limited Rights Data) to Final Report</a:t>
            </a:r>
          </a:p>
          <a:p>
            <a:pPr lvl="1"/>
            <a:r>
              <a:rPr lang="en-US" sz="2000" dirty="0"/>
              <a:t>Privately funded data should not be included in final report unless approved by the Contracting Officer.</a:t>
            </a:r>
          </a:p>
          <a:p>
            <a:r>
              <a:rPr lang="en-US" sz="2400" b="1" dirty="0"/>
              <a:t>© Notice without Government license</a:t>
            </a:r>
          </a:p>
          <a:p>
            <a:pPr lvl="1"/>
            <a:endParaRPr lang="en-US" sz="2000" dirty="0"/>
          </a:p>
          <a:p>
            <a:endParaRPr lang="en-US" sz="2400" dirty="0"/>
          </a:p>
          <a:p>
            <a:endParaRPr lang="en-US" sz="1600" dirty="0"/>
          </a:p>
        </p:txBody>
      </p:sp>
    </p:spTree>
    <p:extLst>
      <p:ext uri="{BB962C8B-B14F-4D97-AF65-F5344CB8AC3E}">
        <p14:creationId xmlns:p14="http://schemas.microsoft.com/office/powerpoint/2010/main" val="41445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solidFill>
                  <a:srgbClr val="FF0000"/>
                </a:solidFill>
              </a:rPr>
              <a:t>Timely Report </a:t>
            </a:r>
            <a:r>
              <a:rPr lang="en-US" sz="4000" b="1" u="sng" dirty="0">
                <a:solidFill>
                  <a:srgbClr val="FF0000"/>
                </a:solidFill>
              </a:rPr>
              <a:t>all subject</a:t>
            </a:r>
            <a:r>
              <a:rPr lang="en-US" sz="4000" u="sng" dirty="0">
                <a:solidFill>
                  <a:srgbClr val="FF0000"/>
                </a:solidFill>
              </a:rPr>
              <a:t> </a:t>
            </a:r>
            <a:r>
              <a:rPr lang="en-US" sz="4000" b="1" u="sng" dirty="0">
                <a:solidFill>
                  <a:srgbClr val="FF0000"/>
                </a:solidFill>
              </a:rPr>
              <a:t>inventions </a:t>
            </a:r>
            <a:r>
              <a:rPr lang="en-US" sz="4000" dirty="0">
                <a:solidFill>
                  <a:srgbClr val="FF0000"/>
                </a:solidFill>
              </a:rPr>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8410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Rights GTC-0024</a:t>
            </a:r>
          </a:p>
        </p:txBody>
      </p:sp>
      <p:sp>
        <p:nvSpPr>
          <p:cNvPr id="3" name="Text Placeholder 2"/>
          <p:cNvSpPr>
            <a:spLocks noGrp="1"/>
          </p:cNvSpPr>
          <p:nvPr>
            <p:ph type="body" sz="quarter" idx="10"/>
          </p:nvPr>
        </p:nvSpPr>
        <p:spPr/>
        <p:txBody>
          <a:bodyPr>
            <a:normAutofit/>
          </a:bodyPr>
          <a:lstStyle/>
          <a:p>
            <a:r>
              <a:rPr lang="en-US" dirty="0"/>
              <a:t>Small Business Firms and Nonprofit Organizations Terms (2 CFR 910 Appendix A of Subpart D)</a:t>
            </a:r>
          </a:p>
          <a:p>
            <a:pPr lvl="1"/>
            <a:r>
              <a:rPr lang="en-US" dirty="0"/>
              <a:t>Statutory language (Bayh-Dole Act - 35 USC 202 et seq.).</a:t>
            </a:r>
          </a:p>
          <a:p>
            <a:pPr lvl="1"/>
            <a:r>
              <a:rPr lang="en-US" dirty="0"/>
              <a:t>Allows small businesses and non-profit entities to retain title to timely reported subject inventions</a:t>
            </a:r>
          </a:p>
          <a:p>
            <a:pPr lvl="2"/>
            <a:r>
              <a:rPr lang="en-US" dirty="0"/>
              <a:t>Subject to certain Government Rights (e.g. Government License, March-In, U.S. Manufacturing).</a:t>
            </a:r>
          </a:p>
          <a:p>
            <a:pPr lvl="1"/>
            <a:r>
              <a:rPr lang="en-US" dirty="0"/>
              <a:t>Government may take title </a:t>
            </a:r>
          </a:p>
          <a:p>
            <a:pPr lvl="2"/>
            <a:r>
              <a:rPr lang="en-US" dirty="0"/>
              <a:t>Unelected inventions/patents.</a:t>
            </a:r>
          </a:p>
          <a:p>
            <a:pPr lvl="2"/>
            <a:r>
              <a:rPr lang="en-US" dirty="0"/>
              <a:t>Late actions (e.g. reporting, title election, filing).</a:t>
            </a:r>
          </a:p>
          <a:p>
            <a:pPr lvl="2"/>
            <a:r>
              <a:rPr lang="en-US" dirty="0"/>
              <a:t>Unreported inventions.</a:t>
            </a:r>
          </a:p>
          <a:p>
            <a:pPr lvl="1"/>
            <a:r>
              <a:rPr lang="en-US" dirty="0"/>
              <a:t>Subcontracts:  Must grant non-profit and small business entities rights to their inventions.</a:t>
            </a:r>
          </a:p>
          <a:p>
            <a:pPr lvl="2"/>
            <a:r>
              <a:rPr lang="en-US" dirty="0"/>
              <a:t>Non-profit and small business may grant right to others, but not as a consideration for awarding a subcontract.</a:t>
            </a:r>
          </a:p>
          <a:p>
            <a:pPr lvl="2"/>
            <a:r>
              <a:rPr lang="en-US" dirty="0"/>
              <a:t>DOE takes title to entities other than small business and non-profit entities, unless waived by DOE.</a:t>
            </a:r>
          </a:p>
          <a:p>
            <a:pPr lvl="2"/>
            <a:endParaRPr lang="en-US" dirty="0"/>
          </a:p>
        </p:txBody>
      </p:sp>
    </p:spTree>
    <p:extLst>
      <p:ext uri="{BB962C8B-B14F-4D97-AF65-F5344CB8AC3E}">
        <p14:creationId xmlns:p14="http://schemas.microsoft.com/office/powerpoint/2010/main" val="346529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Reporting (</a:t>
            </a:r>
            <a:r>
              <a:rPr lang="en-US" dirty="0" err="1"/>
              <a:t>iEdison</a:t>
            </a:r>
            <a:r>
              <a:rPr lang="en-US" dirty="0"/>
              <a:t>)</a:t>
            </a:r>
          </a:p>
        </p:txBody>
      </p:sp>
      <p:sp>
        <p:nvSpPr>
          <p:cNvPr id="3" name="Content Placeholder 2"/>
          <p:cNvSpPr>
            <a:spLocks noGrp="1"/>
          </p:cNvSpPr>
          <p:nvPr>
            <p:ph sz="quarter" idx="10"/>
          </p:nvPr>
        </p:nvSpPr>
        <p:spPr>
          <a:xfrm>
            <a:off x="192088" y="819150"/>
            <a:ext cx="8731250" cy="5524500"/>
          </a:xfrm>
        </p:spPr>
        <p:txBody>
          <a:bodyPr>
            <a:normAutofit fontScale="92500" lnSpcReduction="20000"/>
          </a:bodyPr>
          <a:lstStyle/>
          <a:p>
            <a:r>
              <a:rPr lang="en-US" dirty="0"/>
              <a:t>“Invention” means any invention or discovery which is or may be patentable or otherwise protectable under title 35 of the United States Code…</a:t>
            </a:r>
          </a:p>
          <a:p>
            <a:r>
              <a:rPr lang="en-US" dirty="0"/>
              <a:t>“Subject invention” means any invention of the Recipient </a:t>
            </a:r>
            <a:r>
              <a:rPr lang="en-US" b="1" i="1" u="sng" dirty="0"/>
              <a:t>conceived or first actually reduced to practice in the performance of work </a:t>
            </a:r>
            <a:r>
              <a:rPr lang="en-US" dirty="0"/>
              <a:t>under this award (</a:t>
            </a:r>
            <a:r>
              <a:rPr lang="en-US" i="1" dirty="0"/>
              <a:t>GTC 0024 (a)</a:t>
            </a:r>
            <a:r>
              <a:rPr lang="en-US" dirty="0"/>
              <a:t>).</a:t>
            </a:r>
          </a:p>
          <a:p>
            <a:pPr lvl="1"/>
            <a:r>
              <a:rPr lang="en-US" b="1" u="sng" dirty="0"/>
              <a:t>Must report the invention even if you do not intend to pursue patent protection! </a:t>
            </a:r>
            <a:endParaRPr lang="en-US" dirty="0"/>
          </a:p>
          <a:p>
            <a:r>
              <a:rPr lang="en-US" dirty="0"/>
              <a:t>Must implement written agreement with employees to report inventions (</a:t>
            </a:r>
            <a:r>
              <a:rPr lang="en-US" i="1" dirty="0"/>
              <a:t>GTC 0024 (f)</a:t>
            </a:r>
            <a:r>
              <a:rPr lang="en-US" dirty="0"/>
              <a:t>) .</a:t>
            </a:r>
          </a:p>
          <a:p>
            <a:r>
              <a:rPr lang="en-US" dirty="0"/>
              <a:t>Disclose in </a:t>
            </a:r>
            <a:r>
              <a:rPr lang="en-US" dirty="0" err="1"/>
              <a:t>iEdison</a:t>
            </a:r>
            <a:r>
              <a:rPr lang="en-US" dirty="0"/>
              <a:t> within two months after the inventor discloses it in writing (</a:t>
            </a:r>
            <a:r>
              <a:rPr lang="en-US" i="1" dirty="0"/>
              <a:t>GTC 0024 (c)(1)</a:t>
            </a:r>
            <a:r>
              <a:rPr lang="en-US" dirty="0"/>
              <a:t>).</a:t>
            </a:r>
          </a:p>
          <a:p>
            <a:pPr lvl="1"/>
            <a:r>
              <a:rPr lang="en-US" dirty="0"/>
              <a:t>Should leverage your existing invention management process.</a:t>
            </a:r>
          </a:p>
          <a:p>
            <a:pPr lvl="1"/>
            <a:r>
              <a:rPr lang="en-US" dirty="0"/>
              <a:t>Recommended to create an </a:t>
            </a:r>
            <a:r>
              <a:rPr lang="en-US" dirty="0" err="1"/>
              <a:t>iEdison</a:t>
            </a:r>
            <a:r>
              <a:rPr lang="en-US" dirty="0"/>
              <a:t> account now.</a:t>
            </a:r>
          </a:p>
          <a:p>
            <a:pPr lvl="1"/>
            <a:r>
              <a:rPr lang="en-US" dirty="0"/>
              <a:t>Must report subject inventions at any time, even after closeout.</a:t>
            </a:r>
          </a:p>
          <a:p>
            <a:pPr lvl="1"/>
            <a:r>
              <a:rPr lang="en-US" dirty="0"/>
              <a:t>DOE has annual reviews for potential unreported inventions.  </a:t>
            </a:r>
          </a:p>
          <a:p>
            <a:pPr lvl="1"/>
            <a:r>
              <a:rPr lang="en-US" dirty="0"/>
              <a:t>Must disclose and elect 60 days before any Statutory Bars (</a:t>
            </a:r>
            <a:r>
              <a:rPr lang="en-US" i="1" dirty="0"/>
              <a:t>GTC 0024 (c)(2)</a:t>
            </a:r>
            <a:r>
              <a:rPr lang="en-US" dirty="0"/>
              <a:t>), from including any publication, on sale or public use of the invention. </a:t>
            </a:r>
          </a:p>
          <a:p>
            <a:pPr lvl="1"/>
            <a:r>
              <a:rPr lang="en-US" dirty="0"/>
              <a:t>Notify DOE of the acceptance of any publication, on sale or public use.</a:t>
            </a:r>
          </a:p>
          <a:p>
            <a:r>
              <a:rPr lang="en-US" dirty="0"/>
              <a:t>Invention Disclosures are protected under 35 U.S. Code § 205 – Confidentiality, </a:t>
            </a:r>
            <a:r>
              <a:rPr lang="en-US" b="1" i="1" u="sng" dirty="0"/>
              <a:t>NOT</a:t>
            </a:r>
            <a:r>
              <a:rPr lang="en-US" dirty="0"/>
              <a:t> as SBIR/STTR Data</a:t>
            </a:r>
          </a:p>
        </p:txBody>
      </p:sp>
    </p:spTree>
    <p:extLst>
      <p:ext uri="{BB962C8B-B14F-4D97-AF65-F5344CB8AC3E}">
        <p14:creationId xmlns:p14="http://schemas.microsoft.com/office/powerpoint/2010/main" val="197709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iEdison</a:t>
            </a:r>
            <a:r>
              <a:rPr lang="en-US" dirty="0"/>
              <a:t> Contacts</a:t>
            </a:r>
          </a:p>
        </p:txBody>
      </p:sp>
      <p:sp>
        <p:nvSpPr>
          <p:cNvPr id="3" name="Text Placeholder 2"/>
          <p:cNvSpPr>
            <a:spLocks noGrp="1"/>
          </p:cNvSpPr>
          <p:nvPr>
            <p:ph type="body" sz="quarter" idx="10"/>
          </p:nvPr>
        </p:nvSpPr>
        <p:spPr/>
        <p:txBody>
          <a:bodyPr/>
          <a:lstStyle/>
          <a:p>
            <a:r>
              <a:rPr lang="en-US" b="1" dirty="0">
                <a:hlinkClick r:id="rId2"/>
              </a:rPr>
              <a:t>Website: </a:t>
            </a:r>
            <a:r>
              <a:rPr lang="en-US" b="1" dirty="0">
                <a:hlinkClick r:id="rId3"/>
              </a:rPr>
              <a:t>https://era.nih.gov/</a:t>
            </a:r>
            <a:r>
              <a:rPr lang="en-US" b="1" dirty="0"/>
              <a:t> </a:t>
            </a:r>
          </a:p>
          <a:p>
            <a:r>
              <a:rPr lang="en-US" b="1" dirty="0"/>
              <a:t>Starting Aug. 2022: </a:t>
            </a:r>
            <a:r>
              <a:rPr lang="en-US" b="1" dirty="0">
                <a:hlinkClick r:id="rId4"/>
              </a:rPr>
              <a:t>www.nist.gov/iedison</a:t>
            </a:r>
            <a:endParaRPr lang="en-US" b="1" dirty="0"/>
          </a:p>
          <a:p>
            <a:r>
              <a:rPr lang="en-US" b="1" dirty="0"/>
              <a:t>For system issues with </a:t>
            </a:r>
            <a:r>
              <a:rPr lang="en-US" b="1" dirty="0" err="1"/>
              <a:t>iEdison</a:t>
            </a:r>
            <a:r>
              <a:rPr lang="en-US" b="1" dirty="0"/>
              <a:t>, please contact:</a:t>
            </a:r>
            <a:endParaRPr lang="en-US" dirty="0"/>
          </a:p>
          <a:p>
            <a:pPr lvl="1"/>
            <a:r>
              <a:rPr lang="en-US" dirty="0" err="1"/>
              <a:t>eRA's</a:t>
            </a:r>
            <a:r>
              <a:rPr lang="en-US" dirty="0"/>
              <a:t> </a:t>
            </a:r>
            <a:r>
              <a:rPr lang="en-US" dirty="0" err="1"/>
              <a:t>iEdison</a:t>
            </a:r>
            <a:r>
              <a:rPr lang="en-US" dirty="0"/>
              <a:t> Help Desk</a:t>
            </a:r>
            <a:br>
              <a:rPr lang="en-US" dirty="0"/>
            </a:br>
            <a:r>
              <a:rPr lang="en-US" dirty="0"/>
              <a:t>Toll-free: 1-866-504-9552; </a:t>
            </a:r>
            <a:br>
              <a:rPr lang="en-US" dirty="0"/>
            </a:br>
            <a:r>
              <a:rPr lang="en-US" dirty="0"/>
              <a:t>Phone: 301-435-1986; </a:t>
            </a:r>
            <a:br>
              <a:rPr lang="en-US" dirty="0"/>
            </a:br>
            <a:r>
              <a:rPr lang="en-US" dirty="0">
                <a:hlinkClick r:id="rId5"/>
              </a:rPr>
              <a:t>edison@od.nih.gov</a:t>
            </a:r>
            <a:endParaRPr lang="en-US" dirty="0"/>
          </a:p>
          <a:p>
            <a:pPr lvl="1"/>
            <a:r>
              <a:rPr lang="en-US" dirty="0"/>
              <a:t>The Help Desk hours are Mon-Fri, 7 a.m. to 8 p.m. ET.</a:t>
            </a:r>
          </a:p>
          <a:p>
            <a:pPr lvl="1"/>
            <a:r>
              <a:rPr lang="en-US" dirty="0"/>
              <a:t>Starting Aug. 2022, please contact NIST. </a:t>
            </a:r>
          </a:p>
          <a:p>
            <a:r>
              <a:rPr lang="en-US" b="1" dirty="0"/>
              <a:t>DOE invention reporting support, please contact:</a:t>
            </a:r>
          </a:p>
          <a:p>
            <a:pPr lvl="1"/>
            <a:r>
              <a:rPr lang="en-US" b="1" dirty="0"/>
              <a:t>Maritza Rodriguez  </a:t>
            </a:r>
            <a:br>
              <a:rPr lang="en-US" dirty="0"/>
            </a:br>
            <a:r>
              <a:rPr lang="en-US" dirty="0"/>
              <a:t>iEdison Lead</a:t>
            </a:r>
            <a:br>
              <a:rPr lang="en-US" dirty="0"/>
            </a:br>
            <a:r>
              <a:rPr lang="en-US" dirty="0"/>
              <a:t>9800 S. Cass Ave </a:t>
            </a:r>
            <a:br>
              <a:rPr lang="en-US" dirty="0"/>
            </a:br>
            <a:r>
              <a:rPr lang="en-US" dirty="0"/>
              <a:t>Lemont,   IL  60439 ,  US </a:t>
            </a:r>
            <a:br>
              <a:rPr lang="en-US" dirty="0"/>
            </a:br>
            <a:r>
              <a:rPr lang="en-US" dirty="0">
                <a:hlinkClick r:id="rId6"/>
              </a:rPr>
              <a:t>Maritza.Rodriguez@science.doe.gov</a:t>
            </a:r>
            <a:r>
              <a:rPr lang="en-US" dirty="0"/>
              <a:t> </a:t>
            </a:r>
            <a:br>
              <a:rPr lang="en-US" dirty="0"/>
            </a:br>
            <a:r>
              <a:rPr lang="en-US" dirty="0"/>
              <a:t>Phone : (630) 252-2165 </a:t>
            </a:r>
            <a:br>
              <a:rPr lang="en-US" dirty="0"/>
            </a:br>
            <a:r>
              <a:rPr lang="en-US" dirty="0"/>
              <a:t>Fax : (630) 252-2779</a:t>
            </a:r>
          </a:p>
        </p:txBody>
      </p:sp>
    </p:spTree>
    <p:extLst>
      <p:ext uri="{BB962C8B-B14F-4D97-AF65-F5344CB8AC3E}">
        <p14:creationId xmlns:p14="http://schemas.microsoft.com/office/powerpoint/2010/main" val="31226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Reporting </a:t>
            </a:r>
            <a:r>
              <a:rPr lang="en-US" dirty="0" err="1"/>
              <a:t>iEdison</a:t>
            </a:r>
            <a:endParaRPr lang="en-US" dirty="0"/>
          </a:p>
        </p:txBody>
      </p:sp>
      <p:cxnSp>
        <p:nvCxnSpPr>
          <p:cNvPr id="5" name="Straight Arrow Connector 4"/>
          <p:cNvCxnSpPr/>
          <p:nvPr/>
        </p:nvCxnSpPr>
        <p:spPr>
          <a:xfrm flipV="1">
            <a:off x="304800" y="3186646"/>
            <a:ext cx="8229600" cy="679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20181"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61363" y="1566380"/>
            <a:ext cx="1600200" cy="997196"/>
          </a:xfrm>
          <a:prstGeom prst="rect">
            <a:avLst/>
          </a:prstGeom>
          <a:noFill/>
        </p:spPr>
        <p:txBody>
          <a:bodyPr wrap="square" rtlCol="0">
            <a:spAutoFit/>
          </a:bodyPr>
          <a:lstStyle/>
          <a:p>
            <a:pPr algn="ctr"/>
            <a:r>
              <a:rPr lang="en-US" sz="1400" dirty="0"/>
              <a:t>Invention</a:t>
            </a:r>
          </a:p>
          <a:p>
            <a:pPr algn="ctr"/>
            <a:r>
              <a:rPr lang="en-US" sz="1400" dirty="0"/>
              <a:t>Report to </a:t>
            </a:r>
          </a:p>
          <a:p>
            <a:pPr algn="ctr"/>
            <a:r>
              <a:rPr lang="en-US" sz="1400" dirty="0"/>
              <a:t>DOE via</a:t>
            </a:r>
          </a:p>
          <a:p>
            <a:pPr algn="ctr"/>
            <a:r>
              <a:rPr lang="en-US" sz="1400" dirty="0" err="1"/>
              <a:t>iEdison</a:t>
            </a:r>
            <a:endParaRPr lang="en-US" sz="1400" dirty="0"/>
          </a:p>
        </p:txBody>
      </p:sp>
      <p:cxnSp>
        <p:nvCxnSpPr>
          <p:cNvPr id="13" name="Straight Connector 12"/>
          <p:cNvCxnSpPr/>
          <p:nvPr/>
        </p:nvCxnSpPr>
        <p:spPr>
          <a:xfrm>
            <a:off x="2704575"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895600" y="1789754"/>
            <a:ext cx="1524000" cy="867930"/>
          </a:xfrm>
          <a:prstGeom prst="rect">
            <a:avLst/>
          </a:prstGeom>
          <a:noFill/>
        </p:spPr>
        <p:txBody>
          <a:bodyPr wrap="square" rtlCol="0">
            <a:spAutoFit/>
          </a:bodyPr>
          <a:lstStyle/>
          <a:p>
            <a:pPr algn="ctr"/>
            <a:r>
              <a:rPr lang="en-US" sz="1400" dirty="0"/>
              <a:t>Patent Application Filing &amp; Reporting</a:t>
            </a:r>
          </a:p>
        </p:txBody>
      </p:sp>
      <p:cxnSp>
        <p:nvCxnSpPr>
          <p:cNvPr id="17" name="Straight Connector 16"/>
          <p:cNvCxnSpPr/>
          <p:nvPr/>
        </p:nvCxnSpPr>
        <p:spPr>
          <a:xfrm>
            <a:off x="7848600" y="2671158"/>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39166" y="1546543"/>
            <a:ext cx="1687512" cy="911019"/>
          </a:xfrm>
          <a:prstGeom prst="rect">
            <a:avLst/>
          </a:prstGeom>
          <a:noFill/>
        </p:spPr>
        <p:txBody>
          <a:bodyPr wrap="square" rtlCol="0">
            <a:spAutoFit/>
          </a:bodyPr>
          <a:lstStyle/>
          <a:p>
            <a:pPr algn="ctr"/>
            <a:r>
              <a:rPr lang="en-US" sz="1400" dirty="0"/>
              <a:t>Confirmatory License</a:t>
            </a:r>
          </a:p>
          <a:p>
            <a:pPr algn="ctr"/>
            <a:r>
              <a:rPr lang="en-US" sz="1400" dirty="0"/>
              <a:t>Submission (after filing)</a:t>
            </a:r>
          </a:p>
        </p:txBody>
      </p:sp>
      <p:sp>
        <p:nvSpPr>
          <p:cNvPr id="20" name="TextBox 19"/>
          <p:cNvSpPr txBox="1"/>
          <p:nvPr/>
        </p:nvSpPr>
        <p:spPr>
          <a:xfrm>
            <a:off x="7086600" y="1900956"/>
            <a:ext cx="1524000" cy="717119"/>
          </a:xfrm>
          <a:prstGeom prst="rect">
            <a:avLst/>
          </a:prstGeom>
          <a:noFill/>
        </p:spPr>
        <p:txBody>
          <a:bodyPr wrap="square" rtlCol="0">
            <a:spAutoFit/>
          </a:bodyPr>
          <a:lstStyle/>
          <a:p>
            <a:pPr algn="ctr"/>
            <a:r>
              <a:rPr lang="en-US" sz="1400" dirty="0"/>
              <a:t>Patent </a:t>
            </a:r>
          </a:p>
          <a:p>
            <a:pPr algn="ctr"/>
            <a:r>
              <a:rPr lang="en-US" sz="1400" dirty="0"/>
              <a:t>Issuance Reporting</a:t>
            </a:r>
          </a:p>
        </p:txBody>
      </p:sp>
      <p:cxnSp>
        <p:nvCxnSpPr>
          <p:cNvPr id="29" name="Straight Connector 28"/>
          <p:cNvCxnSpPr/>
          <p:nvPr/>
        </p:nvCxnSpPr>
        <p:spPr>
          <a:xfrm>
            <a:off x="3700788"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93377" y="264188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9761" y="2149447"/>
            <a:ext cx="1600200" cy="523220"/>
          </a:xfrm>
          <a:prstGeom prst="rect">
            <a:avLst/>
          </a:prstGeom>
          <a:noFill/>
        </p:spPr>
        <p:txBody>
          <a:bodyPr wrap="square" rtlCol="0">
            <a:spAutoFit/>
          </a:bodyPr>
          <a:lstStyle/>
          <a:p>
            <a:pPr algn="ctr"/>
            <a:r>
              <a:rPr lang="en-US" sz="1400" dirty="0"/>
              <a:t>Invention</a:t>
            </a:r>
          </a:p>
          <a:p>
            <a:pPr algn="ctr"/>
            <a:r>
              <a:rPr lang="en-US" sz="1400" dirty="0"/>
              <a:t>Disclosure</a:t>
            </a:r>
          </a:p>
        </p:txBody>
      </p:sp>
      <p:sp>
        <p:nvSpPr>
          <p:cNvPr id="3" name="Right Brace 2"/>
          <p:cNvSpPr/>
          <p:nvPr/>
        </p:nvSpPr>
        <p:spPr>
          <a:xfrm rot="5400000">
            <a:off x="910931" y="3579927"/>
            <a:ext cx="691696" cy="92680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429209" y="4537427"/>
            <a:ext cx="1600200" cy="523220"/>
          </a:xfrm>
          <a:prstGeom prst="rect">
            <a:avLst/>
          </a:prstGeom>
          <a:noFill/>
        </p:spPr>
        <p:txBody>
          <a:bodyPr wrap="square" rtlCol="0">
            <a:spAutoFit/>
          </a:bodyPr>
          <a:lstStyle/>
          <a:p>
            <a:pPr algn="ctr"/>
            <a:r>
              <a:rPr lang="en-US" sz="1400" dirty="0"/>
              <a:t>Less than </a:t>
            </a:r>
          </a:p>
          <a:p>
            <a:pPr algn="ctr"/>
            <a:r>
              <a:rPr lang="en-US" sz="1400" dirty="0"/>
              <a:t>2 mo.</a:t>
            </a:r>
          </a:p>
        </p:txBody>
      </p:sp>
      <p:sp>
        <p:nvSpPr>
          <p:cNvPr id="34" name="Right Brace 33"/>
          <p:cNvSpPr/>
          <p:nvPr/>
        </p:nvSpPr>
        <p:spPr>
          <a:xfrm rot="5400000">
            <a:off x="1866530" y="3552878"/>
            <a:ext cx="691696" cy="98439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1447499" y="4540381"/>
            <a:ext cx="1600200" cy="523220"/>
          </a:xfrm>
          <a:prstGeom prst="rect">
            <a:avLst/>
          </a:prstGeom>
          <a:noFill/>
        </p:spPr>
        <p:txBody>
          <a:bodyPr wrap="square" rtlCol="0">
            <a:spAutoFit/>
          </a:bodyPr>
          <a:lstStyle/>
          <a:p>
            <a:pPr algn="ctr"/>
            <a:r>
              <a:rPr lang="en-US" sz="1400" dirty="0"/>
              <a:t>Less than </a:t>
            </a:r>
          </a:p>
          <a:p>
            <a:pPr algn="ctr"/>
            <a:r>
              <a:rPr lang="en-US" sz="1400" dirty="0"/>
              <a:t>2 years</a:t>
            </a:r>
          </a:p>
        </p:txBody>
      </p:sp>
      <p:sp>
        <p:nvSpPr>
          <p:cNvPr id="36" name="TextBox 35"/>
          <p:cNvSpPr txBox="1"/>
          <p:nvPr/>
        </p:nvSpPr>
        <p:spPr>
          <a:xfrm>
            <a:off x="1904207" y="2161428"/>
            <a:ext cx="1524000" cy="480131"/>
          </a:xfrm>
          <a:prstGeom prst="rect">
            <a:avLst/>
          </a:prstGeom>
          <a:noFill/>
        </p:spPr>
        <p:txBody>
          <a:bodyPr wrap="square" rtlCol="0">
            <a:spAutoFit/>
          </a:bodyPr>
          <a:lstStyle/>
          <a:p>
            <a:pPr algn="ctr"/>
            <a:r>
              <a:rPr lang="en-US" sz="1400" dirty="0"/>
              <a:t>Election Decision</a:t>
            </a:r>
          </a:p>
        </p:txBody>
      </p:sp>
      <p:sp>
        <p:nvSpPr>
          <p:cNvPr id="37" name="Right Brace 36"/>
          <p:cNvSpPr/>
          <p:nvPr/>
        </p:nvSpPr>
        <p:spPr>
          <a:xfrm rot="5400000">
            <a:off x="2850924" y="3552878"/>
            <a:ext cx="691696" cy="98439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2465789" y="4508236"/>
            <a:ext cx="1600200" cy="523220"/>
          </a:xfrm>
          <a:prstGeom prst="rect">
            <a:avLst/>
          </a:prstGeom>
          <a:noFill/>
        </p:spPr>
        <p:txBody>
          <a:bodyPr wrap="square" rtlCol="0">
            <a:spAutoFit/>
          </a:bodyPr>
          <a:lstStyle/>
          <a:p>
            <a:pPr algn="ctr"/>
            <a:r>
              <a:rPr lang="en-US" sz="1400" dirty="0"/>
              <a:t>Less than </a:t>
            </a:r>
          </a:p>
          <a:p>
            <a:pPr algn="ctr"/>
            <a:r>
              <a:rPr lang="en-US" sz="1400" dirty="0"/>
              <a:t>1 year</a:t>
            </a:r>
          </a:p>
        </p:txBody>
      </p:sp>
      <p:sp>
        <p:nvSpPr>
          <p:cNvPr id="39" name="TextBox 38"/>
          <p:cNvSpPr txBox="1"/>
          <p:nvPr/>
        </p:nvSpPr>
        <p:spPr>
          <a:xfrm>
            <a:off x="4167805" y="1371600"/>
            <a:ext cx="1687512" cy="1255728"/>
          </a:xfrm>
          <a:prstGeom prst="rect">
            <a:avLst/>
          </a:prstGeom>
          <a:noFill/>
        </p:spPr>
        <p:txBody>
          <a:bodyPr wrap="square" rtlCol="0">
            <a:spAutoFit/>
          </a:bodyPr>
          <a:lstStyle/>
          <a:p>
            <a:pPr algn="ctr"/>
            <a:r>
              <a:rPr lang="en-US" sz="1400" dirty="0"/>
              <a:t>Publication/1</a:t>
            </a:r>
            <a:r>
              <a:rPr lang="en-US" sz="1400" baseline="30000" dirty="0"/>
              <a:t>st</a:t>
            </a:r>
            <a:r>
              <a:rPr lang="en-US" sz="1400" dirty="0"/>
              <a:t> Sale or other Patentability Bar Reporting (report Immediately at any time)</a:t>
            </a:r>
          </a:p>
        </p:txBody>
      </p:sp>
      <p:sp>
        <p:nvSpPr>
          <p:cNvPr id="40" name="Right Brace 39"/>
          <p:cNvSpPr/>
          <p:nvPr/>
        </p:nvSpPr>
        <p:spPr>
          <a:xfrm rot="5400000">
            <a:off x="5436974" y="2042079"/>
            <a:ext cx="691696" cy="413155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982722" y="4480231"/>
            <a:ext cx="1600200" cy="286232"/>
          </a:xfrm>
          <a:prstGeom prst="rect">
            <a:avLst/>
          </a:prstGeom>
          <a:noFill/>
        </p:spPr>
        <p:txBody>
          <a:bodyPr wrap="square" rtlCol="0">
            <a:spAutoFit/>
          </a:bodyPr>
          <a:lstStyle/>
          <a:p>
            <a:pPr algn="ctr"/>
            <a:r>
              <a:rPr lang="en-US" sz="1400" dirty="0"/>
              <a:t>~1-5 Years</a:t>
            </a:r>
          </a:p>
        </p:txBody>
      </p:sp>
      <p:cxnSp>
        <p:nvCxnSpPr>
          <p:cNvPr id="46" name="Straight Connector 45"/>
          <p:cNvCxnSpPr/>
          <p:nvPr/>
        </p:nvCxnSpPr>
        <p:spPr>
          <a:xfrm>
            <a:off x="4970735" y="2671158"/>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582922" y="264188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29209" y="5213059"/>
            <a:ext cx="8646919" cy="1384995"/>
          </a:xfrm>
          <a:prstGeom prst="rect">
            <a:avLst/>
          </a:prstGeom>
          <a:noFill/>
        </p:spPr>
        <p:txBody>
          <a:bodyPr wrap="none" rtlCol="0">
            <a:spAutoFit/>
          </a:bodyPr>
          <a:lstStyle/>
          <a:p>
            <a:pPr marL="342900" indent="-342900">
              <a:buFont typeface="Arial" panose="020B0604020202020204" pitchFamily="34" charset="0"/>
              <a:buChar char="•"/>
            </a:pPr>
            <a:r>
              <a:rPr lang="en-US" sz="2000" i="1" dirty="0"/>
              <a:t>*DOE may extend any due dates (including invention reporting) </a:t>
            </a:r>
          </a:p>
          <a:p>
            <a:pPr marL="342900" indent="-342900">
              <a:buFont typeface="Arial" panose="020B0604020202020204" pitchFamily="34" charset="0"/>
              <a:buChar char="•"/>
            </a:pPr>
            <a:r>
              <a:rPr lang="en-US" sz="2000" i="1" dirty="0"/>
              <a:t>with substantive justification.</a:t>
            </a:r>
          </a:p>
          <a:p>
            <a:pPr marL="342900" indent="-342900">
              <a:buFont typeface="Arial" panose="020B0604020202020204" pitchFamily="34" charset="0"/>
              <a:buChar char="•"/>
            </a:pPr>
            <a:r>
              <a:rPr lang="en-US" sz="2000" i="1" dirty="0"/>
              <a:t>** DOE may pursue patent protection on unreported, unelected, or </a:t>
            </a:r>
          </a:p>
          <a:p>
            <a:pPr marL="342900" indent="-342900">
              <a:buFont typeface="Arial" panose="020B0604020202020204" pitchFamily="34" charset="0"/>
              <a:buChar char="•"/>
            </a:pPr>
            <a:r>
              <a:rPr lang="en-US" sz="2000" i="1" dirty="0"/>
              <a:t>abandoned inventions. </a:t>
            </a:r>
          </a:p>
        </p:txBody>
      </p:sp>
    </p:spTree>
    <p:extLst>
      <p:ext uri="{BB962C8B-B14F-4D97-AF65-F5344CB8AC3E}">
        <p14:creationId xmlns:p14="http://schemas.microsoft.com/office/powerpoint/2010/main" val="115202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Patent Filing </a:t>
            </a:r>
          </a:p>
        </p:txBody>
      </p:sp>
      <p:sp>
        <p:nvSpPr>
          <p:cNvPr id="3" name="Content Placeholder 2"/>
          <p:cNvSpPr>
            <a:spLocks noGrp="1"/>
          </p:cNvSpPr>
          <p:nvPr>
            <p:ph sz="quarter" idx="10"/>
          </p:nvPr>
        </p:nvSpPr>
        <p:spPr/>
        <p:txBody>
          <a:bodyPr>
            <a:normAutofit/>
          </a:bodyPr>
          <a:lstStyle/>
          <a:p>
            <a:r>
              <a:rPr lang="en-US" dirty="0"/>
              <a:t>Must provide agency with a copy of each application and filing information (</a:t>
            </a:r>
            <a:r>
              <a:rPr lang="en-US" i="1" dirty="0"/>
              <a:t>GTC 0024 and award checklist</a:t>
            </a:r>
            <a:r>
              <a:rPr lang="en-US" dirty="0"/>
              <a:t>).</a:t>
            </a:r>
          </a:p>
          <a:p>
            <a:r>
              <a:rPr lang="en-US" dirty="0"/>
              <a:t>Must provide agency with a </a:t>
            </a:r>
            <a:r>
              <a:rPr lang="en-US" dirty="0">
                <a:hlinkClick r:id="rId2"/>
              </a:rPr>
              <a:t>confirmatory license</a:t>
            </a:r>
            <a:r>
              <a:rPr lang="en-US" dirty="0"/>
              <a:t> (</a:t>
            </a:r>
            <a:r>
              <a:rPr lang="en-US" i="1" dirty="0"/>
              <a:t>GTC 0024 (f)(1)</a:t>
            </a:r>
            <a:r>
              <a:rPr lang="en-US" dirty="0"/>
              <a:t>)</a:t>
            </a:r>
          </a:p>
          <a:p>
            <a:pPr lvl="1"/>
            <a:r>
              <a:rPr lang="en-US" dirty="0" err="1"/>
              <a:t>iEdison</a:t>
            </a:r>
            <a:r>
              <a:rPr lang="en-US" dirty="0"/>
              <a:t>/NIH confirmatory license is acceptable.</a:t>
            </a:r>
          </a:p>
          <a:p>
            <a:r>
              <a:rPr lang="en-US" dirty="0"/>
              <a:t>Must notify agency of any decision to discontinue prosecution of any patent application (</a:t>
            </a:r>
            <a:r>
              <a:rPr lang="en-US" i="1" dirty="0"/>
              <a:t>GTC 0024 (f)(3)</a:t>
            </a:r>
            <a:r>
              <a:rPr lang="en-US" dirty="0"/>
              <a:t>).</a:t>
            </a:r>
          </a:p>
          <a:p>
            <a:r>
              <a:rPr lang="en-US" dirty="0"/>
              <a:t>Must include a Government Interest Clause in Application (</a:t>
            </a:r>
            <a:r>
              <a:rPr lang="en-US" i="1" dirty="0"/>
              <a:t>GTC 0024 (f)(4)</a:t>
            </a:r>
            <a:r>
              <a:rPr lang="en-US" dirty="0"/>
              <a:t>).</a:t>
            </a:r>
          </a:p>
          <a:p>
            <a:pPr lvl="1"/>
            <a:r>
              <a:rPr lang="en-US" dirty="0"/>
              <a:t>“This invention was made with Government support under (identify the award) awarded by (identify DOE). The Government has certain rights in this invention.”</a:t>
            </a:r>
          </a:p>
          <a:p>
            <a:r>
              <a:rPr lang="en-US" dirty="0"/>
              <a:t>**USPTO does provide micro and small entity discounts ** </a:t>
            </a:r>
          </a:p>
          <a:p>
            <a:pPr lvl="1"/>
            <a:endParaRPr lang="en-US" dirty="0"/>
          </a:p>
        </p:txBody>
      </p:sp>
    </p:spTree>
    <p:extLst>
      <p:ext uri="{BB962C8B-B14F-4D97-AF65-F5344CB8AC3E}">
        <p14:creationId xmlns:p14="http://schemas.microsoft.com/office/powerpoint/2010/main" val="240716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Patent Prosecution Cost Allowability </a:t>
            </a:r>
          </a:p>
        </p:txBody>
      </p:sp>
      <p:sp>
        <p:nvSpPr>
          <p:cNvPr id="3" name="Content Placeholder 2"/>
          <p:cNvSpPr>
            <a:spLocks noGrp="1"/>
          </p:cNvSpPr>
          <p:nvPr>
            <p:ph sz="quarter" idx="10"/>
          </p:nvPr>
        </p:nvSpPr>
        <p:spPr/>
        <p:txBody>
          <a:bodyPr>
            <a:normAutofit fontScale="92500" lnSpcReduction="10000"/>
          </a:bodyPr>
          <a:lstStyle/>
          <a:p>
            <a:r>
              <a:rPr lang="en-US" dirty="0"/>
              <a:t>Follow Award Terms and Consult Contracting Officer</a:t>
            </a:r>
          </a:p>
          <a:p>
            <a:pPr lvl="1"/>
            <a:r>
              <a:rPr lang="en-US" dirty="0"/>
              <a:t>Patent prosecution costs may be allowable (2 CFR §910.352) if authorized by award document.</a:t>
            </a:r>
          </a:p>
          <a:p>
            <a:pPr lvl="1"/>
            <a:r>
              <a:rPr lang="en-US" sz="2000" dirty="0"/>
              <a:t>Technical and Business Assistance (TABA) funds ($6,500 Phase I; $50,000 Phase II) may be authorized for patent prosecution costs related to obtaining U.S. patent protection for </a:t>
            </a:r>
            <a:r>
              <a:rPr lang="en-US" sz="2000" b="1" i="1" u="sng" dirty="0"/>
              <a:t>Subject Inventions </a:t>
            </a:r>
            <a:r>
              <a:rPr lang="en-US" sz="2000" dirty="0"/>
              <a:t>of this award. </a:t>
            </a:r>
          </a:p>
          <a:p>
            <a:pPr lvl="2"/>
            <a:r>
              <a:rPr lang="en-US" sz="2000" dirty="0"/>
              <a:t>Includes attorney fees and USPTO fees.  </a:t>
            </a:r>
          </a:p>
          <a:p>
            <a:pPr lvl="2"/>
            <a:r>
              <a:rPr lang="en-US" sz="2000" dirty="0"/>
              <a:t>Includes filings with the USPTO related to provisional, PCT, non-provisional, continuation, and continuation-in-part patent applications.  </a:t>
            </a:r>
          </a:p>
          <a:p>
            <a:pPr lvl="2"/>
            <a:r>
              <a:rPr lang="en-US" sz="2000" dirty="0"/>
              <a:t>Excludes patent prosecution costs related to foreign patent protection (e.g. foreign attorney, foreign patent office or translation fees).</a:t>
            </a:r>
          </a:p>
          <a:p>
            <a:pPr lvl="2"/>
            <a:r>
              <a:rPr lang="en-US" sz="2000" dirty="0"/>
              <a:t>Unlikely to have a subject invention created and filed during the Phase I award.</a:t>
            </a:r>
          </a:p>
          <a:p>
            <a:pPr lvl="2"/>
            <a:r>
              <a:rPr lang="en-US" sz="2000" dirty="0"/>
              <a:t>Need to include patent costs in commercialization assistance budget. </a:t>
            </a:r>
          </a:p>
          <a:p>
            <a:r>
              <a:rPr lang="en-US" sz="2400" dirty="0"/>
              <a:t>Other Intellectual Property/Commercialization Costs may be allowable</a:t>
            </a:r>
          </a:p>
          <a:p>
            <a:pPr lvl="1"/>
            <a:r>
              <a:rPr lang="en-US" sz="2000" dirty="0"/>
              <a:t>Freedom to operate, market analysis, searching costs may be allowable.</a:t>
            </a:r>
          </a:p>
          <a:p>
            <a:pPr lvl="1"/>
            <a:r>
              <a:rPr lang="en-US" sz="2000" dirty="0"/>
              <a:t>Intellectual property licenses are typically not allowable as they are not a required cost in performance of the award.  Check for Government Licenses.</a:t>
            </a:r>
          </a:p>
        </p:txBody>
      </p:sp>
    </p:spTree>
    <p:extLst>
      <p:ext uri="{BB962C8B-B14F-4D97-AF65-F5344CB8AC3E}">
        <p14:creationId xmlns:p14="http://schemas.microsoft.com/office/powerpoint/2010/main" val="335391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Closeout - Invention Certification </a:t>
            </a:r>
            <a:endParaRPr lang="en-US" dirty="0"/>
          </a:p>
        </p:txBody>
      </p:sp>
      <p:sp>
        <p:nvSpPr>
          <p:cNvPr id="3" name="Content Placeholder 2"/>
          <p:cNvSpPr>
            <a:spLocks noGrp="1"/>
          </p:cNvSpPr>
          <p:nvPr>
            <p:ph sz="quarter" idx="10"/>
          </p:nvPr>
        </p:nvSpPr>
        <p:spPr>
          <a:xfrm>
            <a:off x="192088" y="819150"/>
            <a:ext cx="3499379" cy="5524500"/>
          </a:xfrm>
        </p:spPr>
        <p:txBody>
          <a:bodyPr>
            <a:normAutofit lnSpcReduction="10000"/>
          </a:bodyPr>
          <a:lstStyle/>
          <a:p>
            <a:r>
              <a:rPr lang="en-US" dirty="0"/>
              <a:t>Invention Certification </a:t>
            </a:r>
          </a:p>
          <a:p>
            <a:pPr lvl="1"/>
            <a:r>
              <a:rPr lang="en-US" dirty="0"/>
              <a:t>Certify all inventions, patent applications, and patents are reported by DOE S-number or </a:t>
            </a:r>
            <a:r>
              <a:rPr lang="en-US" dirty="0" err="1"/>
              <a:t>iEdison</a:t>
            </a:r>
            <a:r>
              <a:rPr lang="en-US" dirty="0"/>
              <a:t> Invention Number.</a:t>
            </a:r>
          </a:p>
          <a:p>
            <a:pPr lvl="2"/>
            <a:r>
              <a:rPr lang="en-US" dirty="0"/>
              <a:t>If you do not have an S-number or </a:t>
            </a:r>
            <a:r>
              <a:rPr lang="en-US" dirty="0" err="1"/>
              <a:t>iEdison</a:t>
            </a:r>
            <a:r>
              <a:rPr lang="en-US" dirty="0"/>
              <a:t> number, was the invention reported?</a:t>
            </a:r>
          </a:p>
          <a:p>
            <a:pPr lvl="1"/>
            <a:r>
              <a:rPr lang="en-US" dirty="0"/>
              <a:t>Certified inventions should match list of inventions reported in </a:t>
            </a:r>
            <a:r>
              <a:rPr lang="en-US" dirty="0" err="1"/>
              <a:t>iEdison</a:t>
            </a:r>
            <a:r>
              <a:rPr lang="en-US" dirty="0"/>
              <a:t>.</a:t>
            </a:r>
          </a:p>
          <a:p>
            <a:pPr lvl="1"/>
            <a:r>
              <a:rPr lang="en-US" dirty="0"/>
              <a:t>Need certification from subawards.</a:t>
            </a:r>
          </a:p>
          <a:p>
            <a:pPr lvl="2"/>
            <a:r>
              <a:rPr lang="en-US" dirty="0"/>
              <a:t>Prime may certify or obtain separate certification from each subcontractor.</a:t>
            </a:r>
          </a:p>
        </p:txBody>
      </p:sp>
      <p:pic>
        <p:nvPicPr>
          <p:cNvPr id="5" name="Picture 4"/>
          <p:cNvPicPr>
            <a:picLocks noChangeAspect="1"/>
          </p:cNvPicPr>
          <p:nvPr/>
        </p:nvPicPr>
        <p:blipFill rotWithShape="1">
          <a:blip r:embed="rId2"/>
          <a:srcRect l="5819" t="14286" r="5288"/>
          <a:stretch/>
        </p:blipFill>
        <p:spPr>
          <a:xfrm>
            <a:off x="3691467" y="914400"/>
            <a:ext cx="5452533" cy="4267200"/>
          </a:xfrm>
          <a:prstGeom prst="rect">
            <a:avLst/>
          </a:prstGeom>
        </p:spPr>
      </p:pic>
    </p:spTree>
    <p:extLst>
      <p:ext uri="{BB962C8B-B14F-4D97-AF65-F5344CB8AC3E}">
        <p14:creationId xmlns:p14="http://schemas.microsoft.com/office/powerpoint/2010/main" val="19495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 – Consult your Attorney and </a:t>
            </a:r>
            <a:r>
              <a:rPr lang="en-US" dirty="0">
                <a:solidFill>
                  <a:srgbClr val="0070C0"/>
                </a:solidFill>
                <a:hlinkClick r:id="rId2"/>
              </a:rPr>
              <a:t>Award Terms</a:t>
            </a:r>
            <a:endParaRPr lang="en-US" dirty="0">
              <a:solidFill>
                <a:srgbClr val="0070C0"/>
              </a:solidFill>
            </a:endParaRPr>
          </a:p>
        </p:txBody>
      </p:sp>
      <p:sp>
        <p:nvSpPr>
          <p:cNvPr id="3" name="Text Placeholder 2"/>
          <p:cNvSpPr>
            <a:spLocks noGrp="1"/>
          </p:cNvSpPr>
          <p:nvPr>
            <p:ph type="body" sz="quarter" idx="10"/>
          </p:nvPr>
        </p:nvSpPr>
        <p:spPr/>
        <p:txBody>
          <a:bodyPr>
            <a:normAutofit lnSpcReduction="10000"/>
          </a:bodyPr>
          <a:lstStyle/>
          <a:p>
            <a:r>
              <a:rPr lang="en-US" sz="2800" b="1" u="sng" dirty="0"/>
              <a:t>Legal Representation: </a:t>
            </a:r>
            <a:r>
              <a:rPr lang="en-US" sz="2800" dirty="0"/>
              <a:t>This presentation includes information about legal issues and legal developments for informational purposes only.  These informational materials are not intended, and should not be taken, as legal advice on any particular set of facts or circumstances.  You should contact an attorney for advice on specific legal problems. </a:t>
            </a:r>
          </a:p>
          <a:p>
            <a:pPr lvl="1"/>
            <a:r>
              <a:rPr lang="en-US" sz="2400" dirty="0"/>
              <a:t>Review your award terms, the </a:t>
            </a:r>
            <a:r>
              <a:rPr lang="en-US" sz="2400" dirty="0">
                <a:hlinkClick r:id="rId3"/>
              </a:rPr>
              <a:t>SBA’s Policy Directive </a:t>
            </a:r>
            <a:r>
              <a:rPr lang="en-US" sz="2400" dirty="0"/>
              <a:t>and the applicable laws and regulations with your legal counsel! </a:t>
            </a:r>
          </a:p>
          <a:p>
            <a:r>
              <a:rPr lang="en-US" sz="2800" b="1" u="sng" dirty="0"/>
              <a:t>Personal Views and Opinions: </a:t>
            </a:r>
            <a:r>
              <a:rPr lang="en-US" sz="2800" dirty="0"/>
              <a:t>The views and opinions expressed in this presentation are those of the author and do not necessarily reflect the official policy or position of any agency of the U.S. Government. </a:t>
            </a:r>
          </a:p>
        </p:txBody>
      </p:sp>
    </p:spTree>
    <p:extLst>
      <p:ext uri="{BB962C8B-B14F-4D97-AF65-F5344CB8AC3E}">
        <p14:creationId xmlns:p14="http://schemas.microsoft.com/office/powerpoint/2010/main" val="183893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6FB-38AF-4564-8F45-63D4473B7C41}"/>
              </a:ext>
            </a:extLst>
          </p:cNvPr>
          <p:cNvSpPr>
            <a:spLocks noGrp="1"/>
          </p:cNvSpPr>
          <p:nvPr>
            <p:ph type="title"/>
          </p:nvPr>
        </p:nvSpPr>
        <p:spPr/>
        <p:txBody>
          <a:bodyPr/>
          <a:lstStyle/>
          <a:p>
            <a:r>
              <a:rPr lang="en-US" dirty="0"/>
              <a:t>Patent Rights – Common Mistakes</a:t>
            </a:r>
          </a:p>
        </p:txBody>
      </p:sp>
      <p:sp>
        <p:nvSpPr>
          <p:cNvPr id="3" name="Content Placeholder 2">
            <a:extLst>
              <a:ext uri="{FF2B5EF4-FFF2-40B4-BE49-F238E27FC236}">
                <a16:creationId xmlns:a16="http://schemas.microsoft.com/office/drawing/2014/main" id="{93BD7E44-2422-4B78-BE50-6B22CF3ACD8C}"/>
              </a:ext>
            </a:extLst>
          </p:cNvPr>
          <p:cNvSpPr>
            <a:spLocks noGrp="1"/>
          </p:cNvSpPr>
          <p:nvPr>
            <p:ph sz="quarter" idx="10"/>
          </p:nvPr>
        </p:nvSpPr>
        <p:spPr/>
        <p:txBody>
          <a:bodyPr>
            <a:normAutofit fontScale="92500"/>
          </a:bodyPr>
          <a:lstStyle/>
          <a:p>
            <a:r>
              <a:rPr lang="en-US" dirty="0"/>
              <a:t>Not registering an </a:t>
            </a:r>
            <a:r>
              <a:rPr lang="en-US" dirty="0" err="1"/>
              <a:t>iEdison</a:t>
            </a:r>
            <a:r>
              <a:rPr lang="en-US" dirty="0"/>
              <a:t> account now.  </a:t>
            </a:r>
          </a:p>
          <a:p>
            <a:r>
              <a:rPr lang="en-US" dirty="0"/>
              <a:t>Not timely reporting </a:t>
            </a:r>
            <a:r>
              <a:rPr lang="en-US" u="sng" dirty="0"/>
              <a:t>ALL</a:t>
            </a:r>
            <a:r>
              <a:rPr lang="en-US" dirty="0"/>
              <a:t> inventions, patent applications and patents.</a:t>
            </a:r>
          </a:p>
          <a:p>
            <a:pPr lvl="1"/>
            <a:r>
              <a:rPr lang="en-US" dirty="0"/>
              <a:t>Does NOT matter if you intend to pursue patent protection.</a:t>
            </a:r>
          </a:p>
          <a:p>
            <a:pPr lvl="1"/>
            <a:r>
              <a:rPr lang="en-US" dirty="0"/>
              <a:t>DOE can seek forfeiture for untimely inventions.  </a:t>
            </a:r>
          </a:p>
          <a:p>
            <a:r>
              <a:rPr lang="en-US" dirty="0"/>
              <a:t>Not timely reporting all inventions, patent applications and patents to DOE Patent Counsel through </a:t>
            </a:r>
            <a:r>
              <a:rPr lang="en-US" dirty="0" err="1"/>
              <a:t>iEdison</a:t>
            </a:r>
            <a:r>
              <a:rPr lang="en-US" dirty="0"/>
              <a:t>.</a:t>
            </a:r>
          </a:p>
          <a:p>
            <a:pPr lvl="1"/>
            <a:r>
              <a:rPr lang="en-US" dirty="0"/>
              <a:t>USPTO, the DOE Program Manager, and your mailman are NOT DOE Patent Counsel.</a:t>
            </a:r>
          </a:p>
          <a:p>
            <a:r>
              <a:rPr lang="en-US" dirty="0"/>
              <a:t>Not including the Government Support Clause in all filed patents.</a:t>
            </a:r>
          </a:p>
          <a:p>
            <a:r>
              <a:rPr lang="en-US" dirty="0"/>
              <a:t>Not filing a confirmatory license with DOE Patent counsel through </a:t>
            </a:r>
            <a:r>
              <a:rPr lang="en-US" dirty="0" err="1"/>
              <a:t>iEdison</a:t>
            </a:r>
            <a:r>
              <a:rPr lang="en-US" dirty="0"/>
              <a:t>.</a:t>
            </a:r>
          </a:p>
          <a:p>
            <a:r>
              <a:rPr lang="en-US" dirty="0"/>
              <a:t>Not reporting software inventions.</a:t>
            </a:r>
          </a:p>
          <a:p>
            <a:pPr lvl="1"/>
            <a:r>
              <a:rPr lang="en-US" dirty="0"/>
              <a:t>Software may be patentable.</a:t>
            </a:r>
          </a:p>
          <a:p>
            <a:pPr lvl="1"/>
            <a:r>
              <a:rPr lang="en-US" dirty="0"/>
              <a:t>All inventions must be reported even if patent protection is not pursued.</a:t>
            </a:r>
          </a:p>
          <a:p>
            <a:r>
              <a:rPr lang="en-US" dirty="0"/>
              <a:t>Using DOE award funds to cover patent prosecution costs for an invention not related to a properly reported subject invention.</a:t>
            </a:r>
          </a:p>
          <a:p>
            <a:pPr lvl="1"/>
            <a:r>
              <a:rPr lang="en-US" dirty="0"/>
              <a:t>Must be developed under Phase I or Phase II.</a:t>
            </a:r>
          </a:p>
          <a:p>
            <a:r>
              <a:rPr lang="en-US" dirty="0"/>
              <a:t>Not emailing </a:t>
            </a:r>
            <a:r>
              <a:rPr lang="en-US" dirty="0">
                <a:hlinkClick r:id="rId2"/>
              </a:rPr>
              <a:t>inventions@science.doe.gov</a:t>
            </a:r>
            <a:r>
              <a:rPr lang="en-US" dirty="0"/>
              <a:t> with any questions.</a:t>
            </a:r>
          </a:p>
          <a:p>
            <a:endParaRPr lang="en-US" dirty="0"/>
          </a:p>
          <a:p>
            <a:endParaRPr lang="en-US" dirty="0"/>
          </a:p>
          <a:p>
            <a:pPr lvl="1"/>
            <a:endParaRPr lang="en-US" dirty="0"/>
          </a:p>
        </p:txBody>
      </p:sp>
    </p:spTree>
    <p:extLst>
      <p:ext uri="{BB962C8B-B14F-4D97-AF65-F5344CB8AC3E}">
        <p14:creationId xmlns:p14="http://schemas.microsoft.com/office/powerpoint/2010/main" val="316730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solidFill>
                  <a:srgbClr val="FF0000"/>
                </a:solidFill>
              </a:rPr>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solidFill>
                <a:srgbClr val="FF0000"/>
              </a:solidFill>
            </a:endParaRPr>
          </a:p>
        </p:txBody>
      </p:sp>
    </p:spTree>
    <p:extLst>
      <p:ext uri="{BB962C8B-B14F-4D97-AF65-F5344CB8AC3E}">
        <p14:creationId xmlns:p14="http://schemas.microsoft.com/office/powerpoint/2010/main" val="425551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Bars</a:t>
            </a:r>
          </a:p>
        </p:txBody>
      </p:sp>
      <p:sp>
        <p:nvSpPr>
          <p:cNvPr id="3" name="Content Placeholder 2"/>
          <p:cNvSpPr>
            <a:spLocks noGrp="1"/>
          </p:cNvSpPr>
          <p:nvPr>
            <p:ph sz="quarter" idx="10"/>
          </p:nvPr>
        </p:nvSpPr>
        <p:spPr>
          <a:xfrm>
            <a:off x="192088" y="819150"/>
            <a:ext cx="8731250" cy="5524500"/>
          </a:xfrm>
        </p:spPr>
        <p:txBody>
          <a:bodyPr>
            <a:normAutofit/>
          </a:bodyPr>
          <a:lstStyle/>
          <a:p>
            <a:r>
              <a:rPr lang="en-US" dirty="0"/>
              <a:t>“Statutory Bars” to patent protection include anything</a:t>
            </a:r>
          </a:p>
          <a:p>
            <a:pPr lvl="1" fontAlgn="base"/>
            <a:r>
              <a:rPr lang="en-US" dirty="0"/>
              <a:t>patented, described in a printed publication, or in public use, on sale, or otherwise available to the public (35 USC 102(a)).</a:t>
            </a:r>
          </a:p>
          <a:p>
            <a:pPr lvl="1" fontAlgn="base"/>
            <a:r>
              <a:rPr lang="en-US" dirty="0"/>
              <a:t>U.S. has one year “grace period” (35 USC 102(b)).  Most other countries do not. </a:t>
            </a:r>
          </a:p>
          <a:p>
            <a:r>
              <a:rPr lang="en-US" dirty="0"/>
              <a:t>Invention disclosure must </a:t>
            </a:r>
            <a:r>
              <a:rPr lang="en-US" b="1" u="sng" dirty="0"/>
              <a:t>identify any publication, on sale or public use </a:t>
            </a:r>
            <a:r>
              <a:rPr lang="en-US" dirty="0"/>
              <a:t>of the invention (</a:t>
            </a:r>
            <a:r>
              <a:rPr lang="en-US" i="1" dirty="0"/>
              <a:t>GTC 0024 (c)(1)</a:t>
            </a:r>
            <a:r>
              <a:rPr lang="en-US" dirty="0"/>
              <a:t>).</a:t>
            </a:r>
          </a:p>
          <a:p>
            <a:r>
              <a:rPr lang="en-US" b="1" u="sng" dirty="0"/>
              <a:t>Recipient will promptly notify DOE of any statutory bars</a:t>
            </a:r>
            <a:r>
              <a:rPr lang="en-US" dirty="0"/>
              <a:t> (</a:t>
            </a:r>
            <a:r>
              <a:rPr lang="en-US" i="1" dirty="0"/>
              <a:t>GTC 0024 (c)(1&amp;2)</a:t>
            </a:r>
            <a:r>
              <a:rPr lang="en-US" dirty="0"/>
              <a:t>).</a:t>
            </a:r>
          </a:p>
          <a:p>
            <a:pPr lvl="1"/>
            <a:r>
              <a:rPr lang="en-US" dirty="0"/>
              <a:t>Will shorten election period.</a:t>
            </a:r>
          </a:p>
          <a:p>
            <a:r>
              <a:rPr lang="en-US" dirty="0"/>
              <a:t>Myths (Discuss with your Patent Counsel)</a:t>
            </a:r>
          </a:p>
          <a:p>
            <a:pPr lvl="1"/>
            <a:r>
              <a:rPr lang="en-US" dirty="0"/>
              <a:t>As long as you file within a year, you won’t lose patents rights after publishing.</a:t>
            </a:r>
          </a:p>
          <a:p>
            <a:pPr lvl="2"/>
            <a:r>
              <a:rPr lang="en-US" dirty="0"/>
              <a:t>Potential loss of both foreign and domestic patent rights.</a:t>
            </a:r>
          </a:p>
          <a:p>
            <a:pPr lvl="1"/>
            <a:r>
              <a:rPr lang="en-US" dirty="0"/>
              <a:t>Publish or perish!</a:t>
            </a:r>
          </a:p>
          <a:p>
            <a:pPr lvl="2"/>
            <a:r>
              <a:rPr lang="en-US" dirty="0"/>
              <a:t>False Dichotomy.</a:t>
            </a:r>
          </a:p>
          <a:p>
            <a:pPr lvl="2"/>
            <a:r>
              <a:rPr lang="en-US" dirty="0"/>
              <a:t>Patent, Publish and Profit! </a:t>
            </a:r>
          </a:p>
          <a:p>
            <a:pPr lvl="2"/>
            <a:endParaRPr lang="en-US" dirty="0"/>
          </a:p>
          <a:p>
            <a:endParaRPr lang="en-US" dirty="0"/>
          </a:p>
        </p:txBody>
      </p:sp>
    </p:spTree>
    <p:extLst>
      <p:ext uri="{BB962C8B-B14F-4D97-AF65-F5344CB8AC3E}">
        <p14:creationId xmlns:p14="http://schemas.microsoft.com/office/powerpoint/2010/main" val="152621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solidFill>
                  <a:srgbClr val="FF0000"/>
                </a:solidFill>
              </a:rPr>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367524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Competitiveness</a:t>
            </a:r>
          </a:p>
        </p:txBody>
      </p:sp>
      <p:sp>
        <p:nvSpPr>
          <p:cNvPr id="3" name="Content Placeholder 2"/>
          <p:cNvSpPr>
            <a:spLocks noGrp="1"/>
          </p:cNvSpPr>
          <p:nvPr>
            <p:ph sz="quarter" idx="10"/>
          </p:nvPr>
        </p:nvSpPr>
        <p:spPr>
          <a:xfrm>
            <a:off x="192088" y="819150"/>
            <a:ext cx="8731250" cy="5524500"/>
          </a:xfrm>
        </p:spPr>
        <p:txBody>
          <a:bodyPr>
            <a:normAutofit/>
          </a:bodyPr>
          <a:lstStyle/>
          <a:p>
            <a:pPr marL="0" marR="217170">
              <a:spcBef>
                <a:spcPts val="0"/>
              </a:spcBef>
              <a:spcAft>
                <a:spcPts val="0"/>
              </a:spcAft>
            </a:pPr>
            <a:r>
              <a:rPr lang="en-US" dirty="0">
                <a:effectLst/>
                <a:ea typeface="Times New Roman" panose="02020603050405020304" pitchFamily="18" charset="0"/>
                <a:cs typeface="Times New Roman" panose="02020603050405020304" pitchFamily="18" charset="0"/>
              </a:rPr>
              <a:t>Consult FOA, Award Terms and DOE Guidance</a:t>
            </a:r>
          </a:p>
          <a:p>
            <a:pPr marL="400050" marR="217170" lvl="1">
              <a:spcBef>
                <a:spcPts val="0"/>
              </a:spcBef>
            </a:pPr>
            <a:r>
              <a:rPr lang="en-US" dirty="0">
                <a:hlinkClick r:id="rId2"/>
              </a:rPr>
              <a:t>U.S. Manufacturing | Department of Energy</a:t>
            </a:r>
            <a:endParaRPr lang="en-US" dirty="0"/>
          </a:p>
          <a:p>
            <a:pPr marL="400050" marR="217170" lvl="1">
              <a:spcBef>
                <a:spcPts val="0"/>
              </a:spcBef>
            </a:pPr>
            <a:r>
              <a:rPr lang="en-US" dirty="0">
                <a:hlinkClick r:id="rId3"/>
              </a:rPr>
              <a:t>Frequently Asked Questions (FAQs) | Department of Energy</a:t>
            </a:r>
            <a:endParaRPr lang="en-US" dirty="0">
              <a:effectLst/>
              <a:ea typeface="Times New Roman" panose="02020603050405020304" pitchFamily="18" charset="0"/>
              <a:cs typeface="Times New Roman" panose="02020603050405020304" pitchFamily="18" charset="0"/>
            </a:endParaRPr>
          </a:p>
          <a:p>
            <a:pPr marL="0" marR="217170">
              <a:spcBef>
                <a:spcPts val="0"/>
              </a:spcBef>
              <a:spcAft>
                <a:spcPts val="0"/>
              </a:spcAft>
            </a:pPr>
            <a:r>
              <a:rPr lang="en-US" dirty="0">
                <a:effectLst/>
                <a:ea typeface="Times New Roman" panose="02020603050405020304" pitchFamily="18" charset="0"/>
                <a:cs typeface="Times New Roman" panose="02020603050405020304" pitchFamily="18" charset="0"/>
              </a:rPr>
              <a:t>Promotes the commercialization and public availability of inventions made in the United States by United States industry and labor.</a:t>
            </a:r>
          </a:p>
          <a:p>
            <a:pPr marL="0" marR="217170">
              <a:spcBef>
                <a:spcPts val="0"/>
              </a:spcBef>
              <a:spcAft>
                <a:spcPts val="0"/>
              </a:spcAft>
            </a:pPr>
            <a:r>
              <a:rPr lang="en-US" dirty="0">
                <a:effectLst/>
                <a:ea typeface="Times New Roman" panose="02020603050405020304" pitchFamily="18" charset="0"/>
                <a:cs typeface="Times New Roman" panose="02020603050405020304" pitchFamily="18" charset="0"/>
              </a:rPr>
              <a:t>Requires substantial U.S. Manufacture of Subject Inventions</a:t>
            </a:r>
          </a:p>
          <a:p>
            <a:pPr marL="400050" marR="217170" lvl="1">
              <a:spcBef>
                <a:spcPts val="0"/>
              </a:spcBef>
            </a:pPr>
            <a:r>
              <a:rPr lang="en-US" dirty="0">
                <a:effectLst/>
                <a:ea typeface="Times New Roman" panose="02020603050405020304" pitchFamily="18" charset="0"/>
                <a:cs typeface="Times New Roman" panose="02020603050405020304" pitchFamily="18" charset="0"/>
              </a:rPr>
              <a:t>For products embodying or produced through a subject invention (e.g. methods or manufacturing apparatus)</a:t>
            </a:r>
          </a:p>
          <a:p>
            <a:pPr marL="0" marR="217170">
              <a:spcBef>
                <a:spcPts val="0"/>
              </a:spcBef>
            </a:pPr>
            <a:r>
              <a:rPr lang="en-US" dirty="0">
                <a:ea typeface="Times New Roman" panose="02020603050405020304" pitchFamily="18" charset="0"/>
                <a:cs typeface="Times New Roman" panose="02020603050405020304" pitchFamily="18" charset="0"/>
              </a:rPr>
              <a:t>Additional requirement from U.S. Preference (35 U.S.C. 204)</a:t>
            </a:r>
          </a:p>
          <a:p>
            <a:pPr marL="0" marR="217170">
              <a:spcBef>
                <a:spcPts val="0"/>
              </a:spcBef>
            </a:pPr>
            <a:r>
              <a:rPr lang="en-US" dirty="0">
                <a:ea typeface="Times New Roman" panose="02020603050405020304" pitchFamily="18" charset="0"/>
                <a:cs typeface="Times New Roman" panose="02020603050405020304" pitchFamily="18" charset="0"/>
              </a:rPr>
              <a:t>DOE will accept and consider all applications for a clarifications, waiver or modification with business justification</a:t>
            </a:r>
          </a:p>
          <a:p>
            <a:pPr marL="400050" marR="217170" lvl="1">
              <a:spcBef>
                <a:spcPts val="0"/>
              </a:spcBef>
            </a:pPr>
            <a:r>
              <a:rPr lang="en-US" sz="1400" b="0" i="0" u="none" strike="noStrike" baseline="0" dirty="0">
                <a:solidFill>
                  <a:srgbClr val="000000"/>
                </a:solidFill>
              </a:rPr>
              <a:t>DOE recognizes the need for flexibility and expects to modify the U.S. Competitiveness Provision in certain situations. DOE may grant waiver or modification requests. At this time, </a:t>
            </a:r>
            <a:r>
              <a:rPr lang="en-US" sz="1400" b="0" i="0" u="none" strike="noStrike" baseline="0" dirty="0">
                <a:solidFill>
                  <a:srgbClr val="0562C1"/>
                </a:solidFill>
              </a:rPr>
              <a:t>petitions for a waiver or modification </a:t>
            </a:r>
            <a:r>
              <a:rPr lang="en-US" sz="1400" b="0" i="0" u="none" strike="noStrike" baseline="0" dirty="0">
                <a:solidFill>
                  <a:srgbClr val="000000"/>
                </a:solidFill>
              </a:rPr>
              <a:t>of U.S. manufacturing requirements should be sent to </a:t>
            </a:r>
            <a:r>
              <a:rPr lang="en-US" sz="1400" b="0" i="0" u="none" strike="noStrike" baseline="0" dirty="0">
                <a:solidFill>
                  <a:srgbClr val="0561C1"/>
                </a:solidFill>
              </a:rPr>
              <a:t>GC-62@hq.doe.gov</a:t>
            </a:r>
            <a:r>
              <a:rPr lang="en-US" sz="1400" b="0" i="0" u="none" strike="noStrike" baseline="0" dirty="0">
                <a:solidFill>
                  <a:srgbClr val="000000"/>
                </a:solidFill>
              </a:rPr>
              <a:t>. </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605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Competitiveness (SBIR/STTR Feb. 2022)</a:t>
            </a:r>
          </a:p>
        </p:txBody>
      </p:sp>
      <p:sp>
        <p:nvSpPr>
          <p:cNvPr id="3" name="Content Placeholder 2"/>
          <p:cNvSpPr>
            <a:spLocks noGrp="1"/>
          </p:cNvSpPr>
          <p:nvPr>
            <p:ph sz="quarter" idx="10"/>
          </p:nvPr>
        </p:nvSpPr>
        <p:spPr>
          <a:xfrm>
            <a:off x="192088" y="819150"/>
            <a:ext cx="8731250" cy="5524500"/>
          </a:xfrm>
        </p:spPr>
        <p:txBody>
          <a:bodyPr>
            <a:normAutofit/>
          </a:bodyPr>
          <a:lstStyle/>
          <a:p>
            <a:pPr marL="0" marR="21717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SBIR/STTR-GTC-0024	PATENT RIGHTS (m) U.S. Competitiveness </a:t>
            </a:r>
            <a:endParaRPr lang="en-US" sz="1800" dirty="0">
              <a:effectLst/>
              <a:latin typeface="Times New"/>
              <a:ea typeface="Times New Roman" panose="02020603050405020304" pitchFamily="18" charset="0"/>
              <a:cs typeface="Times New Roman" panose="02020603050405020304" pitchFamily="18" charset="0"/>
            </a:endParaRPr>
          </a:p>
          <a:p>
            <a:pPr marL="0" marR="0">
              <a:spcBef>
                <a:spcPts val="600"/>
              </a:spcBef>
              <a:spcAft>
                <a:spcPts val="300"/>
              </a:spcAft>
              <a:tabLst>
                <a:tab pos="228600" algn="l"/>
                <a:tab pos="457200" algn="l"/>
                <a:tab pos="105727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The Recipient agrees that </a:t>
            </a:r>
            <a:r>
              <a:rPr lang="en-US"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any products embodying any subject invention or produced through the use of any subject invention will be </a:t>
            </a:r>
            <a:r>
              <a:rPr lang="en-US" sz="18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manufactured substantially in the United States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unless the Recipient can show to the satisfaction of DOE that it is not commercially feasible. In the event DOE agrees to foreign manufacture, there will be a requirement that the Government's support of the technology be recognized in some appropriate manner, e.g., alternative binding commitments to provide an overall net benefit to the U.S. economy. The Recipient agrees that it will not license, assign or otherwise transfer any subject invention to any entity, at any tier, unless that entity agrees to these same requirements. (2) In the event that the Recipient or other such entity receiving rights in the Subject Invention undergoes a change in ownership amounting to a controlling interest, the Recipient or other such entity receiving rights shall ensure continual compliance with the requirements of this paragraph (m) and shall inform DOE, in writing, of the change in ownership within 6 months of the change. (3) The Recipient and any successor assignee will convey to DOE, upon written request from DOE, title to any subject invention, upon a breach of this paragraph (m). The Recipient will include this paragraph (m) in all subawards/contracts, regardless of tier, for experimental, developmental or research work.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600"/>
              </a:spcBef>
              <a:spcAft>
                <a:spcPts val="300"/>
              </a:spcAft>
              <a:tabLst>
                <a:tab pos="228600" algn="l"/>
                <a:tab pos="457200" algn="l"/>
                <a:tab pos="105727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27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413734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Well with Others	</a:t>
            </a:r>
          </a:p>
        </p:txBody>
      </p:sp>
      <p:sp>
        <p:nvSpPr>
          <p:cNvPr id="3" name="Text Placeholder 2"/>
          <p:cNvSpPr>
            <a:spLocks noGrp="1"/>
          </p:cNvSpPr>
          <p:nvPr>
            <p:ph type="body" sz="quarter" idx="10"/>
          </p:nvPr>
        </p:nvSpPr>
        <p:spPr/>
        <p:txBody>
          <a:bodyPr>
            <a:normAutofit fontScale="62500" lnSpcReduction="20000"/>
          </a:bodyPr>
          <a:lstStyle/>
          <a:p>
            <a:r>
              <a:rPr lang="en-US" sz="4000" dirty="0"/>
              <a:t>Follow award terms for all subcontracts, including patent and data rights (except DOE Laboratories)! </a:t>
            </a:r>
          </a:p>
          <a:p>
            <a:r>
              <a:rPr lang="en-US" sz="4000" dirty="0"/>
              <a:t>Consider working with a DOE Laboratory.  </a:t>
            </a:r>
          </a:p>
          <a:p>
            <a:pPr marL="971550" lvl="1" indent="-571500"/>
            <a:r>
              <a:rPr lang="en-US" sz="3600" dirty="0"/>
              <a:t>DOE Approved, Streamlined SPP or User agreements.  Addresses intersection of work under two different DOE awards (Laboratory award with DOE and SBIR/STTR Recipient’s award). </a:t>
            </a:r>
          </a:p>
          <a:p>
            <a:pPr marL="971550" lvl="1" indent="-571500"/>
            <a:r>
              <a:rPr lang="en-US" sz="3600" dirty="0"/>
              <a:t>Ongoing work and collaborations.</a:t>
            </a:r>
          </a:p>
          <a:p>
            <a:pPr marL="971550" lvl="1" indent="-571500"/>
            <a:r>
              <a:rPr lang="en-US" sz="3600" dirty="0"/>
              <a:t>DOE User facility non-proprietary (DOE funded) or proprietary (privately funded). </a:t>
            </a:r>
          </a:p>
          <a:p>
            <a:r>
              <a:rPr lang="en-US" sz="4000" dirty="0"/>
              <a:t>Phase III – Use Phase I/II Data Rights terms and tell OSTI.</a:t>
            </a:r>
          </a:p>
          <a:p>
            <a:pPr marL="857250" lvl="1" indent="-457200"/>
            <a:r>
              <a:rPr lang="en-US" sz="3200" b="0" i="0" u="none" strike="noStrike" baseline="0" dirty="0"/>
              <a:t>“The scope and extent of the SBIR/STTR Data Rights applicable to Federally-funded Phase III awards are identical to the SBIR/STTR Data Rights applicable to Phases I and II SBIR/STTR awards.” SBA Policy Directive pg. 102</a:t>
            </a:r>
          </a:p>
          <a:p>
            <a:pPr marL="857250" lvl="1" indent="-457200"/>
            <a:r>
              <a:rPr lang="en-US" sz="3200" dirty="0"/>
              <a:t>Submit Phase III award to OSTI for older (4 year extendable) data protection.</a:t>
            </a:r>
            <a:endParaRPr lang="en-US" sz="4000" dirty="0"/>
          </a:p>
        </p:txBody>
      </p:sp>
    </p:spTree>
    <p:extLst>
      <p:ext uri="{BB962C8B-B14F-4D97-AF65-F5344CB8AC3E}">
        <p14:creationId xmlns:p14="http://schemas.microsoft.com/office/powerpoint/2010/main" val="136491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0138613"/>
              </p:ext>
            </p:extLst>
          </p:nvPr>
        </p:nvGraphicFramePr>
        <p:xfrm>
          <a:off x="76200" y="802204"/>
          <a:ext cx="8813349" cy="4970938"/>
        </p:xfrm>
        <a:graphic>
          <a:graphicData uri="http://schemas.openxmlformats.org/drawingml/2006/table">
            <a:tbl>
              <a:tblPr firstRow="1" bandRow="1">
                <a:tableStyleId>{BC89EF96-8CEA-46FF-86C4-4CE0E7609802}</a:tableStyleId>
              </a:tblPr>
              <a:tblGrid>
                <a:gridCol w="916053">
                  <a:extLst>
                    <a:ext uri="{9D8B030D-6E8A-4147-A177-3AD203B41FA5}">
                      <a16:colId xmlns:a16="http://schemas.microsoft.com/office/drawing/2014/main" val="20000"/>
                    </a:ext>
                  </a:extLst>
                </a:gridCol>
                <a:gridCol w="1231757">
                  <a:extLst>
                    <a:ext uri="{9D8B030D-6E8A-4147-A177-3AD203B41FA5}">
                      <a16:colId xmlns:a16="http://schemas.microsoft.com/office/drawing/2014/main" val="20001"/>
                    </a:ext>
                  </a:extLst>
                </a:gridCol>
                <a:gridCol w="560975">
                  <a:extLst>
                    <a:ext uri="{9D8B030D-6E8A-4147-A177-3AD203B41FA5}">
                      <a16:colId xmlns:a16="http://schemas.microsoft.com/office/drawing/2014/main" val="20002"/>
                    </a:ext>
                  </a:extLst>
                </a:gridCol>
                <a:gridCol w="1395344">
                  <a:extLst>
                    <a:ext uri="{9D8B030D-6E8A-4147-A177-3AD203B41FA5}">
                      <a16:colId xmlns:a16="http://schemas.microsoft.com/office/drawing/2014/main" val="20003"/>
                    </a:ext>
                  </a:extLst>
                </a:gridCol>
                <a:gridCol w="941932">
                  <a:extLst>
                    <a:ext uri="{9D8B030D-6E8A-4147-A177-3AD203B41FA5}">
                      <a16:colId xmlns:a16="http://schemas.microsoft.com/office/drawing/2014/main" val="20004"/>
                    </a:ext>
                  </a:extLst>
                </a:gridCol>
                <a:gridCol w="1521582">
                  <a:extLst>
                    <a:ext uri="{9D8B030D-6E8A-4147-A177-3AD203B41FA5}">
                      <a16:colId xmlns:a16="http://schemas.microsoft.com/office/drawing/2014/main" val="20005"/>
                    </a:ext>
                  </a:extLst>
                </a:gridCol>
                <a:gridCol w="941932">
                  <a:extLst>
                    <a:ext uri="{9D8B030D-6E8A-4147-A177-3AD203B41FA5}">
                      <a16:colId xmlns:a16="http://schemas.microsoft.com/office/drawing/2014/main" val="20006"/>
                    </a:ext>
                  </a:extLst>
                </a:gridCol>
                <a:gridCol w="1303774">
                  <a:extLst>
                    <a:ext uri="{9D8B030D-6E8A-4147-A177-3AD203B41FA5}">
                      <a16:colId xmlns:a16="http://schemas.microsoft.com/office/drawing/2014/main" val="20007"/>
                    </a:ext>
                  </a:extLst>
                </a:gridCol>
              </a:tblGrid>
              <a:tr h="2233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Agreement</a:t>
                      </a:r>
                    </a:p>
                  </a:txBody>
                  <a:tcPr marL="89490" marR="89490" marT="45723" marB="45723" anchor="b"/>
                </a:tc>
                <a:tc>
                  <a:txBody>
                    <a:bodyPr/>
                    <a:lstStyle/>
                    <a:p>
                      <a:pPr algn="ctr"/>
                      <a:r>
                        <a:rPr lang="en-US" sz="800" dirty="0"/>
                        <a:t>Use</a:t>
                      </a:r>
                    </a:p>
                  </a:txBody>
                  <a:tcPr marL="89490" marR="89490" marT="45723" marB="45723" anchor="b"/>
                </a:tc>
                <a:tc>
                  <a:txBody>
                    <a:bodyPr/>
                    <a:lstStyle/>
                    <a:p>
                      <a:pPr algn="ctr"/>
                      <a:r>
                        <a:rPr lang="en-US" sz="800" dirty="0"/>
                        <a:t>Funding</a:t>
                      </a:r>
                    </a:p>
                  </a:txBody>
                  <a:tcPr marL="89490" marR="89490" marT="45723" marB="45723" anchor="b"/>
                </a:tc>
                <a:tc>
                  <a:txBody>
                    <a:bodyPr/>
                    <a:lstStyle/>
                    <a:p>
                      <a:pPr algn="ctr"/>
                      <a:r>
                        <a:rPr lang="en-US" sz="800" dirty="0"/>
                        <a:t>Subject</a:t>
                      </a:r>
                      <a:r>
                        <a:rPr lang="en-US" sz="800" baseline="0" dirty="0"/>
                        <a:t> </a:t>
                      </a:r>
                      <a:r>
                        <a:rPr lang="en-US" sz="800" dirty="0"/>
                        <a:t>Inventions </a:t>
                      </a:r>
                    </a:p>
                  </a:txBody>
                  <a:tcPr marL="89490" marR="89490" marT="45723" marB="45723" anchor="b"/>
                </a:tc>
                <a:tc>
                  <a:txBody>
                    <a:bodyPr/>
                    <a:lstStyle/>
                    <a:p>
                      <a:pPr algn="ctr"/>
                      <a:r>
                        <a:rPr lang="en-US" sz="800" dirty="0"/>
                        <a:t>Generated Data</a:t>
                      </a:r>
                    </a:p>
                  </a:txBody>
                  <a:tcPr marL="89490" marR="89490" marT="45723" marB="45723" anchor="b"/>
                </a:tc>
                <a:tc>
                  <a:txBody>
                    <a:bodyPr/>
                    <a:lstStyle/>
                    <a:p>
                      <a:pPr algn="ctr"/>
                      <a:r>
                        <a:rPr lang="en-US" sz="800" dirty="0"/>
                        <a:t>U.S.</a:t>
                      </a:r>
                      <a:r>
                        <a:rPr lang="en-US" sz="800" baseline="0" dirty="0"/>
                        <a:t> Competitiveness</a:t>
                      </a:r>
                      <a:endParaRPr lang="en-US" sz="800" dirty="0"/>
                    </a:p>
                  </a:txBody>
                  <a:tcPr marL="89490" marR="89490" marT="45723" marB="45723" anchor="b"/>
                </a:tc>
                <a:tc>
                  <a:txBody>
                    <a:bodyPr/>
                    <a:lstStyle/>
                    <a:p>
                      <a:pPr algn="ctr"/>
                      <a:r>
                        <a:rPr lang="en-US" sz="800" dirty="0"/>
                        <a:t>Cost</a:t>
                      </a:r>
                    </a:p>
                  </a:txBody>
                  <a:tcPr marL="89490" marR="89490" marT="45723" marB="45723" anchor="b"/>
                </a:tc>
                <a:tc>
                  <a:txBody>
                    <a:bodyPr/>
                    <a:lstStyle/>
                    <a:p>
                      <a:pPr algn="ctr"/>
                      <a:r>
                        <a:rPr lang="en-US" sz="800" dirty="0"/>
                        <a:t>Highlights</a:t>
                      </a:r>
                    </a:p>
                  </a:txBody>
                  <a:tcPr marL="89490" marR="89490" marT="45723" marB="45723" anchor="b"/>
                </a:tc>
                <a:extLst>
                  <a:ext uri="{0D108BD9-81ED-4DB2-BD59-A6C34878D82A}">
                    <a16:rowId xmlns:a16="http://schemas.microsoft.com/office/drawing/2014/main" val="10000"/>
                  </a:ext>
                </a:extLst>
              </a:tr>
              <a:tr h="718728">
                <a:tc>
                  <a:txBody>
                    <a:bodyPr/>
                    <a:lstStyle/>
                    <a:p>
                      <a:pPr algn="ctr"/>
                      <a:r>
                        <a:rPr lang="en-US" sz="800" dirty="0"/>
                        <a:t>Cooperative</a:t>
                      </a:r>
                      <a:r>
                        <a:rPr lang="en-US" sz="800" baseline="0" dirty="0"/>
                        <a:t> Research and Development Agreement (</a:t>
                      </a:r>
                      <a:r>
                        <a:rPr lang="en-US" sz="800" dirty="0"/>
                        <a:t>CRADA)</a:t>
                      </a:r>
                      <a:endParaRPr lang="en-US" sz="800" b="1" dirty="0">
                        <a:solidFill>
                          <a:schemeClr val="bg1"/>
                        </a:solidFill>
                      </a:endParaRPr>
                    </a:p>
                  </a:txBody>
                  <a:tcPr marL="89490" marR="89490" marT="45723" marB="45723" anchor="ctr"/>
                </a:tc>
                <a:tc>
                  <a:txBody>
                    <a:bodyPr/>
                    <a:lstStyle/>
                    <a:p>
                      <a:pPr algn="l"/>
                      <a:r>
                        <a:rPr lang="en-US" sz="800" dirty="0"/>
                        <a:t>Collaborative research between DOE</a:t>
                      </a:r>
                      <a:r>
                        <a:rPr lang="en-US" sz="800" baseline="0" dirty="0"/>
                        <a:t> L</a:t>
                      </a:r>
                      <a:r>
                        <a:rPr lang="en-US" sz="800" dirty="0"/>
                        <a:t>abs and public</a:t>
                      </a:r>
                      <a:r>
                        <a:rPr lang="en-US" sz="800" baseline="0" dirty="0"/>
                        <a:t> and/or private entities for the mutual benefit of the parties </a:t>
                      </a:r>
                      <a:endParaRPr lang="en-US" sz="800" dirty="0">
                        <a:solidFill>
                          <a:schemeClr val="tx1"/>
                        </a:solidFill>
                      </a:endParaRPr>
                    </a:p>
                  </a:txBody>
                  <a:tcPr marL="89490" marR="89490" marT="45723" marB="45723"/>
                </a:tc>
                <a:tc>
                  <a:txBody>
                    <a:bodyPr/>
                    <a:lstStyle/>
                    <a:p>
                      <a:pPr algn="l"/>
                      <a:r>
                        <a:rPr lang="en-US" sz="800" baseline="0" dirty="0"/>
                        <a:t>Private and/or Federal funds</a:t>
                      </a:r>
                      <a:endParaRPr lang="en-US" sz="800" dirty="0"/>
                    </a:p>
                  </a:txBody>
                  <a:tcPr marL="89490" marR="89490" marT="45723" marB="45723"/>
                </a:tc>
                <a:tc>
                  <a:txBody>
                    <a:bodyPr/>
                    <a:lstStyle/>
                    <a:p>
                      <a:pPr algn="l"/>
                      <a:r>
                        <a:rPr lang="en-US" sz="800" dirty="0"/>
                        <a:t>Lab</a:t>
                      </a:r>
                      <a:r>
                        <a:rPr lang="en-US" sz="800" baseline="0" dirty="0"/>
                        <a:t> and Participant may elect their own inventions and Participant has right to negotiate exclusive license to Lab inventions</a:t>
                      </a:r>
                      <a:endParaRPr lang="en-US" sz="800" dirty="0"/>
                    </a:p>
                  </a:txBody>
                  <a:tcPr marL="89490" marR="89490" marT="45723" marB="45723"/>
                </a:tc>
                <a:tc>
                  <a:txBody>
                    <a:bodyPr/>
                    <a:lstStyle/>
                    <a:p>
                      <a:pPr algn="l"/>
                      <a:r>
                        <a:rPr lang="en-US" sz="800" dirty="0"/>
                        <a:t>Protected for</a:t>
                      </a:r>
                      <a:r>
                        <a:rPr lang="en-US" sz="800" baseline="0" dirty="0"/>
                        <a:t> up to </a:t>
                      </a:r>
                      <a:r>
                        <a:rPr lang="en-US" sz="800" dirty="0"/>
                        <a:t>5 year</a:t>
                      </a:r>
                      <a:r>
                        <a:rPr lang="en-US" sz="800" baseline="0" dirty="0"/>
                        <a:t>s</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Products embodying IP</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resulting from CRADA shall</a:t>
                      </a:r>
                      <a:r>
                        <a:rPr lang="en-US" sz="800" baseline="0" dirty="0"/>
                        <a:t> </a:t>
                      </a:r>
                      <a:r>
                        <a:rPr lang="en-US" sz="800" dirty="0"/>
                        <a:t>be manufactured</a:t>
                      </a:r>
                      <a:r>
                        <a:rPr lang="en-US" sz="800" baseline="0" dirty="0"/>
                        <a:t> </a:t>
                      </a:r>
                      <a:r>
                        <a:rPr lang="en-US" sz="800" dirty="0"/>
                        <a:t>substantially in the U.S.</a:t>
                      </a:r>
                      <a:endParaRPr lang="en-US" sz="800" strike="noStrike" baseline="30000" dirty="0"/>
                    </a:p>
                  </a:txBody>
                  <a:tcPr marL="89490" marR="89490" marT="45723" marB="45723"/>
                </a:tc>
                <a:tc>
                  <a:txBody>
                    <a:bodyPr/>
                    <a:lstStyle/>
                    <a:p>
                      <a:pPr algn="l"/>
                      <a:r>
                        <a:rPr lang="en-US" sz="800" dirty="0"/>
                        <a:t>Lab</a:t>
                      </a:r>
                      <a:r>
                        <a:rPr lang="en-US" sz="800" baseline="0" dirty="0"/>
                        <a:t> and Participant may share costs  or Participant pays 100% funds-in</a:t>
                      </a:r>
                    </a:p>
                  </a:txBody>
                  <a:tcPr marL="89490" marR="89490" marT="45723" marB="45723"/>
                </a:tc>
                <a:tc>
                  <a:txBody>
                    <a:bodyPr/>
                    <a:lstStyle/>
                    <a:p>
                      <a:pPr algn="l">
                        <a:buFont typeface="Wingdings" pitchFamily="2" charset="2"/>
                        <a:buChar char="ü"/>
                      </a:pPr>
                      <a:r>
                        <a:rPr lang="en-US" sz="800" dirty="0"/>
                        <a:t> Collaborative</a:t>
                      </a:r>
                      <a:r>
                        <a:rPr lang="en-US" sz="800" baseline="0" dirty="0"/>
                        <a:t> research</a:t>
                      </a:r>
                    </a:p>
                    <a:p>
                      <a:pPr algn="l">
                        <a:buFont typeface="Wingdings" pitchFamily="2" charset="2"/>
                        <a:buChar char="ü"/>
                      </a:pPr>
                      <a:r>
                        <a:rPr lang="en-US" sz="800" baseline="0" dirty="0"/>
                        <a:t>  5 year data protection</a:t>
                      </a:r>
                    </a:p>
                    <a:p>
                      <a:pPr algn="l">
                        <a:buFont typeface="Wingdings" pitchFamily="2" charset="2"/>
                        <a:buChar char="ü"/>
                      </a:pPr>
                      <a:r>
                        <a:rPr lang="en-US" sz="800" baseline="0" dirty="0"/>
                        <a:t> Designed for multi-party collaborative research</a:t>
                      </a:r>
                    </a:p>
                  </a:txBody>
                  <a:tcPr marL="89490" marR="89490" marT="45723" marB="45723"/>
                </a:tc>
                <a:extLst>
                  <a:ext uri="{0D108BD9-81ED-4DB2-BD59-A6C34878D82A}">
                    <a16:rowId xmlns:a16="http://schemas.microsoft.com/office/drawing/2014/main" val="10001"/>
                  </a:ext>
                </a:extLst>
              </a:tr>
              <a:tr h="1014597">
                <a:tc rowSpan="2">
                  <a:txBody>
                    <a:bodyPr/>
                    <a:lstStyle/>
                    <a:p>
                      <a:pPr algn="ctr"/>
                      <a:r>
                        <a:rPr lang="en-US" sz="800" dirty="0"/>
                        <a:t>Strategic Partnership Project (SPP)</a:t>
                      </a:r>
                      <a:endParaRPr lang="en-US" sz="800" b="1" dirty="0">
                        <a:solidFill>
                          <a:schemeClr val="tx1"/>
                        </a:solidFill>
                      </a:endParaRPr>
                    </a:p>
                  </a:txBody>
                  <a:tcPr marL="89490" marR="89490" marT="45723" marB="45723"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strike="noStrike" dirty="0"/>
                        <a:t>Work for businesses and other non-federal entities  using</a:t>
                      </a:r>
                      <a:r>
                        <a:rPr lang="en-US" sz="800" strike="noStrike" baseline="0" dirty="0"/>
                        <a:t> </a:t>
                      </a:r>
                      <a:r>
                        <a:rPr lang="en-US" sz="800" strike="noStrike" dirty="0"/>
                        <a:t> highly specialized or unique DOE facilities, services or technical expertise</a:t>
                      </a:r>
                      <a:endParaRPr lang="en-US" sz="800" strike="noStrike" dirty="0">
                        <a:solidFill>
                          <a:schemeClr val="tx1"/>
                        </a:solidFill>
                      </a:endParaRPr>
                    </a:p>
                  </a:txBody>
                  <a:tcPr marL="89490" marR="89490" marT="45723" marB="45723"/>
                </a:tc>
                <a:tc>
                  <a:txBody>
                    <a:bodyPr/>
                    <a:lstStyle/>
                    <a:p>
                      <a:pPr algn="l"/>
                      <a:r>
                        <a:rPr lang="en-US" sz="800" dirty="0"/>
                        <a:t>Private</a:t>
                      </a:r>
                      <a:r>
                        <a:rPr lang="en-US" sz="800" baseline="0" dirty="0"/>
                        <a:t> funds</a:t>
                      </a:r>
                      <a:endParaRPr lang="en-US" sz="800" dirty="0"/>
                    </a:p>
                  </a:txBody>
                  <a:tcPr marL="89490" marR="89490" marT="45723" marB="45723"/>
                </a:tc>
                <a:tc>
                  <a:txBody>
                    <a:bodyPr/>
                    <a:lstStyle/>
                    <a:p>
                      <a:pPr algn="l"/>
                      <a:r>
                        <a:rPr lang="en-US" sz="800" dirty="0"/>
                        <a:t>Sponsor</a:t>
                      </a:r>
                      <a:r>
                        <a:rPr lang="en-US" sz="800" baseline="0" dirty="0"/>
                        <a:t> may elect title to Subject Inventions</a:t>
                      </a:r>
                      <a:r>
                        <a:rPr lang="en-US" sz="800" baseline="30000" dirty="0"/>
                        <a:t>1</a:t>
                      </a:r>
                    </a:p>
                  </a:txBody>
                  <a:tcPr marL="89490" marR="89490" marT="45723" marB="45723"/>
                </a:tc>
                <a:tc>
                  <a:txBody>
                    <a:bodyPr/>
                    <a:lstStyle/>
                    <a:p>
                      <a:pPr algn="l"/>
                      <a:r>
                        <a:rPr lang="en-US" sz="800" dirty="0"/>
                        <a:t>Protected</a:t>
                      </a:r>
                      <a:r>
                        <a:rPr lang="en-US" sz="800" baseline="0" dirty="0"/>
                        <a:t> as Sponsor’s p</a:t>
                      </a:r>
                      <a:r>
                        <a:rPr lang="en-US" sz="800" dirty="0"/>
                        <a:t>roprietary data </a:t>
                      </a:r>
                      <a:r>
                        <a:rPr lang="en-US" sz="800" baseline="0" dirty="0"/>
                        <a:t>w/limited exceptions</a:t>
                      </a:r>
                      <a:r>
                        <a:rPr lang="en-US" sz="800" baseline="30000" dirty="0"/>
                        <a:t>1,2,3 </a:t>
                      </a:r>
                      <a:endParaRPr lang="en-US" sz="800" dirty="0"/>
                    </a:p>
                  </a:txBody>
                  <a:tcPr marL="89490" marR="89490" marT="45723" marB="45723"/>
                </a:tc>
                <a:tc>
                  <a:txBody>
                    <a:bodyPr/>
                    <a:lstStyle/>
                    <a:p>
                      <a:pPr algn="l"/>
                      <a:r>
                        <a:rPr lang="en-US" sz="800" dirty="0"/>
                        <a:t>U.S. Preference:</a:t>
                      </a:r>
                      <a:r>
                        <a:rPr lang="en-US" sz="800" baseline="0" dirty="0"/>
                        <a:t> Sponsor a</a:t>
                      </a:r>
                      <a:r>
                        <a:rPr lang="en-US" sz="800" dirty="0"/>
                        <a:t>grees not to grant any party exclusive right to use or sell products</a:t>
                      </a:r>
                      <a:r>
                        <a:rPr lang="en-US" sz="800" baseline="0" dirty="0"/>
                        <a:t> embodying Su</a:t>
                      </a:r>
                      <a:r>
                        <a:rPr lang="en-US" sz="800" dirty="0"/>
                        <a:t>bject</a:t>
                      </a:r>
                      <a:r>
                        <a:rPr lang="en-US" sz="800" baseline="0" dirty="0"/>
                        <a:t> I</a:t>
                      </a:r>
                      <a:r>
                        <a:rPr lang="en-US" sz="800" dirty="0"/>
                        <a:t>nventions in the U.S. unless products are manufactured</a:t>
                      </a:r>
                      <a:r>
                        <a:rPr lang="en-US" sz="800" baseline="0" dirty="0"/>
                        <a:t> </a:t>
                      </a:r>
                      <a:r>
                        <a:rPr lang="en-US" sz="800" dirty="0"/>
                        <a:t>substantially in the U.S.</a:t>
                      </a:r>
                      <a:r>
                        <a:rPr lang="en-US" sz="800" baseline="30000" dirty="0"/>
                        <a:t> </a:t>
                      </a:r>
                      <a:endParaRPr lang="en-US" sz="800" dirty="0">
                        <a:latin typeface="+mn-lt"/>
                      </a:endParaRPr>
                    </a:p>
                  </a:txBody>
                  <a:tcPr marL="89490" marR="89490" marT="45723" marB="45723"/>
                </a:tc>
                <a:tc>
                  <a:txBody>
                    <a:bodyPr/>
                    <a:lstStyle/>
                    <a:p>
                      <a:pPr algn="l"/>
                      <a:r>
                        <a:rPr lang="en-US" sz="800" dirty="0"/>
                        <a:t>Sponsor pays full</a:t>
                      </a:r>
                      <a:r>
                        <a:rPr lang="en-US" sz="800" baseline="0" dirty="0"/>
                        <a:t> cost recovery</a:t>
                      </a:r>
                      <a:endParaRPr lang="en-US" sz="800" dirty="0">
                        <a:solidFill>
                          <a:schemeClr val="tx1"/>
                        </a:solidFill>
                      </a:endParaRPr>
                    </a:p>
                  </a:txBody>
                  <a:tcPr marL="89490" marR="89490" marT="45723" marB="45723"/>
                </a:tc>
                <a:tc>
                  <a:txBody>
                    <a:bodyPr/>
                    <a:lstStyle/>
                    <a:p>
                      <a:pPr algn="l">
                        <a:buFont typeface="Wingdings" pitchFamily="2" charset="2"/>
                        <a:buChar char="ü"/>
                      </a:pPr>
                      <a:r>
                        <a:rPr lang="en-US" sz="800" dirty="0"/>
                        <a:t> Sponsor</a:t>
                      </a:r>
                      <a:r>
                        <a:rPr lang="en-US" sz="800" baseline="0" dirty="0"/>
                        <a:t> typically  retains right to elect title to subject inventions</a:t>
                      </a:r>
                    </a:p>
                    <a:p>
                      <a:pPr algn="l">
                        <a:buFont typeface="Wingdings" pitchFamily="2" charset="2"/>
                        <a:buChar char="ü"/>
                      </a:pPr>
                      <a:r>
                        <a:rPr lang="en-US" sz="800" baseline="0" dirty="0"/>
                        <a:t> Generated data treated as proprietary </a:t>
                      </a:r>
                    </a:p>
                    <a:p>
                      <a:pPr algn="l">
                        <a:buFont typeface="Wingdings" pitchFamily="2" charset="2"/>
                        <a:buChar char="ü"/>
                      </a:pPr>
                      <a:r>
                        <a:rPr lang="en-US" sz="800" baseline="0" dirty="0"/>
                        <a:t>Option for limited Gov. R&amp;D license</a:t>
                      </a:r>
                      <a:r>
                        <a:rPr lang="en-US" sz="800" baseline="30000" dirty="0"/>
                        <a:t>3</a:t>
                      </a:r>
                    </a:p>
                  </a:txBody>
                  <a:tcPr marL="89490" marR="89490" marT="45723" marB="45723"/>
                </a:tc>
                <a:extLst>
                  <a:ext uri="{0D108BD9-81ED-4DB2-BD59-A6C34878D82A}">
                    <a16:rowId xmlns:a16="http://schemas.microsoft.com/office/drawing/2014/main" val="10002"/>
                  </a:ext>
                </a:extLst>
              </a:tr>
              <a:tr h="467815">
                <a:tc vMerge="1">
                  <a:txBody>
                    <a:bodyPr/>
                    <a:lstStyle/>
                    <a:p>
                      <a:pPr algn="ctr"/>
                      <a:endParaRPr lang="en-US" sz="1000" dirty="0"/>
                    </a:p>
                  </a:txBody>
                  <a:tcPr/>
                </a:tc>
                <a:tc vMerge="1">
                  <a:txBody>
                    <a:bodyPr/>
                    <a:lstStyle/>
                    <a:p>
                      <a:pPr algn="l"/>
                      <a:endParaRPr lang="en-US" sz="900" dirty="0"/>
                    </a:p>
                  </a:txBody>
                  <a:tcPr/>
                </a:tc>
                <a:tc>
                  <a:txBody>
                    <a:bodyPr/>
                    <a:lstStyle/>
                    <a:p>
                      <a:pPr algn="l"/>
                      <a:r>
                        <a:rPr lang="en-US" sz="800" dirty="0"/>
                        <a:t>Federal</a:t>
                      </a:r>
                      <a:r>
                        <a:rPr lang="en-US" sz="800" baseline="0" dirty="0"/>
                        <a:t> funds </a:t>
                      </a:r>
                      <a:endParaRPr lang="en-US" sz="800" dirty="0"/>
                    </a:p>
                  </a:txBody>
                  <a:tcPr marL="89490" marR="89490" marT="45723" marB="45723"/>
                </a:tc>
                <a:tc>
                  <a:txBody>
                    <a:bodyPr/>
                    <a:lstStyle/>
                    <a:p>
                      <a:pPr algn="l"/>
                      <a:r>
                        <a:rPr lang="en-US" sz="800" dirty="0"/>
                        <a:t>Lab may elect title to  </a:t>
                      </a:r>
                      <a:r>
                        <a:rPr lang="en-US" sz="800" baseline="0" dirty="0"/>
                        <a:t>Subject Inventions of the Lab</a:t>
                      </a:r>
                      <a:endParaRPr lang="en-US" sz="800" dirty="0"/>
                    </a:p>
                  </a:txBody>
                  <a:tcPr marL="89490" marR="89490" marT="45723" marB="45723"/>
                </a:tc>
                <a:tc>
                  <a:txBody>
                    <a:bodyPr/>
                    <a:lstStyle/>
                    <a:p>
                      <a:pPr algn="l"/>
                      <a:r>
                        <a:rPr lang="en-US" sz="800" dirty="0"/>
                        <a:t>Unlimited Gov.</a:t>
                      </a:r>
                      <a:r>
                        <a:rPr lang="en-US" sz="800" baseline="0" dirty="0"/>
                        <a:t> </a:t>
                      </a:r>
                      <a:r>
                        <a:rPr lang="en-US" sz="800" dirty="0"/>
                        <a:t>rights or </a:t>
                      </a:r>
                      <a:r>
                        <a:rPr lang="en-US" sz="800" baseline="0" dirty="0"/>
                        <a:t> flow down of </a:t>
                      </a:r>
                      <a:r>
                        <a:rPr lang="en-US" sz="800" dirty="0"/>
                        <a:t>SBIR/STTR Data</a:t>
                      </a:r>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 above)</a:t>
                      </a:r>
                      <a:endParaRPr lang="en-US" sz="800" dirty="0">
                        <a:latin typeface="+mn-lt"/>
                      </a:endParaRPr>
                    </a:p>
                  </a:txBody>
                  <a:tcPr marL="89490" marR="89490" marT="45723" marB="45723"/>
                </a:tc>
                <a:tc>
                  <a:txBody>
                    <a:bodyPr/>
                    <a:lstStyle/>
                    <a:p>
                      <a:pPr algn="l"/>
                      <a:r>
                        <a:rPr lang="en-US" sz="800" baseline="0" dirty="0"/>
                        <a:t>Sponsor pays f</a:t>
                      </a:r>
                      <a:r>
                        <a:rPr lang="en-US" sz="800" dirty="0"/>
                        <a:t>ull cost recovery</a:t>
                      </a:r>
                    </a:p>
                  </a:txBody>
                  <a:tcPr marL="89490" marR="89490" marT="45723" marB="45723"/>
                </a:tc>
                <a:tc>
                  <a:txBody>
                    <a:bodyPr/>
                    <a:lstStyle/>
                    <a:p>
                      <a:pPr algn="l">
                        <a:buFont typeface="Wingdings" pitchFamily="2" charset="2"/>
                        <a:buChar char="ü"/>
                      </a:pPr>
                      <a:r>
                        <a:rPr lang="en-US" sz="800" dirty="0"/>
                        <a:t> Access to unique facilities and expertise using </a:t>
                      </a:r>
                      <a:r>
                        <a:rPr lang="en-US" sz="800" baseline="0" dirty="0"/>
                        <a:t>federal funds</a:t>
                      </a:r>
                    </a:p>
                    <a:p>
                      <a:pPr algn="l">
                        <a:buFont typeface="Wingdings" pitchFamily="2" charset="2"/>
                        <a:buChar char="ü"/>
                      </a:pPr>
                      <a:r>
                        <a:rPr lang="en-US" sz="800" b="1" baseline="0" dirty="0">
                          <a:solidFill>
                            <a:srgbClr val="FF0000"/>
                          </a:solidFill>
                        </a:rPr>
                        <a:t>Streamlined SBIR/STTR Preapproved Model may be available</a:t>
                      </a:r>
                    </a:p>
                  </a:txBody>
                  <a:tcPr marL="89490" marR="89490" marT="45723" marB="45723"/>
                </a:tc>
                <a:extLst>
                  <a:ext uri="{0D108BD9-81ED-4DB2-BD59-A6C34878D82A}">
                    <a16:rowId xmlns:a16="http://schemas.microsoft.com/office/drawing/2014/main" val="10003"/>
                  </a:ext>
                </a:extLst>
              </a:tr>
              <a:tr h="10950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Agreements for Commercializing Technology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(ACT) </a:t>
                      </a:r>
                      <a:endParaRPr lang="en-US" sz="800" b="1" dirty="0">
                        <a:solidFill>
                          <a:schemeClr val="tx1"/>
                        </a:solidFill>
                      </a:endParaRPr>
                    </a:p>
                  </a:txBody>
                  <a:tcPr marL="89490" marR="89490" marT="45723" marB="45723" anchor="ctr"/>
                </a:tc>
                <a:tc>
                  <a:txBody>
                    <a:bodyPr/>
                    <a:lstStyle/>
                    <a:p>
                      <a:pPr marL="0" marR="0" indent="0" algn="l" defTabSz="940373" rtl="0" eaLnBrk="1" fontAlgn="auto" latinLnBrk="0" hangingPunct="1">
                        <a:lnSpc>
                          <a:spcPct val="100000"/>
                        </a:lnSpc>
                        <a:spcBef>
                          <a:spcPts val="0"/>
                        </a:spcBef>
                        <a:spcAft>
                          <a:spcPts val="0"/>
                        </a:spcAft>
                        <a:buClrTx/>
                        <a:buSzTx/>
                        <a:buFontTx/>
                        <a:buNone/>
                        <a:tabLst/>
                        <a:defRPr/>
                      </a:pPr>
                      <a:r>
                        <a:rPr lang="en-US" sz="800" dirty="0"/>
                        <a:t>Work for businesses and other non-federal entities  usin</a:t>
                      </a:r>
                      <a:r>
                        <a:rPr lang="en-US" sz="800" strike="noStrike" dirty="0"/>
                        <a:t>g</a:t>
                      </a:r>
                      <a:r>
                        <a:rPr lang="en-US" sz="800" strike="noStrike" baseline="0" dirty="0"/>
                        <a:t> </a:t>
                      </a:r>
                      <a:r>
                        <a:rPr lang="en-US" sz="800" dirty="0"/>
                        <a:t>highly specialized or unique DOE facilities, services or technical expertise</a:t>
                      </a:r>
                      <a:endParaRPr lang="en-US" sz="800" dirty="0">
                        <a:solidFill>
                          <a:schemeClr val="tx1"/>
                        </a:solidFill>
                      </a:endParaRPr>
                    </a:p>
                  </a:txBody>
                  <a:tcPr marL="89490" marR="89490" marT="45723" marB="45723"/>
                </a:tc>
                <a:tc>
                  <a:txBody>
                    <a:bodyPr/>
                    <a:lstStyle/>
                    <a:p>
                      <a:pPr algn="l"/>
                      <a:r>
                        <a:rPr lang="en-US" sz="800" dirty="0"/>
                        <a:t>Private</a:t>
                      </a:r>
                      <a:r>
                        <a:rPr lang="en-US" sz="800" baseline="0" dirty="0"/>
                        <a:t> funds</a:t>
                      </a:r>
                      <a:endParaRPr lang="en-US" sz="800" dirty="0">
                        <a:solidFill>
                          <a:schemeClr val="tx1"/>
                        </a:solidFill>
                      </a:endParaRPr>
                    </a:p>
                  </a:txBody>
                  <a:tcPr marL="89490" marR="89490" marT="45723" marB="45723"/>
                </a:tc>
                <a:tc>
                  <a:txBody>
                    <a:bodyPr/>
                    <a:lstStyle/>
                    <a:p>
                      <a:pPr algn="l"/>
                      <a:r>
                        <a:rPr lang="en-US" sz="800" dirty="0"/>
                        <a:t>Initial</a:t>
                      </a:r>
                      <a:r>
                        <a:rPr lang="en-US" sz="800" baseline="0" dirty="0"/>
                        <a:t> title to the designated IP Lead.  (ACT Participant or Lab Contractor)</a:t>
                      </a:r>
                      <a:endParaRPr lang="en-US" sz="800" dirty="0">
                        <a:solidFill>
                          <a:schemeClr val="tx1"/>
                        </a:solidFill>
                      </a:endParaRPr>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Protected</a:t>
                      </a:r>
                      <a:r>
                        <a:rPr lang="en-US" sz="800" baseline="0" dirty="0"/>
                        <a:t> as p</a:t>
                      </a:r>
                      <a:r>
                        <a:rPr lang="en-US" sz="800" dirty="0"/>
                        <a:t>roprietary data </a:t>
                      </a:r>
                      <a:r>
                        <a:rPr lang="en-US" sz="800" baseline="0" dirty="0"/>
                        <a:t>w/limited exceptions</a:t>
                      </a:r>
                      <a:r>
                        <a:rPr lang="en-US" sz="800" baseline="30000" dirty="0"/>
                        <a:t>1,2,3</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a:t>
                      </a:r>
                      <a:r>
                        <a:rPr lang="en-US" sz="800" baseline="0" dirty="0"/>
                        <a:t> </a:t>
                      </a:r>
                      <a:r>
                        <a:rPr lang="en-US" sz="800" dirty="0"/>
                        <a:t>above)</a:t>
                      </a:r>
                    </a:p>
                    <a:p>
                      <a:pPr algn="l"/>
                      <a:endParaRPr lang="en-US" sz="800" dirty="0">
                        <a:solidFill>
                          <a:schemeClr val="accent2"/>
                        </a:solidFill>
                      </a:endParaRPr>
                    </a:p>
                  </a:txBody>
                  <a:tcPr marL="89490" marR="89490" marT="45723" marB="45723"/>
                </a:tc>
                <a:tc>
                  <a:txBody>
                    <a:bodyPr/>
                    <a:lstStyle/>
                    <a:p>
                      <a:pPr algn="l"/>
                      <a:r>
                        <a:rPr lang="en-US" sz="800" dirty="0"/>
                        <a:t>Participant</a:t>
                      </a:r>
                      <a:r>
                        <a:rPr lang="en-US" sz="800" baseline="0" dirty="0"/>
                        <a:t> pays full cost recovery </a:t>
                      </a:r>
                      <a:r>
                        <a:rPr lang="en-US" sz="800" u="sng" baseline="0" dirty="0"/>
                        <a:t>plus</a:t>
                      </a:r>
                      <a:r>
                        <a:rPr lang="en-US" sz="800" u="none" baseline="0" dirty="0"/>
                        <a:t>  additional  </a:t>
                      </a:r>
                      <a:r>
                        <a:rPr lang="en-US" sz="800" baseline="0" dirty="0"/>
                        <a:t>negotiated compensation to the Contractor</a:t>
                      </a:r>
                      <a:endParaRPr lang="en-US" sz="800" b="0" dirty="0">
                        <a:solidFill>
                          <a:schemeClr val="tx1"/>
                        </a:solidFill>
                      </a:endParaRPr>
                    </a:p>
                  </a:txBody>
                  <a:tcPr marL="89490" marR="89490" marT="45723" marB="45723"/>
                </a:tc>
                <a:tc>
                  <a:txBody>
                    <a:bodyPr/>
                    <a:lstStyle/>
                    <a:p>
                      <a:pPr algn="l">
                        <a:buFont typeface="Wingdings" pitchFamily="2" charset="2"/>
                        <a:buChar char="ü"/>
                      </a:pPr>
                      <a:r>
                        <a:rPr lang="en-US" sz="800" baseline="0" dirty="0"/>
                        <a:t>Flexibility  for addressing indemnity &amp; adv. payment</a:t>
                      </a:r>
                    </a:p>
                    <a:p>
                      <a:pPr algn="l">
                        <a:buFont typeface="Wingdings" pitchFamily="2" charset="2"/>
                        <a:buChar char="ü"/>
                      </a:pPr>
                      <a:r>
                        <a:rPr lang="en-US" sz="800" baseline="0" dirty="0"/>
                        <a:t> Negotiable IP terms</a:t>
                      </a:r>
                    </a:p>
                    <a:p>
                      <a:pPr algn="l">
                        <a:buFont typeface="Wingdings" pitchFamily="2" charset="2"/>
                        <a:buChar char="ü"/>
                      </a:pPr>
                      <a:r>
                        <a:rPr lang="en-US" sz="800" baseline="0" dirty="0"/>
                        <a:t>Optional performance guarantee</a:t>
                      </a:r>
                    </a:p>
                    <a:p>
                      <a:pPr algn="l">
                        <a:buFont typeface="Wingdings" pitchFamily="2" charset="2"/>
                        <a:buChar char="ü"/>
                      </a:pPr>
                      <a:r>
                        <a:rPr lang="en-US" sz="800" baseline="0" dirty="0"/>
                        <a:t>Option for limited Gov. R&amp;D license</a:t>
                      </a:r>
                      <a:r>
                        <a:rPr lang="en-US" sz="800" baseline="30000" dirty="0"/>
                        <a:t>3</a:t>
                      </a:r>
                      <a:endParaRPr lang="en-US" sz="800" baseline="0" dirty="0">
                        <a:solidFill>
                          <a:schemeClr val="accent2"/>
                        </a:solidFill>
                      </a:endParaRPr>
                    </a:p>
                  </a:txBody>
                  <a:tcPr marL="89490" marR="89490" marT="45723" marB="45723"/>
                </a:tc>
                <a:extLst>
                  <a:ext uri="{0D108BD9-81ED-4DB2-BD59-A6C34878D82A}">
                    <a16:rowId xmlns:a16="http://schemas.microsoft.com/office/drawing/2014/main" val="10004"/>
                  </a:ext>
                </a:extLst>
              </a:tr>
              <a:tr h="593271">
                <a:tc>
                  <a:txBody>
                    <a:bodyPr/>
                    <a:lstStyle/>
                    <a:p>
                      <a:pPr marL="0" marR="0" indent="0" algn="ctr" defTabSz="940373" rtl="0" eaLnBrk="1" fontAlgn="auto" latinLnBrk="0" hangingPunct="1">
                        <a:lnSpc>
                          <a:spcPct val="100000"/>
                        </a:lnSpc>
                        <a:spcBef>
                          <a:spcPts val="0"/>
                        </a:spcBef>
                        <a:spcAft>
                          <a:spcPts val="0"/>
                        </a:spcAft>
                        <a:buClrTx/>
                        <a:buSzTx/>
                        <a:buFontTx/>
                        <a:buNone/>
                        <a:tabLst/>
                        <a:defRPr/>
                      </a:pPr>
                      <a:r>
                        <a:rPr lang="en-US" sz="800" dirty="0"/>
                        <a:t>Proprietary </a:t>
                      </a:r>
                      <a:br>
                        <a:rPr lang="en-US" sz="800" dirty="0"/>
                      </a:br>
                      <a:r>
                        <a:rPr lang="en-US" sz="800" dirty="0"/>
                        <a:t>User Agreement</a:t>
                      </a:r>
                      <a:r>
                        <a:rPr lang="en-US" sz="800" baseline="30000" dirty="0"/>
                        <a:t>4</a:t>
                      </a:r>
                      <a:endParaRPr lang="en-US" sz="800" dirty="0"/>
                    </a:p>
                  </a:txBody>
                  <a:tcPr marL="89490" marR="89490"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User may access designated facilities to</a:t>
                      </a:r>
                      <a:r>
                        <a:rPr lang="en-US" sz="800" baseline="0" dirty="0"/>
                        <a:t> conduct its own p</a:t>
                      </a:r>
                      <a:r>
                        <a:rPr lang="en-US" sz="800" dirty="0"/>
                        <a:t>roprietary research </a:t>
                      </a:r>
                    </a:p>
                  </a:txBody>
                  <a:tcPr marL="89490" marR="89490" marT="45723" marB="45723"/>
                </a:tc>
                <a:tc>
                  <a:txBody>
                    <a:bodyPr/>
                    <a:lstStyle/>
                    <a:p>
                      <a:pPr algn="l"/>
                      <a:r>
                        <a:rPr lang="en-US" sz="800" dirty="0"/>
                        <a:t>Private funds</a:t>
                      </a:r>
                    </a:p>
                  </a:txBody>
                  <a:tcPr marL="89490" marR="89490" marT="45723" marB="45723"/>
                </a:tc>
                <a:tc>
                  <a:txBody>
                    <a:bodyPr/>
                    <a:lstStyle/>
                    <a:p>
                      <a:pPr algn="l"/>
                      <a:r>
                        <a:rPr lang="en-US" sz="800" dirty="0"/>
                        <a:t>User</a:t>
                      </a:r>
                      <a:r>
                        <a:rPr lang="en-US" sz="800" baseline="0" dirty="0"/>
                        <a:t> may elect title to its Subject Inventions  </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User may protect</a:t>
                      </a:r>
                      <a:r>
                        <a:rPr lang="en-US" sz="800" baseline="0" dirty="0"/>
                        <a:t> as p</a:t>
                      </a:r>
                      <a:r>
                        <a:rPr lang="en-US" sz="800" dirty="0"/>
                        <a:t>roprietary</a:t>
                      </a:r>
                      <a:r>
                        <a:rPr lang="en-US" sz="800" baseline="0" dirty="0"/>
                        <a:t> </a:t>
                      </a:r>
                      <a:endParaRPr lang="en-US" sz="800" baseline="30000" dirty="0"/>
                    </a:p>
                  </a:txBody>
                  <a:tcPr marL="89490" marR="89490" marT="45723" marB="45723"/>
                </a:tc>
                <a:tc>
                  <a:txBody>
                    <a:bodyPr/>
                    <a:lstStyle/>
                    <a:p>
                      <a:pPr algn="l"/>
                      <a:r>
                        <a:rPr lang="en-US" sz="800" dirty="0"/>
                        <a:t>n/a</a:t>
                      </a:r>
                    </a:p>
                  </a:txBody>
                  <a:tcPr marL="89490" marR="89490" marT="45723" marB="45723"/>
                </a:tc>
                <a:tc>
                  <a:txBody>
                    <a:bodyPr/>
                    <a:lstStyle/>
                    <a:p>
                      <a:pPr algn="l"/>
                      <a:r>
                        <a:rPr lang="en-US" sz="800" dirty="0"/>
                        <a:t>User</a:t>
                      </a:r>
                      <a:r>
                        <a:rPr lang="en-US" sz="800" baseline="0" dirty="0"/>
                        <a:t> pays approved user rate</a:t>
                      </a:r>
                      <a:endParaRPr lang="en-US" sz="800" dirty="0"/>
                    </a:p>
                  </a:txBody>
                  <a:tcPr marL="89490" marR="89490" marT="45723" marB="45723"/>
                </a:tc>
                <a:tc>
                  <a:txBody>
                    <a:bodyPr/>
                    <a:lstStyle/>
                    <a:p>
                      <a:pPr algn="l">
                        <a:buFont typeface="Wingdings" pitchFamily="2" charset="2"/>
                        <a:buChar char="ü"/>
                      </a:pPr>
                      <a:r>
                        <a:rPr lang="en-US" sz="800" dirty="0"/>
                        <a:t>Generated data</a:t>
                      </a:r>
                      <a:r>
                        <a:rPr lang="en-US" sz="800" baseline="0" dirty="0"/>
                        <a:t> treated as p</a:t>
                      </a:r>
                      <a:r>
                        <a:rPr lang="en-US" sz="800" dirty="0"/>
                        <a:t>roprietary </a:t>
                      </a:r>
                    </a:p>
                    <a:p>
                      <a:pPr algn="l">
                        <a:buFont typeface="Wingdings" pitchFamily="2" charset="2"/>
                        <a:buChar char="ü"/>
                      </a:pPr>
                      <a:r>
                        <a:rPr lang="en-US" sz="800" dirty="0"/>
                        <a:t>Merit</a:t>
                      </a:r>
                      <a:r>
                        <a:rPr lang="en-US" sz="800" baseline="0" dirty="0"/>
                        <a:t> based access to unique facilities</a:t>
                      </a:r>
                    </a:p>
                  </a:txBody>
                  <a:tcPr marL="89490" marR="89490" marT="45723" marB="45723"/>
                </a:tc>
                <a:extLst>
                  <a:ext uri="{0D108BD9-81ED-4DB2-BD59-A6C34878D82A}">
                    <a16:rowId xmlns:a16="http://schemas.microsoft.com/office/drawing/2014/main" val="10005"/>
                  </a:ext>
                </a:extLst>
              </a:tr>
              <a:tr h="502953">
                <a:tc>
                  <a:txBody>
                    <a:bodyPr/>
                    <a:lstStyle/>
                    <a:p>
                      <a:pPr marL="0" marR="0" indent="0" algn="ctr" defTabSz="940373" rtl="0" eaLnBrk="1" fontAlgn="auto" latinLnBrk="0" hangingPunct="1">
                        <a:lnSpc>
                          <a:spcPct val="100000"/>
                        </a:lnSpc>
                        <a:spcBef>
                          <a:spcPts val="0"/>
                        </a:spcBef>
                        <a:spcAft>
                          <a:spcPts val="0"/>
                        </a:spcAft>
                        <a:buClrTx/>
                        <a:buSzTx/>
                        <a:buFontTx/>
                        <a:buNone/>
                        <a:tabLst/>
                        <a:defRPr/>
                      </a:pPr>
                      <a:r>
                        <a:rPr lang="en-US" sz="800" dirty="0"/>
                        <a:t>Non-Proprietary</a:t>
                      </a:r>
                      <a:r>
                        <a:rPr lang="en-US" sz="800" baseline="0" dirty="0"/>
                        <a:t> User Agreement</a:t>
                      </a:r>
                      <a:r>
                        <a:rPr lang="en-US" sz="800" baseline="30000" dirty="0"/>
                        <a:t>4</a:t>
                      </a:r>
                      <a:endParaRPr lang="en-US" sz="800" dirty="0"/>
                    </a:p>
                  </a:txBody>
                  <a:tcPr marL="89490" marR="89490"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Non-proprietary research at designated</a:t>
                      </a:r>
                      <a:r>
                        <a:rPr lang="en-US" sz="800" baseline="0" dirty="0"/>
                        <a:t> f</a:t>
                      </a:r>
                      <a:r>
                        <a:rPr lang="en-US" sz="800" dirty="0"/>
                        <a:t>acilities</a:t>
                      </a:r>
                    </a:p>
                  </a:txBody>
                  <a:tcPr marL="89490" marR="89490" marT="45723" marB="45723"/>
                </a:tc>
                <a:tc>
                  <a:txBody>
                    <a:bodyPr/>
                    <a:lstStyle/>
                    <a:p>
                      <a:pPr algn="l"/>
                      <a:r>
                        <a:rPr lang="en-US" sz="800" dirty="0"/>
                        <a:t>n/a</a:t>
                      </a:r>
                      <a:endParaRPr lang="en-US" sz="800" b="0" dirty="0"/>
                    </a:p>
                  </a:txBody>
                  <a:tcPr marL="89490" marR="89490" marT="45723" marB="45723"/>
                </a:tc>
                <a:tc>
                  <a:txBody>
                    <a:bodyPr/>
                    <a:lstStyle/>
                    <a:p>
                      <a:pPr algn="l"/>
                      <a:r>
                        <a:rPr lang="en-US" sz="800" dirty="0"/>
                        <a:t>Lab</a:t>
                      </a:r>
                      <a:r>
                        <a:rPr lang="en-US" sz="800" baseline="0" dirty="0"/>
                        <a:t> and User may elect their own Subject Inventions</a:t>
                      </a:r>
                      <a:endParaRPr lang="en-US" sz="800" b="0" dirty="0"/>
                    </a:p>
                  </a:txBody>
                  <a:tcPr marL="89490" marR="89490" marT="45723" marB="45723"/>
                </a:tc>
                <a:tc>
                  <a:txBody>
                    <a:bodyPr/>
                    <a:lstStyle/>
                    <a:p>
                      <a:pPr algn="l"/>
                      <a:r>
                        <a:rPr lang="en-US" sz="800" dirty="0"/>
                        <a:t>Unlimited</a:t>
                      </a:r>
                      <a:r>
                        <a:rPr lang="en-US" sz="800" baseline="0" dirty="0"/>
                        <a:t> Gov. Rights</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 above)</a:t>
                      </a:r>
                    </a:p>
                    <a:p>
                      <a:pPr algn="l"/>
                      <a:endParaRPr lang="en-US" sz="800" dirty="0"/>
                    </a:p>
                  </a:txBody>
                  <a:tcPr marL="89490" marR="89490" marT="45723" marB="45723"/>
                </a:tc>
                <a:tc>
                  <a:txBody>
                    <a:bodyPr/>
                    <a:lstStyle/>
                    <a:p>
                      <a:pPr algn="l"/>
                      <a:r>
                        <a:rPr lang="en-US" sz="800" dirty="0"/>
                        <a:t>Each party</a:t>
                      </a:r>
                      <a:r>
                        <a:rPr lang="en-US" sz="800" baseline="0" dirty="0"/>
                        <a:t> covers own </a:t>
                      </a:r>
                      <a:r>
                        <a:rPr lang="en-US" sz="800" dirty="0"/>
                        <a:t>cost</a:t>
                      </a:r>
                    </a:p>
                  </a:txBody>
                  <a:tcPr marL="89490" marR="89490" marT="45723" marB="45723"/>
                </a:tc>
                <a:tc>
                  <a:txBody>
                    <a:bodyPr/>
                    <a:lstStyle/>
                    <a:p>
                      <a:pPr algn="l">
                        <a:buFont typeface="Wingdings" pitchFamily="2" charset="2"/>
                        <a:buChar char="ü"/>
                      </a:pPr>
                      <a:r>
                        <a:rPr lang="en-US" sz="800" dirty="0"/>
                        <a:t>Merit</a:t>
                      </a:r>
                      <a:r>
                        <a:rPr lang="en-US" sz="800" baseline="0" dirty="0"/>
                        <a:t> based access to unique facilities</a:t>
                      </a:r>
                    </a:p>
                  </a:txBody>
                  <a:tcPr marL="89490" marR="89490" marT="45723" marB="45723"/>
                </a:tc>
                <a:extLst>
                  <a:ext uri="{0D108BD9-81ED-4DB2-BD59-A6C34878D82A}">
                    <a16:rowId xmlns:a16="http://schemas.microsoft.com/office/drawing/2014/main" val="10006"/>
                  </a:ext>
                </a:extLst>
              </a:tr>
            </a:tbl>
          </a:graphicData>
        </a:graphic>
      </p:graphicFrame>
      <p:sp>
        <p:nvSpPr>
          <p:cNvPr id="47178" name="TextBox 7"/>
          <p:cNvSpPr txBox="1">
            <a:spLocks noChangeArrowheads="1"/>
          </p:cNvSpPr>
          <p:nvPr/>
        </p:nvSpPr>
        <p:spPr bwMode="auto">
          <a:xfrm>
            <a:off x="690988" y="131554"/>
            <a:ext cx="5489538" cy="3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014" tIns="43007" rIns="86014" bIns="43007">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sz="1829" dirty="0">
                <a:solidFill>
                  <a:schemeClr val="tx2"/>
                </a:solidFill>
                <a:latin typeface="Calibri" pitchFamily="34" charset="0"/>
              </a:rPr>
              <a:t>Technology Transfer Mechanisms at DOE Facilities</a:t>
            </a:r>
          </a:p>
        </p:txBody>
      </p:sp>
      <p:sp>
        <p:nvSpPr>
          <p:cNvPr id="47179" name="TextBox 8"/>
          <p:cNvSpPr txBox="1">
            <a:spLocks noChangeArrowheads="1"/>
          </p:cNvSpPr>
          <p:nvPr/>
        </p:nvSpPr>
        <p:spPr bwMode="auto">
          <a:xfrm>
            <a:off x="76200" y="5773142"/>
            <a:ext cx="8967707" cy="51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014" tIns="43007" rIns="86014" bIns="43007">
            <a:spAutoFit/>
          </a:bodyPr>
          <a:lstStyle>
            <a:lvl1pPr marL="342900" indent="-3429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r>
              <a:rPr lang="en-US" sz="732" baseline="30000" dirty="0">
                <a:solidFill>
                  <a:srgbClr val="000000"/>
                </a:solidFill>
                <a:latin typeface="Calibri" pitchFamily="34" charset="0"/>
              </a:rPr>
              <a:t>1</a:t>
            </a:r>
            <a:r>
              <a:rPr lang="en-US" sz="732" dirty="0">
                <a:solidFill>
                  <a:srgbClr val="000000"/>
                </a:solidFill>
                <a:latin typeface="Calibri" pitchFamily="34" charset="0"/>
              </a:rPr>
              <a:t> </a:t>
            </a:r>
            <a:r>
              <a:rPr lang="en-US" sz="732" dirty="0">
                <a:solidFill>
                  <a:srgbClr val="000000"/>
                </a:solidFill>
                <a:latin typeface="+mn-lt"/>
              </a:rPr>
              <a:t>Certain exceptions or restrictions may apply (e.g. foreign SPP Sponsors may be granted the right to elect title to inventions and receive proprietary data protection but only after the approval of DOE field patent counsel and concurrence from the cognizant DOE program office).</a:t>
            </a:r>
            <a:r>
              <a:rPr lang="en-US" sz="732" baseline="30000" dirty="0">
                <a:solidFill>
                  <a:srgbClr val="000000"/>
                </a:solidFill>
                <a:latin typeface="+mn-lt"/>
              </a:rPr>
              <a:t>2 </a:t>
            </a:r>
            <a:r>
              <a:rPr lang="en-US" sz="732" dirty="0">
                <a:solidFill>
                  <a:srgbClr val="000000"/>
                </a:solidFill>
                <a:latin typeface="+mn-lt"/>
              </a:rPr>
              <a:t>Proprietary data protection may not be available at all facilities. </a:t>
            </a:r>
            <a:r>
              <a:rPr lang="en-US" sz="732" baseline="30000" dirty="0">
                <a:solidFill>
                  <a:srgbClr val="000000"/>
                </a:solidFill>
                <a:latin typeface="+mn-lt"/>
              </a:rPr>
              <a:t>3 </a:t>
            </a:r>
            <a:r>
              <a:rPr lang="en-US" sz="732" dirty="0">
                <a:solidFill>
                  <a:srgbClr val="000000"/>
                </a:solidFill>
                <a:latin typeface="+mn-lt"/>
              </a:rPr>
              <a:t>If  the limited Gov. R&amp;D license is utilized, data protection will be limited to 5 years. </a:t>
            </a:r>
            <a:r>
              <a:rPr lang="en-US" sz="732" baseline="30000" dirty="0">
                <a:latin typeface="+mn-lt"/>
              </a:rPr>
              <a:t>4 </a:t>
            </a:r>
            <a:r>
              <a:rPr lang="en-US" sz="732" dirty="0">
                <a:latin typeface="+mn-lt"/>
              </a:rPr>
              <a:t>User Agreements are only available when the Sponsor/Participant/User is proposing to use  a DOE Designated User Facility that offers such agreements.  (see, </a:t>
            </a:r>
            <a:r>
              <a:rPr lang="en-US" sz="732" u="sng" dirty="0">
                <a:latin typeface="+mn-lt"/>
                <a:hlinkClick r:id="rId3"/>
              </a:rPr>
              <a:t>http://technologytransfer.energy.gov/docs/designateduserfacilities.html</a:t>
            </a:r>
            <a:r>
              <a:rPr lang="en-US" sz="732" u="sng" dirty="0">
                <a:latin typeface="+mn-lt"/>
              </a:rPr>
              <a:t>)</a:t>
            </a:r>
            <a:endParaRPr lang="en-US" sz="732" dirty="0">
              <a:latin typeface="+mn-lt"/>
            </a:endParaRPr>
          </a:p>
          <a:p>
            <a:pPr marL="0" indent="0" eaLnBrk="1" hangingPunct="1"/>
            <a:r>
              <a:rPr lang="en-US" sz="732" dirty="0">
                <a:solidFill>
                  <a:srgbClr val="000000"/>
                </a:solidFill>
                <a:latin typeface="Calibri" pitchFamily="34" charset="0"/>
              </a:rPr>
              <a:t>                                                                               </a:t>
            </a:r>
          </a:p>
        </p:txBody>
      </p:sp>
    </p:spTree>
    <p:extLst>
      <p:ext uri="{BB962C8B-B14F-4D97-AF65-F5344CB8AC3E}">
        <p14:creationId xmlns:p14="http://schemas.microsoft.com/office/powerpoint/2010/main" val="4144880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Schedule a Meeting</a:t>
            </a:r>
            <a:endParaRPr lang="en-US" dirty="0">
              <a:solidFill>
                <a:srgbClr val="0070C0"/>
              </a:solidFill>
            </a:endParaRPr>
          </a:p>
        </p:txBody>
      </p:sp>
      <p:sp>
        <p:nvSpPr>
          <p:cNvPr id="3" name="Text Placeholder 2"/>
          <p:cNvSpPr>
            <a:spLocks noGrp="1"/>
          </p:cNvSpPr>
          <p:nvPr>
            <p:ph type="body" sz="quarter" idx="10"/>
          </p:nvPr>
        </p:nvSpPr>
        <p:spPr/>
        <p:txBody>
          <a:bodyPr>
            <a:normAutofit/>
          </a:bodyPr>
          <a:lstStyle/>
          <a:p>
            <a:r>
              <a:rPr lang="en-US" sz="2800" dirty="0"/>
              <a:t>Please contact Laura to schedule a 15-minute meeting if you have any unanswered questions. </a:t>
            </a:r>
            <a:endParaRPr lang="en-US" sz="2400" dirty="0"/>
          </a:p>
          <a:p>
            <a:pPr marL="857250" lvl="2" indent="0">
              <a:buNone/>
            </a:pPr>
            <a:r>
              <a:rPr lang="en-US" sz="2400" dirty="0"/>
              <a:t>Laurie Miranda, Legal Assistant</a:t>
            </a:r>
          </a:p>
          <a:p>
            <a:pPr marL="857250" lvl="2" indent="0">
              <a:buNone/>
            </a:pPr>
            <a:r>
              <a:rPr lang="en-US" sz="2400" dirty="0"/>
              <a:t>Intellectual Property Law Division</a:t>
            </a:r>
          </a:p>
          <a:p>
            <a:pPr marL="857250" lvl="2" indent="0">
              <a:buNone/>
            </a:pPr>
            <a:r>
              <a:rPr lang="en-US" sz="2400" dirty="0"/>
              <a:t>U.S. Department of Energy</a:t>
            </a:r>
          </a:p>
          <a:p>
            <a:pPr marL="857250" lvl="2" indent="0">
              <a:buNone/>
            </a:pPr>
            <a:r>
              <a:rPr lang="en-US" sz="2400" dirty="0"/>
              <a:t>Office of Chief Counsel</a:t>
            </a:r>
          </a:p>
          <a:p>
            <a:pPr marL="857250" lvl="2" indent="0">
              <a:buNone/>
            </a:pPr>
            <a:r>
              <a:rPr lang="en-US" sz="2400" dirty="0"/>
              <a:t>Phone: 630-252-2046 </a:t>
            </a:r>
          </a:p>
          <a:p>
            <a:pPr marL="857250" lvl="2" indent="0">
              <a:buNone/>
            </a:pPr>
            <a:r>
              <a:rPr lang="en-US" sz="2400" dirty="0"/>
              <a:t>Email: </a:t>
            </a:r>
            <a:r>
              <a:rPr lang="en-US" sz="2400" dirty="0">
                <a:hlinkClick r:id="rId2"/>
              </a:rPr>
              <a:t>laura.miranda@science.doe.gov</a:t>
            </a:r>
            <a:r>
              <a:rPr lang="en-US" sz="2400" dirty="0"/>
              <a:t> </a:t>
            </a:r>
          </a:p>
        </p:txBody>
      </p:sp>
    </p:spTree>
    <p:extLst>
      <p:ext uri="{BB962C8B-B14F-4D97-AF65-F5344CB8AC3E}">
        <p14:creationId xmlns:p14="http://schemas.microsoft.com/office/powerpoint/2010/main" val="142723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solidFill>
                  <a:srgbClr val="FF0000"/>
                </a:solidFill>
              </a:rPr>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p:txBody>
      </p:sp>
    </p:spTree>
    <p:extLst>
      <p:ext uri="{BB962C8B-B14F-4D97-AF65-F5344CB8AC3E}">
        <p14:creationId xmlns:p14="http://schemas.microsoft.com/office/powerpoint/2010/main" val="401825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sz="quarter" idx="10"/>
          </p:nvPr>
        </p:nvSpPr>
        <p:spPr/>
        <p:txBody>
          <a:bodyPr>
            <a:noAutofit/>
          </a:bodyPr>
          <a:lstStyle/>
          <a:p>
            <a:pPr marL="0" indent="0" algn="ctr">
              <a:buNone/>
            </a:pPr>
            <a:r>
              <a:rPr lang="en-US" sz="40000" dirty="0"/>
              <a:t>?</a:t>
            </a:r>
          </a:p>
        </p:txBody>
      </p:sp>
    </p:spTree>
    <p:extLst>
      <p:ext uri="{BB962C8B-B14F-4D97-AF65-F5344CB8AC3E}">
        <p14:creationId xmlns:p14="http://schemas.microsoft.com/office/powerpoint/2010/main" val="226158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Year SBIR/STTR Data Rights (2019)</a:t>
            </a:r>
          </a:p>
        </p:txBody>
      </p:sp>
      <p:sp>
        <p:nvSpPr>
          <p:cNvPr id="3" name="Text Placeholder 2"/>
          <p:cNvSpPr>
            <a:spLocks noGrp="1"/>
          </p:cNvSpPr>
          <p:nvPr>
            <p:ph type="body" sz="quarter" idx="10"/>
          </p:nvPr>
        </p:nvSpPr>
        <p:spPr/>
        <p:txBody>
          <a:bodyPr>
            <a:normAutofit/>
          </a:bodyPr>
          <a:lstStyle/>
          <a:p>
            <a:r>
              <a:rPr lang="en-US" dirty="0"/>
              <a:t>Fixed 20-year data protection from award date (Block 27 on the Assistance Agreement).</a:t>
            </a:r>
          </a:p>
        </p:txBody>
      </p:sp>
      <p:cxnSp>
        <p:nvCxnSpPr>
          <p:cNvPr id="25" name="Straight Arrow Connector 24"/>
          <p:cNvCxnSpPr/>
          <p:nvPr/>
        </p:nvCxnSpPr>
        <p:spPr>
          <a:xfrm flipV="1">
            <a:off x="496303" y="3922884"/>
            <a:ext cx="8229600" cy="1672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6445" y="3368109"/>
            <a:ext cx="0" cy="11430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6258" y="2910721"/>
            <a:ext cx="857063" cy="480131"/>
          </a:xfrm>
          <a:prstGeom prst="rect">
            <a:avLst/>
          </a:prstGeom>
          <a:noFill/>
          <a:ln>
            <a:noFill/>
          </a:ln>
        </p:spPr>
        <p:txBody>
          <a:bodyPr wrap="square" rtlCol="0">
            <a:spAutoFit/>
          </a:bodyPr>
          <a:lstStyle/>
          <a:p>
            <a:pPr algn="ctr"/>
            <a:r>
              <a:rPr lang="en-US" sz="1400" dirty="0">
                <a:ln>
                  <a:solidFill>
                    <a:schemeClr val="accent3"/>
                  </a:solidFill>
                </a:ln>
              </a:rPr>
              <a:t>Phase I Award</a:t>
            </a:r>
          </a:p>
        </p:txBody>
      </p:sp>
      <p:cxnSp>
        <p:nvCxnSpPr>
          <p:cNvPr id="30" name="Straight Connector 29"/>
          <p:cNvCxnSpPr/>
          <p:nvPr/>
        </p:nvCxnSpPr>
        <p:spPr>
          <a:xfrm>
            <a:off x="2190110" y="3581400"/>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0200" y="2867513"/>
            <a:ext cx="1179821" cy="480131"/>
          </a:xfrm>
          <a:prstGeom prst="rect">
            <a:avLst/>
          </a:prstGeom>
          <a:noFill/>
        </p:spPr>
        <p:txBody>
          <a:bodyPr wrap="square" rtlCol="0">
            <a:spAutoFit/>
          </a:bodyPr>
          <a:lstStyle/>
          <a:p>
            <a:pPr algn="ctr"/>
            <a:r>
              <a:rPr lang="en-US" sz="1400" dirty="0"/>
              <a:t>Phase I Final Report</a:t>
            </a:r>
          </a:p>
        </p:txBody>
      </p:sp>
      <p:cxnSp>
        <p:nvCxnSpPr>
          <p:cNvPr id="32" name="Straight Connector 31"/>
          <p:cNvCxnSpPr/>
          <p:nvPr/>
        </p:nvCxnSpPr>
        <p:spPr>
          <a:xfrm>
            <a:off x="3886200" y="3503814"/>
            <a:ext cx="0" cy="114300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315978" y="2844289"/>
            <a:ext cx="1179821" cy="480131"/>
          </a:xfrm>
          <a:prstGeom prst="rect">
            <a:avLst/>
          </a:prstGeom>
          <a:noFill/>
          <a:ln>
            <a:noFill/>
          </a:ln>
        </p:spPr>
        <p:txBody>
          <a:bodyPr wrap="square" rtlCol="0">
            <a:spAutoFit/>
          </a:bodyPr>
          <a:lstStyle/>
          <a:p>
            <a:pPr algn="ctr"/>
            <a:r>
              <a:rPr lang="en-US" sz="1400" dirty="0">
                <a:ln>
                  <a:solidFill>
                    <a:schemeClr val="accent6"/>
                  </a:solidFill>
                </a:ln>
              </a:rPr>
              <a:t>Phase II Award</a:t>
            </a:r>
          </a:p>
        </p:txBody>
      </p:sp>
      <p:sp>
        <p:nvSpPr>
          <p:cNvPr id="34" name="Left Brace 33"/>
          <p:cNvSpPr/>
          <p:nvPr/>
        </p:nvSpPr>
        <p:spPr>
          <a:xfrm rot="16200000">
            <a:off x="2348486" y="2646592"/>
            <a:ext cx="906670" cy="4611034"/>
          </a:xfrm>
          <a:prstGeom prst="leftBrace">
            <a:avLst>
              <a:gd name="adj1" fmla="val 8333"/>
              <a:gd name="adj2" fmla="val 51778"/>
            </a:avLst>
          </a:prstGeom>
          <a:ln>
            <a:solidFill>
              <a:schemeClr val="accent3"/>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prstDash val="sysDot"/>
              </a:ln>
              <a:solidFill>
                <a:schemeClr val="accent1">
                  <a:lumMod val="50000"/>
                </a:schemeClr>
              </a:solidFill>
            </a:endParaRPr>
          </a:p>
        </p:txBody>
      </p:sp>
      <p:sp>
        <p:nvSpPr>
          <p:cNvPr id="35" name="TextBox 34"/>
          <p:cNvSpPr txBox="1"/>
          <p:nvPr/>
        </p:nvSpPr>
        <p:spPr>
          <a:xfrm>
            <a:off x="2272280" y="5438892"/>
            <a:ext cx="1158414" cy="313932"/>
          </a:xfrm>
          <a:prstGeom prst="rect">
            <a:avLst/>
          </a:prstGeom>
          <a:noFill/>
          <a:ln>
            <a:noFill/>
          </a:ln>
        </p:spPr>
        <p:txBody>
          <a:bodyPr wrap="square" rtlCol="0">
            <a:spAutoFit/>
          </a:bodyPr>
          <a:lstStyle/>
          <a:p>
            <a:pPr algn="ctr"/>
            <a:r>
              <a:rPr lang="en-US" sz="1600" dirty="0">
                <a:ln>
                  <a:solidFill>
                    <a:schemeClr val="accent3"/>
                  </a:solidFill>
                </a:ln>
              </a:rPr>
              <a:t>20 Years</a:t>
            </a:r>
          </a:p>
        </p:txBody>
      </p:sp>
      <p:cxnSp>
        <p:nvCxnSpPr>
          <p:cNvPr id="36" name="Straight Connector 35"/>
          <p:cNvCxnSpPr/>
          <p:nvPr/>
        </p:nvCxnSpPr>
        <p:spPr>
          <a:xfrm>
            <a:off x="5107336" y="3328641"/>
            <a:ext cx="0" cy="11430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320396" y="2503791"/>
            <a:ext cx="1524000" cy="674031"/>
          </a:xfrm>
          <a:prstGeom prst="rect">
            <a:avLst/>
          </a:prstGeom>
          <a:noFill/>
        </p:spPr>
        <p:txBody>
          <a:bodyPr wrap="square" rtlCol="0">
            <a:spAutoFit/>
          </a:bodyPr>
          <a:lstStyle/>
          <a:p>
            <a:pPr algn="ctr"/>
            <a:r>
              <a:rPr lang="en-US" sz="1400" dirty="0">
                <a:ln>
                  <a:solidFill>
                    <a:schemeClr val="accent3"/>
                  </a:solidFill>
                </a:ln>
              </a:rPr>
              <a:t>Phase I Final Report Subject to Publication</a:t>
            </a:r>
          </a:p>
        </p:txBody>
      </p:sp>
      <p:sp>
        <p:nvSpPr>
          <p:cNvPr id="21" name="TextBox 20">
            <a:extLst>
              <a:ext uri="{FF2B5EF4-FFF2-40B4-BE49-F238E27FC236}">
                <a16:creationId xmlns:a16="http://schemas.microsoft.com/office/drawing/2014/main" id="{6D6EA721-9D03-4547-8323-6ACCEEBBEBB5}"/>
              </a:ext>
            </a:extLst>
          </p:cNvPr>
          <p:cNvSpPr txBox="1"/>
          <p:nvPr/>
        </p:nvSpPr>
        <p:spPr>
          <a:xfrm>
            <a:off x="5562600" y="1518843"/>
            <a:ext cx="1158414" cy="313932"/>
          </a:xfrm>
          <a:prstGeom prst="rect">
            <a:avLst/>
          </a:prstGeom>
          <a:noFill/>
          <a:ln>
            <a:noFill/>
          </a:ln>
        </p:spPr>
        <p:txBody>
          <a:bodyPr wrap="square" rtlCol="0">
            <a:spAutoFit/>
          </a:bodyPr>
          <a:lstStyle/>
          <a:p>
            <a:pPr algn="ctr"/>
            <a:r>
              <a:rPr lang="en-US" sz="1600" dirty="0">
                <a:ln>
                  <a:solidFill>
                    <a:schemeClr val="accent6"/>
                  </a:solidFill>
                </a:ln>
              </a:rPr>
              <a:t>20 Years</a:t>
            </a:r>
          </a:p>
        </p:txBody>
      </p:sp>
      <p:sp>
        <p:nvSpPr>
          <p:cNvPr id="22" name="Left Brace 21">
            <a:extLst>
              <a:ext uri="{FF2B5EF4-FFF2-40B4-BE49-F238E27FC236}">
                <a16:creationId xmlns:a16="http://schemas.microsoft.com/office/drawing/2014/main" id="{F212EA88-5A1F-4B98-AF02-6ADC1C001F42}"/>
              </a:ext>
            </a:extLst>
          </p:cNvPr>
          <p:cNvSpPr/>
          <p:nvPr/>
        </p:nvSpPr>
        <p:spPr>
          <a:xfrm rot="16200000" flipH="1">
            <a:off x="5624107" y="138163"/>
            <a:ext cx="998583" cy="4474396"/>
          </a:xfrm>
          <a:prstGeom prst="leftBrace">
            <a:avLst>
              <a:gd name="adj1" fmla="val 8333"/>
              <a:gd name="adj2" fmla="val 49702"/>
            </a:avLst>
          </a:prstGeom>
          <a:ln>
            <a:solidFill>
              <a:schemeClr val="accent6"/>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prstDash val="sysDot"/>
              </a:ln>
              <a:solidFill>
                <a:schemeClr val="accent1">
                  <a:lumMod val="50000"/>
                </a:schemeClr>
              </a:solidFill>
            </a:endParaRPr>
          </a:p>
        </p:txBody>
      </p:sp>
      <p:cxnSp>
        <p:nvCxnSpPr>
          <p:cNvPr id="23" name="Straight Connector 22">
            <a:extLst>
              <a:ext uri="{FF2B5EF4-FFF2-40B4-BE49-F238E27FC236}">
                <a16:creationId xmlns:a16="http://schemas.microsoft.com/office/drawing/2014/main" id="{439809C4-F69E-4B1D-A8BC-689390AAC12D}"/>
              </a:ext>
            </a:extLst>
          </p:cNvPr>
          <p:cNvCxnSpPr/>
          <p:nvPr/>
        </p:nvCxnSpPr>
        <p:spPr>
          <a:xfrm>
            <a:off x="8272731" y="3581400"/>
            <a:ext cx="0" cy="114300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FA81347-C42A-4FBE-902C-C2BA6EA6BFB1}"/>
              </a:ext>
            </a:extLst>
          </p:cNvPr>
          <p:cNvSpPr txBox="1"/>
          <p:nvPr/>
        </p:nvSpPr>
        <p:spPr>
          <a:xfrm>
            <a:off x="7474659" y="2904194"/>
            <a:ext cx="1524000" cy="674031"/>
          </a:xfrm>
          <a:prstGeom prst="rect">
            <a:avLst/>
          </a:prstGeom>
          <a:noFill/>
          <a:ln>
            <a:noFill/>
          </a:ln>
        </p:spPr>
        <p:txBody>
          <a:bodyPr wrap="square" rtlCol="0">
            <a:spAutoFit/>
          </a:bodyPr>
          <a:lstStyle/>
          <a:p>
            <a:pPr algn="ctr"/>
            <a:r>
              <a:rPr lang="en-US" sz="1400" dirty="0">
                <a:ln>
                  <a:solidFill>
                    <a:schemeClr val="accent6"/>
                  </a:solidFill>
                </a:ln>
              </a:rPr>
              <a:t>Phase II Final Report Subject to Publication</a:t>
            </a:r>
          </a:p>
        </p:txBody>
      </p:sp>
      <p:cxnSp>
        <p:nvCxnSpPr>
          <p:cNvPr id="28" name="Straight Connector 27">
            <a:extLst>
              <a:ext uri="{FF2B5EF4-FFF2-40B4-BE49-F238E27FC236}">
                <a16:creationId xmlns:a16="http://schemas.microsoft.com/office/drawing/2014/main" id="{82018616-107B-4C3C-9E00-A6DED43B1A48}"/>
              </a:ext>
            </a:extLst>
          </p:cNvPr>
          <p:cNvCxnSpPr/>
          <p:nvPr/>
        </p:nvCxnSpPr>
        <p:spPr>
          <a:xfrm>
            <a:off x="6472417" y="3281706"/>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E6E12CE-0674-4F1A-85E3-D8418D4FE228}"/>
              </a:ext>
            </a:extLst>
          </p:cNvPr>
          <p:cNvSpPr txBox="1"/>
          <p:nvPr/>
        </p:nvSpPr>
        <p:spPr>
          <a:xfrm>
            <a:off x="5882507" y="2567819"/>
            <a:ext cx="1179821" cy="674031"/>
          </a:xfrm>
          <a:prstGeom prst="rect">
            <a:avLst/>
          </a:prstGeom>
          <a:noFill/>
        </p:spPr>
        <p:txBody>
          <a:bodyPr wrap="square" rtlCol="0">
            <a:spAutoFit/>
          </a:bodyPr>
          <a:lstStyle/>
          <a:p>
            <a:pPr algn="ctr"/>
            <a:r>
              <a:rPr lang="en-US" sz="1400" dirty="0"/>
              <a:t>Phase II Final Report</a:t>
            </a:r>
          </a:p>
        </p:txBody>
      </p:sp>
    </p:spTree>
    <p:extLst>
      <p:ext uri="{BB962C8B-B14F-4D97-AF65-F5344CB8AC3E}">
        <p14:creationId xmlns:p14="http://schemas.microsoft.com/office/powerpoint/2010/main" val="311707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Grp="1" noChangeArrowheads="1"/>
          </p:cNvSpPr>
          <p:nvPr>
            <p:ph type="ctrTitle"/>
          </p:nvPr>
        </p:nvSpPr>
        <p:spPr bwMode="auto">
          <a:xfrm>
            <a:off x="762000" y="2286000"/>
            <a:ext cx="7772400" cy="1447801"/>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br>
              <a:rPr lang="en-US" sz="2000" b="1" dirty="0">
                <a:solidFill>
                  <a:srgbClr val="225122"/>
                </a:solidFill>
                <a:effectLst>
                  <a:outerShdw blurRad="38100" dist="38100" dir="2700000" algn="tl">
                    <a:srgbClr val="C0C0C0"/>
                  </a:outerShdw>
                </a:effectLst>
                <a:latin typeface="Arial Unicode MS" pitchFamily="34" charset="-128"/>
              </a:rPr>
            </a:br>
            <a:r>
              <a:rPr lang="en-US" sz="2400" b="1" dirty="0">
                <a:solidFill>
                  <a:srgbClr val="225122"/>
                </a:solidFill>
                <a:effectLst>
                  <a:outerShdw blurRad="38100" dist="38100" dir="2700000" algn="tl">
                    <a:srgbClr val="C0C0C0"/>
                  </a:outerShdw>
                </a:effectLst>
                <a:latin typeface="Arial Unicode MS" pitchFamily="34" charset="-128"/>
              </a:rPr>
              <a:t>Post Award Requirements for </a:t>
            </a:r>
            <a:br>
              <a:rPr lang="en-US" sz="2400" b="1" dirty="0">
                <a:solidFill>
                  <a:srgbClr val="225122"/>
                </a:solidFill>
                <a:effectLst>
                  <a:outerShdw blurRad="38100" dist="38100" dir="2700000" algn="tl">
                    <a:srgbClr val="C0C0C0"/>
                  </a:outerShdw>
                </a:effectLst>
                <a:latin typeface="Arial Unicode MS" pitchFamily="34" charset="-128"/>
              </a:rPr>
            </a:br>
            <a:r>
              <a:rPr lang="en-US" sz="2400" b="1" dirty="0">
                <a:solidFill>
                  <a:srgbClr val="225122"/>
                </a:solidFill>
                <a:effectLst>
                  <a:outerShdw blurRad="38100" dist="38100" dir="2700000" algn="tl">
                    <a:srgbClr val="C0C0C0"/>
                  </a:outerShdw>
                </a:effectLst>
                <a:latin typeface="Arial Unicode MS" pitchFamily="34" charset="-128"/>
              </a:rPr>
              <a:t>DOE SBIR/STTR Phase I Awardees</a:t>
            </a: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r>
              <a:rPr lang="en-US" sz="2000" b="1" dirty="0">
                <a:solidFill>
                  <a:srgbClr val="225122"/>
                </a:solidFill>
                <a:effectLst>
                  <a:outerShdw blurRad="38100" dist="38100" dir="2700000" algn="tl">
                    <a:srgbClr val="C0C0C0"/>
                  </a:outerShdw>
                </a:effectLst>
                <a:latin typeface="Arial Unicode MS" pitchFamily="34" charset="-128"/>
              </a:rPr>
              <a:t>Mark Sojka</a:t>
            </a:r>
            <a:br>
              <a:rPr lang="en-US" sz="2000" b="1" dirty="0">
                <a:solidFill>
                  <a:srgbClr val="225122"/>
                </a:solidFill>
                <a:effectLst>
                  <a:outerShdw blurRad="38100" dist="38100" dir="2700000" algn="tl">
                    <a:srgbClr val="C0C0C0"/>
                  </a:outerShdw>
                </a:effectLst>
                <a:latin typeface="Arial Unicode MS" pitchFamily="34" charset="-128"/>
              </a:rPr>
            </a:br>
            <a:r>
              <a:rPr lang="en-US" sz="2000" b="1" dirty="0">
                <a:solidFill>
                  <a:srgbClr val="225122"/>
                </a:solidFill>
                <a:effectLst>
                  <a:outerShdw blurRad="38100" dist="38100" dir="2700000" algn="tl">
                    <a:srgbClr val="C0C0C0"/>
                  </a:outerShdw>
                </a:effectLst>
                <a:latin typeface="Arial Unicode MS" pitchFamily="34" charset="-128"/>
              </a:rPr>
              <a:t>DOE Office of Science Consolidated Service Center</a:t>
            </a: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endParaRPr lang="en-US" sz="2400" b="1" dirty="0">
              <a:solidFill>
                <a:srgbClr val="225122"/>
              </a:solidFill>
              <a:effectLst>
                <a:outerShdw blurRad="38100" dist="38100" dir="2700000" algn="tl">
                  <a:srgbClr val="C0C0C0"/>
                </a:outerShdw>
              </a:effectLst>
              <a:latin typeface="Arial Unicode MS" pitchFamily="34"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59538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55" y="4791075"/>
            <a:ext cx="86264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81000"/>
            <a:ext cx="6324600" cy="381000"/>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sz="3200" b="1" dirty="0">
                <a:solidFill>
                  <a:srgbClr val="225122"/>
                </a:solidFill>
                <a:effectLst>
                  <a:outerShdw blurRad="38100" dist="38100" dir="2700000" algn="tl">
                    <a:srgbClr val="C0C0C0"/>
                  </a:outerShdw>
                </a:effectLst>
                <a:latin typeface="Arial Unicode MS" pitchFamily="34" charset="-128"/>
              </a:rPr>
              <a:t>Overview</a:t>
            </a:r>
            <a:br>
              <a:rPr lang="en-US" sz="2000" b="1" dirty="0">
                <a:solidFill>
                  <a:srgbClr val="225122"/>
                </a:solidFill>
                <a:effectLst>
                  <a:outerShdw blurRad="38100" dist="38100" dir="2700000" algn="tl">
                    <a:srgbClr val="C0C0C0"/>
                  </a:outerShdw>
                </a:effectLst>
                <a:latin typeface="Arial Unicode MS" pitchFamily="34" charset="-128"/>
              </a:rPr>
            </a:br>
            <a:endParaRPr lang="en-US" sz="2000" b="1" dirty="0">
              <a:solidFill>
                <a:srgbClr val="225122"/>
              </a:solidFill>
              <a:effectLst>
                <a:outerShdw blurRad="38100" dist="38100" dir="2700000" algn="tl">
                  <a:srgbClr val="C0C0C0"/>
                </a:outerShdw>
              </a:effectLst>
              <a:latin typeface="Arial Unicode MS" pitchFamily="34" charset="-128"/>
            </a:endParaRPr>
          </a:p>
        </p:txBody>
      </p:sp>
      <p:sp>
        <p:nvSpPr>
          <p:cNvPr id="87043" name="Rectangle 3"/>
          <p:cNvSpPr>
            <a:spLocks noGrp="1" noChangeArrowheads="1"/>
          </p:cNvSpPr>
          <p:nvPr>
            <p:ph idx="1"/>
          </p:nvPr>
        </p:nvSpPr>
        <p:spPr>
          <a:xfrm>
            <a:off x="457200" y="1066799"/>
            <a:ext cx="8534400" cy="5654675"/>
          </a:xfrm>
        </p:spPr>
        <p:txBody>
          <a:bodyPr/>
          <a:lstStyle/>
          <a:p>
            <a:pPr>
              <a:buFontTx/>
              <a:buNone/>
            </a:pPr>
            <a:r>
              <a:rPr lang="en-US" sz="1200" dirty="0">
                <a:latin typeface="Arial Unicode MS" pitchFamily="34" charset="-128"/>
              </a:rPr>
              <a:t>	</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Site Visit Findings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Importance of Knowing Your T&amp;Cs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Award Attachments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Revisions to Award Needing Prior Approval</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Closeouts</a:t>
            </a:r>
          </a:p>
          <a:p>
            <a:pPr lvl="1">
              <a:buNone/>
            </a:pPr>
            <a:endParaRPr lang="en-US" b="1" dirty="0">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fld id="{75F00D42-A027-41F5-9ECB-E9791E7A37C9}" type="slidenum">
              <a:rPr lang="en-US"/>
              <a:pPr/>
              <a:t>33</a:t>
            </a:fld>
            <a:endParaRPr lang="en-US" dirty="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Site Visits</a:t>
            </a:r>
          </a:p>
        </p:txBody>
      </p:sp>
      <p:sp>
        <p:nvSpPr>
          <p:cNvPr id="3" name="Content Placeholder 2"/>
          <p:cNvSpPr>
            <a:spLocks noGrp="1"/>
          </p:cNvSpPr>
          <p:nvPr>
            <p:ph idx="1"/>
          </p:nvPr>
        </p:nvSpPr>
        <p:spPr/>
        <p:txBody>
          <a:bodyPr/>
          <a:lstStyle/>
          <a:p>
            <a:pPr marL="0" indent="0">
              <a:buNone/>
            </a:pPr>
            <a:r>
              <a:rPr lang="en-US" sz="2800" b="1" dirty="0"/>
              <a:t>Recipient Site Visits Conducted by DOE October 2019 &amp; June 2021 (Virtual)</a:t>
            </a:r>
          </a:p>
          <a:p>
            <a:pPr marL="0" indent="0">
              <a:buNone/>
            </a:pPr>
            <a:endParaRPr lang="en-US" sz="2800" b="1" dirty="0"/>
          </a:p>
          <a:p>
            <a:r>
              <a:rPr lang="en-US" sz="2800" dirty="0"/>
              <a:t>Checked for Compliance with Grant Terms and Conditions</a:t>
            </a:r>
          </a:p>
          <a:p>
            <a:r>
              <a:rPr lang="en-US" sz="2800" dirty="0"/>
              <a:t>Reviewed ASAP Draw Supporting Documents</a:t>
            </a:r>
          </a:p>
          <a:p>
            <a:r>
              <a:rPr lang="en-US" sz="2800" dirty="0"/>
              <a:t>Performed Accounting Systems Reviews</a:t>
            </a:r>
          </a:p>
          <a:p>
            <a:r>
              <a:rPr lang="en-US" sz="2800" dirty="0"/>
              <a:t>Property/Equipment Reviews</a:t>
            </a:r>
          </a:p>
          <a:p>
            <a:r>
              <a:rPr lang="en-US" sz="2800" dirty="0"/>
              <a:t>Answered Recipient Questions Concerning SBIR/STTR Program</a:t>
            </a:r>
          </a:p>
          <a:p>
            <a:endParaRPr lang="en-US" dirty="0"/>
          </a:p>
        </p:txBody>
      </p:sp>
      <p:sp>
        <p:nvSpPr>
          <p:cNvPr id="4" name="Slide Number Placeholder 3"/>
          <p:cNvSpPr>
            <a:spLocks noGrp="1"/>
          </p:cNvSpPr>
          <p:nvPr>
            <p:ph type="sldNum" sz="quarter" idx="12"/>
          </p:nvPr>
        </p:nvSpPr>
        <p:spPr/>
        <p:txBody>
          <a:bodyPr/>
          <a:lstStyle/>
          <a:p>
            <a:fld id="{34F214E0-DA64-44BF-8683-1907C76195D8}" type="slidenum">
              <a:rPr lang="en-US" smtClean="0"/>
              <a:pPr/>
              <a:t>34</a:t>
            </a:fld>
            <a:endParaRPr lang="en-US" dirty="0"/>
          </a:p>
        </p:txBody>
      </p:sp>
    </p:spTree>
    <p:extLst>
      <p:ext uri="{BB962C8B-B14F-4D97-AF65-F5344CB8AC3E}">
        <p14:creationId xmlns:p14="http://schemas.microsoft.com/office/powerpoint/2010/main" val="267769050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effectLst>
                  <a:outerShdw blurRad="38100" dist="38100" dir="2700000" algn="tl">
                    <a:srgbClr val="C0C0C0"/>
                  </a:outerShdw>
                </a:effectLst>
                <a:latin typeface="Arial Unicode MS" pitchFamily="34" charset="-128"/>
              </a:rPr>
              <a:t>Site Visits (cont.)</a:t>
            </a:r>
            <a:endParaRPr lang="en-US" sz="3200" dirty="0"/>
          </a:p>
        </p:txBody>
      </p:sp>
      <p:sp>
        <p:nvSpPr>
          <p:cNvPr id="3" name="Content Placeholder 2"/>
          <p:cNvSpPr>
            <a:spLocks noGrp="1"/>
          </p:cNvSpPr>
          <p:nvPr>
            <p:ph idx="1"/>
          </p:nvPr>
        </p:nvSpPr>
        <p:spPr/>
        <p:txBody>
          <a:bodyPr/>
          <a:lstStyle/>
          <a:p>
            <a:r>
              <a:rPr lang="en-US" b="1" dirty="0"/>
              <a:t>Findings:</a:t>
            </a:r>
          </a:p>
          <a:p>
            <a:pPr lvl="1">
              <a:buFont typeface="Courier New" panose="02070309020205020404" pitchFamily="49" charset="0"/>
              <a:buChar char="o"/>
            </a:pPr>
            <a:r>
              <a:rPr lang="en-US" sz="2400" dirty="0"/>
              <a:t>Recipients Did Not Always Have Adequate Support for Their ASAP Draws</a:t>
            </a:r>
          </a:p>
          <a:p>
            <a:pPr lvl="1">
              <a:buFont typeface="Courier New" panose="02070309020205020404" pitchFamily="49" charset="0"/>
              <a:buChar char="o"/>
            </a:pPr>
            <a:r>
              <a:rPr lang="en-US" sz="2400" dirty="0"/>
              <a:t>ASAP Draws in Advance (vs. Reimbursement)</a:t>
            </a:r>
          </a:p>
          <a:p>
            <a:pPr lvl="1">
              <a:buFont typeface="Courier New" panose="02070309020205020404" pitchFamily="49" charset="0"/>
              <a:buChar char="o"/>
            </a:pPr>
            <a:r>
              <a:rPr lang="en-US" sz="2400" dirty="0"/>
              <a:t>Cumulative Job Cost Totals Rather Than Snapshot of Costs to Support Particular ASAP Draw</a:t>
            </a:r>
          </a:p>
          <a:p>
            <a:pPr lvl="1">
              <a:buFont typeface="Courier New" panose="02070309020205020404" pitchFamily="49" charset="0"/>
              <a:buChar char="o"/>
            </a:pPr>
            <a:r>
              <a:rPr lang="en-US" sz="2400" dirty="0"/>
              <a:t>Missing SF-425s  </a:t>
            </a:r>
          </a:p>
          <a:p>
            <a:pPr lvl="1">
              <a:buFont typeface="Courier New" panose="02070309020205020404" pitchFamily="49" charset="0"/>
              <a:buChar char="o"/>
            </a:pPr>
            <a:r>
              <a:rPr lang="en-US" sz="2400" dirty="0"/>
              <a:t>Property Controls/Tracking of Subcontractor-acquired equipment did not list its location; follow-up confirmed location/status.</a:t>
            </a:r>
          </a:p>
        </p:txBody>
      </p:sp>
      <p:sp>
        <p:nvSpPr>
          <p:cNvPr id="4" name="Slide Number Placeholder 3"/>
          <p:cNvSpPr>
            <a:spLocks noGrp="1"/>
          </p:cNvSpPr>
          <p:nvPr>
            <p:ph type="sldNum" sz="quarter" idx="12"/>
          </p:nvPr>
        </p:nvSpPr>
        <p:spPr/>
        <p:txBody>
          <a:bodyPr/>
          <a:lstStyle/>
          <a:p>
            <a:fld id="{34F214E0-DA64-44BF-8683-1907C76195D8}" type="slidenum">
              <a:rPr lang="en-US" smtClean="0"/>
              <a:pPr/>
              <a:t>35</a:t>
            </a:fld>
            <a:endParaRPr lang="en-US" dirty="0"/>
          </a:p>
        </p:txBody>
      </p:sp>
    </p:spTree>
    <p:extLst>
      <p:ext uri="{BB962C8B-B14F-4D97-AF65-F5344CB8AC3E}">
        <p14:creationId xmlns:p14="http://schemas.microsoft.com/office/powerpoint/2010/main" val="266436950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effectLst>
                  <a:outerShdw blurRad="38100" dist="38100" dir="2700000" algn="tl">
                    <a:srgbClr val="C0C0C0"/>
                  </a:outerShdw>
                </a:effectLst>
                <a:latin typeface="Arial Unicode MS" pitchFamily="34" charset="-128"/>
              </a:rPr>
              <a:t>Site Visits (cont.)</a:t>
            </a:r>
            <a:endParaRPr lang="en-US" sz="3200" dirty="0"/>
          </a:p>
        </p:txBody>
      </p:sp>
      <p:sp>
        <p:nvSpPr>
          <p:cNvPr id="3" name="Content Placeholder 2"/>
          <p:cNvSpPr>
            <a:spLocks noGrp="1"/>
          </p:cNvSpPr>
          <p:nvPr>
            <p:ph idx="1"/>
          </p:nvPr>
        </p:nvSpPr>
        <p:spPr/>
        <p:txBody>
          <a:bodyPr/>
          <a:lstStyle/>
          <a:p>
            <a:r>
              <a:rPr lang="en-US" b="1" dirty="0"/>
              <a:t>Findings (cont.)</a:t>
            </a:r>
          </a:p>
          <a:p>
            <a:pPr lvl="1">
              <a:buFont typeface="Courier New" panose="02070309020205020404" pitchFamily="49" charset="0"/>
              <a:buChar char="o"/>
            </a:pPr>
            <a:r>
              <a:rPr lang="en-US" dirty="0"/>
              <a:t>Insufficient Property Insurance Coverage</a:t>
            </a:r>
          </a:p>
          <a:p>
            <a:pPr lvl="1">
              <a:buFont typeface="Courier New" panose="02070309020205020404" pitchFamily="49" charset="0"/>
              <a:buChar char="o"/>
            </a:pPr>
            <a:r>
              <a:rPr lang="en-US" dirty="0"/>
              <a:t>DOE wasn’t notified of company move (3 years ago)</a:t>
            </a:r>
          </a:p>
          <a:p>
            <a:pPr lvl="1">
              <a:buFont typeface="Courier New" panose="02070309020205020404" pitchFamily="49" charset="0"/>
              <a:buChar char="o"/>
            </a:pPr>
            <a:r>
              <a:rPr lang="en-US" dirty="0"/>
              <a:t>DOE was charged higher than MI&amp;E per diem rates even though Company Policy Capped Limits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34F214E0-DA64-44BF-8683-1907C76195D8}" type="slidenum">
              <a:rPr lang="en-US" smtClean="0"/>
              <a:pPr/>
              <a:t>36</a:t>
            </a:fld>
            <a:endParaRPr lang="en-US" dirty="0"/>
          </a:p>
        </p:txBody>
      </p:sp>
    </p:spTree>
    <p:extLst>
      <p:ext uri="{BB962C8B-B14F-4D97-AF65-F5344CB8AC3E}">
        <p14:creationId xmlns:p14="http://schemas.microsoft.com/office/powerpoint/2010/main" val="30593975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sz="3000" b="1" dirty="0">
                <a:solidFill>
                  <a:srgbClr val="225122"/>
                </a:solidFill>
                <a:latin typeface="Arial Unicode MS" pitchFamily="34" charset="-128"/>
                <a:ea typeface="Arial Unicode MS" pitchFamily="34" charset="-128"/>
                <a:cs typeface="Arial Unicode MS" pitchFamily="34" charset="-128"/>
              </a:rPr>
              <a:t>Importance of Knowing Your T&amp;Cs</a:t>
            </a:r>
          </a:p>
        </p:txBody>
      </p:sp>
      <p:sp>
        <p:nvSpPr>
          <p:cNvPr id="3" name="Content Placeholder 2"/>
          <p:cNvSpPr>
            <a:spLocks noGrp="1"/>
          </p:cNvSpPr>
          <p:nvPr>
            <p:ph idx="1"/>
          </p:nvPr>
        </p:nvSpPr>
        <p:spPr>
          <a:xfrm>
            <a:off x="381000" y="1219200"/>
            <a:ext cx="8229600" cy="4876799"/>
          </a:xfrm>
        </p:spPr>
        <p:txBody>
          <a:bodyPr/>
          <a:lstStyle/>
          <a:p>
            <a:pPr marL="0" indent="0">
              <a:buNone/>
            </a:pPr>
            <a:r>
              <a:rPr lang="en-US" sz="1600" b="1" dirty="0"/>
              <a:t>Per 2 CFR 200.338 Remedies for Noncompliance, if a non-Federal entity fails to comply with Federal statutes, regulations or the terms and conditions of a Federal award, the Federal awarding agency may impose additional conditions, as described in §200.207 Specific conditions. </a:t>
            </a:r>
            <a:endParaRPr lang="en-US" sz="1600" dirty="0"/>
          </a:p>
          <a:p>
            <a:pPr>
              <a:buFont typeface="Courier New" panose="02070309020205020404" pitchFamily="49" charset="0"/>
              <a:buChar char="o"/>
            </a:pPr>
            <a:r>
              <a:rPr lang="en-US" sz="1600" dirty="0"/>
              <a:t>Remove from Payment via ASAP/Require Submission of Invoices</a:t>
            </a:r>
          </a:p>
          <a:p>
            <a:pPr>
              <a:buFont typeface="Courier New" panose="02070309020205020404" pitchFamily="49" charset="0"/>
              <a:buChar char="o"/>
            </a:pPr>
            <a:r>
              <a:rPr lang="en-US" sz="1600" dirty="0"/>
              <a:t>Temporarily withhold cash payments pending correction of the deficiency </a:t>
            </a:r>
          </a:p>
          <a:p>
            <a:pPr>
              <a:buFont typeface="Courier New" panose="02070309020205020404" pitchFamily="49" charset="0"/>
              <a:buChar char="o"/>
            </a:pPr>
            <a:r>
              <a:rPr lang="en-US" sz="1600" dirty="0"/>
              <a:t>Denial of future SBIR/STTR Applications (due to Poor Past Performance)</a:t>
            </a:r>
          </a:p>
          <a:p>
            <a:pPr>
              <a:buFont typeface="Courier New" panose="02070309020205020404" pitchFamily="49" charset="0"/>
              <a:buChar char="o"/>
            </a:pPr>
            <a:r>
              <a:rPr lang="en-US" sz="1600" dirty="0"/>
              <a:t>Withholding of Continuation Funding (Phase II Only)</a:t>
            </a:r>
          </a:p>
          <a:p>
            <a:pPr marL="0" indent="0">
              <a:buNone/>
            </a:pPr>
            <a:endParaRPr lang="en-US" sz="1600" dirty="0"/>
          </a:p>
          <a:p>
            <a:pPr marL="0" indent="0">
              <a:buNone/>
            </a:pPr>
            <a:r>
              <a:rPr lang="en-US" sz="1600" b="1" dirty="0"/>
              <a:t>If the Federal awarding agency determines that noncompliance cannot be remedied by imposing additional conditions, the Federal awarding agency may take one or more of the following actions, as appropriate in the circumstances:</a:t>
            </a:r>
          </a:p>
          <a:p>
            <a:pPr>
              <a:buFont typeface="Courier New" panose="02070309020205020404" pitchFamily="49" charset="0"/>
              <a:buChar char="o"/>
            </a:pPr>
            <a:r>
              <a:rPr lang="en-US" sz="1600" dirty="0"/>
              <a:t>Disallow all or part of the grant costs not in compliance (Cost Recovery)</a:t>
            </a:r>
          </a:p>
          <a:p>
            <a:pPr>
              <a:buFont typeface="Courier New" panose="02070309020205020404" pitchFamily="49" charset="0"/>
              <a:buChar char="o"/>
            </a:pPr>
            <a:r>
              <a:rPr lang="en-US" sz="1600" dirty="0"/>
              <a:t>Wholly or partly suspend or terminate the Federal award.</a:t>
            </a:r>
          </a:p>
          <a:p>
            <a:pPr>
              <a:buFont typeface="Courier New" panose="02070309020205020404" pitchFamily="49" charset="0"/>
              <a:buChar char="o"/>
            </a:pPr>
            <a:r>
              <a:rPr lang="en-US" sz="1600" dirty="0"/>
              <a:t>Initiate suspension or debarment proceedings (of individuals and/or the Company)</a:t>
            </a:r>
          </a:p>
          <a:p>
            <a:pPr>
              <a:buFont typeface="Courier New" panose="02070309020205020404" pitchFamily="49" charset="0"/>
              <a:buChar char="o"/>
            </a:pPr>
            <a:r>
              <a:rPr lang="en-US" sz="1600" dirty="0"/>
              <a:t>Withhold further Federal awards for the project or program.</a:t>
            </a:r>
          </a:p>
          <a:p>
            <a:pPr>
              <a:buFont typeface="Courier New" panose="02070309020205020404" pitchFamily="49" charset="0"/>
              <a:buChar char="o"/>
            </a:pPr>
            <a:r>
              <a:rPr lang="en-US" sz="1600" dirty="0"/>
              <a:t>Take other remedies that may be legally available.</a:t>
            </a:r>
          </a:p>
          <a:p>
            <a:pPr>
              <a:buFont typeface="Courier New" panose="02070309020205020404" pitchFamily="49" charset="0"/>
              <a:buChar char="o"/>
            </a:pPr>
            <a:endParaRPr lang="en-US" sz="2800" dirty="0">
              <a:solidFill>
                <a:schemeClr val="tx2"/>
              </a:solidFill>
              <a:latin typeface="+mj-lt"/>
              <a:ea typeface="+mj-ea"/>
              <a:cs typeface="+mj-cs"/>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37</a:t>
            </a:fld>
            <a:endParaRPr lang="en-US" dirty="0"/>
          </a:p>
        </p:txBody>
      </p:sp>
      <p:pic>
        <p:nvPicPr>
          <p:cNvPr id="5" name="Picture 4"/>
          <p:cNvPicPr>
            <a:picLocks noChangeAspect="1"/>
          </p:cNvPicPr>
          <p:nvPr/>
        </p:nvPicPr>
        <p:blipFill>
          <a:blip r:embed="rId3"/>
          <a:stretch>
            <a:fillRect/>
          </a:stretch>
        </p:blipFill>
        <p:spPr>
          <a:xfrm>
            <a:off x="7162800" y="5521501"/>
            <a:ext cx="1524000" cy="649111"/>
          </a:xfrm>
          <a:prstGeom prst="rect">
            <a:avLst/>
          </a:prstGeom>
        </p:spPr>
      </p:pic>
    </p:spTree>
    <p:extLst>
      <p:ext uri="{BB962C8B-B14F-4D97-AF65-F5344CB8AC3E}">
        <p14:creationId xmlns:p14="http://schemas.microsoft.com/office/powerpoint/2010/main" val="119036994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solidFill>
                  <a:srgbClr val="225122"/>
                </a:solidFill>
                <a:latin typeface="Arial Unicode MS" pitchFamily="34" charset="-128"/>
                <a:ea typeface="Arial Unicode MS" pitchFamily="34" charset="-128"/>
                <a:cs typeface="Arial Unicode MS" pitchFamily="34" charset="-128"/>
              </a:rPr>
              <a:t>Importance of Knowing Your T&amp;Cs (cont.)</a:t>
            </a:r>
          </a:p>
        </p:txBody>
      </p:sp>
      <p:sp>
        <p:nvSpPr>
          <p:cNvPr id="3" name="Content Placeholder 2"/>
          <p:cNvSpPr>
            <a:spLocks noGrp="1"/>
          </p:cNvSpPr>
          <p:nvPr>
            <p:ph idx="1"/>
          </p:nvPr>
        </p:nvSpPr>
        <p:spPr>
          <a:xfrm>
            <a:off x="304800" y="1143000"/>
            <a:ext cx="8534400" cy="4983163"/>
          </a:xfrm>
        </p:spPr>
        <p:txBody>
          <a:bodyPr/>
          <a:lstStyle/>
          <a:p>
            <a:pPr marL="0" indent="0">
              <a:buNone/>
            </a:pPr>
            <a:r>
              <a:rPr lang="en-US" sz="2800" b="1" dirty="0"/>
              <a:t>  Audits and Other Findings:</a:t>
            </a:r>
          </a:p>
          <a:p>
            <a:pPr marL="0" indent="0">
              <a:buNone/>
            </a:pPr>
            <a:endParaRPr lang="en-US" sz="1600" dirty="0"/>
          </a:p>
          <a:p>
            <a:pPr lvl="1">
              <a:buFont typeface="Courier New" panose="02070309020205020404" pitchFamily="49" charset="0"/>
              <a:buChar char="o"/>
            </a:pPr>
            <a:r>
              <a:rPr lang="en-US" sz="2000" dirty="0"/>
              <a:t>Recipient did not meet the minimum Research Institution Level of Effort (30%) for an STTR and therefore </a:t>
            </a:r>
            <a:r>
              <a:rPr lang="en-US" sz="2000"/>
              <a:t>DOE sought </a:t>
            </a:r>
            <a:r>
              <a:rPr lang="en-US" sz="2000" dirty="0"/>
              <a:t>over $18K in cost recovery.  The recipient appealed the DOE Contracting Officer’s decision to the DOE Senior Procurement Executive, and was denied.  The recipient paid DOE the money sought plus interest.</a:t>
            </a:r>
          </a:p>
          <a:p>
            <a:pPr lvl="1">
              <a:buFont typeface="Courier New" panose="02070309020205020404" pitchFamily="49" charset="0"/>
              <a:buChar char="o"/>
            </a:pPr>
            <a:r>
              <a:rPr lang="en-US" sz="2000" dirty="0"/>
              <a:t>Two individuals were indicted, and found guilty of, </a:t>
            </a:r>
            <a:r>
              <a:rPr lang="en-US" sz="2000" dirty="0" err="1"/>
              <a:t>commiting</a:t>
            </a:r>
            <a:r>
              <a:rPr lang="en-US" sz="2000" dirty="0"/>
              <a:t> conspiracy to commit wire fraud, wire fraud, aggravated identity theft and falsification of records. DOE recouped $149,720.</a:t>
            </a:r>
          </a:p>
          <a:p>
            <a:pPr lvl="1">
              <a:buFont typeface="Courier New" panose="02070309020205020404" pitchFamily="49" charset="0"/>
              <a:buChar char="o"/>
            </a:pPr>
            <a:r>
              <a:rPr lang="en-US" sz="2000" dirty="0"/>
              <a:t>DOE recovered $16,500 as a result of a plea agreement from an SBIR awardee; the awardee plead guilty to wire fraud.</a:t>
            </a:r>
          </a:p>
        </p:txBody>
      </p:sp>
      <p:sp>
        <p:nvSpPr>
          <p:cNvPr id="4" name="Slide Number Placeholder 3"/>
          <p:cNvSpPr>
            <a:spLocks noGrp="1"/>
          </p:cNvSpPr>
          <p:nvPr>
            <p:ph type="sldNum" sz="quarter" idx="12"/>
          </p:nvPr>
        </p:nvSpPr>
        <p:spPr/>
        <p:txBody>
          <a:bodyPr/>
          <a:lstStyle/>
          <a:p>
            <a:fld id="{34F214E0-DA64-44BF-8683-1907C76195D8}" type="slidenum">
              <a:rPr lang="en-US" smtClean="0"/>
              <a:pPr/>
              <a:t>38</a:t>
            </a:fld>
            <a:endParaRPr lang="en-US" dirty="0"/>
          </a:p>
        </p:txBody>
      </p:sp>
    </p:spTree>
    <p:extLst>
      <p:ext uri="{BB962C8B-B14F-4D97-AF65-F5344CB8AC3E}">
        <p14:creationId xmlns:p14="http://schemas.microsoft.com/office/powerpoint/2010/main" val="2905247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411162"/>
          </a:xfrm>
        </p:spPr>
        <p:txBody>
          <a:bodyPr>
            <a:normAutofit fontScale="90000"/>
          </a:bodyPr>
          <a:lstStyle/>
          <a:p>
            <a:r>
              <a:rPr lang="en-US" sz="3200" b="1" dirty="0">
                <a:solidFill>
                  <a:srgbClr val="225122"/>
                </a:solidFill>
                <a:latin typeface="Arial Unicode MS" pitchFamily="34" charset="-128"/>
                <a:ea typeface="Arial Unicode MS" pitchFamily="34" charset="-128"/>
                <a:cs typeface="Arial Unicode MS" pitchFamily="34" charset="-128"/>
              </a:rPr>
              <a:t>Award Attachments</a:t>
            </a:r>
          </a:p>
        </p:txBody>
      </p:sp>
      <p:sp>
        <p:nvSpPr>
          <p:cNvPr id="3" name="Content Placeholder 2"/>
          <p:cNvSpPr>
            <a:spLocks noGrp="1"/>
          </p:cNvSpPr>
          <p:nvPr>
            <p:ph idx="1"/>
          </p:nvPr>
        </p:nvSpPr>
        <p:spPr/>
        <p:txBody>
          <a:bodyPr/>
          <a:lstStyle/>
          <a:p>
            <a:r>
              <a:rPr lang="en-US" b="1" dirty="0">
                <a:latin typeface="Arial Unicode MS" pitchFamily="34" charset="-128"/>
                <a:ea typeface="Arial Unicode MS" pitchFamily="34" charset="-128"/>
                <a:cs typeface="Arial Unicode MS" pitchFamily="34" charset="-128"/>
              </a:rPr>
              <a:t>Transmittal Letter</a:t>
            </a:r>
          </a:p>
          <a:p>
            <a:r>
              <a:rPr lang="en-US" b="1" dirty="0">
                <a:latin typeface="Arial Unicode MS" pitchFamily="34" charset="-128"/>
                <a:ea typeface="Arial Unicode MS" pitchFamily="34" charset="-128"/>
                <a:cs typeface="Arial Unicode MS" pitchFamily="34" charset="-128"/>
              </a:rPr>
              <a:t>Final Budget Pages</a:t>
            </a:r>
          </a:p>
          <a:p>
            <a:r>
              <a:rPr lang="en-US" b="1" dirty="0">
                <a:latin typeface="Arial Unicode MS" pitchFamily="34" charset="-128"/>
                <a:ea typeface="Arial Unicode MS" pitchFamily="34" charset="-128"/>
                <a:cs typeface="Arial Unicode MS" pitchFamily="34" charset="-128"/>
              </a:rPr>
              <a:t>Special Terms and Conditions</a:t>
            </a:r>
          </a:p>
          <a:p>
            <a:r>
              <a:rPr lang="en-US" b="1" dirty="0">
                <a:latin typeface="Arial Unicode MS" pitchFamily="34" charset="-128"/>
                <a:ea typeface="Arial Unicode MS" pitchFamily="34" charset="-128"/>
                <a:cs typeface="Arial Unicode MS" pitchFamily="34" charset="-128"/>
              </a:rPr>
              <a:t>Federal Assistance Reporting Checklist</a:t>
            </a:r>
          </a:p>
          <a:p>
            <a:r>
              <a:rPr lang="en-US" b="1" dirty="0">
                <a:latin typeface="Arial Unicode MS" pitchFamily="34" charset="-128"/>
                <a:ea typeface="Arial Unicode MS" pitchFamily="34" charset="-128"/>
                <a:cs typeface="Arial Unicode MS" pitchFamily="34" charset="-128"/>
              </a:rPr>
              <a:t>General Terms and Conditions</a:t>
            </a:r>
          </a:p>
          <a:p>
            <a:r>
              <a:rPr lang="en-US" b="1" dirty="0">
                <a:latin typeface="Arial Unicode MS" pitchFamily="34" charset="-128"/>
                <a:ea typeface="Arial Unicode MS" pitchFamily="34" charset="-128"/>
                <a:cs typeface="Arial Unicode MS" pitchFamily="34" charset="-128"/>
              </a:rPr>
              <a:t>Know Your Rights Poster</a:t>
            </a:r>
          </a:p>
          <a:p>
            <a:r>
              <a:rPr lang="en-US" b="1" dirty="0">
                <a:latin typeface="Arial Unicode MS" pitchFamily="34" charset="-128"/>
                <a:ea typeface="Arial Unicode MS" pitchFamily="34" charset="-128"/>
                <a:cs typeface="Arial Unicode MS" pitchFamily="34" charset="-128"/>
              </a:rPr>
              <a:t>Patent Responsibility Letter</a:t>
            </a:r>
          </a:p>
        </p:txBody>
      </p:sp>
      <p:sp>
        <p:nvSpPr>
          <p:cNvPr id="4" name="Slide Number Placeholder 3"/>
          <p:cNvSpPr>
            <a:spLocks noGrp="1"/>
          </p:cNvSpPr>
          <p:nvPr>
            <p:ph type="sldNum" sz="quarter" idx="12"/>
          </p:nvPr>
        </p:nvSpPr>
        <p:spPr/>
        <p:txBody>
          <a:bodyPr/>
          <a:lstStyle/>
          <a:p>
            <a:fld id="{34F214E0-DA64-44BF-8683-1907C76195D8}" type="slidenum">
              <a:rPr lang="en-US" smtClean="0"/>
              <a:pPr/>
              <a:t>39</a:t>
            </a:fld>
            <a:endParaRPr lang="en-US" dirty="0"/>
          </a:p>
        </p:txBody>
      </p:sp>
      <p:pic>
        <p:nvPicPr>
          <p:cNvPr id="5" name="Picture 4"/>
          <p:cNvPicPr>
            <a:picLocks noChangeAspect="1"/>
          </p:cNvPicPr>
          <p:nvPr/>
        </p:nvPicPr>
        <p:blipFill>
          <a:blip r:embed="rId3"/>
          <a:stretch>
            <a:fillRect/>
          </a:stretch>
        </p:blipFill>
        <p:spPr>
          <a:xfrm>
            <a:off x="7391400" y="1143000"/>
            <a:ext cx="1200509" cy="1200509"/>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6FB-38AF-4564-8F45-63D4473B7C41}"/>
              </a:ext>
            </a:extLst>
          </p:cNvPr>
          <p:cNvSpPr>
            <a:spLocks noGrp="1"/>
          </p:cNvSpPr>
          <p:nvPr>
            <p:ph type="title"/>
          </p:nvPr>
        </p:nvSpPr>
        <p:spPr/>
        <p:txBody>
          <a:bodyPr/>
          <a:lstStyle/>
          <a:p>
            <a:r>
              <a:rPr lang="en-US" dirty="0"/>
              <a:t>Data Rights v. Patent Rights</a:t>
            </a:r>
          </a:p>
        </p:txBody>
      </p:sp>
      <p:graphicFrame>
        <p:nvGraphicFramePr>
          <p:cNvPr id="4" name="Table 4">
            <a:extLst>
              <a:ext uri="{FF2B5EF4-FFF2-40B4-BE49-F238E27FC236}">
                <a16:creationId xmlns:a16="http://schemas.microsoft.com/office/drawing/2014/main" id="{16472A20-A1C2-410C-8883-60281F550043}"/>
              </a:ext>
            </a:extLst>
          </p:cNvPr>
          <p:cNvGraphicFramePr>
            <a:graphicFrameLocks noGrp="1"/>
          </p:cNvGraphicFramePr>
          <p:nvPr>
            <p:extLst>
              <p:ext uri="{D42A27DB-BD31-4B8C-83A1-F6EECF244321}">
                <p14:modId xmlns:p14="http://schemas.microsoft.com/office/powerpoint/2010/main" val="4142302626"/>
              </p:ext>
            </p:extLst>
          </p:nvPr>
        </p:nvGraphicFramePr>
        <p:xfrm>
          <a:off x="105114" y="812725"/>
          <a:ext cx="8886486" cy="5157466"/>
        </p:xfrm>
        <a:graphic>
          <a:graphicData uri="http://schemas.openxmlformats.org/drawingml/2006/table">
            <a:tbl>
              <a:tblPr firstRow="1" bandRow="1">
                <a:tableStyleId>{5C22544A-7EE6-4342-B048-85BDC9FD1C3A}</a:tableStyleId>
              </a:tblPr>
              <a:tblGrid>
                <a:gridCol w="2962162">
                  <a:extLst>
                    <a:ext uri="{9D8B030D-6E8A-4147-A177-3AD203B41FA5}">
                      <a16:colId xmlns:a16="http://schemas.microsoft.com/office/drawing/2014/main" val="285848448"/>
                    </a:ext>
                  </a:extLst>
                </a:gridCol>
                <a:gridCol w="2962162">
                  <a:extLst>
                    <a:ext uri="{9D8B030D-6E8A-4147-A177-3AD203B41FA5}">
                      <a16:colId xmlns:a16="http://schemas.microsoft.com/office/drawing/2014/main" val="1730048959"/>
                    </a:ext>
                  </a:extLst>
                </a:gridCol>
                <a:gridCol w="2962162">
                  <a:extLst>
                    <a:ext uri="{9D8B030D-6E8A-4147-A177-3AD203B41FA5}">
                      <a16:colId xmlns:a16="http://schemas.microsoft.com/office/drawing/2014/main" val="3334635881"/>
                    </a:ext>
                  </a:extLst>
                </a:gridCol>
              </a:tblGrid>
              <a:tr h="402586">
                <a:tc>
                  <a:txBody>
                    <a:bodyPr/>
                    <a:lstStyle/>
                    <a:p>
                      <a:endParaRPr lang="en-US" dirty="0"/>
                    </a:p>
                  </a:txBody>
                  <a:tcPr/>
                </a:tc>
                <a:tc>
                  <a:txBody>
                    <a:bodyPr/>
                    <a:lstStyle/>
                    <a:p>
                      <a:r>
                        <a:rPr lang="en-US" dirty="0"/>
                        <a:t>Data Rights</a:t>
                      </a:r>
                    </a:p>
                  </a:txBody>
                  <a:tcPr/>
                </a:tc>
                <a:tc>
                  <a:txBody>
                    <a:bodyPr/>
                    <a:lstStyle/>
                    <a:p>
                      <a:r>
                        <a:rPr lang="en-US"/>
                        <a:t>Patent Rights (Invention)</a:t>
                      </a:r>
                      <a:endParaRPr lang="en-US" dirty="0"/>
                    </a:p>
                  </a:txBody>
                  <a:tcPr/>
                </a:tc>
                <a:extLst>
                  <a:ext uri="{0D108BD9-81ED-4DB2-BD59-A6C34878D82A}">
                    <a16:rowId xmlns:a16="http://schemas.microsoft.com/office/drawing/2014/main" val="2067731548"/>
                  </a:ext>
                </a:extLst>
              </a:tr>
              <a:tr h="694873">
                <a:tc>
                  <a:txBody>
                    <a:bodyPr/>
                    <a:lstStyle/>
                    <a:p>
                      <a:r>
                        <a:rPr lang="en-US" b="1" dirty="0"/>
                        <a:t>Intellectual Property</a:t>
                      </a:r>
                    </a:p>
                  </a:txBody>
                  <a:tcPr/>
                </a:tc>
                <a:tc>
                  <a:txBody>
                    <a:bodyPr/>
                    <a:lstStyle/>
                    <a:p>
                      <a:r>
                        <a:rPr lang="en-US" b="1" dirty="0"/>
                        <a:t>Copyright</a:t>
                      </a:r>
                    </a:p>
                  </a:txBody>
                  <a:tcPr/>
                </a:tc>
                <a:tc>
                  <a:txBody>
                    <a:bodyPr/>
                    <a:lstStyle/>
                    <a:p>
                      <a:r>
                        <a:rPr lang="en-US" b="1" dirty="0"/>
                        <a:t>Patent  </a:t>
                      </a:r>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Must provide enabling disclosure  to USPTO and be issued a patent! </a:t>
                      </a:r>
                      <a:endParaRPr lang="en-US" b="1" dirty="0"/>
                    </a:p>
                  </a:txBody>
                  <a:tcPr/>
                </a:tc>
                <a:extLst>
                  <a:ext uri="{0D108BD9-81ED-4DB2-BD59-A6C34878D82A}">
                    <a16:rowId xmlns:a16="http://schemas.microsoft.com/office/drawing/2014/main" val="1341277654"/>
                  </a:ext>
                </a:extLst>
              </a:tr>
              <a:tr h="1442616">
                <a:tc>
                  <a:txBody>
                    <a:bodyPr/>
                    <a:lstStyle/>
                    <a:p>
                      <a:r>
                        <a:rPr lang="en-US" b="1" dirty="0"/>
                        <a:t>Subject Matter</a:t>
                      </a:r>
                    </a:p>
                  </a:txBody>
                  <a:tcPr/>
                </a:tc>
                <a:tc>
                  <a:txBody>
                    <a:bodyPr/>
                    <a:lstStyle/>
                    <a:p>
                      <a:r>
                        <a:rPr lang="en-US" sz="1800" b="0" i="0" kern="1200" dirty="0">
                          <a:solidFill>
                            <a:schemeClr val="dk1"/>
                          </a:solidFill>
                          <a:effectLst/>
                          <a:latin typeface="+mn-lt"/>
                          <a:ea typeface="+mn-ea"/>
                          <a:cs typeface="+mn-cs"/>
                        </a:rPr>
                        <a:t>“original works of authorship fixed in any tangible medium of expression” 17 USC 102</a:t>
                      </a:r>
                      <a:endParaRPr lang="en-US" dirty="0"/>
                    </a:p>
                  </a:txBody>
                  <a:tcPr/>
                </a:tc>
                <a:tc>
                  <a:txBody>
                    <a:bodyPr/>
                    <a:lstStyle/>
                    <a:p>
                      <a:r>
                        <a:rPr lang="en-US" dirty="0"/>
                        <a:t>“n</a:t>
                      </a:r>
                      <a:r>
                        <a:rPr lang="en-US" sz="1800" b="0" i="0" kern="1200" dirty="0">
                          <a:solidFill>
                            <a:schemeClr val="dk1"/>
                          </a:solidFill>
                          <a:effectLst/>
                          <a:latin typeface="+mn-lt"/>
                          <a:ea typeface="+mn-ea"/>
                          <a:cs typeface="+mn-cs"/>
                        </a:rPr>
                        <a:t>ew and useful </a:t>
                      </a:r>
                      <a:r>
                        <a:rPr lang="en-US" sz="1800" b="0" i="0" u="none" strike="noStrike" kern="1200" dirty="0">
                          <a:solidFill>
                            <a:schemeClr val="dk1"/>
                          </a:solidFill>
                          <a:effectLst/>
                          <a:latin typeface="+mn-lt"/>
                          <a:ea typeface="+mn-ea"/>
                          <a:cs typeface="+mn-cs"/>
                          <a:hlinkClick r:id="rId2"/>
                        </a:rPr>
                        <a:t>process</a:t>
                      </a:r>
                      <a:r>
                        <a:rPr lang="en-US" sz="1800" b="0" i="0" kern="1200" dirty="0">
                          <a:solidFill>
                            <a:schemeClr val="dk1"/>
                          </a:solidFill>
                          <a:effectLst/>
                          <a:latin typeface="+mn-lt"/>
                          <a:ea typeface="+mn-ea"/>
                          <a:cs typeface="+mn-cs"/>
                        </a:rPr>
                        <a:t>, machine, manufacture, or composition of matter, or any new and useful improvement thereof” 35 USC 101</a:t>
                      </a:r>
                    </a:p>
                  </a:txBody>
                  <a:tcPr/>
                </a:tc>
                <a:extLst>
                  <a:ext uri="{0D108BD9-81ED-4DB2-BD59-A6C34878D82A}">
                    <a16:rowId xmlns:a16="http://schemas.microsoft.com/office/drawing/2014/main" val="2769789620"/>
                  </a:ext>
                </a:extLst>
              </a:tr>
              <a:tr h="1079903">
                <a:tc>
                  <a:txBody>
                    <a:bodyPr/>
                    <a:lstStyle/>
                    <a:p>
                      <a:r>
                        <a:rPr lang="en-US" b="1" dirty="0"/>
                        <a:t>Disclosure to Government</a:t>
                      </a:r>
                    </a:p>
                  </a:txBody>
                  <a:tcPr/>
                </a:tc>
                <a:tc>
                  <a:txBody>
                    <a:bodyPr/>
                    <a:lstStyle/>
                    <a:p>
                      <a:r>
                        <a:rPr lang="en-US" dirty="0"/>
                        <a:t>Deliverables identified in the award.  Typically, no deliverables after closeout. </a:t>
                      </a:r>
                    </a:p>
                  </a:txBody>
                  <a:tcPr/>
                </a:tc>
                <a:tc>
                  <a:txBody>
                    <a:bodyPr/>
                    <a:lstStyle/>
                    <a:p>
                      <a:r>
                        <a:rPr lang="en-US" dirty="0"/>
                        <a:t>All Subject Inventions  and filed patents (Conceived or First Reduced to Practice) – Ongoing Obligation</a:t>
                      </a:r>
                    </a:p>
                  </a:txBody>
                  <a:tcPr/>
                </a:tc>
                <a:extLst>
                  <a:ext uri="{0D108BD9-81ED-4DB2-BD59-A6C34878D82A}">
                    <a16:rowId xmlns:a16="http://schemas.microsoft.com/office/drawing/2014/main" val="342283003"/>
                  </a:ext>
                </a:extLst>
              </a:tr>
              <a:tr h="830694">
                <a:tc>
                  <a:txBody>
                    <a:bodyPr/>
                    <a:lstStyle/>
                    <a:p>
                      <a:r>
                        <a:rPr lang="en-US" b="1" dirty="0"/>
                        <a:t>Government Protection From Disclosure</a:t>
                      </a:r>
                    </a:p>
                  </a:txBody>
                  <a:tcPr/>
                </a:tc>
                <a:tc>
                  <a:txBody>
                    <a:bodyPr/>
                    <a:lstStyle/>
                    <a:p>
                      <a:r>
                        <a:rPr lang="en-US" dirty="0"/>
                        <a:t>Limited Rights, Restricted Computer Software, SBIR/STTR Data Rights</a:t>
                      </a:r>
                    </a:p>
                  </a:txBody>
                  <a:tcPr/>
                </a:tc>
                <a:tc>
                  <a:txBody>
                    <a:bodyPr/>
                    <a:lstStyle/>
                    <a:p>
                      <a:r>
                        <a:rPr lang="en-US" dirty="0"/>
                        <a:t>35 USC 205 - Confidentiality</a:t>
                      </a:r>
                    </a:p>
                  </a:txBody>
                  <a:tcPr/>
                </a:tc>
                <a:extLst>
                  <a:ext uri="{0D108BD9-81ED-4DB2-BD59-A6C34878D82A}">
                    <a16:rowId xmlns:a16="http://schemas.microsoft.com/office/drawing/2014/main" val="4150700537"/>
                  </a:ext>
                </a:extLst>
              </a:tr>
            </a:tbl>
          </a:graphicData>
        </a:graphic>
      </p:graphicFrame>
      <p:sp>
        <p:nvSpPr>
          <p:cNvPr id="3" name="TextBox 2">
            <a:extLst>
              <a:ext uri="{FF2B5EF4-FFF2-40B4-BE49-F238E27FC236}">
                <a16:creationId xmlns:a16="http://schemas.microsoft.com/office/drawing/2014/main" id="{05827CB5-DB95-441B-869E-F8BC03F265FD}"/>
              </a:ext>
            </a:extLst>
          </p:cNvPr>
          <p:cNvSpPr txBox="1"/>
          <p:nvPr/>
        </p:nvSpPr>
        <p:spPr>
          <a:xfrm>
            <a:off x="198438" y="6172200"/>
            <a:ext cx="6029215" cy="430887"/>
          </a:xfrm>
          <a:prstGeom prst="rect">
            <a:avLst/>
          </a:prstGeom>
          <a:noFill/>
        </p:spPr>
        <p:txBody>
          <a:bodyPr wrap="none" rtlCol="0">
            <a:spAutoFit/>
          </a:bodyPr>
          <a:lstStyle/>
          <a:p>
            <a:pPr marL="171450" indent="-171450">
              <a:buFont typeface="Arial" panose="020B0604020202020204" pitchFamily="34" charset="0"/>
              <a:buChar char="•"/>
            </a:pPr>
            <a:r>
              <a:rPr lang="en-US" dirty="0"/>
              <a:t>Export Control, Security Classification and other restrictions may also be applicable.</a:t>
            </a:r>
          </a:p>
          <a:p>
            <a:pPr marL="171450" indent="-171450">
              <a:buFont typeface="Arial" panose="020B0604020202020204" pitchFamily="34" charset="0"/>
              <a:buChar char="•"/>
            </a:pPr>
            <a:r>
              <a:rPr lang="en-US" dirty="0"/>
              <a:t>**Provided for discussion purposes only. </a:t>
            </a:r>
          </a:p>
        </p:txBody>
      </p:sp>
    </p:spTree>
    <p:extLst>
      <p:ext uri="{BB962C8B-B14F-4D97-AF65-F5344CB8AC3E}">
        <p14:creationId xmlns:p14="http://schemas.microsoft.com/office/powerpoint/2010/main" val="3731265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Special Terms and Conditions</a:t>
            </a:r>
          </a:p>
        </p:txBody>
      </p:sp>
      <p:sp>
        <p:nvSpPr>
          <p:cNvPr id="3" name="Content Placeholder 2"/>
          <p:cNvSpPr>
            <a:spLocks noGrp="1"/>
          </p:cNvSpPr>
          <p:nvPr>
            <p:ph sz="half" idx="1"/>
          </p:nvPr>
        </p:nvSpPr>
        <p:spPr>
          <a:xfrm>
            <a:off x="457199" y="1142999"/>
            <a:ext cx="8229601" cy="5102225"/>
          </a:xfrm>
        </p:spPr>
        <p:txBody>
          <a:bodyPr>
            <a:normAutofit lnSpcReduction="10000"/>
          </a:bodyPr>
          <a:lstStyle/>
          <a:p>
            <a:r>
              <a:rPr lang="en-US" sz="2400" b="1" dirty="0">
                <a:latin typeface="Arial Unicode MS" pitchFamily="34" charset="-128"/>
                <a:ea typeface="Arial Unicode MS" pitchFamily="34" charset="-128"/>
                <a:cs typeface="Arial Unicode MS" pitchFamily="34" charset="-128"/>
              </a:rPr>
              <a:t>Incorporates Provisions Stated in 2 CFR Part 200 and as amended in 2 CFR Part 910 (DOE-Specific).   </a:t>
            </a:r>
            <a:r>
              <a:rPr lang="en-US" sz="2400" b="1" dirty="0">
                <a:latin typeface="Arial Unicode MS" pitchFamily="34" charset="-128"/>
                <a:ea typeface="Arial Unicode MS" pitchFamily="34" charset="-128"/>
                <a:cs typeface="Arial Unicode MS" pitchFamily="34" charset="-128"/>
                <a:hlinkClick r:id="rId3"/>
              </a:rPr>
              <a:t>http://www.eCFR.gov</a:t>
            </a:r>
            <a:r>
              <a:rPr lang="en-US" sz="2400" b="1" dirty="0">
                <a:latin typeface="Arial Unicode MS" pitchFamily="34" charset="-128"/>
                <a:ea typeface="Arial Unicode MS" pitchFamily="34" charset="-128"/>
                <a:cs typeface="Arial Unicode MS" pitchFamily="34" charset="-128"/>
              </a:rPr>
              <a:t>     </a:t>
            </a:r>
            <a:r>
              <a:rPr lang="en-US" sz="2400" b="1" dirty="0">
                <a:latin typeface="Arial Unicode MS" pitchFamily="34" charset="-128"/>
                <a:ea typeface="Arial Unicode MS" pitchFamily="34" charset="-128"/>
                <a:cs typeface="Arial Unicode MS" pitchFamily="34" charset="-128"/>
                <a:hlinkClick r:id="rId3"/>
              </a:rPr>
              <a:t> </a:t>
            </a:r>
          </a:p>
          <a:p>
            <a:pPr marL="0" indent="0">
              <a:buNone/>
            </a:pPr>
            <a:r>
              <a:rPr lang="en-US" sz="2400" b="1" dirty="0">
                <a:latin typeface="Arial Unicode MS" pitchFamily="34" charset="-128"/>
                <a:ea typeface="Arial Unicode MS" pitchFamily="34" charset="-128"/>
                <a:cs typeface="Arial Unicode MS" pitchFamily="34" charset="-128"/>
              </a:rPr>
              <a:t>    </a:t>
            </a:r>
          </a:p>
          <a:p>
            <a:r>
              <a:rPr lang="en-US" sz="2400" b="1" dirty="0">
                <a:latin typeface="Arial Unicode MS" pitchFamily="34" charset="-128"/>
                <a:ea typeface="Arial Unicode MS" pitchFamily="34" charset="-128"/>
                <a:cs typeface="Arial Unicode MS" pitchFamily="34" charset="-128"/>
              </a:rPr>
              <a:t>Highlights:</a:t>
            </a:r>
          </a:p>
          <a:p>
            <a:pPr lvl="1"/>
            <a:r>
              <a:rPr lang="en-US" sz="2000" b="1" dirty="0">
                <a:latin typeface="Arial Unicode MS" pitchFamily="34" charset="-128"/>
                <a:ea typeface="Arial Unicode MS" pitchFamily="34" charset="-128"/>
                <a:cs typeface="Arial Unicode MS" pitchFamily="34" charset="-128"/>
              </a:rPr>
              <a:t>FA-TC-0001C Award Project Period and Budget Periods</a:t>
            </a:r>
          </a:p>
          <a:p>
            <a:pPr lvl="1"/>
            <a:r>
              <a:rPr lang="en-US" sz="2000" b="1" dirty="0">
                <a:latin typeface="Arial Unicode MS" pitchFamily="34" charset="-128"/>
                <a:ea typeface="Arial Unicode MS" pitchFamily="34" charset="-128"/>
                <a:cs typeface="Arial Unicode MS" pitchFamily="34" charset="-128"/>
              </a:rPr>
              <a:t>FA-TC-0003.2 Payment Procedures – REIMBURSEMENT Through the Automated Standard Application for Payments (ASAP)</a:t>
            </a:r>
          </a:p>
          <a:p>
            <a:pPr lvl="1"/>
            <a:r>
              <a:rPr lang="en-US" sz="2000" b="1" dirty="0">
                <a:latin typeface="Arial Unicode MS" pitchFamily="34" charset="-128"/>
                <a:ea typeface="Arial Unicode MS" pitchFamily="34" charset="-128"/>
                <a:cs typeface="Arial Unicode MS" pitchFamily="34" charset="-128"/>
              </a:rPr>
              <a:t>FA-TC-0007.1 </a:t>
            </a:r>
            <a:r>
              <a:rPr lang="en-US" sz="2000" b="1" dirty="0" err="1">
                <a:latin typeface="Arial Unicode MS" pitchFamily="34" charset="-128"/>
                <a:ea typeface="Arial Unicode MS" pitchFamily="34" charset="-128"/>
                <a:cs typeface="Arial Unicode MS" pitchFamily="34" charset="-128"/>
              </a:rPr>
              <a:t>Rebudgeting</a:t>
            </a:r>
            <a:r>
              <a:rPr lang="en-US" sz="2000" b="1" dirty="0">
                <a:latin typeface="Arial Unicode MS" pitchFamily="34" charset="-128"/>
                <a:ea typeface="Arial Unicode MS" pitchFamily="34" charset="-128"/>
                <a:cs typeface="Arial Unicode MS" pitchFamily="34" charset="-128"/>
              </a:rPr>
              <a:t> and Recovery of Indirect Costs</a:t>
            </a:r>
          </a:p>
          <a:p>
            <a:pPr lvl="1"/>
            <a:r>
              <a:rPr lang="en-US" sz="2000" b="1" dirty="0">
                <a:latin typeface="Arial Unicode MS" pitchFamily="34" charset="-128"/>
                <a:ea typeface="Arial Unicode MS" pitchFamily="34" charset="-128"/>
                <a:cs typeface="Arial Unicode MS" pitchFamily="34" charset="-128"/>
              </a:rPr>
              <a:t>FA-TC-0013 Reporting Requirements</a:t>
            </a:r>
          </a:p>
          <a:p>
            <a:pPr lvl="1"/>
            <a:r>
              <a:rPr lang="en-US" sz="2000" b="1" dirty="0">
                <a:latin typeface="Arial Unicode MS" pitchFamily="34" charset="-128"/>
                <a:ea typeface="Arial Unicode MS" pitchFamily="34" charset="-128"/>
                <a:cs typeface="Arial Unicode MS" pitchFamily="34" charset="-128"/>
              </a:rPr>
              <a:t>FA-TC-0025A Insurance Coverage, FA-TC-0025D Equipment, FA-TC-0025G Property Trust Relationship (these 3 clauses pertain to awards containing equipment)</a:t>
            </a:r>
          </a:p>
          <a:p>
            <a:pPr marL="457200" lvl="1" indent="0">
              <a:buNone/>
            </a:pPr>
            <a:endParaRPr lang="en-US" sz="2000" b="1" dirty="0">
              <a:latin typeface="Arial Unicode MS" pitchFamily="34" charset="-128"/>
              <a:ea typeface="Arial Unicode MS" pitchFamily="34" charset="-128"/>
              <a:cs typeface="Arial Unicode MS" pitchFamily="34" charset="-128"/>
            </a:endParaRPr>
          </a:p>
          <a:p>
            <a:pPr marL="0" indent="0">
              <a:buNone/>
            </a:pPr>
            <a:endParaRPr lang="en-US" sz="2400" b="1" dirty="0">
              <a:latin typeface="Arial Unicode MS" pitchFamily="34" charset="-128"/>
              <a:ea typeface="Arial Unicode MS" pitchFamily="34" charset="-128"/>
              <a:cs typeface="Arial Unicode MS" pitchFamily="34" charset="-128"/>
            </a:endParaRPr>
          </a:p>
          <a:p>
            <a:pPr marL="0" indent="0">
              <a:buNone/>
            </a:pPr>
            <a:endParaRPr lang="en-US" sz="24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40</a:t>
            </a:fld>
            <a:endParaRPr lang="en-US" dirty="0"/>
          </a:p>
        </p:txBody>
      </p:sp>
      <p:pic>
        <p:nvPicPr>
          <p:cNvPr id="5" name="Picture 4"/>
          <p:cNvPicPr>
            <a:picLocks noChangeAspect="1"/>
          </p:cNvPicPr>
          <p:nvPr/>
        </p:nvPicPr>
        <p:blipFill>
          <a:blip r:embed="rId4"/>
          <a:stretch>
            <a:fillRect/>
          </a:stretch>
        </p:blipFill>
        <p:spPr>
          <a:xfrm>
            <a:off x="7655560" y="2057400"/>
            <a:ext cx="954125" cy="821716"/>
          </a:xfrm>
          <a:prstGeom prst="rect">
            <a:avLst/>
          </a:prstGeom>
        </p:spPr>
      </p:pic>
    </p:spTree>
    <p:extLst>
      <p:ext uri="{BB962C8B-B14F-4D97-AF65-F5344CB8AC3E}">
        <p14:creationId xmlns:p14="http://schemas.microsoft.com/office/powerpoint/2010/main" val="291976008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Reporting Requirements</a:t>
            </a:r>
          </a:p>
        </p:txBody>
      </p:sp>
      <p:pic>
        <p:nvPicPr>
          <p:cNvPr id="9" name="Content Placeholder 8"/>
          <p:cNvPicPr>
            <a:picLocks noGrp="1" noChangeAspect="1"/>
          </p:cNvPicPr>
          <p:nvPr>
            <p:ph idx="1"/>
          </p:nvPr>
        </p:nvPicPr>
        <p:blipFill>
          <a:blip r:embed="rId3"/>
          <a:stretch>
            <a:fillRect/>
          </a:stretch>
        </p:blipFill>
        <p:spPr>
          <a:xfrm>
            <a:off x="2286000" y="1276808"/>
            <a:ext cx="4555472" cy="5154048"/>
          </a:xfrm>
          <a:prstGeom prst="rect">
            <a:avLst/>
          </a:prstGeom>
          <a:solidFill>
            <a:srgbClr val="FF0000"/>
          </a:solidFill>
        </p:spPr>
      </p:pic>
      <p:sp>
        <p:nvSpPr>
          <p:cNvPr id="4" name="Slide Number Placeholder 3"/>
          <p:cNvSpPr>
            <a:spLocks noGrp="1"/>
          </p:cNvSpPr>
          <p:nvPr>
            <p:ph type="sldNum" sz="quarter" idx="12"/>
          </p:nvPr>
        </p:nvSpPr>
        <p:spPr/>
        <p:txBody>
          <a:bodyPr/>
          <a:lstStyle/>
          <a:p>
            <a:fld id="{34F214E0-DA64-44BF-8683-1907C76195D8}" type="slidenum">
              <a:rPr lang="en-US" smtClean="0"/>
              <a:pPr/>
              <a:t>41</a:t>
            </a:fld>
            <a:endParaRPr lang="en-US" dirty="0"/>
          </a:p>
        </p:txBody>
      </p:sp>
      <p:sp>
        <p:nvSpPr>
          <p:cNvPr id="6" name="TextBox 5"/>
          <p:cNvSpPr txBox="1"/>
          <p:nvPr/>
        </p:nvSpPr>
        <p:spPr>
          <a:xfrm>
            <a:off x="3581399" y="990600"/>
            <a:ext cx="1480181" cy="341632"/>
          </a:xfrm>
          <a:prstGeom prst="rect">
            <a:avLst/>
          </a:prstGeom>
          <a:noFill/>
        </p:spPr>
        <p:txBody>
          <a:bodyPr wrap="square" rtlCol="0">
            <a:spAutoFit/>
          </a:bodyPr>
          <a:lstStyle/>
          <a:p>
            <a:pPr algn="ctr"/>
            <a:r>
              <a:rPr lang="en-US" sz="1800" dirty="0"/>
              <a:t>Phase</a:t>
            </a:r>
            <a:r>
              <a:rPr lang="en-US" sz="1600" dirty="0"/>
              <a:t> I</a:t>
            </a:r>
          </a:p>
        </p:txBody>
      </p:sp>
      <p:sp>
        <p:nvSpPr>
          <p:cNvPr id="7" name="TextBox 6"/>
          <p:cNvSpPr txBox="1"/>
          <p:nvPr/>
        </p:nvSpPr>
        <p:spPr>
          <a:xfrm>
            <a:off x="114300" y="6516262"/>
            <a:ext cx="5143500" cy="244682"/>
          </a:xfrm>
          <a:prstGeom prst="rect">
            <a:avLst/>
          </a:prstGeom>
          <a:noFill/>
        </p:spPr>
        <p:txBody>
          <a:bodyPr wrap="square" rtlCol="0">
            <a:spAutoFit/>
          </a:bodyPr>
          <a:lstStyle/>
          <a:p>
            <a:r>
              <a:rPr lang="en-US" dirty="0"/>
              <a:t>Note: Reporting Requirements are subject to change via award modification.</a:t>
            </a:r>
          </a:p>
        </p:txBody>
      </p:sp>
      <p:sp>
        <p:nvSpPr>
          <p:cNvPr id="15" name="TextBox 14"/>
          <p:cNvSpPr txBox="1"/>
          <p:nvPr/>
        </p:nvSpPr>
        <p:spPr>
          <a:xfrm>
            <a:off x="285750" y="2417520"/>
            <a:ext cx="1600200" cy="549381"/>
          </a:xfrm>
          <a:prstGeom prst="rect">
            <a:avLst/>
          </a:prstGeom>
          <a:noFill/>
        </p:spPr>
        <p:txBody>
          <a:bodyPr wrap="square" rtlCol="0">
            <a:spAutoFit/>
          </a:bodyPr>
          <a:lstStyle/>
          <a:p>
            <a:r>
              <a:rPr lang="en-US" dirty="0"/>
              <a:t>Research Performance Progress Report (RPPR) </a:t>
            </a:r>
          </a:p>
        </p:txBody>
      </p:sp>
      <p:sp>
        <p:nvSpPr>
          <p:cNvPr id="16" name="TextBox 15"/>
          <p:cNvSpPr txBox="1"/>
          <p:nvPr/>
        </p:nvSpPr>
        <p:spPr>
          <a:xfrm>
            <a:off x="193316" y="3040563"/>
            <a:ext cx="1714500" cy="244682"/>
          </a:xfrm>
          <a:prstGeom prst="rect">
            <a:avLst/>
          </a:prstGeom>
          <a:noFill/>
        </p:spPr>
        <p:txBody>
          <a:bodyPr wrap="square" rtlCol="0">
            <a:spAutoFit/>
          </a:bodyPr>
          <a:lstStyle/>
          <a:p>
            <a:r>
              <a:rPr lang="en-US" dirty="0"/>
              <a:t>  Special Status Report</a:t>
            </a:r>
          </a:p>
        </p:txBody>
      </p:sp>
      <p:sp>
        <p:nvSpPr>
          <p:cNvPr id="17" name="TextBox 16"/>
          <p:cNvSpPr txBox="1"/>
          <p:nvPr/>
        </p:nvSpPr>
        <p:spPr>
          <a:xfrm>
            <a:off x="284095" y="3441715"/>
            <a:ext cx="1371600" cy="244682"/>
          </a:xfrm>
          <a:prstGeom prst="rect">
            <a:avLst/>
          </a:prstGeom>
          <a:noFill/>
        </p:spPr>
        <p:txBody>
          <a:bodyPr wrap="square" rtlCol="0">
            <a:spAutoFit/>
          </a:bodyPr>
          <a:lstStyle/>
          <a:p>
            <a:r>
              <a:rPr lang="en-US" dirty="0"/>
              <a:t>SF-425</a:t>
            </a:r>
          </a:p>
        </p:txBody>
      </p:sp>
      <p:sp>
        <p:nvSpPr>
          <p:cNvPr id="18" name="TextBox 17"/>
          <p:cNvSpPr txBox="1"/>
          <p:nvPr/>
        </p:nvSpPr>
        <p:spPr>
          <a:xfrm>
            <a:off x="326390" y="4700177"/>
            <a:ext cx="1330960" cy="244682"/>
          </a:xfrm>
          <a:prstGeom prst="rect">
            <a:avLst/>
          </a:prstGeom>
          <a:noFill/>
        </p:spPr>
        <p:txBody>
          <a:bodyPr wrap="square" rtlCol="0">
            <a:spAutoFit/>
          </a:bodyPr>
          <a:lstStyle/>
          <a:p>
            <a:r>
              <a:rPr lang="en-US" dirty="0"/>
              <a:t>Compliance Audit</a:t>
            </a:r>
          </a:p>
        </p:txBody>
      </p:sp>
      <p:sp>
        <p:nvSpPr>
          <p:cNvPr id="19" name="TextBox 18"/>
          <p:cNvSpPr txBox="1"/>
          <p:nvPr/>
        </p:nvSpPr>
        <p:spPr>
          <a:xfrm>
            <a:off x="326390" y="5257800"/>
            <a:ext cx="1616710" cy="244682"/>
          </a:xfrm>
          <a:prstGeom prst="rect">
            <a:avLst/>
          </a:prstGeom>
          <a:noFill/>
        </p:spPr>
        <p:txBody>
          <a:bodyPr wrap="square" rtlCol="0">
            <a:spAutoFit/>
          </a:bodyPr>
          <a:lstStyle/>
          <a:p>
            <a:r>
              <a:rPr lang="en-US" dirty="0"/>
              <a:t>Life Cycle Certification</a:t>
            </a:r>
          </a:p>
        </p:txBody>
      </p:sp>
      <p:sp>
        <p:nvSpPr>
          <p:cNvPr id="20" name="TextBox 19"/>
          <p:cNvSpPr txBox="1"/>
          <p:nvPr/>
        </p:nvSpPr>
        <p:spPr>
          <a:xfrm>
            <a:off x="6934200" y="2528224"/>
            <a:ext cx="1600200" cy="244682"/>
          </a:xfrm>
          <a:prstGeom prst="rect">
            <a:avLst/>
          </a:prstGeom>
          <a:noFill/>
        </p:spPr>
        <p:txBody>
          <a:bodyPr wrap="square" rtlCol="0">
            <a:spAutoFit/>
          </a:bodyPr>
          <a:lstStyle/>
          <a:p>
            <a:pPr algn="ctr"/>
            <a:r>
              <a:rPr lang="en-US" dirty="0"/>
              <a:t>Final SF-425</a:t>
            </a:r>
          </a:p>
        </p:txBody>
      </p:sp>
      <p:sp>
        <p:nvSpPr>
          <p:cNvPr id="21" name="TextBox 20"/>
          <p:cNvSpPr txBox="1"/>
          <p:nvPr/>
        </p:nvSpPr>
        <p:spPr>
          <a:xfrm>
            <a:off x="6934200" y="2125581"/>
            <a:ext cx="1600200" cy="341632"/>
          </a:xfrm>
          <a:prstGeom prst="rect">
            <a:avLst/>
          </a:prstGeom>
          <a:noFill/>
        </p:spPr>
        <p:txBody>
          <a:bodyPr wrap="square" rtlCol="0">
            <a:spAutoFit/>
          </a:bodyPr>
          <a:lstStyle/>
          <a:p>
            <a:pPr algn="ctr"/>
            <a:r>
              <a:rPr lang="en-US" sz="1800" u="sng" dirty="0"/>
              <a:t>Closeout</a:t>
            </a:r>
          </a:p>
        </p:txBody>
      </p:sp>
      <p:sp>
        <p:nvSpPr>
          <p:cNvPr id="22" name="TextBox 21"/>
          <p:cNvSpPr txBox="1"/>
          <p:nvPr/>
        </p:nvSpPr>
        <p:spPr>
          <a:xfrm>
            <a:off x="6934200" y="3052473"/>
            <a:ext cx="1600200" cy="244682"/>
          </a:xfrm>
          <a:prstGeom prst="rect">
            <a:avLst/>
          </a:prstGeom>
          <a:noFill/>
        </p:spPr>
        <p:txBody>
          <a:bodyPr wrap="square" rtlCol="0">
            <a:spAutoFit/>
          </a:bodyPr>
          <a:lstStyle/>
          <a:p>
            <a:pPr algn="ctr"/>
            <a:r>
              <a:rPr lang="en-US" dirty="0"/>
              <a:t>Patent Certification</a:t>
            </a:r>
          </a:p>
        </p:txBody>
      </p:sp>
      <p:sp>
        <p:nvSpPr>
          <p:cNvPr id="24" name="TextBox 23"/>
          <p:cNvSpPr txBox="1"/>
          <p:nvPr/>
        </p:nvSpPr>
        <p:spPr>
          <a:xfrm>
            <a:off x="6934200" y="4334028"/>
            <a:ext cx="1600200" cy="244682"/>
          </a:xfrm>
          <a:prstGeom prst="rect">
            <a:avLst/>
          </a:prstGeom>
          <a:noFill/>
        </p:spPr>
        <p:txBody>
          <a:bodyPr wrap="square" rtlCol="0">
            <a:spAutoFit/>
          </a:bodyPr>
          <a:lstStyle/>
          <a:p>
            <a:pPr algn="ctr"/>
            <a:r>
              <a:rPr lang="en-US" dirty="0"/>
              <a:t>Final Technical Report</a:t>
            </a:r>
          </a:p>
        </p:txBody>
      </p:sp>
      <p:sp>
        <p:nvSpPr>
          <p:cNvPr id="25" name="TextBox 24"/>
          <p:cNvSpPr txBox="1"/>
          <p:nvPr/>
        </p:nvSpPr>
        <p:spPr>
          <a:xfrm>
            <a:off x="6942814" y="3601794"/>
            <a:ext cx="1600200" cy="397032"/>
          </a:xfrm>
          <a:prstGeom prst="rect">
            <a:avLst/>
          </a:prstGeom>
          <a:noFill/>
        </p:spPr>
        <p:txBody>
          <a:bodyPr wrap="square" rtlCol="0">
            <a:spAutoFit/>
          </a:bodyPr>
          <a:lstStyle/>
          <a:p>
            <a:pPr algn="ctr"/>
            <a:r>
              <a:rPr lang="en-US" dirty="0"/>
              <a:t>Property Certification (SF-428)</a:t>
            </a:r>
          </a:p>
        </p:txBody>
      </p:sp>
      <p:sp>
        <p:nvSpPr>
          <p:cNvPr id="26" name="TextBox 25"/>
          <p:cNvSpPr txBox="1"/>
          <p:nvPr/>
        </p:nvSpPr>
        <p:spPr>
          <a:xfrm>
            <a:off x="6946127" y="5132968"/>
            <a:ext cx="1616710" cy="397032"/>
          </a:xfrm>
          <a:prstGeom prst="rect">
            <a:avLst/>
          </a:prstGeom>
          <a:noFill/>
        </p:spPr>
        <p:txBody>
          <a:bodyPr wrap="square" rtlCol="0">
            <a:spAutoFit/>
          </a:bodyPr>
          <a:lstStyle/>
          <a:p>
            <a:pPr algn="ctr"/>
            <a:r>
              <a:rPr lang="en-US" dirty="0"/>
              <a:t>Life Cycle Certification</a:t>
            </a:r>
          </a:p>
        </p:txBody>
      </p:sp>
      <p:sp>
        <p:nvSpPr>
          <p:cNvPr id="12" name="Down Arrow 11"/>
          <p:cNvSpPr/>
          <p:nvPr/>
        </p:nvSpPr>
        <p:spPr bwMode="auto">
          <a:xfrm>
            <a:off x="2951095" y="2048194"/>
            <a:ext cx="287405" cy="29781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13" name="Down Arrow 12"/>
          <p:cNvSpPr/>
          <p:nvPr/>
        </p:nvSpPr>
        <p:spPr bwMode="auto">
          <a:xfrm>
            <a:off x="3048000" y="2037249"/>
            <a:ext cx="190500" cy="291939"/>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27" name="Down Arrow 26"/>
          <p:cNvSpPr/>
          <p:nvPr/>
        </p:nvSpPr>
        <p:spPr bwMode="auto">
          <a:xfrm>
            <a:off x="4648200" y="2086764"/>
            <a:ext cx="190500" cy="291939"/>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29" name="Down Arrow 28"/>
          <p:cNvSpPr/>
          <p:nvPr/>
        </p:nvSpPr>
        <p:spPr bwMode="auto">
          <a:xfrm>
            <a:off x="5711506" y="2083131"/>
            <a:ext cx="190500" cy="291939"/>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109933956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General Terms and Conditions</a:t>
            </a:r>
          </a:p>
        </p:txBody>
      </p:sp>
      <p:sp>
        <p:nvSpPr>
          <p:cNvPr id="3" name="Content Placeholder 2"/>
          <p:cNvSpPr>
            <a:spLocks noGrp="1"/>
          </p:cNvSpPr>
          <p:nvPr>
            <p:ph idx="1"/>
          </p:nvPr>
        </p:nvSpPr>
        <p:spPr/>
        <p:txBody>
          <a:bodyPr/>
          <a:lstStyle/>
          <a:p>
            <a:r>
              <a:rPr lang="en-US" sz="2400" b="1" dirty="0">
                <a:latin typeface="Arial Unicode MS" pitchFamily="34" charset="-128"/>
                <a:ea typeface="Arial Unicode MS" pitchFamily="34" charset="-128"/>
                <a:cs typeface="Arial Unicode MS" pitchFamily="34" charset="-128"/>
              </a:rPr>
              <a:t>GTCs highlight those requirements which are especially pertinent to research grants in general. </a:t>
            </a:r>
          </a:p>
          <a:p>
            <a:r>
              <a:rPr lang="en-US" sz="2400" b="1" dirty="0">
                <a:latin typeface="Arial Unicode MS" pitchFamily="34" charset="-128"/>
                <a:ea typeface="Arial Unicode MS" pitchFamily="34" charset="-128"/>
                <a:cs typeface="Arial Unicode MS" pitchFamily="34" charset="-128"/>
              </a:rPr>
              <a:t>GTCs DO NOT  represent an exhaustive listing of all requirements applicable to the Assistance Agreement.</a:t>
            </a:r>
          </a:p>
          <a:p>
            <a:r>
              <a:rPr lang="en-US" sz="2400" b="1" dirty="0">
                <a:latin typeface="Arial Unicode MS" pitchFamily="34" charset="-128"/>
                <a:ea typeface="Arial Unicode MS" pitchFamily="34" charset="-128"/>
                <a:cs typeface="Arial Unicode MS" pitchFamily="34" charset="-128"/>
              </a:rPr>
              <a:t>Highlights:</a:t>
            </a:r>
          </a:p>
          <a:p>
            <a:pPr lvl="1"/>
            <a:r>
              <a:rPr lang="en-US" sz="2000" b="1" dirty="0">
                <a:latin typeface="Arial Unicode MS" pitchFamily="34" charset="-128"/>
                <a:ea typeface="Arial Unicode MS" pitchFamily="34" charset="-128"/>
                <a:cs typeface="Arial Unicode MS" pitchFamily="34" charset="-128"/>
              </a:rPr>
              <a:t>Revisions requiring Contracting Officer (CO) Approval</a:t>
            </a:r>
          </a:p>
          <a:p>
            <a:pPr lvl="1"/>
            <a:r>
              <a:rPr lang="en-US" sz="2000" b="1" dirty="0">
                <a:latin typeface="Arial Unicode MS" pitchFamily="34" charset="-128"/>
                <a:ea typeface="Arial Unicode MS" pitchFamily="34" charset="-128"/>
                <a:cs typeface="Arial Unicode MS" pitchFamily="34" charset="-128"/>
              </a:rPr>
              <a:t>Property</a:t>
            </a:r>
          </a:p>
          <a:p>
            <a:pPr lvl="1"/>
            <a:r>
              <a:rPr lang="en-US" sz="2000" b="1" dirty="0">
                <a:latin typeface="Arial Unicode MS" pitchFamily="34" charset="-128"/>
                <a:ea typeface="Arial Unicode MS" pitchFamily="34" charset="-128"/>
                <a:cs typeface="Arial Unicode MS" pitchFamily="34" charset="-128"/>
              </a:rPr>
              <a:t>SBIR/STTR Participation Requirements (Grantee and PI)</a:t>
            </a:r>
          </a:p>
          <a:p>
            <a:pPr lvl="1"/>
            <a:r>
              <a:rPr lang="en-US" sz="2000" b="1" dirty="0">
                <a:latin typeface="Arial Unicode MS" pitchFamily="34" charset="-128"/>
                <a:ea typeface="Arial Unicode MS" pitchFamily="34" charset="-128"/>
                <a:cs typeface="Arial Unicode MS" pitchFamily="34" charset="-128"/>
              </a:rPr>
              <a:t>Patent Rights</a:t>
            </a:r>
          </a:p>
          <a:p>
            <a:pPr lvl="1"/>
            <a:r>
              <a:rPr lang="en-US" sz="2000" b="1" dirty="0">
                <a:latin typeface="Arial Unicode MS" pitchFamily="34" charset="-128"/>
                <a:ea typeface="Arial Unicode MS" pitchFamily="34" charset="-128"/>
                <a:cs typeface="Arial Unicode MS" pitchFamily="34" charset="-128"/>
              </a:rPr>
              <a:t>Rights in Data</a:t>
            </a:r>
          </a:p>
          <a:p>
            <a:endParaRPr lang="en-US" sz="24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42</a:t>
            </a:fld>
            <a:endParaRPr lang="en-US" dirty="0"/>
          </a:p>
        </p:txBody>
      </p:sp>
      <p:pic>
        <p:nvPicPr>
          <p:cNvPr id="5" name="Picture 4"/>
          <p:cNvPicPr>
            <a:picLocks noChangeAspect="1"/>
          </p:cNvPicPr>
          <p:nvPr/>
        </p:nvPicPr>
        <p:blipFill>
          <a:blip r:embed="rId3"/>
          <a:stretch>
            <a:fillRect/>
          </a:stretch>
        </p:blipFill>
        <p:spPr>
          <a:xfrm>
            <a:off x="5486400" y="5061744"/>
            <a:ext cx="2383190" cy="1123950"/>
          </a:xfrm>
          <a:prstGeom prst="rect">
            <a:avLst/>
          </a:prstGeom>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Award Revisions – </a:t>
            </a:r>
          </a:p>
        </p:txBody>
      </p:sp>
      <p:sp>
        <p:nvSpPr>
          <p:cNvPr id="3" name="Content Placeholder 2"/>
          <p:cNvSpPr>
            <a:spLocks noGrp="1"/>
          </p:cNvSpPr>
          <p:nvPr>
            <p:ph idx="1"/>
          </p:nvPr>
        </p:nvSpPr>
        <p:spPr>
          <a:xfrm>
            <a:off x="461554" y="1295401"/>
            <a:ext cx="8229600" cy="4419600"/>
          </a:xfrm>
        </p:spPr>
        <p:txBody>
          <a:bodyPr/>
          <a:lstStyle/>
          <a:p>
            <a:pPr marL="0" indent="0">
              <a:buNone/>
            </a:pPr>
            <a:r>
              <a:rPr lang="en-US" b="1" dirty="0">
                <a:solidFill>
                  <a:srgbClr val="225122"/>
                </a:solidFill>
                <a:latin typeface="Arial Unicode MS" pitchFamily="34" charset="-128"/>
                <a:ea typeface="Arial Unicode MS" pitchFamily="34" charset="-128"/>
                <a:cs typeface="Arial Unicode MS" pitchFamily="34" charset="-128"/>
              </a:rPr>
              <a:t>PI/Key Personnel Changes</a:t>
            </a:r>
            <a:endParaRPr lang="en-US" b="1" dirty="0">
              <a:latin typeface="Arial Unicode MS" pitchFamily="34" charset="-128"/>
              <a:ea typeface="Arial Unicode MS" pitchFamily="34" charset="-128"/>
              <a:cs typeface="Arial Unicode MS" pitchFamily="34" charset="-128"/>
            </a:endParaRPr>
          </a:p>
          <a:p>
            <a:endParaRPr lang="en-US" sz="2000" b="1" dirty="0">
              <a:latin typeface="Arial Unicode MS" pitchFamily="34" charset="-128"/>
              <a:ea typeface="Arial Unicode MS" pitchFamily="34" charset="-128"/>
              <a:cs typeface="Arial Unicode MS" pitchFamily="34" charset="-128"/>
            </a:endParaRPr>
          </a:p>
          <a:p>
            <a:r>
              <a:rPr lang="en-US" sz="2200" b="1" dirty="0">
                <a:latin typeface="Arial Unicode MS" pitchFamily="34" charset="-128"/>
                <a:ea typeface="Arial Unicode MS" pitchFamily="34" charset="-128"/>
                <a:cs typeface="Arial Unicode MS" pitchFamily="34" charset="-128"/>
              </a:rPr>
              <a:t>Request submitted via Portfolio Analysis and Management System (PAMS)</a:t>
            </a:r>
          </a:p>
          <a:p>
            <a:r>
              <a:rPr lang="en-US" sz="2200" b="1" dirty="0">
                <a:latin typeface="Arial Unicode MS" pitchFamily="34" charset="-128"/>
                <a:ea typeface="Arial Unicode MS" pitchFamily="34" charset="-128"/>
                <a:cs typeface="Arial Unicode MS" pitchFamily="34" charset="-128"/>
              </a:rPr>
              <a:t>Selection of the new PI from registered PAMS users</a:t>
            </a:r>
          </a:p>
          <a:p>
            <a:pPr marL="0" indent="0">
              <a:buNone/>
            </a:pPr>
            <a:r>
              <a:rPr lang="en-US" sz="2200" b="1" dirty="0">
                <a:latin typeface="Arial Unicode MS" pitchFamily="34" charset="-128"/>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 Specify how to handle the current PI (remove from 	   award or leave on award but change role to Other)</a:t>
            </a:r>
          </a:p>
          <a:p>
            <a:pPr marL="0" indent="0">
              <a:buNone/>
            </a:pPr>
            <a:r>
              <a:rPr lang="en-US" sz="2200" dirty="0">
                <a:latin typeface="Arial Unicode MS" pitchFamily="34" charset="-128"/>
                <a:ea typeface="Arial Unicode MS" pitchFamily="34" charset="-128"/>
                <a:cs typeface="Arial Unicode MS" pitchFamily="34" charset="-128"/>
              </a:rPr>
              <a:t>	– Attach resume or CV of the new PI.</a:t>
            </a:r>
          </a:p>
          <a:p>
            <a:r>
              <a:rPr lang="en-US" sz="2200" b="1" dirty="0">
                <a:latin typeface="Arial Unicode MS" pitchFamily="34" charset="-128"/>
                <a:ea typeface="Arial Unicode MS" pitchFamily="34" charset="-128"/>
                <a:cs typeface="Arial Unicode MS" pitchFamily="34" charset="-128"/>
              </a:rPr>
              <a:t>The Small Business Authorized Representative must submit the request. </a:t>
            </a:r>
          </a:p>
        </p:txBody>
      </p:sp>
      <p:sp>
        <p:nvSpPr>
          <p:cNvPr id="4" name="Slide Number Placeholder 3"/>
          <p:cNvSpPr>
            <a:spLocks noGrp="1"/>
          </p:cNvSpPr>
          <p:nvPr>
            <p:ph type="sldNum" sz="quarter" idx="12"/>
          </p:nvPr>
        </p:nvSpPr>
        <p:spPr/>
        <p:txBody>
          <a:bodyPr/>
          <a:lstStyle/>
          <a:p>
            <a:fld id="{34F214E0-DA64-44BF-8683-1907C76195D8}" type="slidenum">
              <a:rPr lang="en-US" smtClean="0"/>
              <a:pPr/>
              <a:t>43</a:t>
            </a:fld>
            <a:endParaRPr lang="en-US" dirty="0"/>
          </a:p>
        </p:txBody>
      </p:sp>
    </p:spTree>
    <p:extLst>
      <p:ext uri="{BB962C8B-B14F-4D97-AF65-F5344CB8AC3E}">
        <p14:creationId xmlns:p14="http://schemas.microsoft.com/office/powerpoint/2010/main" val="19929"/>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Award Revisions – Other Types</a:t>
            </a:r>
            <a:br>
              <a:rPr lang="en-US" sz="2400" b="1" dirty="0">
                <a:latin typeface="Arial Unicode MS" pitchFamily="34" charset="-128"/>
                <a:ea typeface="Arial Unicode MS" pitchFamily="34" charset="-128"/>
                <a:cs typeface="Arial Unicode MS" pitchFamily="34" charset="-128"/>
              </a:rPr>
            </a:br>
            <a:r>
              <a:rPr lang="en-US" sz="3200" b="1" dirty="0">
                <a:solidFill>
                  <a:srgbClr val="225122"/>
                </a:solidFill>
                <a:latin typeface="Arial Unicode MS" pitchFamily="34" charset="-128"/>
                <a:ea typeface="Arial Unicode MS" pitchFamily="34" charset="-128"/>
                <a:cs typeface="Arial Unicode MS" pitchFamily="34" charset="-128"/>
              </a:rPr>
              <a:t>	</a:t>
            </a:r>
          </a:p>
        </p:txBody>
      </p:sp>
      <p:sp>
        <p:nvSpPr>
          <p:cNvPr id="3" name="Content Placeholder 2"/>
          <p:cNvSpPr>
            <a:spLocks noGrp="1"/>
          </p:cNvSpPr>
          <p:nvPr>
            <p:ph idx="1"/>
          </p:nvPr>
        </p:nvSpPr>
        <p:spPr>
          <a:xfrm>
            <a:off x="457200" y="1524000"/>
            <a:ext cx="8229600" cy="4602163"/>
          </a:xfrm>
        </p:spPr>
        <p:txBody>
          <a:bodyPr/>
          <a:lstStyle/>
          <a:p>
            <a:r>
              <a:rPr lang="en-US" sz="2800" b="1" dirty="0">
                <a:latin typeface="Arial Unicode MS" pitchFamily="34" charset="-128"/>
                <a:ea typeface="Arial Unicode MS" pitchFamily="34" charset="-128"/>
                <a:cs typeface="Arial Unicode MS" pitchFamily="34" charset="-128"/>
              </a:rPr>
              <a:t>Change/add Subcontractor</a:t>
            </a:r>
          </a:p>
          <a:p>
            <a:r>
              <a:rPr lang="en-US" sz="2800" b="1" dirty="0">
                <a:latin typeface="Arial Unicode MS" pitchFamily="34" charset="-128"/>
                <a:ea typeface="Arial Unicode MS" pitchFamily="34" charset="-128"/>
                <a:cs typeface="Arial Unicode MS" pitchFamily="34" charset="-128"/>
              </a:rPr>
              <a:t>Novation Agreement</a:t>
            </a:r>
          </a:p>
          <a:p>
            <a:r>
              <a:rPr lang="en-US" sz="2800" b="1" dirty="0">
                <a:latin typeface="Arial Unicode MS" pitchFamily="34" charset="-128"/>
                <a:ea typeface="Arial Unicode MS" pitchFamily="34" charset="-128"/>
                <a:cs typeface="Arial Unicode MS" pitchFamily="34" charset="-128"/>
              </a:rPr>
              <a:t>Change of Name Agreement</a:t>
            </a:r>
          </a:p>
          <a:p>
            <a:r>
              <a:rPr lang="en-US" sz="2800" b="1" dirty="0">
                <a:latin typeface="Arial Unicode MS" pitchFamily="34" charset="-128"/>
                <a:ea typeface="Arial Unicode MS" pitchFamily="34" charset="-128"/>
                <a:cs typeface="Arial Unicode MS" pitchFamily="34" charset="-128"/>
              </a:rPr>
              <a:t>Work outside of U.S.</a:t>
            </a:r>
          </a:p>
          <a:p>
            <a:r>
              <a:rPr lang="en-US" sz="2800" b="1" dirty="0">
                <a:latin typeface="Arial Unicode MS" pitchFamily="34" charset="-128"/>
                <a:ea typeface="Arial Unicode MS" pitchFamily="34" charset="-128"/>
                <a:cs typeface="Arial Unicode MS" pitchFamily="34" charset="-128"/>
              </a:rPr>
              <a:t>No Fund/Cost Extensions (NFX)</a:t>
            </a:r>
          </a:p>
          <a:p>
            <a:pPr marL="0" indent="0">
              <a:buNone/>
            </a:pPr>
            <a:endParaRPr lang="en-US" b="1" dirty="0">
              <a:latin typeface="Arial Unicode MS" pitchFamily="34" charset="-128"/>
              <a:ea typeface="Arial Unicode MS" pitchFamily="34" charset="-128"/>
              <a:cs typeface="Arial Unicode MS" pitchFamily="34" charset="-128"/>
            </a:endParaRPr>
          </a:p>
          <a:p>
            <a:pPr marL="0" indent="0">
              <a:buNone/>
            </a:pPr>
            <a:r>
              <a:rPr lang="en-US" sz="2000" b="1" dirty="0">
                <a:latin typeface="Arial Unicode MS" pitchFamily="34" charset="-128"/>
                <a:ea typeface="Arial Unicode MS" pitchFamily="34" charset="-128"/>
                <a:cs typeface="Arial Unicode MS" pitchFamily="34" charset="-128"/>
              </a:rPr>
              <a:t>Note: Contact your DOE Assistance Agreement Administrator if you anticipate any of these revisions.</a:t>
            </a:r>
          </a:p>
        </p:txBody>
      </p:sp>
      <p:sp>
        <p:nvSpPr>
          <p:cNvPr id="4" name="Slide Number Placeholder 3"/>
          <p:cNvSpPr>
            <a:spLocks noGrp="1"/>
          </p:cNvSpPr>
          <p:nvPr>
            <p:ph type="sldNum" sz="quarter" idx="12"/>
          </p:nvPr>
        </p:nvSpPr>
        <p:spPr/>
        <p:txBody>
          <a:bodyPr/>
          <a:lstStyle/>
          <a:p>
            <a:fld id="{34F214E0-DA64-44BF-8683-1907C76195D8}" type="slidenum">
              <a:rPr lang="en-US" smtClean="0"/>
              <a:pPr/>
              <a:t>44</a:t>
            </a:fld>
            <a:endParaRPr lang="en-US" dirty="0"/>
          </a:p>
        </p:txBody>
      </p:sp>
      <p:sp>
        <p:nvSpPr>
          <p:cNvPr id="5" name="5-Point Star 4"/>
          <p:cNvSpPr/>
          <p:nvPr/>
        </p:nvSpPr>
        <p:spPr bwMode="auto">
          <a:xfrm>
            <a:off x="457200" y="5257800"/>
            <a:ext cx="381000" cy="762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6" name="5-Point Star 5"/>
          <p:cNvSpPr/>
          <p:nvPr/>
        </p:nvSpPr>
        <p:spPr bwMode="auto">
          <a:xfrm>
            <a:off x="838200" y="4572000"/>
            <a:ext cx="990600" cy="2286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7" name="5-Point Star 6"/>
          <p:cNvSpPr/>
          <p:nvPr/>
        </p:nvSpPr>
        <p:spPr bwMode="auto">
          <a:xfrm>
            <a:off x="762000" y="4572000"/>
            <a:ext cx="1600200" cy="19812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pic>
        <p:nvPicPr>
          <p:cNvPr id="8" name="Picture 7"/>
          <p:cNvPicPr>
            <a:picLocks noChangeAspect="1"/>
          </p:cNvPicPr>
          <p:nvPr/>
        </p:nvPicPr>
        <p:blipFill>
          <a:blip r:embed="rId3"/>
          <a:stretch>
            <a:fillRect/>
          </a:stretch>
        </p:blipFill>
        <p:spPr>
          <a:xfrm>
            <a:off x="6610350" y="1524000"/>
            <a:ext cx="2076450" cy="2069708"/>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No Fund Extensions</a:t>
            </a:r>
          </a:p>
        </p:txBody>
      </p:sp>
      <p:sp>
        <p:nvSpPr>
          <p:cNvPr id="3" name="Content Placeholder 2"/>
          <p:cNvSpPr>
            <a:spLocks noGrp="1"/>
          </p:cNvSpPr>
          <p:nvPr>
            <p:ph idx="1"/>
          </p:nvPr>
        </p:nvSpPr>
        <p:spPr>
          <a:xfrm>
            <a:off x="457200" y="1219201"/>
            <a:ext cx="8229600" cy="5502274"/>
          </a:xfrm>
        </p:spPr>
        <p:txBody>
          <a:bodyPr/>
          <a:lstStyle/>
          <a:p>
            <a:r>
              <a:rPr lang="en-US" sz="2200" b="1" dirty="0">
                <a:latin typeface="Arial Unicode MS" pitchFamily="34" charset="-128"/>
                <a:ea typeface="Arial Unicode MS" pitchFamily="34" charset="-128"/>
                <a:cs typeface="Arial Unicode MS" pitchFamily="34" charset="-128"/>
              </a:rPr>
              <a:t>Approvals for an NFX will </a:t>
            </a:r>
            <a:r>
              <a:rPr lang="en-US" sz="2200" b="1" u="sng" dirty="0">
                <a:latin typeface="Arial Unicode MS" pitchFamily="34" charset="-128"/>
                <a:ea typeface="Arial Unicode MS" pitchFamily="34" charset="-128"/>
                <a:cs typeface="Arial Unicode MS" pitchFamily="34" charset="-128"/>
              </a:rPr>
              <a:t>not</a:t>
            </a:r>
            <a:r>
              <a:rPr lang="en-US" sz="2200" b="1" dirty="0">
                <a:latin typeface="Arial Unicode MS" pitchFamily="34" charset="-128"/>
                <a:ea typeface="Arial Unicode MS" pitchFamily="34" charset="-128"/>
                <a:cs typeface="Arial Unicode MS" pitchFamily="34" charset="-128"/>
              </a:rPr>
              <a:t> be granted for an award that contains a zero dollar balance. </a:t>
            </a:r>
          </a:p>
          <a:p>
            <a:r>
              <a:rPr lang="en-US" sz="2200" b="1" dirty="0">
                <a:latin typeface="Arial Unicode MS" pitchFamily="34" charset="-128"/>
                <a:ea typeface="Arial Unicode MS" pitchFamily="34" charset="-128"/>
                <a:cs typeface="Arial Unicode MS" pitchFamily="34" charset="-128"/>
              </a:rPr>
              <a:t>Recipients are not authorized to grant themselves an extension.</a:t>
            </a:r>
          </a:p>
          <a:p>
            <a:r>
              <a:rPr lang="en-US" sz="2200" b="1" u="sng" dirty="0">
                <a:latin typeface="Arial Unicode MS" pitchFamily="34" charset="-128"/>
                <a:ea typeface="Arial Unicode MS" pitchFamily="34" charset="-128"/>
                <a:cs typeface="Arial Unicode MS" pitchFamily="34" charset="-128"/>
              </a:rPr>
              <a:t>Submit request via PAMS </a:t>
            </a:r>
            <a:r>
              <a:rPr lang="en-US" sz="2200" b="1" dirty="0">
                <a:latin typeface="Arial Unicode MS" pitchFamily="34" charset="-128"/>
                <a:ea typeface="Arial Unicode MS" pitchFamily="34" charset="-128"/>
                <a:cs typeface="Arial Unicode MS" pitchFamily="34" charset="-128"/>
              </a:rPr>
              <a:t>at least one month prior to the expiration date.</a:t>
            </a:r>
          </a:p>
          <a:p>
            <a:r>
              <a:rPr lang="en-US" sz="2200" b="1" dirty="0">
                <a:latin typeface="Arial Unicode MS" pitchFamily="34" charset="-128"/>
                <a:ea typeface="Arial Unicode MS" pitchFamily="34" charset="-128"/>
                <a:cs typeface="Arial Unicode MS" pitchFamily="34" charset="-128"/>
              </a:rPr>
              <a:t>The request must be </a:t>
            </a:r>
            <a:r>
              <a:rPr lang="en-US" sz="2200" b="1" u="sng" dirty="0">
                <a:latin typeface="Arial Unicode MS" panose="020B0604020202020204" pitchFamily="34" charset="-128"/>
                <a:ea typeface="Arial Unicode MS" panose="020B0604020202020204" pitchFamily="34" charset="-128"/>
                <a:cs typeface="Arial Unicode MS" panose="020B0604020202020204" pitchFamily="34" charset="-128"/>
              </a:rPr>
              <a:t>submitted by the Recipient Business Officer</a:t>
            </a:r>
          </a:p>
          <a:p>
            <a:r>
              <a:rPr lang="en-US" sz="2200" b="1" dirty="0">
                <a:latin typeface="Arial Unicode MS" pitchFamily="34" charset="-128"/>
                <a:ea typeface="Arial Unicode MS" pitchFamily="34" charset="-128"/>
                <a:cs typeface="Arial Unicode MS" pitchFamily="34" charset="-128"/>
              </a:rPr>
              <a:t>Info Required in Request:</a:t>
            </a:r>
          </a:p>
          <a:p>
            <a:pPr lvl="1"/>
            <a:r>
              <a:rPr lang="en-US" sz="2200" b="1" dirty="0">
                <a:latin typeface="Arial Unicode MS" pitchFamily="34" charset="-128"/>
                <a:ea typeface="Arial Unicode MS" pitchFamily="34" charset="-128"/>
                <a:cs typeface="Arial Unicode MS" pitchFamily="34" charset="-128"/>
              </a:rPr>
              <a:t>Project status</a:t>
            </a:r>
          </a:p>
          <a:p>
            <a:pPr lvl="1"/>
            <a:r>
              <a:rPr lang="en-US" sz="2200" b="1" dirty="0">
                <a:latin typeface="Arial Unicode MS" pitchFamily="34" charset="-128"/>
                <a:ea typeface="Arial Unicode MS" pitchFamily="34" charset="-128"/>
                <a:cs typeface="Arial Unicode MS" pitchFamily="34" charset="-128"/>
              </a:rPr>
              <a:t>Reason for extension</a:t>
            </a:r>
          </a:p>
          <a:p>
            <a:pPr lvl="1"/>
            <a:r>
              <a:rPr lang="en-US" sz="2200" b="1" dirty="0">
                <a:latin typeface="Arial Unicode MS" pitchFamily="34" charset="-128"/>
                <a:ea typeface="Arial Unicode MS" pitchFamily="34" charset="-128"/>
                <a:cs typeface="Arial Unicode MS" pitchFamily="34" charset="-128"/>
              </a:rPr>
              <a:t>Extension date</a:t>
            </a:r>
          </a:p>
          <a:p>
            <a:pPr lvl="1"/>
            <a:r>
              <a:rPr lang="en-US" sz="2200" b="1" dirty="0">
                <a:latin typeface="Arial Unicode MS" pitchFamily="34" charset="-128"/>
                <a:ea typeface="Arial Unicode MS" pitchFamily="34" charset="-128"/>
                <a:cs typeface="Arial Unicode MS" pitchFamily="34" charset="-128"/>
              </a:rPr>
              <a:t>Remaining Grant $ Balance</a:t>
            </a:r>
          </a:p>
        </p:txBody>
      </p:sp>
      <p:sp>
        <p:nvSpPr>
          <p:cNvPr id="4" name="Slide Number Placeholder 3"/>
          <p:cNvSpPr>
            <a:spLocks noGrp="1"/>
          </p:cNvSpPr>
          <p:nvPr>
            <p:ph type="sldNum" sz="quarter" idx="12"/>
          </p:nvPr>
        </p:nvSpPr>
        <p:spPr/>
        <p:txBody>
          <a:bodyPr/>
          <a:lstStyle/>
          <a:p>
            <a:fld id="{34F214E0-DA64-44BF-8683-1907C76195D8}" type="slidenum">
              <a:rPr lang="en-US" smtClean="0"/>
              <a:pPr/>
              <a:t>45</a:t>
            </a:fld>
            <a:endParaRPr lang="en-US" dirty="0"/>
          </a:p>
        </p:txBody>
      </p:sp>
      <p:pic>
        <p:nvPicPr>
          <p:cNvPr id="5" name="Picture 4"/>
          <p:cNvPicPr>
            <a:picLocks noChangeAspect="1"/>
          </p:cNvPicPr>
          <p:nvPr/>
        </p:nvPicPr>
        <p:blipFill>
          <a:blip r:embed="rId3"/>
          <a:stretch>
            <a:fillRect/>
          </a:stretch>
        </p:blipFill>
        <p:spPr>
          <a:xfrm>
            <a:off x="5638800" y="4800600"/>
            <a:ext cx="2349296" cy="1519237"/>
          </a:xfrm>
          <a:prstGeom prst="rect">
            <a:avLst/>
          </a:prstGeom>
        </p:spPr>
      </p:pic>
    </p:spTree>
    <p:extLst>
      <p:ext uri="{BB962C8B-B14F-4D97-AF65-F5344CB8AC3E}">
        <p14:creationId xmlns:p14="http://schemas.microsoft.com/office/powerpoint/2010/main" val="159294252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Closeouts</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buNone/>
            </a:pPr>
            <a:r>
              <a:rPr lang="en-US" sz="2000" b="1" dirty="0">
                <a:latin typeface="Arial Unicode MS" pitchFamily="34" charset="-128"/>
                <a:ea typeface="Arial Unicode MS" pitchFamily="34" charset="-128"/>
                <a:cs typeface="Arial Unicode MS" pitchFamily="34" charset="-128"/>
              </a:rPr>
              <a:t>After the expiration or termination of the award, the recipient must submit all financial, performance and other reports required as a condition of the award. These reports are listed in the Federal Assistance Reporting Checklist and may include, but are not limited to, the following:</a:t>
            </a:r>
          </a:p>
          <a:p>
            <a:pPr marL="0" indent="0">
              <a:buNone/>
            </a:pPr>
            <a:endParaRPr lang="en-US" sz="2000" b="1" dirty="0">
              <a:latin typeface="Arial Unicode MS" pitchFamily="34" charset="-128"/>
              <a:ea typeface="Arial Unicode MS" pitchFamily="34" charset="-128"/>
              <a:cs typeface="Arial Unicode MS" pitchFamily="34" charset="-128"/>
            </a:endParaRP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Final Technical Report </a:t>
            </a:r>
            <a:r>
              <a:rPr lang="en-US" sz="2000" dirty="0">
                <a:latin typeface="Arial Unicode MS" pitchFamily="34" charset="-128"/>
                <a:ea typeface="Arial Unicode MS" pitchFamily="34" charset="-128"/>
                <a:cs typeface="Arial Unicode MS" pitchFamily="34" charset="-128"/>
              </a:rPr>
              <a:t>(due 14 calendar days after expiration)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Final Financial Status Report </a:t>
            </a:r>
            <a:r>
              <a:rPr lang="en-US" sz="2000" dirty="0">
                <a:latin typeface="Arial Unicode MS" pitchFamily="34" charset="-128"/>
                <a:ea typeface="Arial Unicode MS" pitchFamily="34" charset="-128"/>
                <a:cs typeface="Arial Unicode MS" pitchFamily="34" charset="-128"/>
              </a:rPr>
              <a:t>(due 120 calendar days after exp.)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Patent Certification </a:t>
            </a:r>
            <a:r>
              <a:rPr lang="en-US" sz="2000" dirty="0">
                <a:latin typeface="Arial Unicode MS" pitchFamily="34" charset="-128"/>
                <a:ea typeface="Arial Unicode MS" pitchFamily="34" charset="-128"/>
                <a:cs typeface="Arial Unicode MS" pitchFamily="34" charset="-128"/>
              </a:rPr>
              <a:t>(due 120 calendar days after expiration)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Property Certification </a:t>
            </a:r>
            <a:r>
              <a:rPr lang="en-US" sz="2000" dirty="0">
                <a:latin typeface="Arial Unicode MS" pitchFamily="34" charset="-128"/>
                <a:ea typeface="Arial Unicode MS" pitchFamily="34" charset="-128"/>
                <a:cs typeface="Arial Unicode MS" pitchFamily="34" charset="-128"/>
              </a:rPr>
              <a:t>(due 120 calendar days after expiration)</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Life Cycle Certification </a:t>
            </a:r>
            <a:r>
              <a:rPr lang="en-US" sz="2000" dirty="0">
                <a:latin typeface="Arial Unicode MS" pitchFamily="34" charset="-128"/>
                <a:ea typeface="Arial Unicode MS" pitchFamily="34" charset="-128"/>
                <a:cs typeface="Arial Unicode MS" pitchFamily="34" charset="-128"/>
              </a:rPr>
              <a:t>(at least 30 calendar days prior to exp.)</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NDAA of 2019 Annual Technical or Business Assistance Report </a:t>
            </a:r>
            <a:r>
              <a:rPr lang="en-US" sz="2000" dirty="0">
                <a:latin typeface="Arial Unicode MS" pitchFamily="34" charset="-128"/>
                <a:ea typeface="Arial Unicode MS" pitchFamily="34" charset="-128"/>
                <a:cs typeface="Arial Unicode MS" pitchFamily="34" charset="-128"/>
              </a:rPr>
              <a:t>(Submitted Annually in the Final Technical Report)</a:t>
            </a:r>
          </a:p>
          <a:p>
            <a:pPr marL="0" indent="0">
              <a:buNone/>
            </a:pPr>
            <a:endParaRPr lang="en-US" sz="2000" b="1" dirty="0">
              <a:latin typeface="Arial Unicode MS" pitchFamily="34" charset="-128"/>
              <a:ea typeface="Arial Unicode MS" pitchFamily="34" charset="-128"/>
              <a:cs typeface="Arial Unicode MS" pitchFamily="34" charset="-128"/>
            </a:endParaRPr>
          </a:p>
          <a:p>
            <a:pPr marL="0" indent="0" algn="ctr">
              <a:buNone/>
            </a:pPr>
            <a:r>
              <a:rPr lang="en-US" sz="2000" b="1" dirty="0">
                <a:latin typeface="Arial Unicode MS" pitchFamily="34" charset="-128"/>
                <a:ea typeface="Arial Unicode MS" pitchFamily="34" charset="-128"/>
                <a:cs typeface="Arial Unicode MS" pitchFamily="34" charset="-128"/>
              </a:rPr>
              <a:t>ALWAYS follow the instructions in your Reporting Checklist</a:t>
            </a:r>
            <a:br>
              <a:rPr lang="en-US" sz="2000" b="1" dirty="0">
                <a:latin typeface="Arial Unicode MS" pitchFamily="34" charset="-128"/>
                <a:ea typeface="Arial Unicode MS" pitchFamily="34" charset="-128"/>
                <a:cs typeface="Arial Unicode MS" pitchFamily="34" charset="-128"/>
              </a:rPr>
            </a:br>
            <a:endParaRPr lang="en-US" sz="20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46</a:t>
            </a:fld>
            <a:endParaRPr lang="en-US" dirty="0"/>
          </a:p>
        </p:txBody>
      </p:sp>
    </p:spTree>
    <p:extLst>
      <p:ext uri="{BB962C8B-B14F-4D97-AF65-F5344CB8AC3E}">
        <p14:creationId xmlns:p14="http://schemas.microsoft.com/office/powerpoint/2010/main" val="28918560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Contacts</a:t>
            </a:r>
          </a:p>
        </p:txBody>
      </p:sp>
      <p:sp>
        <p:nvSpPr>
          <p:cNvPr id="3" name="Content Placeholder 2"/>
          <p:cNvSpPr>
            <a:spLocks noGrp="1"/>
          </p:cNvSpPr>
          <p:nvPr>
            <p:ph idx="1"/>
          </p:nvPr>
        </p:nvSpPr>
        <p:spPr>
          <a:xfrm>
            <a:off x="190500" y="1142999"/>
            <a:ext cx="8763000" cy="5102225"/>
          </a:xfrm>
        </p:spPr>
        <p:txBody>
          <a:bodyPr/>
          <a:lstStyle/>
          <a:p>
            <a:r>
              <a:rPr lang="en-US" sz="2000" b="1" dirty="0">
                <a:latin typeface="Arial Unicode MS" pitchFamily="34" charset="-128"/>
                <a:ea typeface="Arial Unicode MS" pitchFamily="34" charset="-128"/>
                <a:cs typeface="Arial Unicode MS" pitchFamily="34" charset="-128"/>
              </a:rPr>
              <a:t>Post award administration and budget-related questions may be directed to the </a:t>
            </a:r>
            <a:r>
              <a:rPr lang="en-US" sz="2000" b="1" u="sng" dirty="0">
                <a:latin typeface="Arial Unicode MS" pitchFamily="34" charset="-128"/>
                <a:ea typeface="Arial Unicode MS" pitchFamily="34" charset="-128"/>
                <a:cs typeface="Arial Unicode MS" pitchFamily="34" charset="-128"/>
              </a:rPr>
              <a:t>DOE Assistance Agreement Administrator </a:t>
            </a:r>
            <a:r>
              <a:rPr lang="en-US" sz="2000" b="1" dirty="0">
                <a:latin typeface="Arial Unicode MS" pitchFamily="34" charset="-128"/>
                <a:ea typeface="Arial Unicode MS" pitchFamily="34" charset="-128"/>
                <a:cs typeface="Arial Unicode MS" pitchFamily="34" charset="-128"/>
              </a:rPr>
              <a:t>listed on page 2 of your Assistance Agreement.</a:t>
            </a:r>
          </a:p>
          <a:p>
            <a:pPr marL="0" indent="0">
              <a:buNone/>
            </a:pPr>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Post award technical and progress-related questions may be directed to the </a:t>
            </a:r>
            <a:r>
              <a:rPr lang="en-US" sz="2000" b="1" u="sng" dirty="0">
                <a:latin typeface="Arial Unicode MS" pitchFamily="34" charset="-128"/>
                <a:ea typeface="Arial Unicode MS" pitchFamily="34" charset="-128"/>
                <a:cs typeface="Arial Unicode MS" pitchFamily="34" charset="-128"/>
              </a:rPr>
              <a:t>DOE Program Manager </a:t>
            </a:r>
            <a:r>
              <a:rPr lang="en-US" sz="2000" b="1" dirty="0">
                <a:latin typeface="Arial Unicode MS" pitchFamily="34" charset="-128"/>
                <a:ea typeface="Arial Unicode MS" pitchFamily="34" charset="-128"/>
                <a:cs typeface="Arial Unicode MS" pitchFamily="34" charset="-128"/>
              </a:rPr>
              <a:t>listed on page 2 of your Assistance Agreement.</a:t>
            </a:r>
          </a:p>
          <a:p>
            <a:pPr marL="0" indent="0">
              <a:buNone/>
            </a:pPr>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Patent and Intellectual Property-related questions may be directed to </a:t>
            </a:r>
            <a:r>
              <a:rPr lang="en-US" sz="2000" b="1" u="sng" dirty="0">
                <a:latin typeface="Arial Unicode MS" pitchFamily="34" charset="-128"/>
                <a:ea typeface="Arial Unicode MS" pitchFamily="34" charset="-128"/>
                <a:cs typeface="Arial Unicode MS" pitchFamily="34" charset="-128"/>
              </a:rPr>
              <a:t>Cynthia Ridge </a:t>
            </a:r>
            <a:r>
              <a:rPr lang="en-US" sz="2000" b="1" dirty="0">
                <a:latin typeface="Arial Unicode MS" pitchFamily="34" charset="-128"/>
                <a:ea typeface="Arial Unicode MS" pitchFamily="34" charset="-128"/>
                <a:cs typeface="Arial Unicode MS" pitchFamily="34" charset="-128"/>
              </a:rPr>
              <a:t>at (630) 252-2175 or </a:t>
            </a:r>
            <a:r>
              <a:rPr lang="en-US" sz="2000" b="1" dirty="0">
                <a:latin typeface="Arial Unicode MS" pitchFamily="34" charset="-128"/>
                <a:ea typeface="Arial Unicode MS" pitchFamily="34" charset="-128"/>
                <a:cs typeface="Arial Unicode MS" pitchFamily="34" charset="-128"/>
                <a:hlinkClick r:id="rId3"/>
              </a:rPr>
              <a:t>Cynthia.Ridge@science.doe.gov</a:t>
            </a:r>
            <a:endParaRPr lang="en-US" sz="2000" b="1" dirty="0">
              <a:latin typeface="Arial Unicode MS" pitchFamily="34" charset="-128"/>
              <a:ea typeface="Arial Unicode MS" pitchFamily="34" charset="-128"/>
              <a:cs typeface="Arial Unicode MS" pitchFamily="34" charset="-128"/>
            </a:endParaRPr>
          </a:p>
          <a:p>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PAMS system requirements or any other technological issues should be directed to the DOE PAMS Support Center at 855-818-1846 or </a:t>
            </a:r>
            <a:r>
              <a:rPr lang="en-US" sz="2000" b="1" dirty="0">
                <a:latin typeface="Arial Unicode MS" pitchFamily="34" charset="-128"/>
                <a:ea typeface="Arial Unicode MS" pitchFamily="34" charset="-128"/>
                <a:cs typeface="Arial Unicode MS" pitchFamily="34" charset="-128"/>
                <a:hlinkClick r:id="rId4"/>
              </a:rPr>
              <a:t>sc.pams-helpdesk@science.doe.gov</a:t>
            </a:r>
            <a:endParaRPr lang="en-US" sz="2000" b="1" dirty="0">
              <a:latin typeface="Arial Unicode MS" pitchFamily="34" charset="-128"/>
              <a:ea typeface="Arial Unicode MS" pitchFamily="34" charset="-128"/>
              <a:cs typeface="Arial Unicode MS" pitchFamily="34" charset="-128"/>
            </a:endParaRPr>
          </a:p>
          <a:p>
            <a:pPr marL="0" indent="0">
              <a:buNone/>
            </a:pPr>
            <a:endParaRPr lang="en-US" sz="20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47</a:t>
            </a:fld>
            <a:endParaRPr lang="en-US" dirty="0"/>
          </a:p>
        </p:txBody>
      </p:sp>
    </p:spTree>
    <p:extLst>
      <p:ext uri="{BB962C8B-B14F-4D97-AF65-F5344CB8AC3E}">
        <p14:creationId xmlns:p14="http://schemas.microsoft.com/office/powerpoint/2010/main" val="311854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SBIR/STTR Data Rights GTC-0025</a:t>
            </a:r>
          </a:p>
        </p:txBody>
      </p:sp>
      <p:sp>
        <p:nvSpPr>
          <p:cNvPr id="3" name="Text Placeholder 2"/>
          <p:cNvSpPr>
            <a:spLocks noGrp="1"/>
          </p:cNvSpPr>
          <p:nvPr>
            <p:ph type="body" sz="quarter" idx="10"/>
          </p:nvPr>
        </p:nvSpPr>
        <p:spPr/>
        <p:txBody>
          <a:bodyPr>
            <a:normAutofit fontScale="92500" lnSpcReduction="10000"/>
          </a:bodyPr>
          <a:lstStyle/>
          <a:p>
            <a:r>
              <a:rPr lang="en-US" b="1" dirty="0"/>
              <a:t>“Data”</a:t>
            </a:r>
            <a:r>
              <a:rPr lang="en-US" dirty="0"/>
              <a:t> -- </a:t>
            </a:r>
            <a:r>
              <a:rPr lang="en-US" u="sng" dirty="0"/>
              <a:t>All recorded information</a:t>
            </a:r>
            <a:r>
              <a:rPr lang="en-US" dirty="0"/>
              <a:t>, regardless of the form or method of recording. Not just experimental data.  Typically, only certain data is reported to the agency (e.g. Final Report or other deliverables).</a:t>
            </a:r>
          </a:p>
          <a:p>
            <a:r>
              <a:rPr lang="en-US" b="1" dirty="0"/>
              <a:t>“Unlimited Rights”</a:t>
            </a:r>
            <a:r>
              <a:rPr lang="en-US" dirty="0"/>
              <a:t> to Government.</a:t>
            </a:r>
          </a:p>
          <a:p>
            <a:pPr lvl="1"/>
            <a:r>
              <a:rPr lang="en-US" dirty="0"/>
              <a:t>Default rights to Government (all unmarked data).</a:t>
            </a:r>
          </a:p>
          <a:p>
            <a:pPr lvl="1"/>
            <a:r>
              <a:rPr lang="en-US" dirty="0"/>
              <a:t>No obligation to protect.</a:t>
            </a:r>
          </a:p>
          <a:p>
            <a:pPr lvl="1"/>
            <a:r>
              <a:rPr lang="en-US" dirty="0"/>
              <a:t>Automated Publication of Final Report.</a:t>
            </a:r>
          </a:p>
          <a:p>
            <a:r>
              <a:rPr lang="en-US" b="1" dirty="0"/>
              <a:t>Marked Privately Funded Data </a:t>
            </a:r>
            <a:r>
              <a:rPr lang="en-US" dirty="0"/>
              <a:t>(Proprietary, Limited, and Restricted Computer Software)</a:t>
            </a:r>
          </a:p>
          <a:p>
            <a:pPr lvl="1"/>
            <a:r>
              <a:rPr lang="en-US" b="1" dirty="0"/>
              <a:t>Technical Proposal(FOA)</a:t>
            </a:r>
            <a:r>
              <a:rPr lang="en-US" dirty="0"/>
              <a:t>: Typically, may include in proposal; consult FOA.</a:t>
            </a:r>
          </a:p>
          <a:p>
            <a:pPr lvl="1"/>
            <a:r>
              <a:rPr lang="en-US" b="1" dirty="0"/>
              <a:t>Progress or Final Reports</a:t>
            </a:r>
            <a:r>
              <a:rPr lang="en-US" dirty="0"/>
              <a:t>: </a:t>
            </a:r>
            <a:r>
              <a:rPr lang="en-US" b="1" i="1" dirty="0"/>
              <a:t>Not authorized</a:t>
            </a:r>
            <a:r>
              <a:rPr lang="en-US" dirty="0"/>
              <a:t>, unless otherwise directed by the Contracting Officer.</a:t>
            </a:r>
          </a:p>
          <a:p>
            <a:r>
              <a:rPr lang="en-US" b="1" dirty="0"/>
              <a:t>Marked SBIR/STTR Data</a:t>
            </a:r>
            <a:r>
              <a:rPr lang="en-US" dirty="0"/>
              <a:t> (Statutory Data Protection)</a:t>
            </a:r>
          </a:p>
          <a:p>
            <a:pPr lvl="1"/>
            <a:r>
              <a:rPr lang="en-US" dirty="0"/>
              <a:t>Data generated in the performance of an SBIR/STTR Award</a:t>
            </a:r>
          </a:p>
          <a:p>
            <a:pPr lvl="1"/>
            <a:r>
              <a:rPr lang="en-US" dirty="0"/>
              <a:t>Properly marked as SBIR/STTR Data per award terms.</a:t>
            </a:r>
          </a:p>
          <a:p>
            <a:pPr lvl="2"/>
            <a:r>
              <a:rPr lang="en-US" dirty="0"/>
              <a:t>Government will protect marked SBIR/STTR data from release outside the Government and Government Support Contractors for a limited period.</a:t>
            </a:r>
          </a:p>
          <a:p>
            <a:pPr lvl="3"/>
            <a:r>
              <a:rPr lang="en-US" dirty="0"/>
              <a:t>20-years from award issuance  fixed protection period (awards issued on or after May 2019).</a:t>
            </a:r>
          </a:p>
        </p:txBody>
      </p:sp>
    </p:spTree>
    <p:extLst>
      <p:ext uri="{BB962C8B-B14F-4D97-AF65-F5344CB8AC3E}">
        <p14:creationId xmlns:p14="http://schemas.microsoft.com/office/powerpoint/2010/main" val="216955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0D7C-24E3-490B-8379-01A609712ECC}"/>
              </a:ext>
            </a:extLst>
          </p:cNvPr>
          <p:cNvSpPr>
            <a:spLocks noGrp="1"/>
          </p:cNvSpPr>
          <p:nvPr>
            <p:ph type="title"/>
          </p:nvPr>
        </p:nvSpPr>
        <p:spPr/>
        <p:txBody>
          <a:bodyPr/>
          <a:lstStyle/>
          <a:p>
            <a:r>
              <a:rPr lang="en-US" dirty="0"/>
              <a:t>SBIR/STTR Data Rights Markings - GTC-0025(c)</a:t>
            </a:r>
          </a:p>
        </p:txBody>
      </p:sp>
      <p:sp>
        <p:nvSpPr>
          <p:cNvPr id="3" name="Text Placeholder 2">
            <a:extLst>
              <a:ext uri="{FF2B5EF4-FFF2-40B4-BE49-F238E27FC236}">
                <a16:creationId xmlns:a16="http://schemas.microsoft.com/office/drawing/2014/main" id="{1A651DB1-80E2-42EE-A969-67DF8502EE91}"/>
              </a:ext>
            </a:extLst>
          </p:cNvPr>
          <p:cNvSpPr>
            <a:spLocks noGrp="1"/>
          </p:cNvSpPr>
          <p:nvPr>
            <p:ph type="body" sz="quarter" idx="10"/>
          </p:nvPr>
        </p:nvSpPr>
        <p:spPr/>
        <p:txBody>
          <a:bodyPr>
            <a:normAutofit/>
          </a:bodyPr>
          <a:lstStyle/>
          <a:p>
            <a:r>
              <a:rPr lang="en-US" dirty="0"/>
              <a:t>Identify as “20 YEAR SBIR/STTR DATA RIGHTS (2019)” in all submissions to Office of Scientific and Technical Information (OSTI). </a:t>
            </a:r>
          </a:p>
          <a:p>
            <a:r>
              <a:rPr lang="en-US" dirty="0"/>
              <a:t>Use the “</a:t>
            </a:r>
            <a:r>
              <a:rPr lang="en-US" sz="2000" dirty="0"/>
              <a:t>20 YEAR SBIR/STTR DATA RIGHTS (2019)” legend.</a:t>
            </a:r>
            <a:endParaRPr lang="en-US" dirty="0"/>
          </a:p>
          <a:p>
            <a:pPr lvl="1"/>
            <a:r>
              <a:rPr lang="en-US" dirty="0"/>
              <a:t>On the first page or cover page of the document containing SBIR/STTR Data. </a:t>
            </a:r>
          </a:p>
          <a:p>
            <a:pPr lvl="1"/>
            <a:r>
              <a:rPr lang="en-US" dirty="0"/>
              <a:t>Subsequent pages shall also include the authorized legend or simply “SBIR/STTR Protected Data”.  </a:t>
            </a:r>
          </a:p>
          <a:p>
            <a:r>
              <a:rPr lang="en-US" b="1" u="sng" dirty="0"/>
              <a:t>Do NOT mark reports with “Proprietary”, “Limited Data”, “Restricted Computer Software” or the corresponding markings found in the FOA! </a:t>
            </a:r>
          </a:p>
          <a:p>
            <a:r>
              <a:rPr lang="en-US" dirty="0"/>
              <a:t>May identify only portions of a page as SBIR/STTR Data (e.g., by circling or underscoring with a note or other appropriate identifier). </a:t>
            </a:r>
          </a:p>
          <a:p>
            <a:r>
              <a:rPr lang="en-US" dirty="0"/>
              <a:t>Computer Software </a:t>
            </a:r>
          </a:p>
          <a:p>
            <a:pPr lvl="1"/>
            <a:r>
              <a:rPr lang="en-US" dirty="0"/>
              <a:t>Include legend in the </a:t>
            </a:r>
          </a:p>
          <a:p>
            <a:pPr lvl="2"/>
            <a:r>
              <a:rPr lang="en-US" dirty="0"/>
              <a:t>printed material or media containing the Computer Software; or </a:t>
            </a:r>
          </a:p>
          <a:p>
            <a:pPr lvl="2"/>
            <a:r>
              <a:rPr lang="en-US" dirty="0"/>
              <a:t>transmittal document or storage container. </a:t>
            </a:r>
          </a:p>
          <a:p>
            <a:pPr lvl="1"/>
            <a:r>
              <a:rPr lang="en-US" dirty="0"/>
              <a:t>May include both patent and data rights.  </a:t>
            </a:r>
          </a:p>
          <a:p>
            <a:endParaRPr lang="en-US" dirty="0"/>
          </a:p>
        </p:txBody>
      </p:sp>
    </p:spTree>
    <p:extLst>
      <p:ext uri="{BB962C8B-B14F-4D97-AF65-F5344CB8AC3E}">
        <p14:creationId xmlns:p14="http://schemas.microsoft.com/office/powerpoint/2010/main" val="244398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20 Year SBIR/STTR Data Rights (2019)</a:t>
            </a:r>
          </a:p>
        </p:txBody>
      </p:sp>
      <p:sp>
        <p:nvSpPr>
          <p:cNvPr id="3" name="Content Placeholder 2"/>
          <p:cNvSpPr>
            <a:spLocks noGrp="1"/>
          </p:cNvSpPr>
          <p:nvPr>
            <p:ph sz="quarter" idx="10"/>
          </p:nvPr>
        </p:nvSpPr>
        <p:spPr/>
        <p:txBody>
          <a:bodyPr>
            <a:normAutofit/>
          </a:bodyPr>
          <a:lstStyle/>
          <a:p>
            <a:pPr marL="400050" lvl="1" indent="0">
              <a:buNone/>
            </a:pPr>
            <a:r>
              <a:rPr lang="en-US" sz="2000" dirty="0"/>
              <a:t>Funding Agreement No __________________________ (</a:t>
            </a:r>
            <a:r>
              <a:rPr lang="en-US" sz="2000" i="1" dirty="0"/>
              <a:t>e.g. DE-SC000nnnn</a:t>
            </a:r>
            <a:r>
              <a:rPr lang="en-US" sz="2000" dirty="0"/>
              <a:t>)      </a:t>
            </a:r>
          </a:p>
          <a:p>
            <a:pPr marL="400050" lvl="1" indent="0">
              <a:buNone/>
            </a:pPr>
            <a:r>
              <a:rPr lang="en-US" sz="2000" dirty="0"/>
              <a:t>Award Date ________________ </a:t>
            </a:r>
            <a:r>
              <a:rPr lang="en-US" sz="2000" b="1" i="1" dirty="0"/>
              <a:t>(Block 27 on the Assistance Agreement)</a:t>
            </a:r>
          </a:p>
          <a:p>
            <a:pPr marL="400050" lvl="1" indent="0">
              <a:buNone/>
            </a:pPr>
            <a:r>
              <a:rPr lang="en-US" sz="2000" dirty="0"/>
              <a:t>SBIR/STTR Protection Period: </a:t>
            </a:r>
            <a:r>
              <a:rPr lang="en-US" sz="2000" b="1" i="1" dirty="0"/>
              <a:t>Twenty years from Award Date </a:t>
            </a:r>
          </a:p>
          <a:p>
            <a:pPr marL="400050" lvl="1" indent="0">
              <a:buNone/>
            </a:pPr>
            <a:r>
              <a:rPr lang="en-US" sz="2000" dirty="0"/>
              <a:t>SBIR/STTR Awardee __________________________</a:t>
            </a:r>
          </a:p>
          <a:p>
            <a:pPr marL="400050" lvl="1" indent="0">
              <a:buNone/>
            </a:pPr>
            <a:r>
              <a:rPr lang="en-US" sz="2000" dirty="0"/>
              <a:t>	</a:t>
            </a:r>
          </a:p>
          <a:p>
            <a:pPr marL="0" indent="0">
              <a:buNone/>
            </a:pPr>
            <a:r>
              <a:rPr lang="en-US" sz="2400" dirty="0"/>
              <a:t>This report contains SBIR/STTR Data to which the Federal Government has received SBIR/STTR Technical Data Rights or SBIR/STTR Computer Software Rights during the SBIR/STTR Protection Period and Unlimited Rights afterwards, as defined in the Funding Agreement. Any reproductions of SBIR/STTR Data must include this legend.</a:t>
            </a:r>
          </a:p>
          <a:p>
            <a:pPr marL="0" indent="0">
              <a:buNone/>
            </a:pPr>
            <a:endParaRPr lang="en-US" sz="2400" dirty="0"/>
          </a:p>
          <a:p>
            <a:pPr marL="0" indent="0">
              <a:buNone/>
            </a:pPr>
            <a:r>
              <a:rPr lang="en-US" sz="3200" b="1" i="1" dirty="0"/>
              <a:t>*No Other Legends should be used on reports! </a:t>
            </a:r>
          </a:p>
          <a:p>
            <a:pPr marL="0" indent="0">
              <a:buNone/>
            </a:pPr>
            <a:endParaRPr lang="en-US" sz="2400" dirty="0"/>
          </a:p>
        </p:txBody>
      </p:sp>
    </p:spTree>
    <p:extLst>
      <p:ext uri="{BB962C8B-B14F-4D97-AF65-F5344CB8AC3E}">
        <p14:creationId xmlns:p14="http://schemas.microsoft.com/office/powerpoint/2010/main" val="9838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OSTI Submission -- </a:t>
            </a:r>
            <a:r>
              <a:rPr lang="en-US" sz="3200" dirty="0">
                <a:hlinkClick r:id="rId2"/>
              </a:rPr>
              <a:t>www.osti.gov/elink/</a:t>
            </a:r>
            <a:r>
              <a:rPr lang="en-US" sz="3200" dirty="0"/>
              <a:t> </a:t>
            </a:r>
          </a:p>
        </p:txBody>
      </p:sp>
      <p:sp>
        <p:nvSpPr>
          <p:cNvPr id="4" name="Content Placeholder 3">
            <a:extLst>
              <a:ext uri="{FF2B5EF4-FFF2-40B4-BE49-F238E27FC236}">
                <a16:creationId xmlns:a16="http://schemas.microsoft.com/office/drawing/2014/main" id="{3883FEB8-EFA3-44B7-AFE0-A776A12939A5}"/>
              </a:ext>
            </a:extLst>
          </p:cNvPr>
          <p:cNvSpPr>
            <a:spLocks noGrp="1"/>
          </p:cNvSpPr>
          <p:nvPr>
            <p:ph sz="quarter" idx="10"/>
          </p:nvPr>
        </p:nvSpPr>
        <p:spPr/>
        <p:txBody>
          <a:bodyPr/>
          <a:lstStyle/>
          <a:p>
            <a:endParaRPr lang="en-US" dirty="0"/>
          </a:p>
        </p:txBody>
      </p:sp>
      <p:pic>
        <p:nvPicPr>
          <p:cNvPr id="9" name="Picture 8">
            <a:extLst>
              <a:ext uri="{FF2B5EF4-FFF2-40B4-BE49-F238E27FC236}">
                <a16:creationId xmlns:a16="http://schemas.microsoft.com/office/drawing/2014/main" id="{ED8A1463-0B27-495A-A8F3-6456C2A63C8E}"/>
              </a:ext>
            </a:extLst>
          </p:cNvPr>
          <p:cNvPicPr>
            <a:picLocks noChangeAspect="1"/>
          </p:cNvPicPr>
          <p:nvPr/>
        </p:nvPicPr>
        <p:blipFill rotWithShape="1">
          <a:blip r:embed="rId3"/>
          <a:srcRect t="13465"/>
          <a:stretch/>
        </p:blipFill>
        <p:spPr>
          <a:xfrm>
            <a:off x="199294" y="685800"/>
            <a:ext cx="7696200" cy="5638800"/>
          </a:xfrm>
          <a:prstGeom prst="rect">
            <a:avLst/>
          </a:prstGeom>
        </p:spPr>
      </p:pic>
    </p:spTree>
    <p:extLst>
      <p:ext uri="{BB962C8B-B14F-4D97-AF65-F5344CB8AC3E}">
        <p14:creationId xmlns:p14="http://schemas.microsoft.com/office/powerpoint/2010/main" val="159105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CE87-99D9-F58D-79D4-0F0358AA4222}"/>
              </a:ext>
            </a:extLst>
          </p:cNvPr>
          <p:cNvSpPr>
            <a:spLocks noGrp="1"/>
          </p:cNvSpPr>
          <p:nvPr>
            <p:ph type="title"/>
          </p:nvPr>
        </p:nvSpPr>
        <p:spPr/>
        <p:txBody>
          <a:bodyPr/>
          <a:lstStyle/>
          <a:p>
            <a:r>
              <a:rPr lang="en-US" dirty="0"/>
              <a:t>Final Report Certification</a:t>
            </a:r>
          </a:p>
        </p:txBody>
      </p:sp>
      <p:sp>
        <p:nvSpPr>
          <p:cNvPr id="3" name="Content Placeholder 2">
            <a:extLst>
              <a:ext uri="{FF2B5EF4-FFF2-40B4-BE49-F238E27FC236}">
                <a16:creationId xmlns:a16="http://schemas.microsoft.com/office/drawing/2014/main" id="{0EACB531-68A8-0453-8B58-44E6DBA43CB1}"/>
              </a:ext>
            </a:extLst>
          </p:cNvPr>
          <p:cNvSpPr>
            <a:spLocks noGrp="1"/>
          </p:cNvSpPr>
          <p:nvPr>
            <p:ph sz="quarter" idx="10"/>
          </p:nvPr>
        </p:nvSpPr>
        <p:spPr/>
        <p:txBody>
          <a:bodyPr>
            <a:norm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I represent and warrant that the technical report being submitted does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NOT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contain any of the following: </a:t>
            </a:r>
          </a:p>
          <a:p>
            <a:pPr lvl="1"/>
            <a:r>
              <a:rPr lang="en-US" sz="2200" dirty="0">
                <a:effectLst/>
                <a:latin typeface="Arial" panose="020B0604020202020204" pitchFamily="34" charset="0"/>
                <a:ea typeface="Times New Roman" panose="02020603050405020304" pitchFamily="18" charset="0"/>
                <a:cs typeface="Times New Roman" panose="02020603050405020304" pitchFamily="18" charset="0"/>
              </a:rPr>
              <a:t>Protected Personally Identifiable Information (PII), limited rights data, classified information, information subject to export control classification, or other information not subject to public release.  </a:t>
            </a:r>
          </a:p>
          <a:p>
            <a:r>
              <a:rPr lang="en-US" sz="2600" dirty="0">
                <a:effectLst/>
                <a:latin typeface="Arial" panose="020B0604020202020204" pitchFamily="34" charset="0"/>
                <a:ea typeface="Times New Roman" panose="02020603050405020304" pitchFamily="18" charset="0"/>
                <a:cs typeface="Times New Roman" panose="02020603050405020304" pitchFamily="18" charset="0"/>
              </a:rPr>
              <a:t>Submissions must not contain any “Proprietary”, “Confidential” or “Business Sensitive” markings or similar restrictive markings not authorized by the applicable government agreement; I acknowledge that DOE has the right to cancel or ignore such markings.</a:t>
            </a:r>
            <a:endParaRPr lang="en-US" sz="3400" dirty="0"/>
          </a:p>
        </p:txBody>
      </p:sp>
    </p:spTree>
    <p:extLst>
      <p:ext uri="{BB962C8B-B14F-4D97-AF65-F5344CB8AC3E}">
        <p14:creationId xmlns:p14="http://schemas.microsoft.com/office/powerpoint/2010/main" val="2809074357"/>
      </p:ext>
    </p:extLst>
  </p:cSld>
  <p:clrMapOvr>
    <a:masterClrMapping/>
  </p:clrMapOvr>
</p:sld>
</file>

<file path=ppt/theme/theme1.xml><?xml version="1.0" encoding="utf-8"?>
<a:theme xmlns:a="http://schemas.openxmlformats.org/drawingml/2006/main" name="IPL 2015">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539A427FB3F4B83D728B7788F7670" ma:contentTypeVersion="24" ma:contentTypeDescription="Create a new document." ma:contentTypeScope="" ma:versionID="644e5cbf65e41b104f31d1e1889d075c">
  <xsd:schema xmlns:xsd="http://www.w3.org/2001/XMLSchema" xmlns:xs="http://www.w3.org/2001/XMLSchema" xmlns:p="http://schemas.microsoft.com/office/2006/metadata/properties" xmlns:ns1="http://schemas.microsoft.com/sharepoint/v3" xmlns:ns2="8d245ec1-f55a-42f4-888f-f39a706d83e6" xmlns:ns3="21e23d5d-f4a1-424d-8703-3c776a5782df" targetNamespace="http://schemas.microsoft.com/office/2006/metadata/properties" ma:root="true" ma:fieldsID="c15787a59b12688e42b49a51cc051709" ns1:_="" ns2:_="" ns3:_="">
    <xsd:import namespace="http://schemas.microsoft.com/sharepoint/v3"/>
    <xsd:import namespace="8d245ec1-f55a-42f4-888f-f39a706d83e6"/>
    <xsd:import namespace="21e23d5d-f4a1-424d-8703-3c776a5782df"/>
    <xsd:element name="properties">
      <xsd:complexType>
        <xsd:sequence>
          <xsd:element name="documentManagement">
            <xsd:complexType>
              <xsd:all>
                <xsd:element ref="ns2:TaxKeywordTaxHTField" minOccurs="0"/>
                <xsd:element ref="ns2:TaxCatchAll" minOccurs="0"/>
                <xsd:element ref="ns1:AverageRating" minOccurs="0"/>
                <xsd:element ref="ns1:RatingCount" minOccurs="0"/>
                <xsd:element ref="ns1:PublishingStartDate" minOccurs="0"/>
                <xsd:element ref="ns1:PublishingExpirationDate" minOccurs="0"/>
                <xsd:element ref="ns1:RatedBy" minOccurs="0"/>
                <xsd:element ref="ns1:Ratings" minOccurs="0"/>
                <xsd:element ref="ns1:LikesCount" minOccurs="0"/>
                <xsd:element ref="ns1:LikedBy"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7"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8" nillable="true" ma:displayName="Number of Ratings" ma:decimals="0" ma:description="Number of ratings submitted" ma:internalName="RatingCount" ma:readOnly="false" ma:percentage="FALSE">
      <xsd:simpleType>
        <xsd:restriction base="dms:Number"/>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atedBy" ma:index="15"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6" nillable="true" ma:displayName="User ratings" ma:description="User ratings for the item" ma:hidden="true" ma:internalName="Ratings">
      <xsd:simpleType>
        <xsd:restriction base="dms:Note"/>
      </xsd:simpleType>
    </xsd:element>
    <xsd:element name="LikesCount" ma:index="17" nillable="true" ma:displayName="Number of Likes" ma:internalName="LikesCount">
      <xsd:simpleType>
        <xsd:restriction base="dms:Unknown"/>
      </xsd:simpleType>
    </xsd:element>
    <xsd:element name="LikedBy" ma:index="18"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245ec1-f55a-42f4-888f-f39a706d83e6"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2dabcefd-7191-4d78-9d18-d223e822edaa"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faa5445-2293-433d-baea-6445541f4519}" ma:internalName="TaxCatchAll" ma:showField="CatchAllData" ma:web="8d245ec1-f55a-42f4-888f-f39a706d8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e23d5d-f4a1-424d-8703-3c776a5782df"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verageRating xmlns="http://schemas.microsoft.com/sharepoint/v3" xsi:nil="true"/>
    <RatingCount xmlns="http://schemas.microsoft.com/sharepoint/v3" xsi:nil="true"/>
    <TaxCatchAll xmlns="8d245ec1-f55a-42f4-888f-f39a706d83e6"/>
    <TaxKeywordTaxHTField xmlns="8d245ec1-f55a-42f4-888f-f39a706d83e6">
      <Terms xmlns="http://schemas.microsoft.com/office/infopath/2007/PartnerControls"/>
    </TaxKeywordTaxHTField>
    <LikesCount xmlns="http://schemas.microsoft.com/sharepoint/v3" xsi:nil="true"/>
    <Ratings xmlns="http://schemas.microsoft.com/sharepoint/v3" xsi:nil="true"/>
    <LikedBy xmlns="http://schemas.microsoft.com/sharepoint/v3">
      <UserInfo>
        <DisplayName/>
        <AccountId xsi:nil="true"/>
        <AccountType/>
      </UserInfo>
    </LikedBy>
    <PublishingExpirationDate xmlns="http://schemas.microsoft.com/sharepoint/v3" xsi:nil="true"/>
    <PublishingStartDate xmlns="http://schemas.microsoft.com/sharepoint/v3" xsi:nil="true"/>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6D9391-AF8A-4B00-9DF2-84302F7E6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245ec1-f55a-42f4-888f-f39a706d83e6"/>
    <ds:schemaRef ds:uri="21e23d5d-f4a1-424d-8703-3c776a578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5AC268-AF6F-434C-AFA0-C82A1F4C0DD1}">
  <ds:schemaRefs>
    <ds:schemaRef ds:uri="http://schemas.microsoft.com/office/2006/metadata/properties"/>
    <ds:schemaRef ds:uri="http://schemas.microsoft.com/office/infopath/2007/PartnerControls"/>
    <ds:schemaRef ds:uri="http://schemas.microsoft.com/sharepoint/v3"/>
    <ds:schemaRef ds:uri="8d245ec1-f55a-42f4-888f-f39a706d83e6"/>
  </ds:schemaRefs>
</ds:datastoreItem>
</file>

<file path=customXml/itemProps3.xml><?xml version="1.0" encoding="utf-8"?>
<ds:datastoreItem xmlns:ds="http://schemas.openxmlformats.org/officeDocument/2006/customXml" ds:itemID="{6BDF14F9-C267-4C47-BCAF-682892278C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IPL 2015</Template>
  <TotalTime>19796</TotalTime>
  <Words>5431</Words>
  <Application>Microsoft Office PowerPoint</Application>
  <PresentationFormat>On-screen Show (4:3)</PresentationFormat>
  <Paragraphs>521</Paragraphs>
  <Slides>47</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Black</vt:lpstr>
      <vt:lpstr>Arial Unicode MS</vt:lpstr>
      <vt:lpstr>Calibri</vt:lpstr>
      <vt:lpstr>Courier New</vt:lpstr>
      <vt:lpstr>Times New</vt:lpstr>
      <vt:lpstr>Times New Roman</vt:lpstr>
      <vt:lpstr>Wingdings</vt:lpstr>
      <vt:lpstr>IPL 2015</vt:lpstr>
      <vt:lpstr>Office of Science Intellectual Property Law (IPL)</vt:lpstr>
      <vt:lpstr>Disclaimers – Consult your Attorney and Award Terms</vt:lpstr>
      <vt:lpstr>Key Takeaways </vt:lpstr>
      <vt:lpstr>Data Rights v. Patent Rights</vt:lpstr>
      <vt:lpstr>SBIR/STTR Data Rights GTC-0025</vt:lpstr>
      <vt:lpstr>SBIR/STTR Data Rights Markings - GTC-0025(c)</vt:lpstr>
      <vt:lpstr>20 Year SBIR/STTR Data Rights (2019)</vt:lpstr>
      <vt:lpstr>OSTI Submission -- www.osti.gov/elink/ </vt:lpstr>
      <vt:lpstr>Final Report Certification</vt:lpstr>
      <vt:lpstr>Other Legends</vt:lpstr>
      <vt:lpstr>Data Markings -- Common Mistakes</vt:lpstr>
      <vt:lpstr>Key Takeaways </vt:lpstr>
      <vt:lpstr>Patent Rights GTC-0024</vt:lpstr>
      <vt:lpstr>Invention Reporting (iEdison)</vt:lpstr>
      <vt:lpstr>iEdison Contacts</vt:lpstr>
      <vt:lpstr>Invention Reporting iEdison</vt:lpstr>
      <vt:lpstr>Patent Filing </vt:lpstr>
      <vt:lpstr>Patent Prosecution Cost Allowability </vt:lpstr>
      <vt:lpstr>Closeout - Invention Certification </vt:lpstr>
      <vt:lpstr>Patent Rights – Common Mistakes</vt:lpstr>
      <vt:lpstr>Key Takeaways </vt:lpstr>
      <vt:lpstr>Statutory Bars</vt:lpstr>
      <vt:lpstr>Key Takeaways </vt:lpstr>
      <vt:lpstr>U.S. Competitiveness</vt:lpstr>
      <vt:lpstr>U.S. Competitiveness (SBIR/STTR Feb. 2022)</vt:lpstr>
      <vt:lpstr>Key Takeaways </vt:lpstr>
      <vt:lpstr>Work Well with Others </vt:lpstr>
      <vt:lpstr>PowerPoint Presentation</vt:lpstr>
      <vt:lpstr>Schedule a Meeting</vt:lpstr>
      <vt:lpstr>Questions?</vt:lpstr>
      <vt:lpstr>20 Year SBIR/STTR Data Rights (2019)</vt:lpstr>
      <vt:lpstr> Post Award Requirements for  DOE SBIR/STTR Phase I Awardees  Mark Sojka DOE Office of Science Consolidated Service Center      </vt:lpstr>
      <vt:lpstr>Overview </vt:lpstr>
      <vt:lpstr>Site Visits</vt:lpstr>
      <vt:lpstr>Site Visits (cont.)</vt:lpstr>
      <vt:lpstr>Site Visits (cont.)</vt:lpstr>
      <vt:lpstr>Importance of Knowing Your T&amp;Cs</vt:lpstr>
      <vt:lpstr>Importance of Knowing Your T&amp;Cs (cont.)</vt:lpstr>
      <vt:lpstr>Award Attachments</vt:lpstr>
      <vt:lpstr>Special Terms and Conditions</vt:lpstr>
      <vt:lpstr>Reporting Requirements</vt:lpstr>
      <vt:lpstr>General Terms and Conditions</vt:lpstr>
      <vt:lpstr>Award Revisions – </vt:lpstr>
      <vt:lpstr>Award Revisions – Other Types  </vt:lpstr>
      <vt:lpstr>No Fund Extensions</vt:lpstr>
      <vt:lpstr>Closeouts</vt:lpstr>
      <vt:lpstr>Contacts</vt:lpstr>
    </vt:vector>
  </TitlesOfParts>
  <Company>U. 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and Data Rights under SBIR/STTR Awards</dc:title>
  <dc:creator>Administrator</dc:creator>
  <cp:lastModifiedBy>Alyoussif, Zina</cp:lastModifiedBy>
  <cp:revision>531</cp:revision>
  <cp:lastPrinted>2019-10-25T21:02:43Z</cp:lastPrinted>
  <dcterms:created xsi:type="dcterms:W3CDTF">2009-07-10T12:32:20Z</dcterms:created>
  <dcterms:modified xsi:type="dcterms:W3CDTF">2022-07-14T18:08:16Z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0x010100922539A427FB3F4B83D728B7788F7670</vt:lpwstr>
  </property>
  <property fmtid="{D5CDD505-2E9C-101B-9397-08002B2CF9AE}" pid="3" name="_dlc_DocIdItemGuid">
    <vt:lpwstr>06c233b8-adbd-4aae-8cf0-a6a86c250bfc</vt:lpwstr>
  </property>
  <property fmtid="{D5CDD505-2E9C-101B-9397-08002B2CF9AE}" pid="4" name="TaxKeyword">
    <vt:lpwstr/>
  </property>
  <property fmtid="{D5CDD505-2E9C-101B-9397-08002B2CF9AE}" pid="5" name="Order">
    <vt:r8>131500</vt:r8>
  </property>
  <property fmtid="{D5CDD505-2E9C-101B-9397-08002B2CF9AE}" pid="6" name="xd_ProgID">
    <vt:lpwstr/>
  </property>
  <property fmtid="{D5CDD505-2E9C-101B-9397-08002B2CF9AE}" pid="7" name="TemplateUrl">
    <vt:lpwstr/>
  </property>
</Properties>
</file>