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8"/>
  </p:notesMasterIdLst>
  <p:sldIdLst>
    <p:sldId id="256" r:id="rId2"/>
    <p:sldId id="293" r:id="rId3"/>
    <p:sldId id="397" r:id="rId4"/>
    <p:sldId id="403" r:id="rId5"/>
    <p:sldId id="257" r:id="rId6"/>
    <p:sldId id="398" r:id="rId7"/>
    <p:sldId id="393" r:id="rId8"/>
    <p:sldId id="503" r:id="rId9"/>
    <p:sldId id="399" r:id="rId10"/>
    <p:sldId id="400" r:id="rId11"/>
    <p:sldId id="405" r:id="rId12"/>
    <p:sldId id="392" r:id="rId13"/>
    <p:sldId id="466" r:id="rId14"/>
    <p:sldId id="422" r:id="rId15"/>
    <p:sldId id="290" r:id="rId16"/>
    <p:sldId id="294" r:id="rId17"/>
    <p:sldId id="292" r:id="rId18"/>
    <p:sldId id="309" r:id="rId19"/>
    <p:sldId id="363" r:id="rId20"/>
    <p:sldId id="364" r:id="rId21"/>
    <p:sldId id="282" r:id="rId22"/>
    <p:sldId id="281" r:id="rId23"/>
    <p:sldId id="421" r:id="rId24"/>
    <p:sldId id="370" r:id="rId25"/>
    <p:sldId id="428" r:id="rId26"/>
    <p:sldId id="468" r:id="rId27"/>
    <p:sldId id="494" r:id="rId28"/>
    <p:sldId id="472" r:id="rId29"/>
    <p:sldId id="495" r:id="rId30"/>
    <p:sldId id="424" r:id="rId31"/>
    <p:sldId id="505" r:id="rId32"/>
    <p:sldId id="425" r:id="rId33"/>
    <p:sldId id="473" r:id="rId34"/>
    <p:sldId id="369" r:id="rId35"/>
    <p:sldId id="373" r:id="rId36"/>
    <p:sldId id="496" r:id="rId37"/>
    <p:sldId id="500" r:id="rId38"/>
    <p:sldId id="501" r:id="rId39"/>
    <p:sldId id="502" r:id="rId40"/>
    <p:sldId id="474" r:id="rId41"/>
    <p:sldId id="404" r:id="rId42"/>
    <p:sldId id="462" r:id="rId43"/>
    <p:sldId id="465" r:id="rId44"/>
    <p:sldId id="506" r:id="rId45"/>
    <p:sldId id="374" r:id="rId46"/>
    <p:sldId id="375" r:id="rId47"/>
    <p:sldId id="507" r:id="rId48"/>
    <p:sldId id="508" r:id="rId49"/>
    <p:sldId id="511" r:id="rId50"/>
    <p:sldId id="475" r:id="rId51"/>
    <p:sldId id="430" r:id="rId52"/>
    <p:sldId id="476" r:id="rId53"/>
    <p:sldId id="477" r:id="rId54"/>
    <p:sldId id="478" r:id="rId55"/>
    <p:sldId id="479" r:id="rId56"/>
    <p:sldId id="489" r:id="rId57"/>
    <p:sldId id="504" r:id="rId58"/>
    <p:sldId id="490" r:id="rId59"/>
    <p:sldId id="509" r:id="rId60"/>
    <p:sldId id="510" r:id="rId61"/>
    <p:sldId id="512" r:id="rId62"/>
    <p:sldId id="484" r:id="rId63"/>
    <p:sldId id="485" r:id="rId64"/>
    <p:sldId id="429" r:id="rId65"/>
    <p:sldId id="409" r:id="rId66"/>
    <p:sldId id="513" r:id="rId67"/>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66"/>
    <a:srgbClr val="663300"/>
    <a:srgbClr val="0066FF"/>
    <a:srgbClr val="FF3300"/>
    <a:srgbClr val="0000FF"/>
    <a:srgbClr val="FFFFCC"/>
    <a:srgbClr val="146737"/>
    <a:srgbClr val="106636"/>
    <a:srgbClr val="66FF66"/>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83" autoAdjust="0"/>
    <p:restoredTop sz="99139" autoAdjust="0"/>
  </p:normalViewPr>
  <p:slideViewPr>
    <p:cSldViewPr snapToGrid="0" showGuides="1">
      <p:cViewPr>
        <p:scale>
          <a:sx n="77" d="100"/>
          <a:sy n="77" d="100"/>
        </p:scale>
        <p:origin x="-1038" y="-1158"/>
      </p:cViewPr>
      <p:guideLst>
        <p:guide orient="horz" pos="320"/>
        <p:guide pos="2880"/>
      </p:guideLst>
    </p:cSldViewPr>
  </p:slideViewPr>
  <p:notesTextViewPr>
    <p:cViewPr>
      <p:scale>
        <a:sx n="100" d="100"/>
        <a:sy n="100" d="100"/>
      </p:scale>
      <p:origin x="0" y="0"/>
    </p:cViewPr>
  </p:notesTextViewPr>
  <p:sorterViewPr>
    <p:cViewPr>
      <p:scale>
        <a:sx n="53" d="100"/>
        <a:sy n="53"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ividan\My%20Documents\Pie%20Char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pieChart>
        <c:varyColors val="1"/>
        <c:ser>
          <c:idx val="0"/>
          <c:order val="0"/>
          <c:dPt>
            <c:idx val="0"/>
            <c:spPr>
              <a:solidFill>
                <a:srgbClr val="FF0000"/>
              </a:solidFill>
              <a:ln>
                <a:solidFill>
                  <a:sysClr val="windowText" lastClr="000000"/>
                </a:solidFill>
              </a:ln>
            </c:spPr>
          </c:dPt>
          <c:dPt>
            <c:idx val="1"/>
            <c:spPr>
              <a:solidFill>
                <a:srgbClr val="0B21F3"/>
              </a:solidFill>
              <a:ln>
                <a:solidFill>
                  <a:sysClr val="windowText" lastClr="000000"/>
                </a:solidFill>
              </a:ln>
            </c:spPr>
          </c:dPt>
          <c:dPt>
            <c:idx val="2"/>
            <c:spPr>
              <a:solidFill>
                <a:srgbClr val="5960E9"/>
              </a:solidFill>
              <a:ln>
                <a:solidFill>
                  <a:sysClr val="windowText" lastClr="000000"/>
                </a:solidFill>
              </a:ln>
            </c:spPr>
          </c:dPt>
          <c:dPt>
            <c:idx val="3"/>
            <c:spPr>
              <a:solidFill>
                <a:srgbClr val="9490E2"/>
              </a:solidFill>
              <a:ln>
                <a:solidFill>
                  <a:sysClr val="windowText" lastClr="000000"/>
                </a:solidFill>
              </a:ln>
            </c:spPr>
          </c:dPt>
          <c:dPt>
            <c:idx val="4"/>
            <c:spPr>
              <a:solidFill>
                <a:schemeClr val="tx1">
                  <a:lumMod val="50000"/>
                  <a:lumOff val="50000"/>
                </a:schemeClr>
              </a:solidFill>
              <a:ln>
                <a:solidFill>
                  <a:sysClr val="windowText" lastClr="000000"/>
                </a:solidFill>
              </a:ln>
            </c:spPr>
          </c:dPt>
          <c:cat>
            <c:strRef>
              <c:f>Sheet1!$H$136:$H$140</c:f>
              <c:strCache>
                <c:ptCount val="5"/>
                <c:pt idx="0">
                  <c:v>Research</c:v>
                </c:pt>
                <c:pt idx="1">
                  <c:v>Facility Operations</c:v>
                </c:pt>
                <c:pt idx="2">
                  <c:v>Facility Construction</c:v>
                </c:pt>
                <c:pt idx="3">
                  <c:v>Major Items of Equipment</c:v>
                </c:pt>
                <c:pt idx="4">
                  <c:v>All Other</c:v>
                </c:pt>
              </c:strCache>
            </c:strRef>
          </c:cat>
          <c:val>
            <c:numRef>
              <c:f>Sheet1!$I$136:$I$140</c:f>
              <c:numCache>
                <c:formatCode>_("$"* #,##0_);_("$"* \(#,##0\);_("$"* "-"??_);_(@_)</c:formatCode>
                <c:ptCount val="5"/>
                <c:pt idx="0">
                  <c:v>2183513</c:v>
                </c:pt>
                <c:pt idx="1">
                  <c:v>1825836</c:v>
                </c:pt>
                <c:pt idx="2">
                  <c:v>321955</c:v>
                </c:pt>
                <c:pt idx="3">
                  <c:v>258870</c:v>
                </c:pt>
                <c:pt idx="4">
                  <c:v>429826</c:v>
                </c:pt>
              </c:numCache>
            </c:numRef>
          </c:val>
        </c:ser>
        <c:firstSliceAng val="0"/>
      </c:pieChart>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0869" cy="464980"/>
          </a:xfrm>
          <a:prstGeom prst="rect">
            <a:avLst/>
          </a:prstGeom>
        </p:spPr>
        <p:txBody>
          <a:bodyPr vert="horz" lIns="92419" tIns="46210" rIns="92419"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5579" y="0"/>
            <a:ext cx="2970869" cy="464980"/>
          </a:xfrm>
          <a:prstGeom prst="rect">
            <a:avLst/>
          </a:prstGeom>
        </p:spPr>
        <p:txBody>
          <a:bodyPr vert="horz" lIns="92419" tIns="46210" rIns="92419" bIns="46210"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6/15/2010</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2419" tIns="46210" rIns="92419" bIns="46210" rtlCol="0" anchor="ctr"/>
          <a:lstStyle/>
          <a:p>
            <a:pPr lvl="0"/>
            <a:endParaRPr lang="en-US" noProof="0"/>
          </a:p>
        </p:txBody>
      </p:sp>
      <p:sp>
        <p:nvSpPr>
          <p:cNvPr id="5" name="Notes Placeholder 4"/>
          <p:cNvSpPr>
            <a:spLocks noGrp="1"/>
          </p:cNvSpPr>
          <p:nvPr>
            <p:ph type="body" sz="quarter" idx="3"/>
          </p:nvPr>
        </p:nvSpPr>
        <p:spPr>
          <a:xfrm>
            <a:off x="686422" y="4416510"/>
            <a:ext cx="5485158" cy="4183221"/>
          </a:xfrm>
          <a:prstGeom prst="rect">
            <a:avLst/>
          </a:prstGeom>
        </p:spPr>
        <p:txBody>
          <a:bodyPr vert="horz" lIns="92419" tIns="46210" rIns="92419"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823"/>
            <a:ext cx="2970869" cy="464980"/>
          </a:xfrm>
          <a:prstGeom prst="rect">
            <a:avLst/>
          </a:prstGeom>
        </p:spPr>
        <p:txBody>
          <a:bodyPr vert="horz" lIns="92419" tIns="46210" rIns="92419"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5579" y="8829823"/>
            <a:ext cx="2970869" cy="464980"/>
          </a:xfrm>
          <a:prstGeom prst="rect">
            <a:avLst/>
          </a:prstGeom>
        </p:spPr>
        <p:txBody>
          <a:bodyPr vert="horz" lIns="92419" tIns="46210" rIns="92419" bIns="46210"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3313" y="695325"/>
            <a:ext cx="4649787" cy="3489325"/>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lIns="92300" tIns="46150" rIns="92300" bIns="46150" numCol="1" anchor="t" anchorCtr="0" compatLnSpc="1">
            <a:prstTxWarp prst="textNoShape">
              <a:avLst/>
            </a:prstTxWarp>
          </a:bodyPr>
          <a:lstStyle/>
          <a:p>
            <a:pPr eaLnBrk="1" hangingPunct="1"/>
            <a:endParaRPr lang="en-US" smtClean="0"/>
          </a:p>
        </p:txBody>
      </p:sp>
      <p:sp>
        <p:nvSpPr>
          <p:cNvPr id="40964" name="Slide Number Placeholder 3"/>
          <p:cNvSpPr txBox="1">
            <a:spLocks noGrp="1"/>
          </p:cNvSpPr>
          <p:nvPr/>
        </p:nvSpPr>
        <p:spPr bwMode="auto">
          <a:xfrm>
            <a:off x="3884027" y="8829823"/>
            <a:ext cx="2972422" cy="464980"/>
          </a:xfrm>
          <a:prstGeom prst="rect">
            <a:avLst/>
          </a:prstGeom>
          <a:noFill/>
          <a:ln w="9525">
            <a:noFill/>
            <a:miter lim="800000"/>
            <a:headEnd/>
            <a:tailEnd/>
          </a:ln>
        </p:spPr>
        <p:txBody>
          <a:bodyPr lIns="92300" tIns="46150" rIns="92300" bIns="46150" anchor="b"/>
          <a:lstStyle/>
          <a:p>
            <a:pPr algn="r"/>
            <a:fld id="{EADEFEE8-3A45-4910-A7EF-4A433557C201}" type="slidenum">
              <a:rPr lang="en-US" sz="1200"/>
              <a:pPr algn="r"/>
              <a:t>7</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Sec. Chu has pic of two satellites; missing estimate of sea level rise; consider 14C/12C story</a:t>
            </a:r>
          </a:p>
        </p:txBody>
      </p:sp>
      <p:sp>
        <p:nvSpPr>
          <p:cNvPr id="4" name="Slide Number Placeholder 3"/>
          <p:cNvSpPr>
            <a:spLocks noGrp="1"/>
          </p:cNvSpPr>
          <p:nvPr>
            <p:ph type="sldNum" sz="quarter" idx="5"/>
          </p:nvPr>
        </p:nvSpPr>
        <p:spPr/>
        <p:txBody>
          <a:bodyPr/>
          <a:lstStyle/>
          <a:p>
            <a:pPr>
              <a:defRPr/>
            </a:pPr>
            <a:fld id="{DE10C4FA-F9B2-489D-9B1C-3D5D7D1E787E}" type="slidenum">
              <a:rPr lang="en-US" smtClean="0"/>
              <a:pPr>
                <a:defRPr/>
              </a:pPr>
              <a:t>47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Sec. Chu has pic of two satellites; missing estimate of sea level rise; consider 14C/12C story</a:t>
            </a:r>
          </a:p>
        </p:txBody>
      </p:sp>
      <p:sp>
        <p:nvSpPr>
          <p:cNvPr id="4" name="Slide Number Placeholder 3"/>
          <p:cNvSpPr>
            <a:spLocks noGrp="1"/>
          </p:cNvSpPr>
          <p:nvPr>
            <p:ph type="sldNum" sz="quarter" idx="5"/>
          </p:nvPr>
        </p:nvSpPr>
        <p:spPr/>
        <p:txBody>
          <a:bodyPr/>
          <a:lstStyle/>
          <a:p>
            <a:pPr>
              <a:defRPr/>
            </a:pPr>
            <a:fld id="{DE10C4FA-F9B2-489D-9B1C-3D5D7D1E787E}" type="slidenum">
              <a:rPr lang="en-US" smtClean="0"/>
              <a:pPr>
                <a:defRPr/>
              </a:pPr>
              <a:t>48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50</a:t>
            </a:fld>
            <a:endParaRPr lang="en-US"/>
          </a:p>
        </p:txBody>
      </p:sp>
      <p:sp>
        <p:nvSpPr>
          <p:cNvPr id="726018" name="Rectangle 2"/>
          <p:cNvSpPr>
            <a:spLocks noGrp="1" noRot="1" noChangeAspect="1" noChangeArrowheads="1" noTextEdit="1"/>
          </p:cNvSpPr>
          <p:nvPr>
            <p:ph type="sldImg"/>
          </p:nvPr>
        </p:nvSpPr>
        <p:spPr>
          <a:xfrm>
            <a:off x="1114425" y="692150"/>
            <a:ext cx="4629150" cy="3473450"/>
          </a:xfrm>
          <a:ln/>
        </p:spPr>
      </p:sp>
      <p:sp>
        <p:nvSpPr>
          <p:cNvPr id="726019"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51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52</a:t>
            </a:fld>
            <a:endParaRPr lang="en-US"/>
          </a:p>
        </p:txBody>
      </p:sp>
      <p:sp>
        <p:nvSpPr>
          <p:cNvPr id="920578" name="Rectangle 2"/>
          <p:cNvSpPr>
            <a:spLocks noGrp="1" noRot="1" noChangeAspect="1" noChangeArrowheads="1" noTextEdit="1"/>
          </p:cNvSpPr>
          <p:nvPr>
            <p:ph type="sldImg"/>
          </p:nvPr>
        </p:nvSpPr>
        <p:spPr>
          <a:xfrm>
            <a:off x="1114425" y="692150"/>
            <a:ext cx="4629150" cy="3473450"/>
          </a:xfrm>
          <a:ln/>
        </p:spPr>
      </p:sp>
      <p:sp>
        <p:nvSpPr>
          <p:cNvPr id="920579"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95CF4F-7C19-48F0-8A35-E570079323F0}" type="slidenum">
              <a:rPr lang="en-US"/>
              <a:pPr/>
              <a:t>53</a:t>
            </a:fld>
            <a:endParaRPr lang="en-US"/>
          </a:p>
        </p:txBody>
      </p:sp>
      <p:sp>
        <p:nvSpPr>
          <p:cNvPr id="708610" name="Rectangle 2"/>
          <p:cNvSpPr>
            <a:spLocks noGrp="1" noRot="1" noChangeAspect="1" noChangeArrowheads="1" noTextEdit="1"/>
          </p:cNvSpPr>
          <p:nvPr>
            <p:ph type="sldImg"/>
          </p:nvPr>
        </p:nvSpPr>
        <p:spPr>
          <a:xfrm>
            <a:off x="1104900" y="695325"/>
            <a:ext cx="4648200" cy="3486150"/>
          </a:xfrm>
          <a:ln/>
        </p:spPr>
      </p:sp>
      <p:sp>
        <p:nvSpPr>
          <p:cNvPr id="70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0BCE8-0C26-407A-B33C-B5857009C0B0}" type="slidenum">
              <a:rPr lang="en-US"/>
              <a:pPr/>
              <a:t>54</a:t>
            </a:fld>
            <a:endParaRPr lang="en-US"/>
          </a:p>
        </p:txBody>
      </p:sp>
      <p:sp>
        <p:nvSpPr>
          <p:cNvPr id="699394" name="Rectangle 2"/>
          <p:cNvSpPr>
            <a:spLocks noGrp="1" noRot="1" noChangeAspect="1" noChangeArrowheads="1" noTextEdit="1"/>
          </p:cNvSpPr>
          <p:nvPr>
            <p:ph type="sldImg"/>
          </p:nvPr>
        </p:nvSpPr>
        <p:spPr>
          <a:xfrm>
            <a:off x="1104900" y="695325"/>
            <a:ext cx="4648200" cy="3486150"/>
          </a:xfrm>
          <a:ln/>
        </p:spPr>
      </p:sp>
      <p:sp>
        <p:nvSpPr>
          <p:cNvPr id="699395" name="Rectangle 3"/>
          <p:cNvSpPr>
            <a:spLocks noGrp="1" noChangeArrowheads="1"/>
          </p:cNvSpPr>
          <p:nvPr>
            <p:ph type="body" idx="1"/>
          </p:nvPr>
        </p:nvSpPr>
        <p:spPr/>
        <p:txBody>
          <a:bodyPr/>
          <a:lstStyle/>
          <a:p>
            <a:r>
              <a:rPr lang="en-US" sz="900" dirty="0">
                <a:latin typeface="Times New Roman" pitchFamily="18" charset="0"/>
              </a:rPr>
              <a:t>The </a:t>
            </a:r>
            <a:r>
              <a:rPr lang="en-US" sz="900" b="1" dirty="0">
                <a:latin typeface="Times New Roman" pitchFamily="18" charset="0"/>
              </a:rPr>
              <a:t>Carbon Mitigation Initiative </a:t>
            </a:r>
            <a:r>
              <a:rPr lang="en-US" sz="900" dirty="0">
                <a:latin typeface="Times New Roman" pitchFamily="18" charset="0"/>
              </a:rPr>
              <a:t>is a joint project of Princeton University, BP, and Ford Motor Company to find solutions to the greenhouse gas problem. To emphasize the need for early action, Co-Directors Robert </a:t>
            </a:r>
            <a:r>
              <a:rPr lang="en-US" sz="900" dirty="0" err="1">
                <a:latin typeface="Times New Roman" pitchFamily="18" charset="0"/>
              </a:rPr>
              <a:t>Socolow</a:t>
            </a:r>
            <a:r>
              <a:rPr lang="en-US" sz="900" dirty="0">
                <a:latin typeface="Times New Roman" pitchFamily="18" charset="0"/>
              </a:rPr>
              <a:t> and Stephen </a:t>
            </a:r>
            <a:r>
              <a:rPr lang="en-US" sz="900" dirty="0" err="1">
                <a:latin typeface="Times New Roman" pitchFamily="18" charset="0"/>
              </a:rPr>
              <a:t>Pacala</a:t>
            </a:r>
            <a:r>
              <a:rPr lang="en-US" sz="900" dirty="0">
                <a:latin typeface="Times New Roman" pitchFamily="18" charset="0"/>
              </a:rPr>
              <a:t> created the concept of stabilization wedges – 25 billion ton “wedges” that need to be cut out of predicted future carbon emissions in the next 50 years to avoid a doubling of atmospheric carbon dioxide over pre-industrial le</a:t>
            </a:r>
          </a:p>
          <a:p>
            <a:r>
              <a:rPr lang="en-US" sz="900" dirty="0">
                <a:latin typeface="Times New Roman" pitchFamily="18" charset="0"/>
              </a:rPr>
              <a:t>The “stabilization wedges” concept is a tool for conveying the emissions cuts that can be made to avoid dramatic climate change.  The concept considers two futures - allowing emissions to double versus keeping emissions at current levels for the next 50 years. The emissions-doubling path (black dotted line) falls in the middle of the field of most estimates of future carbon emissions. The climb approximately extends the climb for the past 50 years, during which the world’s economy grew much faster than its carbon emissions. Emissions could be higher or lower in 50 years, but this path is a reasonable reference scenario.</a:t>
            </a:r>
          </a:p>
          <a:p>
            <a:r>
              <a:rPr lang="en-US" sz="900" dirty="0">
                <a:latin typeface="Times New Roman" pitchFamily="18" charset="0"/>
              </a:rPr>
              <a:t>Prevention of the doubling of CO2 can be achieved by keeping emissions flat for the next 50 years, then work to reduce emissions in the second half of the century (Figure 3, orange line). This path is predicted to keep atmospheric carbon under 1200 billion tons (which corresponds to about 570 parts per million (</a:t>
            </a:r>
            <a:r>
              <a:rPr lang="en-US" sz="900" dirty="0" err="1">
                <a:latin typeface="Times New Roman" pitchFamily="18" charset="0"/>
              </a:rPr>
              <a:t>ppm</a:t>
            </a:r>
            <a:r>
              <a:rPr lang="en-US" sz="900" dirty="0">
                <a:latin typeface="Times New Roman" pitchFamily="18" charset="0"/>
              </a:rPr>
              <a:t>)).</a:t>
            </a:r>
          </a:p>
          <a:p>
            <a:r>
              <a:rPr lang="en-US" sz="900" dirty="0">
                <a:latin typeface="Times New Roman" pitchFamily="18" charset="0"/>
              </a:rPr>
              <a:t>Keeping emissions flat will require cutting projected carbon output by about 7 billion tons per year by 2055, keeping a total of ~175 billion tons of carbon from entering the atmosphere (see yellow triangle in Figure 3). This carbon savings is called the “stabilization triangle.” </a:t>
            </a:r>
          </a:p>
          <a:p>
            <a:r>
              <a:rPr lang="en-US" sz="900" dirty="0">
                <a:latin typeface="Times New Roman" pitchFamily="18" charset="0"/>
              </a:rPr>
              <a:t>CMI set out to quantify the impact that could be made by a portfolio of existing technologies deployed on a massive scale. To make the problem more tractable, CMI divided the stabilization triangle into seven “wedges.” (Figure 4) A wedge represents a carbon-cutting strategy that has the potential to grow from zero today to avoiding 1 billion tons of carbon emissions per year by 2055, or one-seventh of the stabilization triangle. The wedges can represent ways of either making energy with no or reduced carbon emissions (like nuclear or wind-produced electricity), or storing carbon dioxide to prevent it from building up as rapidly in the atmosphere (either through underground storage or </a:t>
            </a:r>
            <a:r>
              <a:rPr lang="en-US" sz="900" dirty="0" err="1">
                <a:latin typeface="Times New Roman" pitchFamily="18" charset="0"/>
              </a:rPr>
              <a:t>biostorage</a:t>
            </a:r>
            <a:r>
              <a:rPr lang="en-US" sz="900" dirty="0">
                <a:latin typeface="Times New Roman" pitchFamily="18" charset="0"/>
              </a:rPr>
              <a:t>).  In CMI’s analysis, at least 15 strategies are available now that, with scaling up, could each take care of at least one wedge of emissions reduction. No one strategy can take care of the whole triangle -- new strategies will be needed to address both fuel and electricity needs, and some wedge strategies compete with others to replace emissions from the same source -- but there is already a more than adequate portfolio of tools available to control carbon emissions for the next 50 years.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F1F14-6FF0-4821-8712-5B423241E829}" type="slidenum">
              <a:rPr lang="en-US"/>
              <a:pPr/>
              <a:t>55</a:t>
            </a:fld>
            <a:endParaRPr lang="en-US"/>
          </a:p>
        </p:txBody>
      </p:sp>
      <p:sp>
        <p:nvSpPr>
          <p:cNvPr id="709634" name="Rectangle 2"/>
          <p:cNvSpPr>
            <a:spLocks noGrp="1" noRot="1" noChangeAspect="1" noChangeArrowheads="1" noTextEdit="1"/>
          </p:cNvSpPr>
          <p:nvPr>
            <p:ph type="sldImg"/>
          </p:nvPr>
        </p:nvSpPr>
        <p:spPr>
          <a:xfrm>
            <a:off x="1104900" y="695325"/>
            <a:ext cx="4648200" cy="3486150"/>
          </a:xfrm>
          <a:ln/>
        </p:spPr>
      </p:sp>
      <p:sp>
        <p:nvSpPr>
          <p:cNvPr id="70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5D4F8-E607-4E8E-908B-556A7758DC15}" type="slidenum">
              <a:rPr lang="en-US"/>
              <a:pPr/>
              <a:t>56</a:t>
            </a:fld>
            <a:endParaRPr lang="en-US"/>
          </a:p>
        </p:txBody>
      </p:sp>
      <p:sp>
        <p:nvSpPr>
          <p:cNvPr id="939010" name="Rectangle 2"/>
          <p:cNvSpPr>
            <a:spLocks noGrp="1" noRot="1" noChangeAspect="1" noChangeArrowheads="1" noTextEdit="1"/>
          </p:cNvSpPr>
          <p:nvPr>
            <p:ph type="sldImg"/>
          </p:nvPr>
        </p:nvSpPr>
        <p:spPr>
          <a:xfrm>
            <a:off x="1114425" y="692150"/>
            <a:ext cx="4629150" cy="3473450"/>
          </a:xfrm>
          <a:ln/>
        </p:spPr>
      </p:sp>
      <p:sp>
        <p:nvSpPr>
          <p:cNvPr id="939011"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03313" y="695325"/>
            <a:ext cx="4649787" cy="3489325"/>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lIns="92300" tIns="46150" rIns="92300" bIns="46150" numCol="1" anchor="t" anchorCtr="0" compatLnSpc="1">
            <a:prstTxWarp prst="textNoShape">
              <a:avLst/>
            </a:prstTxWarp>
          </a:bodyPr>
          <a:lstStyle/>
          <a:p>
            <a:pPr eaLnBrk="1" hangingPunct="1"/>
            <a:endParaRPr lang="en-US" smtClean="0"/>
          </a:p>
        </p:txBody>
      </p:sp>
      <p:sp>
        <p:nvSpPr>
          <p:cNvPr id="40964" name="Slide Number Placeholder 3"/>
          <p:cNvSpPr txBox="1">
            <a:spLocks noGrp="1"/>
          </p:cNvSpPr>
          <p:nvPr/>
        </p:nvSpPr>
        <p:spPr bwMode="auto">
          <a:xfrm>
            <a:off x="3884027" y="8829823"/>
            <a:ext cx="2972422" cy="464980"/>
          </a:xfrm>
          <a:prstGeom prst="rect">
            <a:avLst/>
          </a:prstGeom>
          <a:noFill/>
          <a:ln w="9525">
            <a:noFill/>
            <a:miter lim="800000"/>
            <a:headEnd/>
            <a:tailEnd/>
          </a:ln>
        </p:spPr>
        <p:txBody>
          <a:bodyPr lIns="92300" tIns="46150" rIns="92300" bIns="46150" anchor="b"/>
          <a:lstStyle/>
          <a:p>
            <a:pPr algn="r"/>
            <a:fld id="{EADEFEE8-3A45-4910-A7EF-4A433557C201}" type="slidenum">
              <a:rPr lang="en-US" sz="1200"/>
              <a:pPr algn="r"/>
              <a:t>57</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26</a:t>
            </a:fld>
            <a:endParaRPr lang="en-US"/>
          </a:p>
        </p:txBody>
      </p:sp>
      <p:sp>
        <p:nvSpPr>
          <p:cNvPr id="458754" name="Rectangle 2"/>
          <p:cNvSpPr>
            <a:spLocks noGrp="1" noRot="1" noChangeAspect="1" noChangeArrowheads="1" noTextEdit="1"/>
          </p:cNvSpPr>
          <p:nvPr>
            <p:ph type="sldImg"/>
          </p:nvPr>
        </p:nvSpPr>
        <p:spPr>
          <a:xfrm>
            <a:off x="1114425" y="692150"/>
            <a:ext cx="4629150" cy="3473450"/>
          </a:xfrm>
          <a:ln/>
        </p:spPr>
      </p:sp>
      <p:sp>
        <p:nvSpPr>
          <p:cNvPr id="458755"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6B234-EA3A-4875-8352-DE27E769FCB8}" type="slidenum">
              <a:rPr lang="en-US"/>
              <a:pPr/>
              <a:t>58</a:t>
            </a:fld>
            <a:endParaRPr lang="en-US"/>
          </a:p>
        </p:txBody>
      </p:sp>
      <p:sp>
        <p:nvSpPr>
          <p:cNvPr id="445442" name="Rectangle 2"/>
          <p:cNvSpPr>
            <a:spLocks noGrp="1" noRot="1" noChangeAspect="1" noChangeArrowheads="1" noTextEdit="1"/>
          </p:cNvSpPr>
          <p:nvPr>
            <p:ph type="sldImg"/>
          </p:nvPr>
        </p:nvSpPr>
        <p:spPr>
          <a:xfrm>
            <a:off x="1106488" y="695325"/>
            <a:ext cx="4648200" cy="3486150"/>
          </a:xfrm>
          <a:ln/>
        </p:spPr>
      </p:sp>
      <p:sp>
        <p:nvSpPr>
          <p:cNvPr id="445443" name="Rectangle 3"/>
          <p:cNvSpPr>
            <a:spLocks noGrp="1" noChangeArrowheads="1"/>
          </p:cNvSpPr>
          <p:nvPr>
            <p:ph type="body" idx="1"/>
          </p:nvPr>
        </p:nvSpPr>
        <p:spPr>
          <a:xfrm>
            <a:off x="293518" y="4416426"/>
            <a:ext cx="6270970" cy="3472965"/>
          </a:xfrm>
          <a:noFill/>
        </p:spPr>
        <p:txBody>
          <a:bodyPr>
            <a:spAutoFit/>
          </a:bodyPr>
          <a:lstStyle/>
          <a:p>
            <a:pPr>
              <a:lnSpc>
                <a:spcPct val="95000"/>
              </a:lnSpc>
              <a:spcBef>
                <a:spcPct val="0"/>
              </a:spcBef>
              <a:spcAft>
                <a:spcPct val="50000"/>
              </a:spcAft>
            </a:pPr>
            <a:r>
              <a:rPr lang="en-US" sz="1000" dirty="0">
                <a:latin typeface="Times New Roman" pitchFamily="18" charset="0"/>
              </a:rPr>
              <a:t>Since the start of the 20th century, it has been clear that the microscopic world in which atoms interact through the movement of electrons is not subject to the same classical laws of physics that govern the macroscopic world we encounter in our daily lives. The activities of electrons, atoms, and their molecular assemblies follow the counter-intuitive and often paradoxical rules of quantum mechanics, where, for example, a beam of light can function either as particles traveling in a straight line (photons) or as a wave propagating through empty space. During the twentieth century, scientists developed increasingly sophisticated technologies and instrumentation for the study of quantum effects. Our understanding of these phenomena has reached the point where we are ready to move beyond simple observation and take the steps that will enable us to direct and control matter and energy at the quantum level. </a:t>
            </a:r>
          </a:p>
          <a:p>
            <a:pPr>
              <a:lnSpc>
                <a:spcPct val="95000"/>
              </a:lnSpc>
              <a:spcBef>
                <a:spcPct val="0"/>
              </a:spcBef>
              <a:spcAft>
                <a:spcPct val="50000"/>
              </a:spcAft>
            </a:pPr>
            <a:r>
              <a:rPr lang="en-US" sz="1000" dirty="0">
                <a:latin typeface="Times New Roman" pitchFamily="18" charset="0"/>
              </a:rPr>
              <a:t>During the twentieth century, chemical synthesis and materials preparation began to be based more on control than on serendipity, resulting in advances ranging from new polymers to nanostructures. Now, scientists are positioned to begin directing and controlling the outcomes on a molecule-by-molecule and atom-by-atom basis, or even at the level of electrons. Long the staple of science- fiction novels and films, the ability to direct and control matter at the quantum, atomic, and molecular levels creates enormous opportunities across a wide spectrum of critical technologies.</a:t>
            </a:r>
          </a:p>
          <a:p>
            <a:pPr>
              <a:lnSpc>
                <a:spcPct val="95000"/>
              </a:lnSpc>
              <a:spcBef>
                <a:spcPct val="0"/>
              </a:spcBef>
              <a:spcAft>
                <a:spcPct val="50000"/>
              </a:spcAft>
            </a:pPr>
            <a:r>
              <a:rPr lang="en-US" sz="1000" dirty="0">
                <a:latin typeface="Times New Roman" pitchFamily="18" charset="0"/>
              </a:rPr>
              <a:t>One of the most spectacular technological advances in the 20th century took place in the field of information, as computers and microchips became ubiquitous in our society. Vacuum tubes were replaced with transistors and, in accordance with Moore’s Law (named for Intel co-founder Gordon Moore), the number of transistors on a microchip has doubled approximately every two years for the past two decades. However, if the time comes when integrated circuits can be fabricated at the molecular or </a:t>
            </a:r>
            <a:r>
              <a:rPr lang="en-US" sz="1000" dirty="0" err="1">
                <a:latin typeface="Times New Roman" pitchFamily="18" charset="0"/>
              </a:rPr>
              <a:t>nanoscale</a:t>
            </a:r>
            <a:r>
              <a:rPr lang="en-US" sz="1000" dirty="0">
                <a:latin typeface="Times New Roman" pitchFamily="18" charset="0"/>
              </a:rPr>
              <a:t> level, the limits of Moore’s Law will be far surpassed. A supercomputer based on </a:t>
            </a:r>
            <a:r>
              <a:rPr lang="en-US" sz="1000" dirty="0" err="1">
                <a:latin typeface="Times New Roman" pitchFamily="18" charset="0"/>
              </a:rPr>
              <a:t>nanochips</a:t>
            </a:r>
            <a:r>
              <a:rPr lang="en-US" sz="1000" dirty="0">
                <a:latin typeface="Times New Roman" pitchFamily="18" charset="0"/>
              </a:rPr>
              <a:t> would comfortably fit in the palm of your hand and use less electricity than a cottage. All the information stored in the Library of Congress could be contained in a memory the size of a sugar cube. Ultimately, if computations can be carried out at the atomic or sub-</a:t>
            </a:r>
            <a:r>
              <a:rPr lang="en-US" sz="1000" dirty="0" err="1">
                <a:latin typeface="Times New Roman" pitchFamily="18" charset="0"/>
              </a:rPr>
              <a:t>nanoscale</a:t>
            </a:r>
            <a:r>
              <a:rPr lang="en-US" sz="1000" dirty="0">
                <a:latin typeface="Times New Roman" pitchFamily="18" charset="0"/>
              </a:rPr>
              <a:t> levels, today’s most powerful </a:t>
            </a:r>
            <a:r>
              <a:rPr lang="en-US" sz="1000" dirty="0" err="1">
                <a:latin typeface="Times New Roman" pitchFamily="18" charset="0"/>
              </a:rPr>
              <a:t>microtechnology</a:t>
            </a:r>
            <a:r>
              <a:rPr lang="en-US" sz="1000" dirty="0">
                <a:latin typeface="Times New Roman" pitchFamily="18" charset="0"/>
              </a:rPr>
              <a:t> will seem antiquated.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6B234-EA3A-4875-8352-DE27E769FCB8}" type="slidenum">
              <a:rPr lang="en-US"/>
              <a:pPr/>
              <a:t>59</a:t>
            </a:fld>
            <a:endParaRPr lang="en-US"/>
          </a:p>
        </p:txBody>
      </p:sp>
      <p:sp>
        <p:nvSpPr>
          <p:cNvPr id="445442" name="Rectangle 2"/>
          <p:cNvSpPr>
            <a:spLocks noGrp="1" noRot="1" noChangeAspect="1" noChangeArrowheads="1" noTextEdit="1"/>
          </p:cNvSpPr>
          <p:nvPr>
            <p:ph type="sldImg"/>
          </p:nvPr>
        </p:nvSpPr>
        <p:spPr>
          <a:xfrm>
            <a:off x="1106488" y="695325"/>
            <a:ext cx="4648200" cy="3486150"/>
          </a:xfrm>
          <a:ln/>
        </p:spPr>
      </p:sp>
      <p:sp>
        <p:nvSpPr>
          <p:cNvPr id="445443" name="Rectangle 3"/>
          <p:cNvSpPr>
            <a:spLocks noGrp="1" noChangeArrowheads="1"/>
          </p:cNvSpPr>
          <p:nvPr>
            <p:ph type="body" idx="1"/>
          </p:nvPr>
        </p:nvSpPr>
        <p:spPr>
          <a:xfrm>
            <a:off x="293518" y="4416426"/>
            <a:ext cx="6270970" cy="3472965"/>
          </a:xfrm>
          <a:noFill/>
        </p:spPr>
        <p:txBody>
          <a:bodyPr>
            <a:spAutoFit/>
          </a:bodyPr>
          <a:lstStyle/>
          <a:p>
            <a:pPr>
              <a:lnSpc>
                <a:spcPct val="95000"/>
              </a:lnSpc>
              <a:spcBef>
                <a:spcPct val="0"/>
              </a:spcBef>
              <a:spcAft>
                <a:spcPct val="50000"/>
              </a:spcAft>
            </a:pPr>
            <a:r>
              <a:rPr lang="en-US" sz="1000" dirty="0">
                <a:latin typeface="Times New Roman" pitchFamily="18" charset="0"/>
              </a:rPr>
              <a:t>Since the start of the 20th century, it has been clear that the microscopic world in which atoms interact through the movement of electrons is not subject to the same classical laws of physics that govern the macroscopic world we encounter in our daily lives. The activities of electrons, atoms, and their molecular assemblies follow the counter-intuitive and often paradoxical rules of quantum mechanics, where, for example, a beam of light can function either as particles traveling in a straight line (photons) or as a wave propagating through empty space. During the twentieth century, scientists developed increasingly sophisticated technologies and instrumentation for the study of quantum effects. Our understanding of these phenomena has reached the point where we are ready to move beyond simple observation and take the steps that will enable us to direct and control matter and energy at the quantum level. </a:t>
            </a:r>
          </a:p>
          <a:p>
            <a:pPr>
              <a:lnSpc>
                <a:spcPct val="95000"/>
              </a:lnSpc>
              <a:spcBef>
                <a:spcPct val="0"/>
              </a:spcBef>
              <a:spcAft>
                <a:spcPct val="50000"/>
              </a:spcAft>
            </a:pPr>
            <a:r>
              <a:rPr lang="en-US" sz="1000" dirty="0">
                <a:latin typeface="Times New Roman" pitchFamily="18" charset="0"/>
              </a:rPr>
              <a:t>During the twentieth century, chemical synthesis and materials preparation began to be based more on control than on serendipity, resulting in advances ranging from new polymers to nanostructures. Now, scientists are positioned to begin directing and controlling the outcomes on a molecule-by-molecule and atom-by-atom basis, or even at the level of electrons. Long the staple of science- fiction novels and films, the ability to direct and control matter at the quantum, atomic, and molecular levels creates enormous opportunities across a wide spectrum of critical technologies.</a:t>
            </a:r>
          </a:p>
          <a:p>
            <a:pPr>
              <a:lnSpc>
                <a:spcPct val="95000"/>
              </a:lnSpc>
              <a:spcBef>
                <a:spcPct val="0"/>
              </a:spcBef>
              <a:spcAft>
                <a:spcPct val="50000"/>
              </a:spcAft>
            </a:pPr>
            <a:r>
              <a:rPr lang="en-US" sz="1000" dirty="0">
                <a:latin typeface="Times New Roman" pitchFamily="18" charset="0"/>
              </a:rPr>
              <a:t>One of the most spectacular technological advances in the 20th century took place in the field of information, as computers and microchips became ubiquitous in our society. Vacuum tubes were replaced with transistors and, in accordance with Moore’s Law (named for Intel co-founder Gordon Moore), the number of transistors on a microchip has doubled approximately every two years for the past two decades. However, if the time comes when integrated circuits can be fabricated at the molecular or </a:t>
            </a:r>
            <a:r>
              <a:rPr lang="en-US" sz="1000" dirty="0" err="1">
                <a:latin typeface="Times New Roman" pitchFamily="18" charset="0"/>
              </a:rPr>
              <a:t>nanoscale</a:t>
            </a:r>
            <a:r>
              <a:rPr lang="en-US" sz="1000" dirty="0">
                <a:latin typeface="Times New Roman" pitchFamily="18" charset="0"/>
              </a:rPr>
              <a:t> level, the limits of Moore’s Law will be far surpassed. A supercomputer based on </a:t>
            </a:r>
            <a:r>
              <a:rPr lang="en-US" sz="1000" dirty="0" err="1">
                <a:latin typeface="Times New Roman" pitchFamily="18" charset="0"/>
              </a:rPr>
              <a:t>nanochips</a:t>
            </a:r>
            <a:r>
              <a:rPr lang="en-US" sz="1000" dirty="0">
                <a:latin typeface="Times New Roman" pitchFamily="18" charset="0"/>
              </a:rPr>
              <a:t> would comfortably fit in the palm of your hand and use less electricity than a cottage. All the information stored in the Library of Congress could be contained in a memory the size of a sugar cube. Ultimately, if computations can be carried out at the atomic or sub-</a:t>
            </a:r>
            <a:r>
              <a:rPr lang="en-US" sz="1000" dirty="0" err="1">
                <a:latin typeface="Times New Roman" pitchFamily="18" charset="0"/>
              </a:rPr>
              <a:t>nanoscale</a:t>
            </a:r>
            <a:r>
              <a:rPr lang="en-US" sz="1000" dirty="0">
                <a:latin typeface="Times New Roman" pitchFamily="18" charset="0"/>
              </a:rPr>
              <a:t> levels, today’s most powerful </a:t>
            </a:r>
            <a:r>
              <a:rPr lang="en-US" sz="1000" dirty="0" err="1">
                <a:latin typeface="Times New Roman" pitchFamily="18" charset="0"/>
              </a:rPr>
              <a:t>microtechnology</a:t>
            </a:r>
            <a:r>
              <a:rPr lang="en-US" sz="1000" dirty="0">
                <a:latin typeface="Times New Roman" pitchFamily="18" charset="0"/>
              </a:rPr>
              <a:t> will seem antiquated.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78711-3D76-419F-87A7-8794FEE44EFE}" type="slidenum">
              <a:rPr lang="en-US"/>
              <a:pPr/>
              <a:t>60</a:t>
            </a:fld>
            <a:endParaRPr lang="en-US"/>
          </a:p>
        </p:txBody>
      </p:sp>
      <p:sp>
        <p:nvSpPr>
          <p:cNvPr id="125954" name="Rectangle 2"/>
          <p:cNvSpPr>
            <a:spLocks noGrp="1" noRot="1" noChangeAspect="1" noChangeArrowheads="1" noTextEdit="1"/>
          </p:cNvSpPr>
          <p:nvPr>
            <p:ph type="sldImg"/>
          </p:nvPr>
        </p:nvSpPr>
        <p:spPr>
          <a:xfrm>
            <a:off x="1104900" y="693738"/>
            <a:ext cx="4649788" cy="3487737"/>
          </a:xfrm>
          <a:ln/>
        </p:spPr>
      </p:sp>
      <p:sp>
        <p:nvSpPr>
          <p:cNvPr id="125955" name="Rectangle 3"/>
          <p:cNvSpPr>
            <a:spLocks noGrp="1" noChangeArrowheads="1"/>
          </p:cNvSpPr>
          <p:nvPr>
            <p:ph type="body" idx="1"/>
          </p:nvPr>
        </p:nvSpPr>
        <p:spPr>
          <a:xfrm>
            <a:off x="686112" y="4420568"/>
            <a:ext cx="5485778" cy="4180196"/>
          </a:xfrm>
        </p:spPr>
        <p:txBody>
          <a:bodyPr/>
          <a:lstStyle/>
          <a:p>
            <a:pPr eaLnBrk="0" hangingPunct="0">
              <a:spcBef>
                <a:spcPct val="0"/>
              </a:spcBef>
            </a:pPr>
            <a:r>
              <a:rPr lang="en-US" b="1">
                <a:solidFill>
                  <a:srgbClr val="000000"/>
                </a:solidFill>
              </a:rPr>
              <a:t>Each workshop had three common goals:  (1) to summarize, prior to the workshop, the current state of technology and the associated R&amp;D challenges in a Technology Perspectives Factual Document, which was used as a resource document for the basic research community at the workshop and well into the future; (2) to define a set of proposed research directions that address the technology R&amp;D challenges, the so-called technology show stoppers; and (3) to define a set of grand challenges that, if solved, might result in transformational changes in energy technologies.  The DOE technology offices participated in the plenary sessions of these workshops to provide perspectives of their programs along with their current targets, goals, and milestones; and often assisted in preparing the technology perspective factual documents prior to the workshops.</a:t>
            </a:r>
            <a:r>
              <a:rPr lang="en-US" b="1"/>
              <a:t> </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78711-3D76-419F-87A7-8794FEE44EFE}" type="slidenum">
              <a:rPr lang="en-US"/>
              <a:pPr/>
              <a:t>61</a:t>
            </a:fld>
            <a:endParaRPr lang="en-US"/>
          </a:p>
        </p:txBody>
      </p:sp>
      <p:sp>
        <p:nvSpPr>
          <p:cNvPr id="125954" name="Rectangle 2"/>
          <p:cNvSpPr>
            <a:spLocks noGrp="1" noRot="1" noChangeAspect="1" noChangeArrowheads="1" noTextEdit="1"/>
          </p:cNvSpPr>
          <p:nvPr>
            <p:ph type="sldImg"/>
          </p:nvPr>
        </p:nvSpPr>
        <p:spPr>
          <a:xfrm>
            <a:off x="1104900" y="693738"/>
            <a:ext cx="4649788" cy="3487737"/>
          </a:xfrm>
          <a:ln/>
        </p:spPr>
      </p:sp>
      <p:sp>
        <p:nvSpPr>
          <p:cNvPr id="125955" name="Rectangle 3"/>
          <p:cNvSpPr>
            <a:spLocks noGrp="1" noChangeArrowheads="1"/>
          </p:cNvSpPr>
          <p:nvPr>
            <p:ph type="body" idx="1"/>
          </p:nvPr>
        </p:nvSpPr>
        <p:spPr>
          <a:xfrm>
            <a:off x="686112" y="4420568"/>
            <a:ext cx="5485778" cy="4180196"/>
          </a:xfrm>
        </p:spPr>
        <p:txBody>
          <a:bodyPr/>
          <a:lstStyle/>
          <a:p>
            <a:pPr eaLnBrk="0" hangingPunct="0">
              <a:spcBef>
                <a:spcPct val="0"/>
              </a:spcBef>
            </a:pPr>
            <a:r>
              <a:rPr lang="en-US" b="1">
                <a:solidFill>
                  <a:srgbClr val="000000"/>
                </a:solidFill>
              </a:rPr>
              <a:t>Each workshop had three common goals:  (1) to summarize, prior to the workshop, the current state of technology and the associated R&amp;D challenges in a Technology Perspectives Factual Document, which was used as a resource document for the basic research community at the workshop and well into the future; (2) to define a set of proposed research directions that address the technology R&amp;D challenges, the so-called technology show stoppers; and (3) to define a set of grand challenges that, if solved, might result in transformational changes in energy technologies.  The DOE technology offices participated in the plenary sessions of these workshops to provide perspectives of their programs along with their current targets, goals, and milestones; and often assisted in preparing the technology perspective factual documents prior to the workshops.</a:t>
            </a:r>
            <a:r>
              <a:rPr lang="en-US" b="1"/>
              <a:t> </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869EC-1559-49B9-A33F-8008C865BF65}" type="slidenum">
              <a:rPr lang="en-US"/>
              <a:pPr/>
              <a:t>62</a:t>
            </a:fld>
            <a:endParaRPr lang="en-US"/>
          </a:p>
        </p:txBody>
      </p:sp>
      <p:sp>
        <p:nvSpPr>
          <p:cNvPr id="875522" name="Rectangle 2"/>
          <p:cNvSpPr>
            <a:spLocks noGrp="1" noRot="1" noChangeAspect="1" noChangeArrowheads="1" noTextEdit="1"/>
          </p:cNvSpPr>
          <p:nvPr>
            <p:ph type="sldImg"/>
          </p:nvPr>
        </p:nvSpPr>
        <p:spPr>
          <a:xfrm>
            <a:off x="1104900" y="695325"/>
            <a:ext cx="4648200" cy="3486150"/>
          </a:xfrm>
          <a:ln/>
        </p:spPr>
      </p:sp>
      <p:sp>
        <p:nvSpPr>
          <p:cNvPr id="875523" name="Rectangle 3"/>
          <p:cNvSpPr>
            <a:spLocks noGrp="1" noChangeArrowheads="1"/>
          </p:cNvSpPr>
          <p:nvPr>
            <p:ph type="body" idx="1"/>
          </p:nvPr>
        </p:nvSpPr>
        <p:spPr>
          <a:xfrm>
            <a:off x="914714" y="4416427"/>
            <a:ext cx="5028578" cy="4183063"/>
          </a:xfrm>
        </p:spPr>
        <p:txBody>
          <a:bodyPr/>
          <a:lstStyle/>
          <a:p>
            <a:pPr eaLnBrk="0" hangingPunct="0">
              <a:spcBef>
                <a:spcPct val="50000"/>
              </a:spcBef>
            </a:pPr>
            <a:r>
              <a:rPr lang="en-US"/>
              <a:t>Crystal structure of the first high-Tc superconductor, La2-xSrxCuO4 (left), with a Tc of ~40 K, versus the record holder, Hg0.2Tl0.8Ca2Ba2Cu3O8, with a Tc of ~140 K (right). Because the Cu-O planes are the same in both materials, the huge 100 K difference must result from the optimization of energy scales in the Hg-based compound.</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58AD2-C083-4CA0-9E8F-0E6E863E4902}" type="slidenum">
              <a:rPr lang="en-US"/>
              <a:pPr/>
              <a:t>63</a:t>
            </a:fld>
            <a:endParaRPr lang="en-US"/>
          </a:p>
        </p:txBody>
      </p:sp>
      <p:sp>
        <p:nvSpPr>
          <p:cNvPr id="858114" name="Rectangle 2"/>
          <p:cNvSpPr>
            <a:spLocks noGrp="1" noRot="1" noChangeAspect="1" noChangeArrowheads="1" noTextEdit="1"/>
          </p:cNvSpPr>
          <p:nvPr>
            <p:ph type="sldImg"/>
          </p:nvPr>
        </p:nvSpPr>
        <p:spPr>
          <a:xfrm>
            <a:off x="1104900" y="695325"/>
            <a:ext cx="4648200" cy="3486150"/>
          </a:xfrm>
          <a:ln/>
        </p:spPr>
      </p:sp>
      <p:sp>
        <p:nvSpPr>
          <p:cNvPr id="858115" name="Rectangle 3"/>
          <p:cNvSpPr>
            <a:spLocks noGrp="1" noChangeArrowheads="1"/>
          </p:cNvSpPr>
          <p:nvPr>
            <p:ph type="body" idx="1"/>
          </p:nvPr>
        </p:nvSpPr>
        <p:spPr>
          <a:xfrm>
            <a:off x="914714" y="4416427"/>
            <a:ext cx="5028578" cy="4183063"/>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803CCFE-8B5F-406D-9AEE-D31793CEB0E9}" type="slidenum">
              <a:rPr lang="en-US" smtClean="0"/>
              <a:pPr>
                <a:defRPr/>
              </a:pPr>
              <a:t>64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F252E-C15D-4949-BF82-693A2B39E284}" type="slidenum">
              <a:rPr lang="en-US"/>
              <a:pPr/>
              <a:t>29</a:t>
            </a:fld>
            <a:endParaRPr lang="en-US"/>
          </a:p>
        </p:txBody>
      </p:sp>
      <p:sp>
        <p:nvSpPr>
          <p:cNvPr id="462850" name="Rectangle 2"/>
          <p:cNvSpPr>
            <a:spLocks noGrp="1" noRot="1" noChangeAspect="1" noChangeArrowheads="1" noTextEdit="1"/>
          </p:cNvSpPr>
          <p:nvPr>
            <p:ph type="sldImg"/>
          </p:nvPr>
        </p:nvSpPr>
        <p:spPr>
          <a:xfrm>
            <a:off x="1114425" y="692150"/>
            <a:ext cx="4629150" cy="3473450"/>
          </a:xfrm>
          <a:ln/>
        </p:spPr>
      </p:sp>
      <p:sp>
        <p:nvSpPr>
          <p:cNvPr id="462851"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7.2 Energy Information Administration reference case for U.S. natural gas production,</a:t>
            </a:r>
          </a:p>
          <a:p>
            <a:r>
              <a:rPr lang="en-US" dirty="0" smtClean="0"/>
              <a:t>showing the projected increase in the proportion of gas from unconventional</a:t>
            </a:r>
          </a:p>
          <a:p>
            <a:r>
              <a:rPr lang="en-US" dirty="0" smtClean="0"/>
              <a:t>sources along with the decline in gas from conventional sources. </a:t>
            </a:r>
            <a:r>
              <a:rPr lang="en-US" b="1" dirty="0" smtClean="0"/>
              <a:t>“Associated” refers to</a:t>
            </a:r>
          </a:p>
          <a:p>
            <a:r>
              <a:rPr lang="en-US" b="1" dirty="0" smtClean="0"/>
              <a:t>gas produced as a result of oil production.</a:t>
            </a:r>
            <a:endParaRPr lang="en-US" b="1" i="0"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33</a:t>
            </a:fld>
            <a:endParaRPr lang="en-US"/>
          </a:p>
        </p:txBody>
      </p:sp>
      <p:sp>
        <p:nvSpPr>
          <p:cNvPr id="466946" name="Rectangle 2"/>
          <p:cNvSpPr>
            <a:spLocks noGrp="1" noRot="1" noChangeAspect="1" noChangeArrowheads="1" noTextEdit="1"/>
          </p:cNvSpPr>
          <p:nvPr>
            <p:ph type="sldImg"/>
          </p:nvPr>
        </p:nvSpPr>
        <p:spPr>
          <a:xfrm>
            <a:off x="1114425" y="692150"/>
            <a:ext cx="4629150" cy="3473450"/>
          </a:xfrm>
          <a:ln/>
        </p:spPr>
      </p:sp>
      <p:sp>
        <p:nvSpPr>
          <p:cNvPr id="466947"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36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40</a:t>
            </a:fld>
            <a:endParaRPr lang="en-US"/>
          </a:p>
        </p:txBody>
      </p:sp>
      <p:sp>
        <p:nvSpPr>
          <p:cNvPr id="524290" name="Rectangle 2"/>
          <p:cNvSpPr>
            <a:spLocks noGrp="1" noRot="1" noChangeAspect="1" noChangeArrowheads="1" noTextEdit="1"/>
          </p:cNvSpPr>
          <p:nvPr>
            <p:ph type="sldImg"/>
          </p:nvPr>
        </p:nvSpPr>
        <p:spPr>
          <a:xfrm>
            <a:off x="1114425" y="692150"/>
            <a:ext cx="4629150" cy="3473450"/>
          </a:xfrm>
          <a:ln/>
        </p:spPr>
      </p:sp>
      <p:sp>
        <p:nvSpPr>
          <p:cNvPr id="524291"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41</a:t>
            </a:fld>
            <a:endParaRPr lang="en-US" smtClean="0"/>
          </a:p>
        </p:txBody>
      </p:sp>
      <p:sp>
        <p:nvSpPr>
          <p:cNvPr id="41987" name="Rectangle 2"/>
          <p:cNvSpPr>
            <a:spLocks noGrp="1" noRot="1" noChangeAspect="1" noChangeArrowheads="1" noTextEdit="1"/>
          </p:cNvSpPr>
          <p:nvPr>
            <p:ph type="sldImg"/>
          </p:nvPr>
        </p:nvSpPr>
        <p:spPr bwMode="auto">
          <a:xfrm>
            <a:off x="1104900" y="695325"/>
            <a:ext cx="4649788"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686422" y="4414913"/>
            <a:ext cx="5485158"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0"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8600" y="76200"/>
            <a:ext cx="9906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F858AB0E-593E-4C89-BB25-1A2937568F1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89" y="274545"/>
            <a:ext cx="8229023" cy="5852272"/>
          </a:xfrm>
          <a:prstGeom prst="rect">
            <a:avLst/>
          </a:prstGeom>
        </p:spPr>
        <p:txBody>
          <a:bodyPr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8"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2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0.wmf"/></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jpeg"/><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1.wmf"/><Relationship Id="rId4" Type="http://schemas.openxmlformats.org/officeDocument/2006/relationships/image" Target="../media/image110.wmf"/></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3586163"/>
            <a:ext cx="6400800" cy="1788182"/>
          </a:xfrm>
        </p:spPr>
        <p:txBody>
          <a:bodyPr rtlCol="0">
            <a:spAutoFit/>
          </a:bodyPr>
          <a:lstStyle/>
          <a:p>
            <a:pPr>
              <a:spcBef>
                <a:spcPts val="0"/>
              </a:spcBef>
            </a:pPr>
            <a:r>
              <a:rPr lang="en-US" altLang="zh-CN" sz="2000" dirty="0" smtClean="0">
                <a:solidFill>
                  <a:schemeClr val="tx1"/>
                </a:solidFill>
              </a:rPr>
              <a:t>Science and Technology Policy Issues</a:t>
            </a:r>
            <a:r>
              <a:rPr lang="zh-CN" altLang="en-US" sz="2000" dirty="0" smtClean="0">
                <a:solidFill>
                  <a:schemeClr val="tx1"/>
                </a:solidFill>
              </a:rPr>
              <a:t> </a:t>
            </a:r>
          </a:p>
          <a:p>
            <a:pPr>
              <a:spcBef>
                <a:spcPts val="0"/>
              </a:spcBef>
            </a:pPr>
            <a:r>
              <a:rPr lang="en-US" altLang="zh-CN" sz="2000" dirty="0" smtClean="0">
                <a:solidFill>
                  <a:schemeClr val="tx1"/>
                </a:solidFill>
              </a:rPr>
              <a:t>Facing the United States</a:t>
            </a:r>
          </a:p>
          <a:p>
            <a:pPr>
              <a:spcBef>
                <a:spcPts val="0"/>
              </a:spcBef>
            </a:pPr>
            <a:endParaRPr lang="zh-CN" altLang="en-US" sz="800" dirty="0" smtClean="0">
              <a:solidFill>
                <a:schemeClr val="tx1"/>
              </a:solidFill>
            </a:endParaRPr>
          </a:p>
          <a:p>
            <a:pPr>
              <a:spcBef>
                <a:spcPts val="0"/>
              </a:spcBef>
            </a:pPr>
            <a:r>
              <a:rPr lang="en-US" altLang="zh-CN" sz="1600" b="1" i="1" dirty="0" smtClean="0">
                <a:solidFill>
                  <a:schemeClr val="tx1"/>
                </a:solidFill>
              </a:rPr>
              <a:t>The Brookings</a:t>
            </a:r>
            <a:r>
              <a:rPr lang="zh-CN" altLang="en-US" sz="1600" b="1" i="1" dirty="0" smtClean="0">
                <a:solidFill>
                  <a:schemeClr val="tx1"/>
                </a:solidFill>
              </a:rPr>
              <a:t> </a:t>
            </a:r>
            <a:r>
              <a:rPr lang="en-US" altLang="zh-CN" sz="1600" b="1" i="1" dirty="0" smtClean="0">
                <a:solidFill>
                  <a:schemeClr val="tx1"/>
                </a:solidFill>
              </a:rPr>
              <a:t>Institution</a:t>
            </a:r>
          </a:p>
          <a:p>
            <a:pPr>
              <a:spcBef>
                <a:spcPts val="0"/>
              </a:spcBef>
            </a:pPr>
            <a:endParaRPr lang="en-US" altLang="zh-CN" sz="800" b="1" i="1" dirty="0" smtClean="0">
              <a:solidFill>
                <a:schemeClr val="tx1"/>
              </a:solidFill>
            </a:endParaRPr>
          </a:p>
          <a:p>
            <a:pPr>
              <a:spcBef>
                <a:spcPts val="0"/>
              </a:spcBef>
            </a:pPr>
            <a:r>
              <a:rPr lang="en-US" sz="1600" b="1" dirty="0" smtClean="0">
                <a:solidFill>
                  <a:schemeClr val="tx1"/>
                </a:solidFill>
              </a:rPr>
              <a:t>14 June 2010</a:t>
            </a:r>
          </a:p>
          <a:p>
            <a:endParaRPr lang="zh-CN" altLang="en-US" sz="1600" b="1" i="1" dirty="0" smtClean="0">
              <a:solidFill>
                <a:schemeClr val="tx1"/>
              </a:solidFill>
            </a:endParaRPr>
          </a:p>
        </p:txBody>
      </p:sp>
      <p:sp useBgFill="1">
        <p:nvSpPr>
          <p:cNvPr id="3075" name="Title 3"/>
          <p:cNvSpPr>
            <a:spLocks noGrp="1"/>
          </p:cNvSpPr>
          <p:nvPr>
            <p:ph type="title"/>
          </p:nvPr>
        </p:nvSpPr>
        <p:spPr>
          <a:xfrm>
            <a:off x="457200" y="2005013"/>
            <a:ext cx="8229600" cy="1077218"/>
          </a:xfrm>
        </p:spPr>
        <p:txBody>
          <a:bodyPr>
            <a:spAutoFit/>
          </a:bodyPr>
          <a:lstStyle/>
          <a:p>
            <a:pPr eaLnBrk="1" hangingPunct="1">
              <a:defRPr/>
            </a:pPr>
            <a:r>
              <a:rPr lang="en-US" altLang="zh-CN" dirty="0" smtClean="0"/>
              <a:t>Leading a Federal Science Agency:  </a:t>
            </a:r>
            <a:br>
              <a:rPr lang="en-US" altLang="zh-CN" dirty="0" smtClean="0"/>
            </a:br>
            <a:r>
              <a:rPr lang="en-US" altLang="zh-CN" dirty="0" smtClean="0"/>
              <a:t>The DOE</a:t>
            </a:r>
            <a:r>
              <a:rPr lang="zh-CN" altLang="en-US" dirty="0" smtClean="0"/>
              <a:t>’</a:t>
            </a:r>
            <a:r>
              <a:rPr lang="en-US" altLang="zh-CN" dirty="0" smtClean="0"/>
              <a:t>s Office of Science</a:t>
            </a:r>
            <a:endParaRPr lang="en-US" sz="2800" dirty="0" smtClean="0"/>
          </a:p>
        </p:txBody>
      </p:sp>
      <p:sp>
        <p:nvSpPr>
          <p:cNvPr id="8196" name="Rectangle 4"/>
          <p:cNvSpPr>
            <a:spLocks noChangeArrowheads="1"/>
          </p:cNvSpPr>
          <p:nvPr/>
        </p:nvSpPr>
        <p:spPr bwMode="auto">
          <a:xfrm>
            <a:off x="1473200" y="5626438"/>
            <a:ext cx="6197600" cy="1492716"/>
          </a:xfrm>
          <a:prstGeom prst="rect">
            <a:avLst/>
          </a:prstGeom>
          <a:noFill/>
          <a:ln w="9525">
            <a:noFill/>
            <a:miter lim="800000"/>
            <a:headEnd/>
            <a:tailEnd/>
          </a:ln>
        </p:spPr>
        <p:txBody>
          <a:bodyPr>
            <a:spAutoFit/>
          </a:bodyPr>
          <a:lstStyle/>
          <a:p>
            <a:pPr algn="ctr">
              <a:spcBef>
                <a:spcPts val="0"/>
              </a:spcBef>
            </a:pPr>
            <a:r>
              <a:rPr lang="en-US" dirty="0">
                <a:cs typeface="Arial" charset="0"/>
              </a:rPr>
              <a:t>Dr. Patricia M. Dehmer</a:t>
            </a:r>
            <a:br>
              <a:rPr lang="en-US" dirty="0">
                <a:cs typeface="Arial" charset="0"/>
              </a:rPr>
            </a:br>
            <a:r>
              <a:rPr lang="en-US" dirty="0">
                <a:cs typeface="Arial" charset="0"/>
              </a:rPr>
              <a:t>Deputy Director for Science Programs</a:t>
            </a:r>
          </a:p>
          <a:p>
            <a:pPr algn="ctr">
              <a:spcBef>
                <a:spcPts val="0"/>
              </a:spcBef>
            </a:pPr>
            <a:r>
              <a:rPr lang="en-US" dirty="0">
                <a:cs typeface="Arial" charset="0"/>
              </a:rPr>
              <a:t>Office of Science, U.S. Department of </a:t>
            </a:r>
            <a:r>
              <a:rPr lang="en-US" dirty="0" smtClean="0">
                <a:cs typeface="Arial" charset="0"/>
              </a:rPr>
              <a:t>Energy</a:t>
            </a:r>
          </a:p>
          <a:p>
            <a:pPr algn="ctr">
              <a:spcBef>
                <a:spcPts val="0"/>
              </a:spcBef>
            </a:pPr>
            <a:endParaRPr lang="en-US" sz="600" b="1" dirty="0" smtClean="0">
              <a:cs typeface="Arial" charset="0"/>
            </a:endParaRPr>
          </a:p>
          <a:p>
            <a:pPr algn="ctr">
              <a:spcBef>
                <a:spcPts val="0"/>
              </a:spcBef>
            </a:pPr>
            <a:r>
              <a:rPr lang="en-US" sz="1100" dirty="0" smtClean="0">
                <a:cs typeface="Arial" charset="0"/>
              </a:rPr>
              <a:t>http://www.science.doe.gov/SC-2/Deputy_Director-speeches-presentations.htm</a:t>
            </a:r>
          </a:p>
          <a:p>
            <a:pPr algn="ctr">
              <a:spcBef>
                <a:spcPts val="0"/>
              </a:spcBef>
            </a:pPr>
            <a:endParaRPr lang="en-US" b="1" dirty="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Leadership</a:t>
            </a:r>
          </a:p>
        </p:txBody>
      </p:sp>
      <p:pic>
        <p:nvPicPr>
          <p:cNvPr id="13315" name="Picture 10"/>
          <p:cNvPicPr>
            <a:picLocks noChangeAspect="1" noChangeArrowheads="1"/>
          </p:cNvPicPr>
          <p:nvPr/>
        </p:nvPicPr>
        <p:blipFill>
          <a:blip r:embed="rId2" cstate="print"/>
          <a:srcRect/>
          <a:stretch>
            <a:fillRect/>
          </a:stretch>
        </p:blipFill>
        <p:spPr bwMode="auto">
          <a:xfrm>
            <a:off x="1333500" y="1035050"/>
            <a:ext cx="7473950" cy="5113338"/>
          </a:xfrm>
          <a:prstGeom prst="rect">
            <a:avLst/>
          </a:prstGeom>
          <a:noFill/>
          <a:ln w="9525">
            <a:noFill/>
            <a:miter lim="800000"/>
            <a:headEnd/>
            <a:tailEnd/>
          </a:ln>
        </p:spPr>
      </p:pic>
      <p:grpSp>
        <p:nvGrpSpPr>
          <p:cNvPr id="13316" name="Group 14"/>
          <p:cNvGrpSpPr>
            <a:grpSpLocks/>
          </p:cNvGrpSpPr>
          <p:nvPr/>
        </p:nvGrpSpPr>
        <p:grpSpPr bwMode="auto">
          <a:xfrm rot="-197383">
            <a:off x="23710" y="1541604"/>
            <a:ext cx="2035660" cy="2794887"/>
            <a:chOff x="240" y="720"/>
            <a:chExt cx="1759" cy="2370"/>
          </a:xfrm>
        </p:grpSpPr>
        <p:pic>
          <p:nvPicPr>
            <p:cNvPr id="13319" name="Picture 12" descr="28566068"/>
            <p:cNvPicPr>
              <a:picLocks noChangeAspect="1" noChangeArrowheads="1"/>
            </p:cNvPicPr>
            <p:nvPr/>
          </p:nvPicPr>
          <p:blipFill>
            <a:blip r:embed="rId3" cstate="print"/>
            <a:srcRect/>
            <a:stretch>
              <a:fillRect/>
            </a:stretch>
          </p:blipFill>
          <p:spPr bwMode="auto">
            <a:xfrm>
              <a:off x="240" y="720"/>
              <a:ext cx="1746" cy="2370"/>
            </a:xfrm>
            <a:prstGeom prst="rect">
              <a:avLst/>
            </a:prstGeom>
            <a:noFill/>
            <a:ln w="9525">
              <a:noFill/>
              <a:miter lim="800000"/>
              <a:headEnd/>
              <a:tailEnd/>
            </a:ln>
          </p:spPr>
        </p:pic>
        <p:sp>
          <p:nvSpPr>
            <p:cNvPr id="13320" name="Oval 13"/>
            <p:cNvSpPr>
              <a:spLocks noChangeArrowheads="1"/>
            </p:cNvSpPr>
            <p:nvPr/>
          </p:nvSpPr>
          <p:spPr bwMode="auto">
            <a:xfrm>
              <a:off x="1423" y="1193"/>
              <a:ext cx="576" cy="528"/>
            </a:xfrm>
            <a:prstGeom prst="ellipse">
              <a:avLst/>
            </a:prstGeom>
            <a:noFill/>
            <a:ln w="25400">
              <a:solidFill>
                <a:srgbClr val="FF0000"/>
              </a:solidFill>
              <a:round/>
              <a:headEnd/>
              <a:tailEnd/>
            </a:ln>
          </p:spPr>
          <p:txBody>
            <a:bodyPr wrap="none" anchor="ctr"/>
            <a:lstStyle/>
            <a:p>
              <a:endParaRPr lang="en-US"/>
            </a:p>
          </p:txBody>
        </p:sp>
      </p:grpSp>
      <p:sp>
        <p:nvSpPr>
          <p:cNvPr id="13317" name="Footer Placeholder 7"/>
          <p:cNvSpPr>
            <a:spLocks noGrp="1"/>
          </p:cNvSpPr>
          <p:nvPr>
            <p:ph type="ftr" sz="quarter" idx="3"/>
          </p:nvPr>
        </p:nvSpPr>
        <p:spPr bwMode="auto">
          <a:xfrm>
            <a:off x="3124200" y="6392863"/>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13318" name="Slide Number Placeholder 8"/>
          <p:cNvSpPr>
            <a:spLocks noGrp="1"/>
          </p:cNvSpPr>
          <p:nvPr>
            <p:ph type="sldNum" sz="quarter" idx="4"/>
          </p:nvPr>
        </p:nvSpPr>
        <p:spPr bwMode="auto">
          <a:xfrm>
            <a:off x="8413750" y="6392863"/>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F826E569-A303-46C3-933E-7FB7856079AB}" type="slidenum">
              <a:rPr lang="en-US" smtClean="0">
                <a:latin typeface="Arial" charset="0"/>
                <a:cs typeface="Arial" charset="0"/>
              </a:rPr>
              <a:pPr fontAlgn="base">
                <a:spcBef>
                  <a:spcPct val="0"/>
                </a:spcBef>
                <a:spcAft>
                  <a:spcPct val="0"/>
                </a:spcAft>
              </a:pPr>
              <a:t>10</a:t>
            </a:fld>
            <a:endParaRPr 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http://www.energy.gov/images/Under_Secretary_Johnson_Original.jpg"/>
          <p:cNvPicPr>
            <a:picLocks noChangeAspect="1" noChangeArrowheads="1"/>
          </p:cNvPicPr>
          <p:nvPr/>
        </p:nvPicPr>
        <p:blipFill>
          <a:blip r:embed="rId2" cstate="print"/>
          <a:srcRect/>
          <a:stretch>
            <a:fillRect/>
          </a:stretch>
        </p:blipFill>
        <p:spPr bwMode="auto">
          <a:xfrm>
            <a:off x="2476500" y="1944688"/>
            <a:ext cx="1863725" cy="2803525"/>
          </a:xfrm>
          <a:prstGeom prst="rect">
            <a:avLst/>
          </a:prstGeom>
          <a:noFill/>
          <a:ln w="9525">
            <a:noFill/>
            <a:miter lim="800000"/>
            <a:headEnd/>
            <a:tailEnd/>
          </a:ln>
        </p:spPr>
      </p:pic>
      <p:sp>
        <p:nvSpPr>
          <p:cNvPr id="14339"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More DOE Leadership</a:t>
            </a:r>
          </a:p>
        </p:txBody>
      </p:sp>
      <p:sp>
        <p:nvSpPr>
          <p:cNvPr id="14342" name="Text Box 19"/>
          <p:cNvSpPr txBox="1">
            <a:spLocks noChangeArrowheads="1"/>
          </p:cNvSpPr>
          <p:nvPr/>
        </p:nvSpPr>
        <p:spPr bwMode="auto">
          <a:xfrm>
            <a:off x="7131050" y="4778375"/>
            <a:ext cx="1552575" cy="306388"/>
          </a:xfrm>
          <a:prstGeom prst="rect">
            <a:avLst/>
          </a:prstGeom>
          <a:noFill/>
          <a:ln w="9525">
            <a:noFill/>
            <a:miter lim="800000"/>
            <a:headEnd/>
            <a:tailEnd/>
          </a:ln>
        </p:spPr>
        <p:txBody>
          <a:bodyPr wrap="none">
            <a:spAutoFit/>
          </a:bodyPr>
          <a:lstStyle/>
          <a:p>
            <a:pPr algn="ctr"/>
            <a:r>
              <a:rPr lang="en-US" sz="1400" b="1"/>
              <a:t>Tom D’Agostino</a:t>
            </a:r>
          </a:p>
        </p:txBody>
      </p:sp>
      <p:pic>
        <p:nvPicPr>
          <p:cNvPr id="14343" name="Picture 7" descr="Thomas P. D'Agostino"/>
          <p:cNvPicPr>
            <a:picLocks noChangeAspect="1" noChangeArrowheads="1"/>
          </p:cNvPicPr>
          <p:nvPr/>
        </p:nvPicPr>
        <p:blipFill>
          <a:blip r:embed="rId3" cstate="print"/>
          <a:srcRect l="12466"/>
          <a:stretch>
            <a:fillRect/>
          </a:stretch>
        </p:blipFill>
        <p:spPr bwMode="auto">
          <a:xfrm>
            <a:off x="6964363" y="1974850"/>
            <a:ext cx="1944687" cy="2776538"/>
          </a:xfrm>
          <a:prstGeom prst="rect">
            <a:avLst/>
          </a:prstGeom>
          <a:noFill/>
          <a:ln w="9525">
            <a:noFill/>
            <a:miter lim="800000"/>
            <a:headEnd/>
            <a:tailEnd/>
          </a:ln>
        </p:spPr>
      </p:pic>
      <p:sp>
        <p:nvSpPr>
          <p:cNvPr id="14344" name="Text Box 16"/>
          <p:cNvSpPr txBox="1">
            <a:spLocks noChangeArrowheads="1"/>
          </p:cNvSpPr>
          <p:nvPr/>
        </p:nvSpPr>
        <p:spPr bwMode="auto">
          <a:xfrm>
            <a:off x="6965950" y="4394200"/>
            <a:ext cx="722313" cy="368300"/>
          </a:xfrm>
          <a:prstGeom prst="rect">
            <a:avLst/>
          </a:prstGeom>
          <a:solidFill>
            <a:srgbClr val="146737"/>
          </a:solidFill>
          <a:ln w="9525">
            <a:noFill/>
            <a:miter lim="800000"/>
            <a:headEnd/>
            <a:tailEnd/>
          </a:ln>
        </p:spPr>
        <p:txBody>
          <a:bodyPr wrap="none">
            <a:spAutoFit/>
          </a:bodyPr>
          <a:lstStyle/>
          <a:p>
            <a:pPr algn="ctr"/>
            <a:r>
              <a:rPr lang="en-US" b="1">
                <a:solidFill>
                  <a:schemeClr val="bg1"/>
                </a:solidFill>
              </a:rPr>
              <a:t>NA-1</a:t>
            </a:r>
          </a:p>
        </p:txBody>
      </p:sp>
      <p:pic>
        <p:nvPicPr>
          <p:cNvPr id="14345" name="Picture 9" descr="Daniel B. Poneman, Deputy Secretary of Energy"/>
          <p:cNvPicPr>
            <a:picLocks noChangeAspect="1" noChangeArrowheads="1"/>
          </p:cNvPicPr>
          <p:nvPr/>
        </p:nvPicPr>
        <p:blipFill>
          <a:blip r:embed="rId4" cstate="print"/>
          <a:srcRect l="6253" r="8273"/>
          <a:stretch>
            <a:fillRect/>
          </a:stretch>
        </p:blipFill>
        <p:spPr bwMode="auto">
          <a:xfrm>
            <a:off x="219075" y="1974850"/>
            <a:ext cx="1900238" cy="2776538"/>
          </a:xfrm>
          <a:prstGeom prst="rect">
            <a:avLst/>
          </a:prstGeom>
          <a:noFill/>
          <a:ln w="9525">
            <a:noFill/>
            <a:miter lim="800000"/>
            <a:headEnd/>
            <a:tailEnd/>
          </a:ln>
        </p:spPr>
      </p:pic>
      <p:sp>
        <p:nvSpPr>
          <p:cNvPr id="14346" name="Text Box 14"/>
          <p:cNvSpPr txBox="1">
            <a:spLocks noChangeArrowheads="1"/>
          </p:cNvSpPr>
          <p:nvPr/>
        </p:nvSpPr>
        <p:spPr bwMode="auto">
          <a:xfrm>
            <a:off x="222250" y="4379913"/>
            <a:ext cx="542925" cy="369887"/>
          </a:xfrm>
          <a:prstGeom prst="rect">
            <a:avLst/>
          </a:prstGeom>
          <a:solidFill>
            <a:srgbClr val="146737"/>
          </a:solidFill>
          <a:ln w="9525">
            <a:noFill/>
            <a:miter lim="800000"/>
            <a:headEnd/>
            <a:tailEnd/>
          </a:ln>
        </p:spPr>
        <p:txBody>
          <a:bodyPr wrap="none">
            <a:spAutoFit/>
          </a:bodyPr>
          <a:lstStyle/>
          <a:p>
            <a:pPr algn="ctr"/>
            <a:r>
              <a:rPr lang="en-US" b="1">
                <a:solidFill>
                  <a:schemeClr val="bg1"/>
                </a:solidFill>
              </a:rPr>
              <a:t>S-2</a:t>
            </a:r>
          </a:p>
        </p:txBody>
      </p:sp>
      <p:sp>
        <p:nvSpPr>
          <p:cNvPr id="14347" name="Text Box 22"/>
          <p:cNvSpPr txBox="1">
            <a:spLocks noChangeArrowheads="1"/>
          </p:cNvSpPr>
          <p:nvPr/>
        </p:nvSpPr>
        <p:spPr bwMode="auto">
          <a:xfrm>
            <a:off x="501650" y="4778375"/>
            <a:ext cx="1379538" cy="306388"/>
          </a:xfrm>
          <a:prstGeom prst="rect">
            <a:avLst/>
          </a:prstGeom>
          <a:noFill/>
          <a:ln w="9525">
            <a:noFill/>
            <a:miter lim="800000"/>
            <a:headEnd/>
            <a:tailEnd/>
          </a:ln>
        </p:spPr>
        <p:txBody>
          <a:bodyPr wrap="none">
            <a:spAutoFit/>
          </a:bodyPr>
          <a:lstStyle/>
          <a:p>
            <a:pPr algn="ctr"/>
            <a:r>
              <a:rPr lang="en-US" sz="1400" b="1"/>
              <a:t>Dan Poneman</a:t>
            </a:r>
          </a:p>
        </p:txBody>
      </p:sp>
      <p:sp>
        <p:nvSpPr>
          <p:cNvPr id="14348" name="Text Box 13"/>
          <p:cNvSpPr txBox="1">
            <a:spLocks noChangeArrowheads="1"/>
          </p:cNvSpPr>
          <p:nvPr/>
        </p:nvSpPr>
        <p:spPr bwMode="auto">
          <a:xfrm>
            <a:off x="2470150" y="4379913"/>
            <a:ext cx="544513" cy="369887"/>
          </a:xfrm>
          <a:prstGeom prst="rect">
            <a:avLst/>
          </a:prstGeom>
          <a:solidFill>
            <a:srgbClr val="146737"/>
          </a:solidFill>
          <a:ln w="9525">
            <a:noFill/>
            <a:miter lim="800000"/>
            <a:headEnd/>
            <a:tailEnd/>
          </a:ln>
        </p:spPr>
        <p:txBody>
          <a:bodyPr wrap="none">
            <a:spAutoFit/>
          </a:bodyPr>
          <a:lstStyle/>
          <a:p>
            <a:pPr algn="ctr"/>
            <a:r>
              <a:rPr lang="en-US" b="1">
                <a:solidFill>
                  <a:schemeClr val="bg1"/>
                </a:solidFill>
              </a:rPr>
              <a:t>S-3</a:t>
            </a:r>
          </a:p>
        </p:txBody>
      </p:sp>
      <p:sp>
        <p:nvSpPr>
          <p:cNvPr id="14349" name="Text Box 22"/>
          <p:cNvSpPr txBox="1">
            <a:spLocks noChangeArrowheads="1"/>
          </p:cNvSpPr>
          <p:nvPr/>
        </p:nvSpPr>
        <p:spPr bwMode="auto">
          <a:xfrm>
            <a:off x="2586038" y="4778375"/>
            <a:ext cx="1646237" cy="306388"/>
          </a:xfrm>
          <a:prstGeom prst="rect">
            <a:avLst/>
          </a:prstGeom>
          <a:noFill/>
          <a:ln w="9525">
            <a:noFill/>
            <a:miter lim="800000"/>
            <a:headEnd/>
            <a:tailEnd/>
          </a:ln>
        </p:spPr>
        <p:txBody>
          <a:bodyPr wrap="none">
            <a:spAutoFit/>
          </a:bodyPr>
          <a:lstStyle/>
          <a:p>
            <a:pPr algn="ctr"/>
            <a:r>
              <a:rPr lang="en-US" sz="1400" b="1"/>
              <a:t>Kristina Johnson</a:t>
            </a:r>
          </a:p>
        </p:txBody>
      </p:sp>
      <p:sp>
        <p:nvSpPr>
          <p:cNvPr id="14350" name="Text Box 22"/>
          <p:cNvSpPr txBox="1">
            <a:spLocks noChangeArrowheads="1"/>
          </p:cNvSpPr>
          <p:nvPr/>
        </p:nvSpPr>
        <p:spPr bwMode="auto">
          <a:xfrm>
            <a:off x="4945063" y="4778375"/>
            <a:ext cx="1436687" cy="306388"/>
          </a:xfrm>
          <a:prstGeom prst="rect">
            <a:avLst/>
          </a:prstGeom>
          <a:noFill/>
          <a:ln w="9525">
            <a:noFill/>
            <a:miter lim="800000"/>
            <a:headEnd/>
            <a:tailEnd/>
          </a:ln>
        </p:spPr>
        <p:txBody>
          <a:bodyPr wrap="none">
            <a:spAutoFit/>
          </a:bodyPr>
          <a:lstStyle/>
          <a:p>
            <a:pPr algn="ctr"/>
            <a:r>
              <a:rPr lang="en-US" sz="1400" b="1"/>
              <a:t>Steven Koonin</a:t>
            </a:r>
          </a:p>
        </p:txBody>
      </p:sp>
      <p:pic>
        <p:nvPicPr>
          <p:cNvPr id="14351" name="Picture 23" descr="http://www.energy.gov/images/Under_Secretary_Steven_Koonin.JPG"/>
          <p:cNvPicPr>
            <a:picLocks noChangeAspect="1" noChangeArrowheads="1"/>
          </p:cNvPicPr>
          <p:nvPr/>
        </p:nvPicPr>
        <p:blipFill>
          <a:blip r:embed="rId5" cstate="print"/>
          <a:srcRect l="10677" t="1566" r="16568" b="13918"/>
          <a:stretch>
            <a:fillRect/>
          </a:stretch>
        </p:blipFill>
        <p:spPr bwMode="auto">
          <a:xfrm>
            <a:off x="4708525" y="1974850"/>
            <a:ext cx="1911350" cy="2776538"/>
          </a:xfrm>
          <a:prstGeom prst="rect">
            <a:avLst/>
          </a:prstGeom>
          <a:noFill/>
          <a:ln w="9525">
            <a:noFill/>
            <a:miter lim="800000"/>
            <a:headEnd/>
            <a:tailEnd/>
          </a:ln>
        </p:spPr>
      </p:pic>
      <p:sp>
        <p:nvSpPr>
          <p:cNvPr id="14352" name="Text Box 15"/>
          <p:cNvSpPr txBox="1">
            <a:spLocks noChangeArrowheads="1"/>
          </p:cNvSpPr>
          <p:nvPr/>
        </p:nvSpPr>
        <p:spPr bwMode="auto">
          <a:xfrm>
            <a:off x="4711700" y="4379913"/>
            <a:ext cx="542925" cy="369887"/>
          </a:xfrm>
          <a:prstGeom prst="rect">
            <a:avLst/>
          </a:prstGeom>
          <a:solidFill>
            <a:srgbClr val="146737"/>
          </a:solidFill>
          <a:ln w="9525">
            <a:noFill/>
            <a:miter lim="800000"/>
            <a:headEnd/>
            <a:tailEnd/>
          </a:ln>
        </p:spPr>
        <p:txBody>
          <a:bodyPr wrap="none">
            <a:spAutoFit/>
          </a:bodyPr>
          <a:lstStyle/>
          <a:p>
            <a:pPr algn="ctr"/>
            <a:r>
              <a:rPr lang="en-US" b="1">
                <a:solidFill>
                  <a:schemeClr val="bg1"/>
                </a:solidFill>
              </a:rPr>
              <a:t>S-4</a:t>
            </a:r>
          </a:p>
        </p:txBody>
      </p:sp>
      <p:sp>
        <p:nvSpPr>
          <p:cNvPr id="1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11</a:t>
            </a:fld>
            <a:endParaRPr lang="en-US" dirty="0" smtClean="0">
              <a:latin typeface="Arial" charset="0"/>
              <a:cs typeface="Arial" charset="0"/>
            </a:endParaRPr>
          </a:p>
        </p:txBody>
      </p:sp>
      <p:sp>
        <p:nvSpPr>
          <p:cNvPr id="1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DOE’s Office of Science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Office of Science Quick Facts</a:t>
            </a:r>
          </a:p>
        </p:txBody>
      </p:sp>
      <p:sp>
        <p:nvSpPr>
          <p:cNvPr id="6" name="Rectangle 3"/>
          <p:cNvSpPr txBox="1">
            <a:spLocks/>
          </p:cNvSpPr>
          <p:nvPr/>
        </p:nvSpPr>
        <p:spPr bwMode="auto">
          <a:xfrm>
            <a:off x="508000" y="955675"/>
            <a:ext cx="8220364" cy="4524375"/>
          </a:xfrm>
          <a:prstGeom prst="rect">
            <a:avLst/>
          </a:prstGeom>
          <a:noFill/>
          <a:ln w="9525">
            <a:noFill/>
            <a:miter lim="800000"/>
            <a:headEnd/>
            <a:tailEnd/>
          </a:ln>
        </p:spPr>
        <p:txBody>
          <a:bodyPr/>
          <a:lstStyle/>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$4.9B FY 2010 </a:t>
            </a:r>
            <a:r>
              <a:rPr lang="en-US" sz="2400" dirty="0" smtClean="0">
                <a:latin typeface="Arial" pitchFamily="34" charset="0"/>
                <a:cs typeface="Arial" pitchFamily="34" charset="0"/>
              </a:rPr>
              <a:t>appropriation</a:t>
            </a:r>
            <a:endParaRPr lang="en-US" sz="2400" dirty="0">
              <a:latin typeface="Arial" pitchFamily="34" charset="0"/>
              <a:cs typeface="Arial" pitchFamily="34" charset="0"/>
            </a:endParaRP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$1.6B in Recovery Act funds</a:t>
            </a: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10 National Laboratories</a:t>
            </a: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1,000 Federal employees</a:t>
            </a:r>
          </a:p>
          <a:p>
            <a:pPr marL="292100" indent="-292100">
              <a:spcBef>
                <a:spcPts val="0"/>
              </a:spcBef>
              <a:spcAft>
                <a:spcPts val="1200"/>
              </a:spcAft>
              <a:buFont typeface="Wingdings" pitchFamily="2" charset="2"/>
              <a:buChar char="§"/>
              <a:defRPr/>
            </a:pPr>
            <a:r>
              <a:rPr lang="en-US" sz="2400" dirty="0"/>
              <a:t>Support for:</a:t>
            </a:r>
            <a:endParaRPr lang="en-US" sz="2000" dirty="0"/>
          </a:p>
          <a:p>
            <a:pPr marL="749300" lvl="1" indent="-292100">
              <a:spcBef>
                <a:spcPts val="0"/>
              </a:spcBef>
              <a:spcAft>
                <a:spcPts val="600"/>
              </a:spcAft>
              <a:buFont typeface="Wingdings" pitchFamily="2" charset="2"/>
              <a:buChar char="Ø"/>
              <a:defRPr/>
            </a:pPr>
            <a:r>
              <a:rPr lang="en-US" dirty="0" smtClean="0">
                <a:latin typeface="Arial" pitchFamily="34" charset="0"/>
                <a:cs typeface="Arial" pitchFamily="34" charset="0"/>
              </a:rPr>
              <a:t>Disciplines of condensed matter and materials physics, chemistry, </a:t>
            </a:r>
            <a:r>
              <a:rPr lang="en-US" dirty="0" smtClean="0"/>
              <a:t>biology, climate and environmental sciences, applied mathematics, computational science, high energy physics, nuclear physics, plasma physics, and fusion energy sciences</a:t>
            </a:r>
          </a:p>
          <a:p>
            <a:pPr marL="749300" lvl="1" indent="-292100">
              <a:spcBef>
                <a:spcPts val="0"/>
              </a:spcBef>
              <a:spcAft>
                <a:spcPts val="600"/>
              </a:spcAft>
              <a:buFont typeface="Wingdings" pitchFamily="2" charset="2"/>
              <a:buChar char="Ø"/>
              <a:defRPr/>
            </a:pPr>
            <a:r>
              <a:rPr lang="en-US" dirty="0" smtClean="0"/>
              <a:t>300 academic institutions and all 17 DOE laboratories</a:t>
            </a:r>
          </a:p>
          <a:p>
            <a:pPr marL="749300" lvl="1" indent="-292100">
              <a:spcBef>
                <a:spcPts val="0"/>
              </a:spcBef>
              <a:spcAft>
                <a:spcPts val="600"/>
              </a:spcAft>
              <a:buFont typeface="Wingdings" pitchFamily="2" charset="2"/>
              <a:buChar char="Ø"/>
              <a:defRPr/>
            </a:pPr>
            <a:r>
              <a:rPr lang="en-US" dirty="0" smtClean="0"/>
              <a:t>25,000 </a:t>
            </a:r>
            <a:r>
              <a:rPr lang="en-US" dirty="0"/>
              <a:t>Ph.D.s, graduate students, undergraduates, engineers, and technicians</a:t>
            </a:r>
          </a:p>
          <a:p>
            <a:pPr marL="749300" lvl="1" indent="-292100">
              <a:spcBef>
                <a:spcPts val="0"/>
              </a:spcBef>
              <a:spcAft>
                <a:spcPts val="600"/>
              </a:spcAft>
              <a:buFont typeface="Wingdings" pitchFamily="2" charset="2"/>
              <a:buChar char="Ø"/>
              <a:defRPr/>
            </a:pPr>
            <a:r>
              <a:rPr lang="en-US" dirty="0" smtClean="0">
                <a:latin typeface="Arial" pitchFamily="34" charset="0"/>
                <a:cs typeface="Arial" pitchFamily="34" charset="0"/>
              </a:rPr>
              <a:t>25,000 </a:t>
            </a:r>
            <a:r>
              <a:rPr lang="en-US" dirty="0">
                <a:latin typeface="Arial" pitchFamily="34" charset="0"/>
                <a:cs typeface="Arial" pitchFamily="34" charset="0"/>
              </a:rPr>
              <a:t>users at the scientific user </a:t>
            </a:r>
            <a:r>
              <a:rPr lang="en-US" dirty="0" smtClean="0">
                <a:latin typeface="Arial" pitchFamily="34" charset="0"/>
                <a:cs typeface="Arial" pitchFamily="34" charset="0"/>
              </a:rPr>
              <a:t>facilities</a:t>
            </a:r>
          </a:p>
          <a:p>
            <a:pPr marL="749300" lvl="1" indent="-292100">
              <a:spcBef>
                <a:spcPts val="0"/>
              </a:spcBef>
              <a:spcAft>
                <a:spcPts val="1200"/>
              </a:spcAft>
              <a:buFont typeface="Wingdings" pitchFamily="2" charset="2"/>
              <a:buChar char="Ø"/>
              <a:defRPr/>
            </a:pPr>
            <a:endParaRPr lang="en-US" dirty="0" smtClean="0">
              <a:latin typeface="Arial" pitchFamily="34" charset="0"/>
              <a:cs typeface="Arial" pitchFamily="34" charset="0"/>
            </a:endParaRPr>
          </a:p>
          <a:p>
            <a:endParaRPr lang="en-US" sz="3200" dirty="0" smtClean="0">
              <a:latin typeface="Arial" pitchFamily="34" charset="0"/>
              <a:cs typeface="Arial" pitchFamily="34" charset="0"/>
            </a:endParaRPr>
          </a:p>
          <a:p>
            <a:pPr marL="749300" lvl="1" indent="-292100">
              <a:spcBef>
                <a:spcPts val="0"/>
              </a:spcBef>
              <a:spcAft>
                <a:spcPts val="1200"/>
              </a:spcAft>
              <a:buFont typeface="Wingdings" pitchFamily="2" charset="2"/>
              <a:buChar char="Ø"/>
              <a:defRPr/>
            </a:pPr>
            <a:endParaRPr lang="en-US" sz="2000" dirty="0">
              <a:latin typeface="Arial" pitchFamily="34" charset="0"/>
              <a:cs typeface="Arial" pitchFamily="34" charset="0"/>
            </a:endParaRPr>
          </a:p>
        </p:txBody>
      </p:sp>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13</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14</a:t>
            </a:fld>
            <a:endParaRPr lang="en-US" dirty="0" smtClean="0">
              <a:latin typeface="Arial" charset="0"/>
              <a:cs typeface="Arial" charset="0"/>
            </a:endParaRPr>
          </a:p>
        </p:txBody>
      </p:sp>
      <p:sp>
        <p:nvSpPr>
          <p:cNvPr id="3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41" name="Title 2"/>
          <p:cNvSpPr txBox="1">
            <a:spLocks/>
          </p:cNvSpPr>
          <p:nvPr/>
        </p:nvSpPr>
        <p:spPr bwMode="auto">
          <a:xfrm>
            <a:off x="0" y="-166688"/>
            <a:ext cx="9144000" cy="1143001"/>
          </a:xfrm>
          <a:prstGeom prst="rect">
            <a:avLst/>
          </a:prstGeom>
          <a:noFill/>
          <a:ln w="9525">
            <a:noFill/>
            <a:miter lim="800000"/>
            <a:headEnd/>
            <a:tailEnd/>
          </a:ln>
        </p:spPr>
        <p:txBody>
          <a:bodyPr anchor="ctr"/>
          <a:lstStyle/>
          <a:p>
            <a:pPr algn="ctr" eaLnBrk="0" hangingPunct="0"/>
            <a:r>
              <a:rPr lang="en-US" sz="2400" dirty="0">
                <a:solidFill>
                  <a:srgbClr val="146737"/>
                </a:solidFill>
                <a:cs typeface="Arial" pitchFamily="34" charset="0"/>
              </a:rPr>
              <a:t>SC Supports Research at More than 300 </a:t>
            </a:r>
            <a:r>
              <a:rPr lang="en-US" sz="2400" dirty="0" smtClean="0">
                <a:solidFill>
                  <a:srgbClr val="146737"/>
                </a:solidFill>
                <a:cs typeface="Arial" pitchFamily="34" charset="0"/>
              </a:rPr>
              <a:t>U.S. Institutions</a:t>
            </a:r>
            <a:endParaRPr lang="en-US" sz="2400" dirty="0">
              <a:solidFill>
                <a:srgbClr val="146737"/>
              </a:solidFill>
              <a:cs typeface="Arial" pitchFamily="34" charset="0"/>
            </a:endParaRPr>
          </a:p>
        </p:txBody>
      </p:sp>
      <p:pic>
        <p:nvPicPr>
          <p:cNvPr id="42" name="Picture 2"/>
          <p:cNvPicPr>
            <a:picLocks noChangeAspect="1" noChangeArrowheads="1"/>
          </p:cNvPicPr>
          <p:nvPr/>
        </p:nvPicPr>
        <p:blipFill>
          <a:blip r:embed="rId2" cstate="print"/>
          <a:srcRect/>
          <a:stretch>
            <a:fillRect/>
          </a:stretch>
        </p:blipFill>
        <p:spPr bwMode="auto">
          <a:xfrm>
            <a:off x="2209800" y="1066800"/>
            <a:ext cx="6627813" cy="4191000"/>
          </a:xfrm>
          <a:prstGeom prst="rect">
            <a:avLst/>
          </a:prstGeom>
          <a:noFill/>
          <a:ln w="9525">
            <a:noFill/>
            <a:miter lim="800000"/>
            <a:headEnd/>
            <a:tailEnd/>
          </a:ln>
        </p:spPr>
      </p:pic>
      <p:pic>
        <p:nvPicPr>
          <p:cNvPr id="43" name="Picture 7" descr="Alaska_and_Hawaii.jpg"/>
          <p:cNvPicPr>
            <a:picLocks noChangeAspect="1"/>
          </p:cNvPicPr>
          <p:nvPr/>
        </p:nvPicPr>
        <p:blipFill>
          <a:blip r:embed="rId3" cstate="print"/>
          <a:srcRect/>
          <a:stretch>
            <a:fillRect/>
          </a:stretch>
        </p:blipFill>
        <p:spPr bwMode="auto">
          <a:xfrm>
            <a:off x="304800" y="3276600"/>
            <a:ext cx="2157413" cy="1538288"/>
          </a:xfrm>
          <a:prstGeom prst="rect">
            <a:avLst/>
          </a:prstGeom>
          <a:noFill/>
          <a:ln w="9525">
            <a:noFill/>
            <a:miter lim="800000"/>
            <a:headEnd/>
            <a:tailEnd/>
          </a:ln>
        </p:spPr>
      </p:pic>
      <p:grpSp>
        <p:nvGrpSpPr>
          <p:cNvPr id="44" name="Group 16"/>
          <p:cNvGrpSpPr>
            <a:grpSpLocks/>
          </p:cNvGrpSpPr>
          <p:nvPr/>
        </p:nvGrpSpPr>
        <p:grpSpPr bwMode="auto">
          <a:xfrm>
            <a:off x="427038" y="1539875"/>
            <a:ext cx="1782762" cy="614363"/>
            <a:chOff x="466460" y="2907471"/>
            <a:chExt cx="1783390" cy="613402"/>
          </a:xfrm>
        </p:grpSpPr>
        <p:grpSp>
          <p:nvGrpSpPr>
            <p:cNvPr id="45" name="Group 14"/>
            <p:cNvGrpSpPr>
              <a:grpSpLocks/>
            </p:cNvGrpSpPr>
            <p:nvPr/>
          </p:nvGrpSpPr>
          <p:grpSpPr bwMode="auto">
            <a:xfrm>
              <a:off x="466460" y="2907471"/>
              <a:ext cx="1340322" cy="339192"/>
              <a:chOff x="466460" y="2907475"/>
              <a:chExt cx="1340322" cy="339192"/>
            </a:xfrm>
          </p:grpSpPr>
          <p:sp>
            <p:nvSpPr>
              <p:cNvPr id="49" name="Oval 48"/>
              <p:cNvSpPr>
                <a:spLocks noChangeAspect="1"/>
              </p:cNvSpPr>
              <p:nvPr/>
            </p:nvSpPr>
            <p:spPr>
              <a:xfrm>
                <a:off x="466460" y="2985141"/>
                <a:ext cx="182626" cy="183862"/>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 name="TextBox 12"/>
              <p:cNvSpPr txBox="1">
                <a:spLocks noChangeArrowheads="1"/>
              </p:cNvSpPr>
              <p:nvPr/>
            </p:nvSpPr>
            <p:spPr bwMode="auto">
              <a:xfrm>
                <a:off x="622090" y="2907475"/>
                <a:ext cx="1184692" cy="339192"/>
              </a:xfrm>
              <a:prstGeom prst="rect">
                <a:avLst/>
              </a:prstGeom>
              <a:noFill/>
              <a:ln w="9525">
                <a:noFill/>
                <a:miter lim="800000"/>
                <a:headEnd/>
                <a:tailEnd/>
              </a:ln>
            </p:spPr>
            <p:txBody>
              <a:bodyPr wrap="none">
                <a:spAutoFit/>
              </a:bodyPr>
              <a:lstStyle/>
              <a:p>
                <a:r>
                  <a:rPr lang="en-US" sz="1600" dirty="0">
                    <a:solidFill>
                      <a:srgbClr val="000000"/>
                    </a:solidFill>
                  </a:rPr>
                  <a:t>Universities</a:t>
                </a:r>
              </a:p>
            </p:txBody>
          </p:sp>
        </p:grpSp>
        <p:grpSp>
          <p:nvGrpSpPr>
            <p:cNvPr id="46" name="Group 15"/>
            <p:cNvGrpSpPr>
              <a:grpSpLocks/>
            </p:cNvGrpSpPr>
            <p:nvPr/>
          </p:nvGrpSpPr>
          <p:grpSpPr bwMode="auto">
            <a:xfrm>
              <a:off x="466460" y="3181681"/>
              <a:ext cx="1783390" cy="339192"/>
              <a:chOff x="466460" y="3229449"/>
              <a:chExt cx="1783390" cy="339192"/>
            </a:xfrm>
          </p:grpSpPr>
          <p:sp>
            <p:nvSpPr>
              <p:cNvPr id="47" name="Oval 46"/>
              <p:cNvSpPr>
                <a:spLocks noChangeAspect="1"/>
              </p:cNvSpPr>
              <p:nvPr/>
            </p:nvSpPr>
            <p:spPr>
              <a:xfrm>
                <a:off x="466460" y="3307112"/>
                <a:ext cx="182626" cy="18386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8" name="TextBox 13"/>
              <p:cNvSpPr txBox="1">
                <a:spLocks noChangeArrowheads="1"/>
              </p:cNvSpPr>
              <p:nvPr/>
            </p:nvSpPr>
            <p:spPr bwMode="auto">
              <a:xfrm>
                <a:off x="622090" y="3229449"/>
                <a:ext cx="1627760" cy="339192"/>
              </a:xfrm>
              <a:prstGeom prst="rect">
                <a:avLst/>
              </a:prstGeom>
              <a:noFill/>
              <a:ln w="9525">
                <a:noFill/>
                <a:miter lim="800000"/>
                <a:headEnd/>
                <a:tailEnd/>
              </a:ln>
            </p:spPr>
            <p:txBody>
              <a:bodyPr wrap="none">
                <a:spAutoFit/>
              </a:bodyPr>
              <a:lstStyle/>
              <a:p>
                <a:r>
                  <a:rPr lang="en-US" sz="1600">
                    <a:solidFill>
                      <a:srgbClr val="000000"/>
                    </a:solidFill>
                  </a:rPr>
                  <a:t>DOE laboratories</a:t>
                </a:r>
              </a:p>
            </p:txBody>
          </p:sp>
        </p:grpSp>
      </p:grpSp>
      <p:sp>
        <p:nvSpPr>
          <p:cNvPr id="51" name="TextBox 50"/>
          <p:cNvSpPr txBox="1"/>
          <p:nvPr/>
        </p:nvSpPr>
        <p:spPr>
          <a:xfrm>
            <a:off x="601663" y="4943475"/>
            <a:ext cx="7816850" cy="1246188"/>
          </a:xfrm>
          <a:prstGeom prst="rect">
            <a:avLst/>
          </a:prstGeom>
          <a:noFill/>
        </p:spPr>
        <p:txBody>
          <a:bodyPr wrap="none">
            <a:spAutoFit/>
          </a:bodyPr>
          <a:lstStyle/>
          <a:p>
            <a:pPr marL="225425">
              <a:lnSpc>
                <a:spcPts val="1800"/>
              </a:lnSpc>
              <a:defRPr/>
            </a:pPr>
            <a:r>
              <a:rPr lang="en-US" sz="1600" dirty="0">
                <a:solidFill>
                  <a:prstClr val="black"/>
                </a:solidFill>
                <a:cs typeface="Arial" pitchFamily="34" charset="0"/>
              </a:rPr>
              <a:t>The Office of Science supports:</a:t>
            </a:r>
          </a:p>
          <a:p>
            <a:pPr marL="463550" indent="-177800">
              <a:lnSpc>
                <a:spcPts val="1800"/>
              </a:lnSpc>
              <a:buFont typeface="Wingdings" pitchFamily="2" charset="2"/>
              <a:buChar char="§"/>
              <a:defRPr/>
            </a:pPr>
            <a:r>
              <a:rPr lang="en-US" sz="1600" b="1" dirty="0">
                <a:solidFill>
                  <a:prstClr val="black"/>
                </a:solidFill>
                <a:cs typeface="Arial" pitchFamily="34" charset="0"/>
              </a:rPr>
              <a:t>27,000</a:t>
            </a:r>
            <a:r>
              <a:rPr lang="en-US" sz="1600" dirty="0">
                <a:solidFill>
                  <a:prstClr val="black"/>
                </a:solidFill>
                <a:cs typeface="Arial" pitchFamily="34" charset="0"/>
              </a:rPr>
              <a:t> Ph.D.s, graduate students, undergraduates, engineers, and technicians</a:t>
            </a:r>
          </a:p>
          <a:p>
            <a:pPr marL="463550" indent="-177800">
              <a:lnSpc>
                <a:spcPts val="1800"/>
              </a:lnSpc>
              <a:buFont typeface="Wingdings" pitchFamily="2" charset="2"/>
              <a:buChar char="§"/>
              <a:defRPr/>
            </a:pPr>
            <a:r>
              <a:rPr lang="en-US" sz="1600" b="1" dirty="0">
                <a:solidFill>
                  <a:prstClr val="black"/>
                </a:solidFill>
                <a:cs typeface="Arial" pitchFamily="34" charset="0"/>
              </a:rPr>
              <a:t>26,000</a:t>
            </a:r>
            <a:r>
              <a:rPr lang="en-US" sz="1600" dirty="0">
                <a:solidFill>
                  <a:prstClr val="black"/>
                </a:solidFill>
                <a:cs typeface="Arial" pitchFamily="34" charset="0"/>
              </a:rPr>
              <a:t> users of open-access </a:t>
            </a:r>
            <a:r>
              <a:rPr lang="en-US" sz="1600" dirty="0" smtClean="0">
                <a:solidFill>
                  <a:prstClr val="black"/>
                </a:solidFill>
                <a:cs typeface="Arial" pitchFamily="34" charset="0"/>
              </a:rPr>
              <a:t>user facilities</a:t>
            </a:r>
            <a:endParaRPr lang="en-US" sz="1600" dirty="0">
              <a:solidFill>
                <a:prstClr val="black"/>
              </a:solidFill>
              <a:cs typeface="Arial" pitchFamily="34" charset="0"/>
            </a:endParaRPr>
          </a:p>
          <a:p>
            <a:pPr marL="463550" indent="-177800">
              <a:lnSpc>
                <a:spcPts val="1800"/>
              </a:lnSpc>
              <a:buFont typeface="Wingdings" pitchFamily="2" charset="2"/>
              <a:buChar char="§"/>
              <a:defRPr/>
            </a:pPr>
            <a:r>
              <a:rPr lang="en-US" sz="1600" b="1" dirty="0">
                <a:solidFill>
                  <a:prstClr val="black"/>
                </a:solidFill>
                <a:cs typeface="Arial" pitchFamily="34" charset="0"/>
              </a:rPr>
              <a:t>300</a:t>
            </a:r>
            <a:r>
              <a:rPr lang="en-US" sz="1600" dirty="0">
                <a:solidFill>
                  <a:prstClr val="black"/>
                </a:solidFill>
                <a:cs typeface="Arial" pitchFamily="34" charset="0"/>
              </a:rPr>
              <a:t> academic institutions</a:t>
            </a:r>
          </a:p>
          <a:p>
            <a:pPr marL="463550" indent="-177800">
              <a:lnSpc>
                <a:spcPts val="1800"/>
              </a:lnSpc>
              <a:buFont typeface="Wingdings" pitchFamily="2" charset="2"/>
              <a:buChar char="§"/>
              <a:defRPr/>
            </a:pPr>
            <a:r>
              <a:rPr lang="en-US" sz="1600" b="1" dirty="0">
                <a:solidFill>
                  <a:prstClr val="black"/>
                </a:solidFill>
                <a:cs typeface="Arial" pitchFamily="34" charset="0"/>
              </a:rPr>
              <a:t>17</a:t>
            </a:r>
            <a:r>
              <a:rPr lang="en-US" sz="1600" dirty="0">
                <a:solidFill>
                  <a:prstClr val="black"/>
                </a:solidFill>
                <a:cs typeface="Arial" pitchFamily="34" charset="0"/>
              </a:rPr>
              <a:t> DOE laboratories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886200" y="5867400"/>
            <a:ext cx="1981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9" name="Footer Placeholder 3"/>
          <p:cNvSpPr>
            <a:spLocks noGrp="1"/>
          </p:cNvSpPr>
          <p:nvPr>
            <p:ph type="ftr" sz="quarter" idx="3"/>
          </p:nvPr>
        </p:nvSpPr>
        <p:spPr bwMode="auto">
          <a:xfrm>
            <a:off x="3124200" y="6392863"/>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charset="0"/>
                <a:cs typeface="Arial" charset="0"/>
              </a:rPr>
              <a:t>Advanced Energy 2009</a:t>
            </a:r>
          </a:p>
        </p:txBody>
      </p:sp>
      <p:sp>
        <p:nvSpPr>
          <p:cNvPr id="19460" name="Footer Placeholder 2"/>
          <p:cNvSpPr txBox="1">
            <a:spLocks/>
          </p:cNvSpPr>
          <p:nvPr/>
        </p:nvSpPr>
        <p:spPr bwMode="auto">
          <a:xfrm>
            <a:off x="3200400" y="6381750"/>
            <a:ext cx="5257800" cy="365125"/>
          </a:xfrm>
          <a:prstGeom prst="rect">
            <a:avLst/>
          </a:prstGeom>
          <a:noFill/>
          <a:ln w="9525">
            <a:noFill/>
            <a:miter lim="800000"/>
            <a:headEnd/>
            <a:tailEnd/>
          </a:ln>
        </p:spPr>
        <p:txBody>
          <a:bodyPr/>
          <a:lstStyle/>
          <a:p>
            <a:pPr algn="r"/>
            <a:r>
              <a:rPr lang="en-US" sz="1200">
                <a:solidFill>
                  <a:srgbClr val="106636"/>
                </a:solidFill>
                <a:cs typeface="Arial" charset="0"/>
              </a:rPr>
              <a:t>Office of Science Program Briefing</a:t>
            </a:r>
          </a:p>
        </p:txBody>
      </p:sp>
      <p:sp>
        <p:nvSpPr>
          <p:cNvPr id="19461" name="Slide Number Placeholder 3"/>
          <p:cNvSpPr txBox="1">
            <a:spLocks/>
          </p:cNvSpPr>
          <p:nvPr/>
        </p:nvSpPr>
        <p:spPr bwMode="auto">
          <a:xfrm>
            <a:off x="8382000" y="6381750"/>
            <a:ext cx="457200" cy="365125"/>
          </a:xfrm>
          <a:prstGeom prst="rect">
            <a:avLst/>
          </a:prstGeom>
          <a:noFill/>
          <a:ln w="9525">
            <a:noFill/>
            <a:miter lim="800000"/>
            <a:headEnd/>
            <a:tailEnd/>
          </a:ln>
        </p:spPr>
        <p:txBody>
          <a:bodyPr/>
          <a:lstStyle/>
          <a:p>
            <a:pPr algn="r"/>
            <a:fld id="{2CC1D9FE-3118-4E96-922F-9CAC16A8D212}" type="slidenum">
              <a:rPr lang="en-US" sz="1200">
                <a:solidFill>
                  <a:srgbClr val="106636"/>
                </a:solidFill>
                <a:cs typeface="Arial" charset="0"/>
              </a:rPr>
              <a:pPr algn="r"/>
              <a:t>15</a:t>
            </a:fld>
            <a:endParaRPr lang="en-US" sz="1200">
              <a:solidFill>
                <a:srgbClr val="106636"/>
              </a:solidFill>
              <a:cs typeface="Arial" charset="0"/>
            </a:endParaRPr>
          </a:p>
        </p:txBody>
      </p:sp>
      <p:graphicFrame>
        <p:nvGraphicFramePr>
          <p:cNvPr id="8" name="Chart 7"/>
          <p:cNvGraphicFramePr/>
          <p:nvPr/>
        </p:nvGraphicFramePr>
        <p:xfrm>
          <a:off x="889000" y="1397000"/>
          <a:ext cx="71215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19463" name="Text Box 12"/>
          <p:cNvSpPr txBox="1">
            <a:spLocks noChangeArrowheads="1"/>
          </p:cNvSpPr>
          <p:nvPr/>
        </p:nvSpPr>
        <p:spPr bwMode="auto">
          <a:xfrm>
            <a:off x="6683375" y="2813050"/>
            <a:ext cx="2028825" cy="792163"/>
          </a:xfrm>
          <a:prstGeom prst="rect">
            <a:avLst/>
          </a:prstGeom>
          <a:noFill/>
          <a:ln w="19050">
            <a:noFill/>
            <a:miter lim="800000"/>
            <a:headEnd/>
            <a:tailEnd/>
          </a:ln>
        </p:spPr>
        <p:txBody>
          <a:bodyPr wrap="none">
            <a:spAutoFit/>
          </a:bodyPr>
          <a:lstStyle/>
          <a:p>
            <a:pPr algn="ctr" eaLnBrk="0" hangingPunct="0"/>
            <a:r>
              <a:rPr lang="en-US" b="1">
                <a:solidFill>
                  <a:srgbClr val="FF0000"/>
                </a:solidFill>
                <a:latin typeface="Arial Narrow" pitchFamily="34" charset="0"/>
              </a:rPr>
              <a:t>Research</a:t>
            </a:r>
          </a:p>
          <a:p>
            <a:pPr algn="ctr" eaLnBrk="0" hangingPunct="0"/>
            <a:r>
              <a:rPr lang="en-US" sz="1400" b="1">
                <a:solidFill>
                  <a:srgbClr val="FF0000"/>
                </a:solidFill>
                <a:latin typeface="Arial Narrow" pitchFamily="34" charset="0"/>
              </a:rPr>
              <a:t>(About 1/3 of the research </a:t>
            </a:r>
            <a:br>
              <a:rPr lang="en-US" sz="1400" b="1">
                <a:solidFill>
                  <a:srgbClr val="FF0000"/>
                </a:solidFill>
                <a:latin typeface="Arial Narrow" pitchFamily="34" charset="0"/>
              </a:rPr>
            </a:br>
            <a:r>
              <a:rPr lang="en-US" sz="1400" b="1">
                <a:solidFill>
                  <a:srgbClr val="FF0000"/>
                </a:solidFill>
                <a:latin typeface="Arial Narrow" pitchFamily="34" charset="0"/>
              </a:rPr>
              <a:t>is sited at universities)</a:t>
            </a:r>
          </a:p>
        </p:txBody>
      </p:sp>
      <p:sp>
        <p:nvSpPr>
          <p:cNvPr id="19464" name="Text Box 13"/>
          <p:cNvSpPr txBox="1">
            <a:spLocks noChangeArrowheads="1"/>
          </p:cNvSpPr>
          <p:nvPr/>
        </p:nvSpPr>
        <p:spPr bwMode="auto">
          <a:xfrm>
            <a:off x="479425" y="3673475"/>
            <a:ext cx="1874838" cy="366713"/>
          </a:xfrm>
          <a:prstGeom prst="rect">
            <a:avLst/>
          </a:prstGeom>
          <a:noFill/>
          <a:ln w="9525">
            <a:noFill/>
            <a:miter lim="800000"/>
            <a:headEnd/>
            <a:tailEnd/>
          </a:ln>
        </p:spPr>
        <p:txBody>
          <a:bodyPr wrap="none">
            <a:spAutoFit/>
          </a:bodyPr>
          <a:lstStyle/>
          <a:p>
            <a:pPr eaLnBrk="0" hangingPunct="0"/>
            <a:r>
              <a:rPr lang="en-US" b="1">
                <a:solidFill>
                  <a:srgbClr val="0000FF"/>
                </a:solidFill>
                <a:latin typeface="Arial Narrow" pitchFamily="34" charset="0"/>
              </a:rPr>
              <a:t>Facility Operations</a:t>
            </a:r>
          </a:p>
        </p:txBody>
      </p:sp>
      <p:sp>
        <p:nvSpPr>
          <p:cNvPr id="19465" name="Text Box 14"/>
          <p:cNvSpPr txBox="1">
            <a:spLocks noChangeArrowheads="1"/>
          </p:cNvSpPr>
          <p:nvPr/>
        </p:nvSpPr>
        <p:spPr bwMode="auto">
          <a:xfrm>
            <a:off x="485775" y="2378075"/>
            <a:ext cx="2049463" cy="366713"/>
          </a:xfrm>
          <a:prstGeom prst="rect">
            <a:avLst/>
          </a:prstGeom>
          <a:noFill/>
          <a:ln w="9525">
            <a:noFill/>
            <a:miter lim="800000"/>
            <a:headEnd/>
            <a:tailEnd/>
          </a:ln>
        </p:spPr>
        <p:txBody>
          <a:bodyPr wrap="none">
            <a:spAutoFit/>
          </a:bodyPr>
          <a:lstStyle/>
          <a:p>
            <a:pPr eaLnBrk="0" hangingPunct="0"/>
            <a:r>
              <a:rPr lang="en-US" b="1">
                <a:solidFill>
                  <a:srgbClr val="0000FF"/>
                </a:solidFill>
                <a:latin typeface="Arial Narrow" pitchFamily="34" charset="0"/>
              </a:rPr>
              <a:t>Facility Construction</a:t>
            </a:r>
          </a:p>
        </p:txBody>
      </p:sp>
      <p:sp>
        <p:nvSpPr>
          <p:cNvPr id="19466" name="Text Box 15"/>
          <p:cNvSpPr txBox="1">
            <a:spLocks noChangeArrowheads="1"/>
          </p:cNvSpPr>
          <p:nvPr/>
        </p:nvSpPr>
        <p:spPr bwMode="auto">
          <a:xfrm>
            <a:off x="854075" y="1517650"/>
            <a:ext cx="2476500" cy="579438"/>
          </a:xfrm>
          <a:prstGeom prst="rect">
            <a:avLst/>
          </a:prstGeom>
          <a:noFill/>
          <a:ln w="9525">
            <a:noFill/>
            <a:miter lim="800000"/>
            <a:headEnd/>
            <a:tailEnd/>
          </a:ln>
        </p:spPr>
        <p:txBody>
          <a:bodyPr wrap="none">
            <a:spAutoFit/>
          </a:bodyPr>
          <a:lstStyle/>
          <a:p>
            <a:pPr algn="ctr" eaLnBrk="0" hangingPunct="0"/>
            <a:r>
              <a:rPr lang="en-US" b="1">
                <a:solidFill>
                  <a:srgbClr val="0000FF"/>
                </a:solidFill>
                <a:latin typeface="Arial Narrow" pitchFamily="34" charset="0"/>
              </a:rPr>
              <a:t>Major Items of Equipment</a:t>
            </a:r>
          </a:p>
          <a:p>
            <a:pPr algn="ctr" eaLnBrk="0" hangingPunct="0"/>
            <a:r>
              <a:rPr lang="en-US" sz="1400" b="1">
                <a:solidFill>
                  <a:srgbClr val="0000FF"/>
                </a:solidFill>
                <a:latin typeface="Arial Narrow" pitchFamily="34" charset="0"/>
              </a:rPr>
              <a:t>(Includes ITER)</a:t>
            </a:r>
          </a:p>
        </p:txBody>
      </p:sp>
      <p:sp>
        <p:nvSpPr>
          <p:cNvPr id="19467" name="Text Box 16"/>
          <p:cNvSpPr txBox="1">
            <a:spLocks noChangeArrowheads="1"/>
          </p:cNvSpPr>
          <p:nvPr/>
        </p:nvSpPr>
        <p:spPr bwMode="auto">
          <a:xfrm>
            <a:off x="2413000" y="873125"/>
            <a:ext cx="1928813" cy="579438"/>
          </a:xfrm>
          <a:prstGeom prst="rect">
            <a:avLst/>
          </a:prstGeom>
          <a:noFill/>
          <a:ln w="9525">
            <a:noFill/>
            <a:miter lim="800000"/>
            <a:headEnd/>
            <a:tailEnd/>
          </a:ln>
        </p:spPr>
        <p:txBody>
          <a:bodyPr wrap="none">
            <a:spAutoFit/>
          </a:bodyPr>
          <a:lstStyle/>
          <a:p>
            <a:pPr algn="ctr" eaLnBrk="0" hangingPunct="0"/>
            <a:r>
              <a:rPr lang="en-US" b="1">
                <a:latin typeface="Arial Narrow" pitchFamily="34" charset="0"/>
              </a:rPr>
              <a:t>All Other</a:t>
            </a:r>
          </a:p>
          <a:p>
            <a:pPr algn="ctr" eaLnBrk="0" hangingPunct="0"/>
            <a:r>
              <a:rPr lang="en-US" sz="1400" b="1">
                <a:latin typeface="Arial Narrow" pitchFamily="34" charset="0"/>
              </a:rPr>
              <a:t>(Includes SCPD, S&amp;S, …)</a:t>
            </a:r>
          </a:p>
        </p:txBody>
      </p:sp>
      <p:sp>
        <p:nvSpPr>
          <p:cNvPr id="19468" name="Text Box 18"/>
          <p:cNvSpPr txBox="1">
            <a:spLocks noChangeArrowheads="1"/>
          </p:cNvSpPr>
          <p:nvPr/>
        </p:nvSpPr>
        <p:spPr bwMode="auto">
          <a:xfrm>
            <a:off x="6672263" y="1819275"/>
            <a:ext cx="1697037" cy="646113"/>
          </a:xfrm>
          <a:prstGeom prst="rect">
            <a:avLst/>
          </a:prstGeom>
          <a:solidFill>
            <a:srgbClr val="FFFFCC"/>
          </a:solidFill>
          <a:ln w="19050">
            <a:solidFill>
              <a:schemeClr val="tx1"/>
            </a:solidFill>
            <a:miter lim="800000"/>
            <a:headEnd/>
            <a:tailEnd/>
          </a:ln>
        </p:spPr>
        <p:txBody>
          <a:bodyPr wrap="none">
            <a:spAutoFit/>
          </a:bodyPr>
          <a:lstStyle/>
          <a:p>
            <a:pPr algn="ctr" eaLnBrk="0" hangingPunct="0"/>
            <a:r>
              <a:rPr lang="en-US" b="1">
                <a:latin typeface="Arial Narrow" pitchFamily="34" charset="0"/>
              </a:rPr>
              <a:t>FY 2010 Funding</a:t>
            </a:r>
          </a:p>
          <a:p>
            <a:pPr algn="ctr" eaLnBrk="0" hangingPunct="0"/>
            <a:r>
              <a:rPr lang="en-US" b="1">
                <a:latin typeface="Arial Narrow" pitchFamily="34" charset="0"/>
              </a:rPr>
              <a:t>Total = $4.904B</a:t>
            </a:r>
          </a:p>
        </p:txBody>
      </p:sp>
      <p:pic>
        <p:nvPicPr>
          <p:cNvPr id="19470" name="Picture 8" descr="07-G01159_2nd target"/>
          <p:cNvPicPr>
            <a:picLocks noChangeAspect="1" noChangeArrowheads="1"/>
          </p:cNvPicPr>
          <p:nvPr/>
        </p:nvPicPr>
        <p:blipFill>
          <a:blip r:embed="rId3" cstate="print"/>
          <a:srcRect/>
          <a:stretch>
            <a:fillRect/>
          </a:stretch>
        </p:blipFill>
        <p:spPr bwMode="auto">
          <a:xfrm>
            <a:off x="0" y="5123666"/>
            <a:ext cx="3330480" cy="1734334"/>
          </a:xfrm>
          <a:prstGeom prst="rect">
            <a:avLst/>
          </a:prstGeom>
          <a:noFill/>
          <a:ln w="28575">
            <a:solidFill>
              <a:srgbClr val="0000FF"/>
            </a:solidFill>
            <a:miter lim="800000"/>
            <a:headEnd/>
            <a:tailEnd/>
          </a:ln>
        </p:spPr>
      </p:pic>
      <p:sp>
        <p:nvSpPr>
          <p:cNvPr id="19471" name="Text Box 22"/>
          <p:cNvSpPr txBox="1">
            <a:spLocks noChangeArrowheads="1"/>
          </p:cNvSpPr>
          <p:nvPr/>
        </p:nvSpPr>
        <p:spPr bwMode="auto">
          <a:xfrm>
            <a:off x="250825" y="6519863"/>
            <a:ext cx="3740150" cy="366712"/>
          </a:xfrm>
          <a:prstGeom prst="rect">
            <a:avLst/>
          </a:prstGeom>
          <a:noFill/>
          <a:ln w="9525">
            <a:noFill/>
            <a:miter lim="800000"/>
            <a:headEnd/>
            <a:tailEnd/>
          </a:ln>
        </p:spPr>
        <p:txBody>
          <a:bodyPr wrap="none">
            <a:spAutoFit/>
          </a:bodyPr>
          <a:lstStyle/>
          <a:p>
            <a:pPr eaLnBrk="0" hangingPunct="0"/>
            <a:r>
              <a:rPr lang="en-US">
                <a:solidFill>
                  <a:schemeClr val="bg1"/>
                </a:solidFill>
                <a:latin typeface="Niagara Solid" pitchFamily="82" charset="0"/>
              </a:rPr>
              <a:t>Spallation Neutron Source shown with  proposed 2</a:t>
            </a:r>
            <a:r>
              <a:rPr lang="en-US" baseline="30000">
                <a:solidFill>
                  <a:schemeClr val="bg1"/>
                </a:solidFill>
                <a:latin typeface="Niagara Solid" pitchFamily="82" charset="0"/>
              </a:rPr>
              <a:t>nd</a:t>
            </a:r>
            <a:r>
              <a:rPr lang="en-US">
                <a:solidFill>
                  <a:schemeClr val="bg1"/>
                </a:solidFill>
                <a:latin typeface="Niagara Solid" pitchFamily="82" charset="0"/>
              </a:rPr>
              <a:t> target station</a:t>
            </a:r>
          </a:p>
        </p:txBody>
      </p:sp>
      <p:sp>
        <p:nvSpPr>
          <p:cNvPr id="19472" name="Text Box 23"/>
          <p:cNvSpPr txBox="1">
            <a:spLocks noChangeArrowheads="1"/>
          </p:cNvSpPr>
          <p:nvPr/>
        </p:nvSpPr>
        <p:spPr bwMode="auto">
          <a:xfrm>
            <a:off x="4933950" y="1036638"/>
            <a:ext cx="3238500" cy="461962"/>
          </a:xfrm>
          <a:prstGeom prst="rect">
            <a:avLst/>
          </a:prstGeom>
          <a:noFill/>
          <a:ln w="9525">
            <a:noFill/>
            <a:miter lim="800000"/>
            <a:headEnd/>
            <a:tailEnd/>
          </a:ln>
        </p:spPr>
        <p:txBody>
          <a:bodyPr wrap="none">
            <a:spAutoFit/>
          </a:bodyPr>
          <a:lstStyle/>
          <a:p>
            <a:pPr eaLnBrk="0" hangingPunct="0"/>
            <a:r>
              <a:rPr lang="en-US" sz="1200" b="1">
                <a:solidFill>
                  <a:srgbClr val="FF0000"/>
                </a:solidFill>
                <a:latin typeface="Arial Narrow" pitchFamily="34" charset="0"/>
              </a:rPr>
              <a:t>46 EFRCs ($100M), 2 Hubs ($60M), 3 BRCs ($75M)</a:t>
            </a:r>
            <a:br>
              <a:rPr lang="en-US" sz="1200" b="1">
                <a:solidFill>
                  <a:srgbClr val="FF0000"/>
                </a:solidFill>
                <a:latin typeface="Arial Narrow" pitchFamily="34" charset="0"/>
              </a:rPr>
            </a:br>
            <a:r>
              <a:rPr lang="en-US" sz="1200" b="1">
                <a:solidFill>
                  <a:srgbClr val="FF0000"/>
                </a:solidFill>
                <a:latin typeface="Arial Narrow" pitchFamily="34" charset="0"/>
              </a:rPr>
              <a:t>~ 20% (each) of BES research and BER research. </a:t>
            </a:r>
          </a:p>
        </p:txBody>
      </p:sp>
      <p:sp>
        <p:nvSpPr>
          <p:cNvPr id="19473" name="AutoShape 24"/>
          <p:cNvSpPr>
            <a:spLocks/>
          </p:cNvSpPr>
          <p:nvPr/>
        </p:nvSpPr>
        <p:spPr bwMode="auto">
          <a:xfrm rot="-4869828">
            <a:off x="4733132" y="1145381"/>
            <a:ext cx="152400" cy="642937"/>
          </a:xfrm>
          <a:prstGeom prst="rightBrace">
            <a:avLst>
              <a:gd name="adj1" fmla="val 35156"/>
              <a:gd name="adj2" fmla="val 63833"/>
            </a:avLst>
          </a:prstGeom>
          <a:noFill/>
          <a:ln w="9525">
            <a:solidFill>
              <a:srgbClr val="FF0000"/>
            </a:solidFill>
            <a:round/>
            <a:headEnd/>
            <a:tailEnd/>
          </a:ln>
        </p:spPr>
        <p:txBody>
          <a:bodyPr wrap="none" anchor="ctr"/>
          <a:lstStyle/>
          <a:p>
            <a:endParaRPr lang="en-US"/>
          </a:p>
        </p:txBody>
      </p:sp>
      <p:cxnSp>
        <p:nvCxnSpPr>
          <p:cNvPr id="20" name="Straight Connector 19"/>
          <p:cNvCxnSpPr/>
          <p:nvPr/>
        </p:nvCxnSpPr>
        <p:spPr>
          <a:xfrm rot="5400000" flipH="1" flipV="1">
            <a:off x="3579019" y="2439194"/>
            <a:ext cx="2016125" cy="287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3683794" y="2342357"/>
            <a:ext cx="1997075" cy="4778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3803651" y="2286000"/>
            <a:ext cx="1917700" cy="638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Title 2"/>
          <p:cNvSpPr txBox="1">
            <a:spLocks/>
          </p:cNvSpPr>
          <p:nvPr/>
        </p:nvSpPr>
        <p:spPr bwMode="auto">
          <a:xfrm>
            <a:off x="0" y="-173038"/>
            <a:ext cx="9144000" cy="1143001"/>
          </a:xfrm>
          <a:prstGeom prst="rect">
            <a:avLst/>
          </a:prstGeom>
          <a:noFill/>
          <a:ln w="9525">
            <a:noFill/>
            <a:miter lim="800000"/>
            <a:headEnd/>
            <a:tailEnd/>
          </a:ln>
        </p:spPr>
        <p:txBody>
          <a:bodyPr anchor="ctr"/>
          <a:lstStyle/>
          <a:p>
            <a:pPr algn="ctr">
              <a:lnSpc>
                <a:spcPts val="2400"/>
              </a:lnSpc>
              <a:defRPr/>
            </a:pPr>
            <a:r>
              <a:rPr lang="en-US" sz="2400">
                <a:solidFill>
                  <a:srgbClr val="106636"/>
                </a:solidFill>
                <a:ea typeface="+mj-ea"/>
                <a:cs typeface="Arial" charset="0"/>
              </a:rPr>
              <a:t>Support </a:t>
            </a:r>
            <a:r>
              <a:rPr lang="en-US" sz="2400" dirty="0">
                <a:solidFill>
                  <a:srgbClr val="106636"/>
                </a:solidFill>
                <a:ea typeface="+mj-ea"/>
                <a:cs typeface="Arial" charset="0"/>
              </a:rPr>
              <a:t>for Research and for Facilities</a:t>
            </a:r>
            <a:br>
              <a:rPr lang="en-US" sz="2400" dirty="0">
                <a:solidFill>
                  <a:srgbClr val="106636"/>
                </a:solidFill>
                <a:ea typeface="+mj-ea"/>
                <a:cs typeface="Arial" charset="0"/>
              </a:rPr>
            </a:br>
            <a:r>
              <a:rPr lang="en-US" dirty="0">
                <a:solidFill>
                  <a:srgbClr val="106636"/>
                </a:solidFill>
                <a:ea typeface="+mj-ea"/>
                <a:cs typeface="Arial" charset="0"/>
              </a:rPr>
              <a:t>50% </a:t>
            </a:r>
            <a:r>
              <a:rPr lang="en-US">
                <a:solidFill>
                  <a:srgbClr val="106636"/>
                </a:solidFill>
                <a:ea typeface="+mj-ea"/>
                <a:cs typeface="Arial" charset="0"/>
              </a:rPr>
              <a:t>of program funding supports facility operations</a:t>
            </a:r>
            <a:endParaRPr lang="en-US" sz="2400" dirty="0">
              <a:solidFill>
                <a:srgbClr val="106636"/>
              </a:solidFill>
              <a:ea typeface="+mj-ea"/>
              <a:cs typeface="Arial" charset="0"/>
            </a:endParaRPr>
          </a:p>
        </p:txBody>
      </p:sp>
      <p:sp>
        <p:nvSpPr>
          <p:cNvPr id="19478" name="Slide Number Placeholder 24"/>
          <p:cNvSpPr>
            <a:spLocks noGrp="1"/>
          </p:cNvSpPr>
          <p:nvPr>
            <p:ph type="sldNum" sz="quarter" idx="4"/>
          </p:nvPr>
        </p:nvSpPr>
        <p:spPr bwMode="auto">
          <a:xfrm>
            <a:off x="8413750" y="6392863"/>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203C8017-4EC2-46C1-8CC2-9651A909D057}" type="slidenum">
              <a:rPr lang="en-US" smtClean="0">
                <a:latin typeface="Arial" charset="0"/>
                <a:cs typeface="Arial" charset="0"/>
              </a:rPr>
              <a:pPr fontAlgn="base">
                <a:spcBef>
                  <a:spcPct val="0"/>
                </a:spcBef>
                <a:spcAft>
                  <a:spcPct val="0"/>
                </a:spcAft>
              </a:pPr>
              <a:t>15</a:t>
            </a:fld>
            <a:endParaRPr lang="en-US" smtClean="0">
              <a:latin typeface="Arial" charset="0"/>
              <a:cs typeface="Arial" charset="0"/>
            </a:endParaRPr>
          </a:p>
        </p:txBody>
      </p:sp>
      <p:pic>
        <p:nvPicPr>
          <p:cNvPr id="25" name="Picture 24" descr="pulse-safety-homepage.jpg"/>
          <p:cNvPicPr>
            <a:picLocks noChangeAspect="1"/>
          </p:cNvPicPr>
          <p:nvPr/>
        </p:nvPicPr>
        <p:blipFill>
          <a:blip r:embed="rId4" cstate="print"/>
          <a:stretch>
            <a:fillRect/>
          </a:stretch>
        </p:blipFill>
        <p:spPr>
          <a:xfrm>
            <a:off x="4907660" y="5120014"/>
            <a:ext cx="4236340" cy="173798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2"/>
          <p:cNvSpPr>
            <a:spLocks noGrp="1"/>
          </p:cNvSpPr>
          <p:nvPr>
            <p:ph type="title"/>
          </p:nvPr>
        </p:nvSpPr>
        <p:spPr>
          <a:xfrm>
            <a:off x="0" y="-163513"/>
            <a:ext cx="9144000" cy="1143001"/>
          </a:xfrm>
        </p:spPr>
        <p:txBody>
          <a:bodyPr/>
          <a:lstStyle/>
          <a:p>
            <a:pPr eaLnBrk="1" hangingPunct="1"/>
            <a:r>
              <a:rPr lang="en-US" dirty="0" smtClean="0">
                <a:latin typeface="Arial" charset="0"/>
                <a:cs typeface="Arial" charset="0"/>
              </a:rPr>
              <a:t>Office of Science – the Science Programs</a:t>
            </a:r>
          </a:p>
        </p:txBody>
      </p:sp>
      <p:pic>
        <p:nvPicPr>
          <p:cNvPr id="17411" name="Picture 2"/>
          <p:cNvPicPr>
            <a:picLocks noChangeAspect="1" noChangeArrowheads="1"/>
          </p:cNvPicPr>
          <p:nvPr/>
        </p:nvPicPr>
        <p:blipFill>
          <a:blip r:embed="rId2" cstate="print"/>
          <a:srcRect l="35329" t="12215" r="36189" b="16093"/>
          <a:stretch>
            <a:fillRect/>
          </a:stretch>
        </p:blipFill>
        <p:spPr bwMode="auto">
          <a:xfrm>
            <a:off x="1563688" y="779462"/>
            <a:ext cx="3008312" cy="5411788"/>
          </a:xfrm>
          <a:prstGeom prst="rect">
            <a:avLst/>
          </a:prstGeom>
          <a:noFill/>
          <a:ln w="9525">
            <a:noFill/>
            <a:miter lim="800000"/>
            <a:headEnd/>
            <a:tailEnd/>
          </a:ln>
        </p:spPr>
      </p:pic>
      <p:grpSp>
        <p:nvGrpSpPr>
          <p:cNvPr id="17412" name="Group 39"/>
          <p:cNvGrpSpPr>
            <a:grpSpLocks/>
          </p:cNvGrpSpPr>
          <p:nvPr/>
        </p:nvGrpSpPr>
        <p:grpSpPr bwMode="auto">
          <a:xfrm>
            <a:off x="5578475" y="1044575"/>
            <a:ext cx="2876550" cy="5008563"/>
            <a:chOff x="5579167" y="954158"/>
            <a:chExt cx="2875720" cy="5009322"/>
          </a:xfrm>
        </p:grpSpPr>
        <p:sp>
          <p:nvSpPr>
            <p:cNvPr id="17424" name="Rectangle 138"/>
            <p:cNvSpPr>
              <a:spLocks noChangeAspect="1" noChangeArrowheads="1"/>
            </p:cNvSpPr>
            <p:nvPr/>
          </p:nvSpPr>
          <p:spPr bwMode="auto">
            <a:xfrm>
              <a:off x="5893276" y="1861746"/>
              <a:ext cx="311401" cy="269697"/>
            </a:xfrm>
            <a:prstGeom prst="rect">
              <a:avLst/>
            </a:prstGeom>
            <a:solidFill>
              <a:srgbClr val="FF781D"/>
            </a:solidFill>
            <a:ln w="9525">
              <a:solidFill>
                <a:srgbClr val="000000"/>
              </a:solidFill>
              <a:miter lim="800000"/>
              <a:headEnd/>
              <a:tailEnd/>
            </a:ln>
          </p:spPr>
          <p:txBody>
            <a:bodyPr/>
            <a:lstStyle/>
            <a:p>
              <a:endParaRPr lang="en-US" b="1"/>
            </a:p>
          </p:txBody>
        </p:sp>
        <p:sp>
          <p:nvSpPr>
            <p:cNvPr id="17425" name="Rectangle 139"/>
            <p:cNvSpPr>
              <a:spLocks noChangeArrowheads="1"/>
            </p:cNvSpPr>
            <p:nvPr/>
          </p:nvSpPr>
          <p:spPr bwMode="auto">
            <a:xfrm>
              <a:off x="6372563" y="1868782"/>
              <a:ext cx="1841327"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ASCR, $</a:t>
              </a:r>
              <a:r>
                <a:rPr lang="en-US" b="1">
                  <a:latin typeface="Arial Narrow" pitchFamily="34" charset="0"/>
                </a:rPr>
                <a:t>394,000K</a:t>
              </a:r>
            </a:p>
          </p:txBody>
        </p:sp>
        <p:sp>
          <p:nvSpPr>
            <p:cNvPr id="17426" name="Rectangle 140"/>
            <p:cNvSpPr>
              <a:spLocks noChangeAspect="1" noChangeArrowheads="1"/>
            </p:cNvSpPr>
            <p:nvPr/>
          </p:nvSpPr>
          <p:spPr bwMode="auto">
            <a:xfrm>
              <a:off x="5893276" y="2265118"/>
              <a:ext cx="311401" cy="269697"/>
            </a:xfrm>
            <a:prstGeom prst="rect">
              <a:avLst/>
            </a:prstGeom>
            <a:solidFill>
              <a:srgbClr val="3366FF"/>
            </a:solidFill>
            <a:ln w="9525">
              <a:solidFill>
                <a:srgbClr val="000000"/>
              </a:solidFill>
              <a:miter lim="800000"/>
              <a:headEnd/>
              <a:tailEnd/>
            </a:ln>
          </p:spPr>
          <p:txBody>
            <a:bodyPr/>
            <a:lstStyle/>
            <a:p>
              <a:endParaRPr lang="en-US" b="1"/>
            </a:p>
          </p:txBody>
        </p:sp>
        <p:sp>
          <p:nvSpPr>
            <p:cNvPr id="17427" name="Rectangle 141"/>
            <p:cNvSpPr>
              <a:spLocks noChangeArrowheads="1"/>
            </p:cNvSpPr>
            <p:nvPr/>
          </p:nvSpPr>
          <p:spPr bwMode="auto">
            <a:xfrm>
              <a:off x="6372563" y="2272154"/>
              <a:ext cx="1857574"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BES, $1</a:t>
              </a:r>
              <a:r>
                <a:rPr lang="en-US" b="1">
                  <a:latin typeface="Arial Narrow" pitchFamily="34" charset="0"/>
                </a:rPr>
                <a:t>,636,500K</a:t>
              </a:r>
            </a:p>
          </p:txBody>
        </p:sp>
        <p:sp>
          <p:nvSpPr>
            <p:cNvPr id="17428" name="Rectangle 143"/>
            <p:cNvSpPr>
              <a:spLocks noChangeArrowheads="1"/>
            </p:cNvSpPr>
            <p:nvPr/>
          </p:nvSpPr>
          <p:spPr bwMode="auto">
            <a:xfrm>
              <a:off x="6372563" y="2675526"/>
              <a:ext cx="1681565"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BER, $</a:t>
              </a:r>
              <a:r>
                <a:rPr lang="en-US" b="1">
                  <a:latin typeface="Arial Narrow" pitchFamily="34" charset="0"/>
                </a:rPr>
                <a:t>604,182K</a:t>
              </a:r>
            </a:p>
          </p:txBody>
        </p:sp>
        <p:sp>
          <p:nvSpPr>
            <p:cNvPr id="17429" name="Rectangle 144"/>
            <p:cNvSpPr>
              <a:spLocks noChangeAspect="1" noChangeArrowheads="1"/>
            </p:cNvSpPr>
            <p:nvPr/>
          </p:nvSpPr>
          <p:spPr bwMode="auto">
            <a:xfrm>
              <a:off x="5893276" y="3071863"/>
              <a:ext cx="311401" cy="269697"/>
            </a:xfrm>
            <a:prstGeom prst="rect">
              <a:avLst/>
            </a:prstGeom>
            <a:solidFill>
              <a:srgbClr val="FF0000"/>
            </a:solidFill>
            <a:ln w="9525">
              <a:solidFill>
                <a:srgbClr val="000000"/>
              </a:solidFill>
              <a:miter lim="800000"/>
              <a:headEnd/>
              <a:tailEnd/>
            </a:ln>
          </p:spPr>
          <p:txBody>
            <a:bodyPr/>
            <a:lstStyle/>
            <a:p>
              <a:endParaRPr lang="en-US" b="1"/>
            </a:p>
          </p:txBody>
        </p:sp>
        <p:sp>
          <p:nvSpPr>
            <p:cNvPr id="17430" name="Rectangle 145"/>
            <p:cNvSpPr>
              <a:spLocks noChangeArrowheads="1"/>
            </p:cNvSpPr>
            <p:nvPr/>
          </p:nvSpPr>
          <p:spPr bwMode="auto">
            <a:xfrm>
              <a:off x="6372563" y="3078899"/>
              <a:ext cx="1635532"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FES, $</a:t>
              </a:r>
              <a:r>
                <a:rPr lang="en-US" b="1">
                  <a:latin typeface="Arial Narrow" pitchFamily="34" charset="0"/>
                </a:rPr>
                <a:t>426,000K</a:t>
              </a:r>
            </a:p>
          </p:txBody>
        </p:sp>
        <p:sp>
          <p:nvSpPr>
            <p:cNvPr id="17431" name="Rectangle 146"/>
            <p:cNvSpPr>
              <a:spLocks noChangeAspect="1" noChangeArrowheads="1"/>
            </p:cNvSpPr>
            <p:nvPr/>
          </p:nvSpPr>
          <p:spPr bwMode="auto">
            <a:xfrm>
              <a:off x="5893276" y="3475235"/>
              <a:ext cx="311401" cy="269697"/>
            </a:xfrm>
            <a:prstGeom prst="rect">
              <a:avLst/>
            </a:prstGeom>
            <a:solidFill>
              <a:srgbClr val="CC0083"/>
            </a:solidFill>
            <a:ln w="9525">
              <a:solidFill>
                <a:srgbClr val="000000"/>
              </a:solidFill>
              <a:miter lim="800000"/>
              <a:headEnd/>
              <a:tailEnd/>
            </a:ln>
          </p:spPr>
          <p:txBody>
            <a:bodyPr/>
            <a:lstStyle/>
            <a:p>
              <a:endParaRPr lang="en-US" b="1"/>
            </a:p>
          </p:txBody>
        </p:sp>
        <p:sp>
          <p:nvSpPr>
            <p:cNvPr id="17432" name="Rectangle 147"/>
            <p:cNvSpPr>
              <a:spLocks noChangeArrowheads="1"/>
            </p:cNvSpPr>
            <p:nvPr/>
          </p:nvSpPr>
          <p:spPr bwMode="auto">
            <a:xfrm>
              <a:off x="6372563" y="3482271"/>
              <a:ext cx="1632824"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HEP, $810,483K</a:t>
              </a:r>
              <a:endParaRPr lang="en-US" b="1">
                <a:latin typeface="Arial Narrow" pitchFamily="34" charset="0"/>
              </a:endParaRPr>
            </a:p>
          </p:txBody>
        </p:sp>
        <p:sp>
          <p:nvSpPr>
            <p:cNvPr id="17433" name="Rectangle 148"/>
            <p:cNvSpPr>
              <a:spLocks noChangeAspect="1" noChangeArrowheads="1"/>
            </p:cNvSpPr>
            <p:nvPr/>
          </p:nvSpPr>
          <p:spPr bwMode="auto">
            <a:xfrm>
              <a:off x="5893276" y="3878608"/>
              <a:ext cx="311401" cy="269697"/>
            </a:xfrm>
            <a:prstGeom prst="rect">
              <a:avLst/>
            </a:prstGeom>
            <a:solidFill>
              <a:srgbClr val="00AC00"/>
            </a:solidFill>
            <a:ln w="9525">
              <a:solidFill>
                <a:srgbClr val="000000"/>
              </a:solidFill>
              <a:miter lim="800000"/>
              <a:headEnd/>
              <a:tailEnd/>
            </a:ln>
          </p:spPr>
          <p:txBody>
            <a:bodyPr/>
            <a:lstStyle/>
            <a:p>
              <a:endParaRPr lang="en-US" b="1"/>
            </a:p>
          </p:txBody>
        </p:sp>
        <p:sp>
          <p:nvSpPr>
            <p:cNvPr id="17434" name="Rectangle 149"/>
            <p:cNvSpPr>
              <a:spLocks noChangeArrowheads="1"/>
            </p:cNvSpPr>
            <p:nvPr/>
          </p:nvSpPr>
          <p:spPr bwMode="auto">
            <a:xfrm>
              <a:off x="6372563" y="3885643"/>
              <a:ext cx="1483893"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NP, $535,000K</a:t>
              </a:r>
              <a:endParaRPr lang="en-US" b="1">
                <a:latin typeface="Arial Narrow" pitchFamily="34" charset="0"/>
              </a:endParaRPr>
            </a:p>
          </p:txBody>
        </p:sp>
        <p:sp>
          <p:nvSpPr>
            <p:cNvPr id="17435" name="Rectangle 150"/>
            <p:cNvSpPr>
              <a:spLocks noChangeAspect="1" noChangeArrowheads="1"/>
            </p:cNvSpPr>
            <p:nvPr/>
          </p:nvSpPr>
          <p:spPr bwMode="auto">
            <a:xfrm>
              <a:off x="5893276" y="4281980"/>
              <a:ext cx="311401" cy="269697"/>
            </a:xfrm>
            <a:prstGeom prst="rect">
              <a:avLst/>
            </a:prstGeom>
            <a:solidFill>
              <a:srgbClr val="000099"/>
            </a:solidFill>
            <a:ln w="9525">
              <a:solidFill>
                <a:srgbClr val="000000"/>
              </a:solidFill>
              <a:miter lim="800000"/>
              <a:headEnd/>
              <a:tailEnd/>
            </a:ln>
          </p:spPr>
          <p:txBody>
            <a:bodyPr/>
            <a:lstStyle/>
            <a:p>
              <a:endParaRPr lang="en-US" b="1"/>
            </a:p>
          </p:txBody>
        </p:sp>
        <p:sp>
          <p:nvSpPr>
            <p:cNvPr id="17436" name="Rectangle 151"/>
            <p:cNvSpPr>
              <a:spLocks noChangeArrowheads="1"/>
            </p:cNvSpPr>
            <p:nvPr/>
          </p:nvSpPr>
          <p:spPr bwMode="auto">
            <a:xfrm>
              <a:off x="6372563" y="4289016"/>
              <a:ext cx="1733014"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WDTS, $20,678K</a:t>
              </a:r>
              <a:endParaRPr lang="en-US" b="1">
                <a:latin typeface="Arial Narrow" pitchFamily="34" charset="0"/>
              </a:endParaRPr>
            </a:p>
          </p:txBody>
        </p:sp>
        <p:sp>
          <p:nvSpPr>
            <p:cNvPr id="17437" name="Rectangle 152"/>
            <p:cNvSpPr>
              <a:spLocks noChangeAspect="1" noChangeArrowheads="1"/>
            </p:cNvSpPr>
            <p:nvPr/>
          </p:nvSpPr>
          <p:spPr bwMode="auto">
            <a:xfrm>
              <a:off x="5893276" y="4685353"/>
              <a:ext cx="311401" cy="269697"/>
            </a:xfrm>
            <a:prstGeom prst="rect">
              <a:avLst/>
            </a:prstGeom>
            <a:solidFill>
              <a:srgbClr val="996600"/>
            </a:solidFill>
            <a:ln w="9525">
              <a:solidFill>
                <a:srgbClr val="000000"/>
              </a:solidFill>
              <a:miter lim="800000"/>
              <a:headEnd/>
              <a:tailEnd/>
            </a:ln>
          </p:spPr>
          <p:txBody>
            <a:bodyPr/>
            <a:lstStyle/>
            <a:p>
              <a:endParaRPr lang="en-US" b="1"/>
            </a:p>
          </p:txBody>
        </p:sp>
        <p:sp>
          <p:nvSpPr>
            <p:cNvPr id="17438" name="Rectangle 153"/>
            <p:cNvSpPr>
              <a:spLocks noChangeArrowheads="1"/>
            </p:cNvSpPr>
            <p:nvPr/>
          </p:nvSpPr>
          <p:spPr bwMode="auto">
            <a:xfrm>
              <a:off x="6372563" y="4692388"/>
              <a:ext cx="1559713"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SLI, $127,600K</a:t>
              </a:r>
              <a:endParaRPr lang="en-US" b="1">
                <a:latin typeface="Arial Narrow" pitchFamily="34" charset="0"/>
              </a:endParaRPr>
            </a:p>
          </p:txBody>
        </p:sp>
        <p:sp>
          <p:nvSpPr>
            <p:cNvPr id="17439" name="Rectangle 154"/>
            <p:cNvSpPr>
              <a:spLocks noChangeAspect="1" noChangeArrowheads="1"/>
            </p:cNvSpPr>
            <p:nvPr/>
          </p:nvSpPr>
          <p:spPr bwMode="auto">
            <a:xfrm>
              <a:off x="5893276" y="5088725"/>
              <a:ext cx="311401" cy="269697"/>
            </a:xfrm>
            <a:prstGeom prst="rect">
              <a:avLst/>
            </a:prstGeom>
            <a:solidFill>
              <a:srgbClr val="4D4D4D"/>
            </a:solidFill>
            <a:ln w="9525">
              <a:solidFill>
                <a:schemeClr val="tx1"/>
              </a:solidFill>
              <a:miter lim="800000"/>
              <a:headEnd/>
              <a:tailEnd/>
            </a:ln>
          </p:spPr>
          <p:txBody>
            <a:bodyPr/>
            <a:lstStyle/>
            <a:p>
              <a:endParaRPr lang="en-US" b="1"/>
            </a:p>
          </p:txBody>
        </p:sp>
        <p:sp>
          <p:nvSpPr>
            <p:cNvPr id="17440" name="Rectangle 155"/>
            <p:cNvSpPr>
              <a:spLocks noChangeArrowheads="1"/>
            </p:cNvSpPr>
            <p:nvPr/>
          </p:nvSpPr>
          <p:spPr bwMode="auto">
            <a:xfrm>
              <a:off x="6372563" y="5095761"/>
              <a:ext cx="1546173"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S&amp;S, $83,000K</a:t>
              </a:r>
              <a:endParaRPr lang="en-US" b="1">
                <a:latin typeface="Arial Narrow" pitchFamily="34" charset="0"/>
              </a:endParaRPr>
            </a:p>
          </p:txBody>
        </p:sp>
        <p:sp>
          <p:nvSpPr>
            <p:cNvPr id="17441" name="Rectangle 156"/>
            <p:cNvSpPr>
              <a:spLocks noChangeAspect="1" noChangeArrowheads="1"/>
            </p:cNvSpPr>
            <p:nvPr/>
          </p:nvSpPr>
          <p:spPr bwMode="auto">
            <a:xfrm>
              <a:off x="5893276" y="5492097"/>
              <a:ext cx="311401" cy="269697"/>
            </a:xfrm>
            <a:prstGeom prst="rect">
              <a:avLst/>
            </a:prstGeom>
            <a:solidFill>
              <a:srgbClr val="B2B2B2"/>
            </a:solidFill>
            <a:ln w="9525">
              <a:solidFill>
                <a:srgbClr val="000000"/>
              </a:solidFill>
              <a:miter lim="800000"/>
              <a:headEnd/>
              <a:tailEnd/>
            </a:ln>
          </p:spPr>
          <p:txBody>
            <a:bodyPr/>
            <a:lstStyle/>
            <a:p>
              <a:endParaRPr lang="en-US" b="1">
                <a:latin typeface="Arial Narrow" pitchFamily="34" charset="0"/>
              </a:endParaRPr>
            </a:p>
          </p:txBody>
        </p:sp>
        <p:sp>
          <p:nvSpPr>
            <p:cNvPr id="17442" name="Rectangle 157"/>
            <p:cNvSpPr>
              <a:spLocks noChangeArrowheads="1"/>
            </p:cNvSpPr>
            <p:nvPr/>
          </p:nvSpPr>
          <p:spPr bwMode="auto">
            <a:xfrm>
              <a:off x="6372563" y="5499133"/>
              <a:ext cx="1819665" cy="300184"/>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rPr>
                <a:t>SCPD, $189,377K</a:t>
              </a:r>
              <a:endParaRPr lang="en-US" b="1">
                <a:latin typeface="Arial Narrow" pitchFamily="34" charset="0"/>
              </a:endParaRPr>
            </a:p>
          </p:txBody>
        </p:sp>
        <p:sp>
          <p:nvSpPr>
            <p:cNvPr id="17443" name="Rectangle 164"/>
            <p:cNvSpPr>
              <a:spLocks noChangeAspect="1" noChangeArrowheads="1"/>
            </p:cNvSpPr>
            <p:nvPr/>
          </p:nvSpPr>
          <p:spPr bwMode="auto">
            <a:xfrm>
              <a:off x="5893276" y="2668491"/>
              <a:ext cx="311401" cy="269697"/>
            </a:xfrm>
            <a:prstGeom prst="rect">
              <a:avLst/>
            </a:prstGeom>
            <a:solidFill>
              <a:srgbClr val="FFFF00"/>
            </a:solidFill>
            <a:ln w="9525">
              <a:solidFill>
                <a:srgbClr val="000000"/>
              </a:solidFill>
              <a:miter lim="800000"/>
              <a:headEnd/>
              <a:tailEnd/>
            </a:ln>
          </p:spPr>
          <p:txBody>
            <a:bodyPr/>
            <a:lstStyle/>
            <a:p>
              <a:endParaRPr lang="en-US" b="1"/>
            </a:p>
          </p:txBody>
        </p:sp>
        <p:sp>
          <p:nvSpPr>
            <p:cNvPr id="17444" name="Text Box 291"/>
            <p:cNvSpPr txBox="1">
              <a:spLocks noChangeArrowheads="1"/>
            </p:cNvSpPr>
            <p:nvPr/>
          </p:nvSpPr>
          <p:spPr bwMode="auto">
            <a:xfrm>
              <a:off x="5738929" y="982300"/>
              <a:ext cx="2480376" cy="764531"/>
            </a:xfrm>
            <a:prstGeom prst="rect">
              <a:avLst/>
            </a:prstGeom>
            <a:noFill/>
            <a:ln w="9525">
              <a:noFill/>
              <a:miter lim="800000"/>
              <a:headEnd/>
              <a:tailEnd/>
            </a:ln>
          </p:spPr>
          <p:txBody>
            <a:bodyPr wrap="none">
              <a:spAutoFit/>
            </a:bodyPr>
            <a:lstStyle/>
            <a:p>
              <a:pPr algn="ctr"/>
              <a:r>
                <a:rPr lang="en-US" sz="2000" b="1">
                  <a:latin typeface="Arial Narrow" pitchFamily="34" charset="0"/>
                </a:rPr>
                <a:t>FY 2010 Funding</a:t>
              </a:r>
            </a:p>
            <a:p>
              <a:pPr algn="ctr"/>
              <a:r>
                <a:rPr lang="en-US" sz="2000" b="1">
                  <a:latin typeface="Arial Narrow" pitchFamily="34" charset="0"/>
                </a:rPr>
                <a:t>Total = $4,903,710K</a:t>
              </a:r>
            </a:p>
          </p:txBody>
        </p:sp>
        <p:sp>
          <p:nvSpPr>
            <p:cNvPr id="17445" name="Rectangle 316"/>
            <p:cNvSpPr>
              <a:spLocks noChangeArrowheads="1"/>
            </p:cNvSpPr>
            <p:nvPr/>
          </p:nvSpPr>
          <p:spPr bwMode="auto">
            <a:xfrm>
              <a:off x="5579167" y="954158"/>
              <a:ext cx="2875720" cy="5009322"/>
            </a:xfrm>
            <a:prstGeom prst="rect">
              <a:avLst/>
            </a:prstGeom>
            <a:noFill/>
            <a:ln w="28575">
              <a:solidFill>
                <a:schemeClr val="tx1"/>
              </a:solidFill>
              <a:miter lim="800000"/>
              <a:headEnd/>
              <a:tailEnd/>
            </a:ln>
          </p:spPr>
          <p:txBody>
            <a:bodyPr wrap="none" anchor="ctr"/>
            <a:lstStyle/>
            <a:p>
              <a:endParaRPr lang="en-US" b="1"/>
            </a:p>
          </p:txBody>
        </p:sp>
      </p:grpSp>
      <p:sp>
        <p:nvSpPr>
          <p:cNvPr id="17413" name="TextBox 29"/>
          <p:cNvSpPr txBox="1">
            <a:spLocks noChangeArrowheads="1"/>
          </p:cNvSpPr>
          <p:nvPr/>
        </p:nvSpPr>
        <p:spPr bwMode="auto">
          <a:xfrm>
            <a:off x="1395413" y="923925"/>
            <a:ext cx="3348037" cy="793750"/>
          </a:xfrm>
          <a:prstGeom prst="rect">
            <a:avLst/>
          </a:prstGeom>
          <a:solidFill>
            <a:srgbClr val="FFFF99"/>
          </a:solidFill>
          <a:ln w="28575">
            <a:solidFill>
              <a:schemeClr val="tx1"/>
            </a:solidFill>
            <a:miter lim="800000"/>
            <a:headEnd/>
            <a:tailEnd/>
          </a:ln>
        </p:spPr>
        <p:txBody>
          <a:bodyPr anchor="ctr"/>
          <a:lstStyle/>
          <a:p>
            <a:pPr algn="ctr"/>
            <a:r>
              <a:rPr lang="en-US" b="1"/>
              <a:t>William F. Brinkman</a:t>
            </a:r>
          </a:p>
          <a:p>
            <a:pPr algn="ctr"/>
            <a:r>
              <a:rPr lang="en-US" b="1"/>
              <a:t>Director, Office of Science</a:t>
            </a:r>
          </a:p>
        </p:txBody>
      </p:sp>
      <p:sp>
        <p:nvSpPr>
          <p:cNvPr id="17414" name="Rectangle 138"/>
          <p:cNvSpPr>
            <a:spLocks noChangeAspect="1" noChangeArrowheads="1"/>
          </p:cNvSpPr>
          <p:nvPr/>
        </p:nvSpPr>
        <p:spPr bwMode="auto">
          <a:xfrm>
            <a:off x="1922463" y="2749550"/>
            <a:ext cx="203200" cy="433388"/>
          </a:xfrm>
          <a:prstGeom prst="rect">
            <a:avLst/>
          </a:prstGeom>
          <a:solidFill>
            <a:srgbClr val="FF781D"/>
          </a:solidFill>
          <a:ln w="9525">
            <a:noFill/>
            <a:miter lim="800000"/>
            <a:headEnd/>
            <a:tailEnd/>
          </a:ln>
        </p:spPr>
        <p:txBody>
          <a:bodyPr/>
          <a:lstStyle/>
          <a:p>
            <a:endParaRPr lang="en-US" b="1"/>
          </a:p>
        </p:txBody>
      </p:sp>
      <p:sp>
        <p:nvSpPr>
          <p:cNvPr id="17415" name="Rectangle 140"/>
          <p:cNvSpPr>
            <a:spLocks noChangeAspect="1" noChangeArrowheads="1"/>
          </p:cNvSpPr>
          <p:nvPr/>
        </p:nvSpPr>
        <p:spPr bwMode="auto">
          <a:xfrm>
            <a:off x="1924050" y="3335338"/>
            <a:ext cx="204788" cy="398462"/>
          </a:xfrm>
          <a:prstGeom prst="rect">
            <a:avLst/>
          </a:prstGeom>
          <a:solidFill>
            <a:srgbClr val="3366FF"/>
          </a:solidFill>
          <a:ln w="9525">
            <a:noFill/>
            <a:miter lim="800000"/>
            <a:headEnd/>
            <a:tailEnd/>
          </a:ln>
        </p:spPr>
        <p:txBody>
          <a:bodyPr/>
          <a:lstStyle/>
          <a:p>
            <a:endParaRPr lang="en-US" b="1"/>
          </a:p>
        </p:txBody>
      </p:sp>
      <p:sp>
        <p:nvSpPr>
          <p:cNvPr id="17416" name="Rectangle 164"/>
          <p:cNvSpPr>
            <a:spLocks noChangeAspect="1" noChangeArrowheads="1"/>
          </p:cNvSpPr>
          <p:nvPr/>
        </p:nvSpPr>
        <p:spPr bwMode="auto">
          <a:xfrm>
            <a:off x="1925638" y="3925888"/>
            <a:ext cx="203200" cy="387350"/>
          </a:xfrm>
          <a:prstGeom prst="rect">
            <a:avLst/>
          </a:prstGeom>
          <a:solidFill>
            <a:srgbClr val="FFFF00"/>
          </a:solidFill>
          <a:ln w="9525">
            <a:noFill/>
            <a:miter lim="800000"/>
            <a:headEnd/>
            <a:tailEnd/>
          </a:ln>
        </p:spPr>
        <p:txBody>
          <a:bodyPr/>
          <a:lstStyle/>
          <a:p>
            <a:endParaRPr lang="en-US" b="1"/>
          </a:p>
        </p:txBody>
      </p:sp>
      <p:sp>
        <p:nvSpPr>
          <p:cNvPr id="17417" name="Rectangle 144"/>
          <p:cNvSpPr>
            <a:spLocks noChangeAspect="1" noChangeArrowheads="1"/>
          </p:cNvSpPr>
          <p:nvPr/>
        </p:nvSpPr>
        <p:spPr bwMode="auto">
          <a:xfrm>
            <a:off x="1927225" y="4505325"/>
            <a:ext cx="203200" cy="404813"/>
          </a:xfrm>
          <a:prstGeom prst="rect">
            <a:avLst/>
          </a:prstGeom>
          <a:solidFill>
            <a:srgbClr val="FF0000"/>
          </a:solidFill>
          <a:ln w="9525">
            <a:noFill/>
            <a:miter lim="800000"/>
            <a:headEnd/>
            <a:tailEnd/>
          </a:ln>
        </p:spPr>
        <p:txBody>
          <a:bodyPr/>
          <a:lstStyle/>
          <a:p>
            <a:endParaRPr lang="en-US" b="1"/>
          </a:p>
        </p:txBody>
      </p:sp>
      <p:sp>
        <p:nvSpPr>
          <p:cNvPr id="17418" name="Rectangle 148"/>
          <p:cNvSpPr>
            <a:spLocks noChangeAspect="1" noChangeArrowheads="1"/>
          </p:cNvSpPr>
          <p:nvPr/>
        </p:nvSpPr>
        <p:spPr bwMode="auto">
          <a:xfrm>
            <a:off x="1927225" y="5683250"/>
            <a:ext cx="204788" cy="428625"/>
          </a:xfrm>
          <a:prstGeom prst="rect">
            <a:avLst/>
          </a:prstGeom>
          <a:solidFill>
            <a:srgbClr val="00AC00"/>
          </a:solidFill>
          <a:ln w="9525">
            <a:noFill/>
            <a:miter lim="800000"/>
            <a:headEnd/>
            <a:tailEnd/>
          </a:ln>
        </p:spPr>
        <p:txBody>
          <a:bodyPr/>
          <a:lstStyle/>
          <a:p>
            <a:endParaRPr lang="en-US" b="1"/>
          </a:p>
        </p:txBody>
      </p:sp>
      <p:sp>
        <p:nvSpPr>
          <p:cNvPr id="17419" name="Rectangle 146"/>
          <p:cNvSpPr>
            <a:spLocks noChangeAspect="1" noChangeArrowheads="1"/>
          </p:cNvSpPr>
          <p:nvPr/>
        </p:nvSpPr>
        <p:spPr bwMode="auto">
          <a:xfrm>
            <a:off x="1917700" y="5095875"/>
            <a:ext cx="204788" cy="431800"/>
          </a:xfrm>
          <a:prstGeom prst="rect">
            <a:avLst/>
          </a:prstGeom>
          <a:solidFill>
            <a:srgbClr val="CC0083"/>
          </a:solidFill>
          <a:ln w="9525">
            <a:noFill/>
            <a:miter lim="800000"/>
            <a:headEnd/>
            <a:tailEnd/>
          </a:ln>
        </p:spPr>
        <p:txBody>
          <a:bodyPr/>
          <a:lstStyle/>
          <a:p>
            <a:endParaRPr lang="en-US" b="1"/>
          </a:p>
        </p:txBody>
      </p:sp>
      <p:sp>
        <p:nvSpPr>
          <p:cNvPr id="17420" name="Rectangle 150"/>
          <p:cNvSpPr>
            <a:spLocks noChangeAspect="1" noChangeArrowheads="1"/>
          </p:cNvSpPr>
          <p:nvPr/>
        </p:nvSpPr>
        <p:spPr bwMode="auto">
          <a:xfrm>
            <a:off x="3182938" y="2747963"/>
            <a:ext cx="204787" cy="423862"/>
          </a:xfrm>
          <a:prstGeom prst="rect">
            <a:avLst/>
          </a:prstGeom>
          <a:solidFill>
            <a:srgbClr val="000099"/>
          </a:solidFill>
          <a:ln w="9525">
            <a:noFill/>
            <a:miter lim="800000"/>
            <a:headEnd/>
            <a:tailEnd/>
          </a:ln>
        </p:spPr>
        <p:txBody>
          <a:bodyPr/>
          <a:lstStyle/>
          <a:p>
            <a:endParaRPr lang="en-US" b="1"/>
          </a:p>
        </p:txBody>
      </p:sp>
      <p:sp>
        <p:nvSpPr>
          <p:cNvPr id="17421" name="TextBox 38"/>
          <p:cNvSpPr txBox="1">
            <a:spLocks noChangeArrowheads="1"/>
          </p:cNvSpPr>
          <p:nvPr/>
        </p:nvSpPr>
        <p:spPr bwMode="auto">
          <a:xfrm>
            <a:off x="1998663" y="1903413"/>
            <a:ext cx="2109787" cy="682625"/>
          </a:xfrm>
          <a:prstGeom prst="rect">
            <a:avLst/>
          </a:prstGeom>
          <a:solidFill>
            <a:srgbClr val="FFFF99"/>
          </a:solidFill>
          <a:ln w="28575">
            <a:solidFill>
              <a:schemeClr val="tx1"/>
            </a:solidFill>
            <a:miter lim="800000"/>
            <a:headEnd/>
            <a:tailEnd/>
          </a:ln>
        </p:spPr>
        <p:txBody>
          <a:bodyPr anchor="ctr"/>
          <a:lstStyle/>
          <a:p>
            <a:pPr algn="ctr">
              <a:spcAft>
                <a:spcPts val="300"/>
              </a:spcAft>
            </a:pPr>
            <a:r>
              <a:rPr lang="en-US" sz="1400" b="1" dirty="0"/>
              <a:t>Patricia Dehmer</a:t>
            </a:r>
          </a:p>
          <a:p>
            <a:pPr algn="ctr">
              <a:spcAft>
                <a:spcPts val="300"/>
              </a:spcAft>
            </a:pPr>
            <a:r>
              <a:rPr lang="en-US" sz="1100" b="1" dirty="0"/>
              <a:t>Deputy Director for </a:t>
            </a:r>
            <a:br>
              <a:rPr lang="en-US" sz="1100" b="1" dirty="0"/>
            </a:br>
            <a:r>
              <a:rPr lang="en-US" sz="1100" b="1" dirty="0"/>
              <a:t>Science Programs</a:t>
            </a:r>
            <a:endParaRPr lang="en-US" sz="1600" b="1" dirty="0"/>
          </a:p>
        </p:txBody>
      </p:sp>
      <p:sp>
        <p:nvSpPr>
          <p:cNvPr id="3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16</a:t>
            </a:fld>
            <a:endParaRPr lang="en-US" dirty="0" smtClean="0">
              <a:latin typeface="Arial" charset="0"/>
              <a:cs typeface="Arial" charset="0"/>
            </a:endParaRPr>
          </a:p>
        </p:txBody>
      </p:sp>
      <p:sp>
        <p:nvSpPr>
          <p:cNvPr id="3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40" name="TextBox 39"/>
          <p:cNvSpPr txBox="1"/>
          <p:nvPr/>
        </p:nvSpPr>
        <p:spPr>
          <a:xfrm>
            <a:off x="2185983" y="5917405"/>
            <a:ext cx="613583" cy="173381"/>
          </a:xfrm>
          <a:prstGeom prst="rect">
            <a:avLst/>
          </a:prstGeom>
          <a:solidFill>
            <a:srgbClr val="FFFFCC"/>
          </a:solidFill>
        </p:spPr>
        <p:txBody>
          <a:bodyPr wrap="square" rtlCol="0">
            <a:spAutoFit/>
          </a:bodyPr>
          <a:lstStyle/>
          <a:p>
            <a:pPr>
              <a:lnSpc>
                <a:spcPts val="600"/>
              </a:lnSpc>
            </a:pPr>
            <a:r>
              <a:rPr lang="en-US" sz="800" b="1" u="sng" dirty="0" smtClean="0">
                <a:solidFill>
                  <a:srgbClr val="0000FF"/>
                </a:solidFill>
              </a:rPr>
              <a:t>Hallman</a:t>
            </a:r>
            <a:endParaRPr lang="en-US" sz="800" b="1" u="sng" dirty="0">
              <a:solidFill>
                <a:srgbClr val="0000FF"/>
              </a:solidFill>
            </a:endParaRPr>
          </a:p>
        </p:txBody>
      </p:sp>
      <p:sp>
        <p:nvSpPr>
          <p:cNvPr id="41" name="TextBox 40"/>
          <p:cNvSpPr txBox="1"/>
          <p:nvPr/>
        </p:nvSpPr>
        <p:spPr>
          <a:xfrm>
            <a:off x="2140745" y="4719636"/>
            <a:ext cx="845885" cy="173381"/>
          </a:xfrm>
          <a:prstGeom prst="rect">
            <a:avLst/>
          </a:prstGeom>
          <a:solidFill>
            <a:srgbClr val="FFFFCC"/>
          </a:solidFill>
        </p:spPr>
        <p:txBody>
          <a:bodyPr wrap="square" rtlCol="0">
            <a:spAutoFit/>
          </a:bodyPr>
          <a:lstStyle/>
          <a:p>
            <a:pPr>
              <a:lnSpc>
                <a:spcPts val="600"/>
              </a:lnSpc>
            </a:pPr>
            <a:r>
              <a:rPr lang="en-US" sz="800" b="1" u="sng" dirty="0" err="1" smtClean="0">
                <a:solidFill>
                  <a:srgbClr val="0000FF"/>
                </a:solidFill>
              </a:rPr>
              <a:t>Synakowski</a:t>
            </a:r>
            <a:endParaRPr lang="en-US" sz="800" b="1" u="sng" dirty="0">
              <a:solidFill>
                <a:srgbClr val="0000FF"/>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85"/>
          <p:cNvGrpSpPr>
            <a:grpSpLocks/>
          </p:cNvGrpSpPr>
          <p:nvPr/>
        </p:nvGrpSpPr>
        <p:grpSpPr bwMode="auto">
          <a:xfrm>
            <a:off x="2017713" y="1577975"/>
            <a:ext cx="4162425" cy="4135438"/>
            <a:chOff x="1138" y="1402"/>
            <a:chExt cx="2622" cy="2605"/>
          </a:xfrm>
        </p:grpSpPr>
        <p:sp>
          <p:nvSpPr>
            <p:cNvPr id="18477" name="Freeform 128"/>
            <p:cNvSpPr>
              <a:spLocks/>
            </p:cNvSpPr>
            <p:nvPr/>
          </p:nvSpPr>
          <p:spPr bwMode="auto">
            <a:xfrm>
              <a:off x="2453" y="1570"/>
              <a:ext cx="1307" cy="2295"/>
            </a:xfrm>
            <a:custGeom>
              <a:avLst/>
              <a:gdLst>
                <a:gd name="T0" fmla="*/ 2147483647 w 156"/>
                <a:gd name="T1" fmla="*/ 2147483647 h 274"/>
                <a:gd name="T2" fmla="*/ 2147483647 w 156"/>
                <a:gd name="T3" fmla="*/ 2147483647 h 274"/>
                <a:gd name="T4" fmla="*/ 2147483647 w 156"/>
                <a:gd name="T5" fmla="*/ 0 h 274"/>
                <a:gd name="T6" fmla="*/ 0 w 156"/>
                <a:gd name="T7" fmla="*/ 2147483647 h 274"/>
                <a:gd name="T8" fmla="*/ 2147483647 w 156"/>
                <a:gd name="T9" fmla="*/ 2147483647 h 274"/>
                <a:gd name="T10" fmla="*/ 0 60000 65536"/>
                <a:gd name="T11" fmla="*/ 0 60000 65536"/>
                <a:gd name="T12" fmla="*/ 0 60000 65536"/>
                <a:gd name="T13" fmla="*/ 0 60000 65536"/>
                <a:gd name="T14" fmla="*/ 0 60000 65536"/>
                <a:gd name="T15" fmla="*/ 0 w 156"/>
                <a:gd name="T16" fmla="*/ 0 h 274"/>
                <a:gd name="T17" fmla="*/ 156 w 156"/>
                <a:gd name="T18" fmla="*/ 274 h 274"/>
              </a:gdLst>
              <a:ahLst/>
              <a:cxnLst>
                <a:cxn ang="T10">
                  <a:pos x="T0" y="T1"/>
                </a:cxn>
                <a:cxn ang="T11">
                  <a:pos x="T2" y="T3"/>
                </a:cxn>
                <a:cxn ang="T12">
                  <a:pos x="T4" y="T5"/>
                </a:cxn>
                <a:cxn ang="T13">
                  <a:pos x="T6" y="T7"/>
                </a:cxn>
                <a:cxn ang="T14">
                  <a:pos x="T8" y="T9"/>
                </a:cxn>
              </a:cxnLst>
              <a:rect l="T15" t="T16" r="T17" b="T18"/>
              <a:pathLst>
                <a:path w="156" h="274">
                  <a:moveTo>
                    <a:pt x="70" y="274"/>
                  </a:moveTo>
                  <a:cubicBezTo>
                    <a:pt x="123" y="248"/>
                    <a:pt x="156" y="194"/>
                    <a:pt x="156" y="136"/>
                  </a:cubicBezTo>
                  <a:cubicBezTo>
                    <a:pt x="156" y="80"/>
                    <a:pt x="126" y="28"/>
                    <a:pt x="78" y="0"/>
                  </a:cubicBezTo>
                  <a:lnTo>
                    <a:pt x="0" y="136"/>
                  </a:lnTo>
                  <a:lnTo>
                    <a:pt x="70" y="274"/>
                  </a:lnTo>
                  <a:close/>
                </a:path>
              </a:pathLst>
            </a:custGeom>
            <a:solidFill>
              <a:srgbClr val="3366FF"/>
            </a:solidFill>
            <a:ln w="9525">
              <a:solidFill>
                <a:srgbClr val="000000"/>
              </a:solidFill>
              <a:round/>
              <a:headEnd/>
              <a:tailEnd/>
            </a:ln>
          </p:spPr>
          <p:txBody>
            <a:bodyPr/>
            <a:lstStyle/>
            <a:p>
              <a:endParaRPr lang="en-US"/>
            </a:p>
          </p:txBody>
        </p:sp>
        <p:sp>
          <p:nvSpPr>
            <p:cNvPr id="18478" name="Freeform 129"/>
            <p:cNvSpPr>
              <a:spLocks/>
            </p:cNvSpPr>
            <p:nvPr/>
          </p:nvSpPr>
          <p:spPr bwMode="auto">
            <a:xfrm>
              <a:off x="2059" y="2709"/>
              <a:ext cx="981" cy="1298"/>
            </a:xfrm>
            <a:custGeom>
              <a:avLst/>
              <a:gdLst>
                <a:gd name="T0" fmla="*/ 0 w 117"/>
                <a:gd name="T1" fmla="*/ 2147483647 h 155"/>
                <a:gd name="T2" fmla="*/ 2147483647 w 117"/>
                <a:gd name="T3" fmla="*/ 2147483647 h 155"/>
                <a:gd name="T4" fmla="*/ 2147483647 w 117"/>
                <a:gd name="T5" fmla="*/ 2147483647 h 155"/>
                <a:gd name="T6" fmla="*/ 2147483647 w 117"/>
                <a:gd name="T7" fmla="*/ 0 h 155"/>
                <a:gd name="T8" fmla="*/ 0 w 117"/>
                <a:gd name="T9" fmla="*/ 2147483647 h 155"/>
                <a:gd name="T10" fmla="*/ 0 60000 65536"/>
                <a:gd name="T11" fmla="*/ 0 60000 65536"/>
                <a:gd name="T12" fmla="*/ 0 60000 65536"/>
                <a:gd name="T13" fmla="*/ 0 60000 65536"/>
                <a:gd name="T14" fmla="*/ 0 60000 65536"/>
                <a:gd name="T15" fmla="*/ 0 w 117"/>
                <a:gd name="T16" fmla="*/ 0 h 155"/>
                <a:gd name="T17" fmla="*/ 117 w 117"/>
                <a:gd name="T18" fmla="*/ 155 h 155"/>
              </a:gdLst>
              <a:ahLst/>
              <a:cxnLst>
                <a:cxn ang="T10">
                  <a:pos x="T0" y="T1"/>
                </a:cxn>
                <a:cxn ang="T11">
                  <a:pos x="T2" y="T3"/>
                </a:cxn>
                <a:cxn ang="T12">
                  <a:pos x="T4" y="T5"/>
                </a:cxn>
                <a:cxn ang="T13">
                  <a:pos x="T6" y="T7"/>
                </a:cxn>
                <a:cxn ang="T14">
                  <a:pos x="T8" y="T9"/>
                </a:cxn>
              </a:cxnLst>
              <a:rect l="T15" t="T16" r="T17" b="T18"/>
              <a:pathLst>
                <a:path w="117" h="155">
                  <a:moveTo>
                    <a:pt x="0" y="149"/>
                  </a:moveTo>
                  <a:cubicBezTo>
                    <a:pt x="15" y="153"/>
                    <a:pt x="31" y="155"/>
                    <a:pt x="47" y="155"/>
                  </a:cubicBezTo>
                  <a:cubicBezTo>
                    <a:pt x="71" y="155"/>
                    <a:pt x="95" y="150"/>
                    <a:pt x="117" y="138"/>
                  </a:cubicBezTo>
                  <a:lnTo>
                    <a:pt x="47" y="0"/>
                  </a:lnTo>
                  <a:lnTo>
                    <a:pt x="0" y="149"/>
                  </a:lnTo>
                  <a:close/>
                </a:path>
              </a:pathLst>
            </a:custGeom>
            <a:solidFill>
              <a:srgbClr val="33CC33"/>
            </a:solidFill>
            <a:ln w="9525">
              <a:solidFill>
                <a:srgbClr val="000000"/>
              </a:solidFill>
              <a:round/>
              <a:headEnd/>
              <a:tailEnd/>
            </a:ln>
          </p:spPr>
          <p:txBody>
            <a:bodyPr/>
            <a:lstStyle/>
            <a:p>
              <a:endParaRPr lang="en-US"/>
            </a:p>
          </p:txBody>
        </p:sp>
        <p:sp>
          <p:nvSpPr>
            <p:cNvPr id="18479" name="Freeform 130"/>
            <p:cNvSpPr>
              <a:spLocks/>
            </p:cNvSpPr>
            <p:nvPr/>
          </p:nvSpPr>
          <p:spPr bwMode="auto">
            <a:xfrm>
              <a:off x="1490" y="2709"/>
              <a:ext cx="963" cy="1248"/>
            </a:xfrm>
            <a:custGeom>
              <a:avLst/>
              <a:gdLst>
                <a:gd name="T0" fmla="*/ 0 w 115"/>
                <a:gd name="T1" fmla="*/ 2147483647 h 149"/>
                <a:gd name="T2" fmla="*/ 2147483647 w 115"/>
                <a:gd name="T3" fmla="*/ 2147483647 h 149"/>
                <a:gd name="T4" fmla="*/ 2147483647 w 115"/>
                <a:gd name="T5" fmla="*/ 0 h 149"/>
                <a:gd name="T6" fmla="*/ 0 w 115"/>
                <a:gd name="T7" fmla="*/ 2147483647 h 149"/>
                <a:gd name="T8" fmla="*/ 0 60000 65536"/>
                <a:gd name="T9" fmla="*/ 0 60000 65536"/>
                <a:gd name="T10" fmla="*/ 0 60000 65536"/>
                <a:gd name="T11" fmla="*/ 0 60000 65536"/>
                <a:gd name="T12" fmla="*/ 0 w 115"/>
                <a:gd name="T13" fmla="*/ 0 h 149"/>
                <a:gd name="T14" fmla="*/ 115 w 115"/>
                <a:gd name="T15" fmla="*/ 149 h 149"/>
              </a:gdLst>
              <a:ahLst/>
              <a:cxnLst>
                <a:cxn ang="T8">
                  <a:pos x="T0" y="T1"/>
                </a:cxn>
                <a:cxn ang="T9">
                  <a:pos x="T2" y="T3"/>
                </a:cxn>
                <a:cxn ang="T10">
                  <a:pos x="T4" y="T5"/>
                </a:cxn>
                <a:cxn ang="T11">
                  <a:pos x="T6" y="T7"/>
                </a:cxn>
              </a:cxnLst>
              <a:rect l="T12" t="T13" r="T14" b="T15"/>
              <a:pathLst>
                <a:path w="115" h="149">
                  <a:moveTo>
                    <a:pt x="0" y="106"/>
                  </a:moveTo>
                  <a:cubicBezTo>
                    <a:pt x="19" y="126"/>
                    <a:pt x="42" y="141"/>
                    <a:pt x="68" y="149"/>
                  </a:cubicBezTo>
                  <a:lnTo>
                    <a:pt x="115" y="0"/>
                  </a:lnTo>
                  <a:lnTo>
                    <a:pt x="0" y="106"/>
                  </a:lnTo>
                  <a:close/>
                </a:path>
              </a:pathLst>
            </a:custGeom>
            <a:solidFill>
              <a:srgbClr val="FF2D2D"/>
            </a:solidFill>
            <a:ln w="9525">
              <a:solidFill>
                <a:srgbClr val="000000"/>
              </a:solidFill>
              <a:round/>
              <a:headEnd/>
              <a:tailEnd/>
            </a:ln>
          </p:spPr>
          <p:txBody>
            <a:bodyPr/>
            <a:lstStyle/>
            <a:p>
              <a:endParaRPr lang="en-US"/>
            </a:p>
          </p:txBody>
        </p:sp>
        <p:sp>
          <p:nvSpPr>
            <p:cNvPr id="18480" name="Freeform 131"/>
            <p:cNvSpPr>
              <a:spLocks/>
            </p:cNvSpPr>
            <p:nvPr/>
          </p:nvSpPr>
          <p:spPr bwMode="auto">
            <a:xfrm>
              <a:off x="1138" y="2315"/>
              <a:ext cx="1315" cy="1282"/>
            </a:xfrm>
            <a:custGeom>
              <a:avLst/>
              <a:gdLst>
                <a:gd name="T0" fmla="*/ 2147483647 w 157"/>
                <a:gd name="T1" fmla="*/ 0 h 153"/>
                <a:gd name="T2" fmla="*/ 2147483647 w 157"/>
                <a:gd name="T3" fmla="*/ 2147483647 h 153"/>
                <a:gd name="T4" fmla="*/ 2147483647 w 157"/>
                <a:gd name="T5" fmla="*/ 2147483647 h 153"/>
                <a:gd name="T6" fmla="*/ 2147483647 w 157"/>
                <a:gd name="T7" fmla="*/ 2147483647 h 153"/>
                <a:gd name="T8" fmla="*/ 2147483647 w 157"/>
                <a:gd name="T9" fmla="*/ 0 h 153"/>
                <a:gd name="T10" fmla="*/ 0 60000 65536"/>
                <a:gd name="T11" fmla="*/ 0 60000 65536"/>
                <a:gd name="T12" fmla="*/ 0 60000 65536"/>
                <a:gd name="T13" fmla="*/ 0 60000 65536"/>
                <a:gd name="T14" fmla="*/ 0 60000 65536"/>
                <a:gd name="T15" fmla="*/ 0 w 157"/>
                <a:gd name="T16" fmla="*/ 0 h 153"/>
                <a:gd name="T17" fmla="*/ 157 w 157"/>
                <a:gd name="T18" fmla="*/ 153 h 153"/>
              </a:gdLst>
              <a:ahLst/>
              <a:cxnLst>
                <a:cxn ang="T10">
                  <a:pos x="T0" y="T1"/>
                </a:cxn>
                <a:cxn ang="T11">
                  <a:pos x="T2" y="T3"/>
                </a:cxn>
                <a:cxn ang="T12">
                  <a:pos x="T4" y="T5"/>
                </a:cxn>
                <a:cxn ang="T13">
                  <a:pos x="T6" y="T7"/>
                </a:cxn>
                <a:cxn ang="T14">
                  <a:pos x="T8" y="T9"/>
                </a:cxn>
              </a:cxnLst>
              <a:rect l="T15" t="T16" r="T17" b="T18"/>
              <a:pathLst>
                <a:path w="157" h="153">
                  <a:moveTo>
                    <a:pt x="7" y="0"/>
                  </a:moveTo>
                  <a:cubicBezTo>
                    <a:pt x="3" y="15"/>
                    <a:pt x="1" y="31"/>
                    <a:pt x="1" y="46"/>
                  </a:cubicBezTo>
                  <a:cubicBezTo>
                    <a:pt x="0" y="86"/>
                    <a:pt x="15" y="124"/>
                    <a:pt x="42" y="153"/>
                  </a:cubicBezTo>
                  <a:lnTo>
                    <a:pt x="157" y="47"/>
                  </a:lnTo>
                  <a:lnTo>
                    <a:pt x="7" y="0"/>
                  </a:lnTo>
                  <a:close/>
                </a:path>
              </a:pathLst>
            </a:custGeom>
            <a:solidFill>
              <a:srgbClr val="CC0083"/>
            </a:solidFill>
            <a:ln w="9525">
              <a:solidFill>
                <a:srgbClr val="000000"/>
              </a:solidFill>
              <a:round/>
              <a:headEnd/>
              <a:tailEnd/>
            </a:ln>
          </p:spPr>
          <p:txBody>
            <a:bodyPr/>
            <a:lstStyle/>
            <a:p>
              <a:endParaRPr lang="en-US"/>
            </a:p>
          </p:txBody>
        </p:sp>
        <p:sp>
          <p:nvSpPr>
            <p:cNvPr id="18481" name="Freeform 132"/>
            <p:cNvSpPr>
              <a:spLocks/>
            </p:cNvSpPr>
            <p:nvPr/>
          </p:nvSpPr>
          <p:spPr bwMode="auto">
            <a:xfrm>
              <a:off x="1197" y="1611"/>
              <a:ext cx="1256" cy="1098"/>
            </a:xfrm>
            <a:custGeom>
              <a:avLst/>
              <a:gdLst>
                <a:gd name="T0" fmla="*/ 2147483647 w 150"/>
                <a:gd name="T1" fmla="*/ 0 h 131"/>
                <a:gd name="T2" fmla="*/ 0 w 150"/>
                <a:gd name="T3" fmla="*/ 2147483647 h 131"/>
                <a:gd name="T4" fmla="*/ 2147483647 w 150"/>
                <a:gd name="T5" fmla="*/ 2147483647 h 131"/>
                <a:gd name="T6" fmla="*/ 2147483647 w 150"/>
                <a:gd name="T7" fmla="*/ 0 h 131"/>
                <a:gd name="T8" fmla="*/ 0 60000 65536"/>
                <a:gd name="T9" fmla="*/ 0 60000 65536"/>
                <a:gd name="T10" fmla="*/ 0 60000 65536"/>
                <a:gd name="T11" fmla="*/ 0 60000 65536"/>
                <a:gd name="T12" fmla="*/ 0 w 150"/>
                <a:gd name="T13" fmla="*/ 0 h 131"/>
                <a:gd name="T14" fmla="*/ 150 w 150"/>
                <a:gd name="T15" fmla="*/ 131 h 131"/>
              </a:gdLst>
              <a:ahLst/>
              <a:cxnLst>
                <a:cxn ang="T8">
                  <a:pos x="T0" y="T1"/>
                </a:cxn>
                <a:cxn ang="T9">
                  <a:pos x="T2" y="T3"/>
                </a:cxn>
                <a:cxn ang="T10">
                  <a:pos x="T4" y="T5"/>
                </a:cxn>
                <a:cxn ang="T11">
                  <a:pos x="T6" y="T7"/>
                </a:cxn>
              </a:cxnLst>
              <a:rect l="T12" t="T13" r="T14" b="T15"/>
              <a:pathLst>
                <a:path w="150" h="131">
                  <a:moveTo>
                    <a:pt x="65" y="0"/>
                  </a:moveTo>
                  <a:cubicBezTo>
                    <a:pt x="34" y="20"/>
                    <a:pt x="11" y="50"/>
                    <a:pt x="0" y="84"/>
                  </a:cubicBezTo>
                  <a:lnTo>
                    <a:pt x="150" y="131"/>
                  </a:lnTo>
                  <a:lnTo>
                    <a:pt x="65" y="0"/>
                  </a:lnTo>
                  <a:close/>
                </a:path>
              </a:pathLst>
            </a:custGeom>
            <a:solidFill>
              <a:srgbClr val="00AC00"/>
            </a:solidFill>
            <a:ln w="9525">
              <a:solidFill>
                <a:srgbClr val="000000"/>
              </a:solidFill>
              <a:round/>
              <a:headEnd/>
              <a:tailEnd/>
            </a:ln>
          </p:spPr>
          <p:txBody>
            <a:bodyPr/>
            <a:lstStyle/>
            <a:p>
              <a:endParaRPr lang="en-US"/>
            </a:p>
          </p:txBody>
        </p:sp>
        <p:sp>
          <p:nvSpPr>
            <p:cNvPr id="18482" name="Freeform 133"/>
            <p:cNvSpPr>
              <a:spLocks/>
            </p:cNvSpPr>
            <p:nvPr/>
          </p:nvSpPr>
          <p:spPr bwMode="auto">
            <a:xfrm>
              <a:off x="1741" y="1586"/>
              <a:ext cx="712" cy="1123"/>
            </a:xfrm>
            <a:custGeom>
              <a:avLst/>
              <a:gdLst>
                <a:gd name="T0" fmla="*/ 2147483647 w 85"/>
                <a:gd name="T1" fmla="*/ 0 h 134"/>
                <a:gd name="T2" fmla="*/ 0 w 85"/>
                <a:gd name="T3" fmla="*/ 2147483647 h 134"/>
                <a:gd name="T4" fmla="*/ 2147483647 w 85"/>
                <a:gd name="T5" fmla="*/ 2147483647 h 134"/>
                <a:gd name="T6" fmla="*/ 2147483647 w 85"/>
                <a:gd name="T7" fmla="*/ 0 h 134"/>
                <a:gd name="T8" fmla="*/ 0 60000 65536"/>
                <a:gd name="T9" fmla="*/ 0 60000 65536"/>
                <a:gd name="T10" fmla="*/ 0 60000 65536"/>
                <a:gd name="T11" fmla="*/ 0 60000 65536"/>
                <a:gd name="T12" fmla="*/ 0 w 85"/>
                <a:gd name="T13" fmla="*/ 0 h 134"/>
                <a:gd name="T14" fmla="*/ 85 w 85"/>
                <a:gd name="T15" fmla="*/ 134 h 134"/>
              </a:gdLst>
              <a:ahLst/>
              <a:cxnLst>
                <a:cxn ang="T8">
                  <a:pos x="T0" y="T1"/>
                </a:cxn>
                <a:cxn ang="T9">
                  <a:pos x="T2" y="T3"/>
                </a:cxn>
                <a:cxn ang="T10">
                  <a:pos x="T4" y="T5"/>
                </a:cxn>
                <a:cxn ang="T11">
                  <a:pos x="T6" y="T7"/>
                </a:cxn>
              </a:cxnLst>
              <a:rect l="T12" t="T13" r="T14" b="T15"/>
              <a:pathLst>
                <a:path w="85" h="134">
                  <a:moveTo>
                    <a:pt x="5" y="0"/>
                  </a:moveTo>
                  <a:cubicBezTo>
                    <a:pt x="3" y="1"/>
                    <a:pt x="1" y="2"/>
                    <a:pt x="0" y="3"/>
                  </a:cubicBezTo>
                  <a:lnTo>
                    <a:pt x="85" y="134"/>
                  </a:lnTo>
                  <a:lnTo>
                    <a:pt x="5" y="0"/>
                  </a:lnTo>
                  <a:close/>
                </a:path>
              </a:pathLst>
            </a:custGeom>
            <a:solidFill>
              <a:srgbClr val="0000FF"/>
            </a:solidFill>
            <a:ln w="9525">
              <a:solidFill>
                <a:srgbClr val="000000"/>
              </a:solidFill>
              <a:round/>
              <a:headEnd/>
              <a:tailEnd/>
            </a:ln>
          </p:spPr>
          <p:txBody>
            <a:bodyPr/>
            <a:lstStyle/>
            <a:p>
              <a:endParaRPr lang="en-US"/>
            </a:p>
          </p:txBody>
        </p:sp>
        <p:sp>
          <p:nvSpPr>
            <p:cNvPr id="18483" name="Freeform 134"/>
            <p:cNvSpPr>
              <a:spLocks/>
            </p:cNvSpPr>
            <p:nvPr/>
          </p:nvSpPr>
          <p:spPr bwMode="auto">
            <a:xfrm>
              <a:off x="1783" y="1494"/>
              <a:ext cx="670" cy="1215"/>
            </a:xfrm>
            <a:custGeom>
              <a:avLst/>
              <a:gdLst>
                <a:gd name="T0" fmla="*/ 2147483647 w 80"/>
                <a:gd name="T1" fmla="*/ 0 h 145"/>
                <a:gd name="T2" fmla="*/ 0 w 80"/>
                <a:gd name="T3" fmla="*/ 2147483647 h 145"/>
                <a:gd name="T4" fmla="*/ 2147483647 w 80"/>
                <a:gd name="T5" fmla="*/ 2147483647 h 145"/>
                <a:gd name="T6" fmla="*/ 2147483647 w 80"/>
                <a:gd name="T7" fmla="*/ 0 h 145"/>
                <a:gd name="T8" fmla="*/ 0 60000 65536"/>
                <a:gd name="T9" fmla="*/ 0 60000 65536"/>
                <a:gd name="T10" fmla="*/ 0 60000 65536"/>
                <a:gd name="T11" fmla="*/ 0 60000 65536"/>
                <a:gd name="T12" fmla="*/ 0 w 80"/>
                <a:gd name="T13" fmla="*/ 0 h 145"/>
                <a:gd name="T14" fmla="*/ 80 w 80"/>
                <a:gd name="T15" fmla="*/ 145 h 145"/>
              </a:gdLst>
              <a:ahLst/>
              <a:cxnLst>
                <a:cxn ang="T8">
                  <a:pos x="T0" y="T1"/>
                </a:cxn>
                <a:cxn ang="T9">
                  <a:pos x="T2" y="T3"/>
                </a:cxn>
                <a:cxn ang="T10">
                  <a:pos x="T4" y="T5"/>
                </a:cxn>
                <a:cxn ang="T11">
                  <a:pos x="T6" y="T7"/>
                </a:cxn>
              </a:cxnLst>
              <a:rect l="T12" t="T13" r="T14" b="T15"/>
              <a:pathLst>
                <a:path w="80" h="145">
                  <a:moveTo>
                    <a:pt x="22" y="0"/>
                  </a:moveTo>
                  <a:cubicBezTo>
                    <a:pt x="14" y="3"/>
                    <a:pt x="7" y="6"/>
                    <a:pt x="0" y="11"/>
                  </a:cubicBezTo>
                  <a:lnTo>
                    <a:pt x="80" y="145"/>
                  </a:lnTo>
                  <a:lnTo>
                    <a:pt x="22" y="0"/>
                  </a:lnTo>
                  <a:close/>
                </a:path>
              </a:pathLst>
            </a:custGeom>
            <a:solidFill>
              <a:srgbClr val="996600"/>
            </a:solidFill>
            <a:ln w="9525">
              <a:solidFill>
                <a:srgbClr val="000000"/>
              </a:solidFill>
              <a:round/>
              <a:headEnd/>
              <a:tailEnd/>
            </a:ln>
          </p:spPr>
          <p:txBody>
            <a:bodyPr/>
            <a:lstStyle/>
            <a:p>
              <a:endParaRPr lang="en-US"/>
            </a:p>
          </p:txBody>
        </p:sp>
        <p:sp>
          <p:nvSpPr>
            <p:cNvPr id="18484" name="Freeform 135"/>
            <p:cNvSpPr>
              <a:spLocks/>
            </p:cNvSpPr>
            <p:nvPr/>
          </p:nvSpPr>
          <p:spPr bwMode="auto">
            <a:xfrm>
              <a:off x="1967" y="1452"/>
              <a:ext cx="486" cy="1257"/>
            </a:xfrm>
            <a:custGeom>
              <a:avLst/>
              <a:gdLst>
                <a:gd name="T0" fmla="*/ 2147483647 w 58"/>
                <a:gd name="T1" fmla="*/ 0 h 150"/>
                <a:gd name="T2" fmla="*/ 0 w 58"/>
                <a:gd name="T3" fmla="*/ 2147483647 h 150"/>
                <a:gd name="T4" fmla="*/ 2147483647 w 58"/>
                <a:gd name="T5" fmla="*/ 2147483647 h 150"/>
                <a:gd name="T6" fmla="*/ 2147483647 w 58"/>
                <a:gd name="T7" fmla="*/ 0 h 150"/>
                <a:gd name="T8" fmla="*/ 0 60000 65536"/>
                <a:gd name="T9" fmla="*/ 0 60000 65536"/>
                <a:gd name="T10" fmla="*/ 0 60000 65536"/>
                <a:gd name="T11" fmla="*/ 0 60000 65536"/>
                <a:gd name="T12" fmla="*/ 0 w 58"/>
                <a:gd name="T13" fmla="*/ 0 h 150"/>
                <a:gd name="T14" fmla="*/ 58 w 58"/>
                <a:gd name="T15" fmla="*/ 150 h 150"/>
              </a:gdLst>
              <a:ahLst/>
              <a:cxnLst>
                <a:cxn ang="T8">
                  <a:pos x="T0" y="T1"/>
                </a:cxn>
                <a:cxn ang="T9">
                  <a:pos x="T2" y="T3"/>
                </a:cxn>
                <a:cxn ang="T10">
                  <a:pos x="T4" y="T5"/>
                </a:cxn>
                <a:cxn ang="T11">
                  <a:pos x="T6" y="T7"/>
                </a:cxn>
              </a:cxnLst>
              <a:rect l="T12" t="T13" r="T14" b="T15"/>
              <a:pathLst>
                <a:path w="58" h="150">
                  <a:moveTo>
                    <a:pt x="15" y="0"/>
                  </a:moveTo>
                  <a:cubicBezTo>
                    <a:pt x="9" y="1"/>
                    <a:pt x="4" y="3"/>
                    <a:pt x="0" y="5"/>
                  </a:cubicBezTo>
                  <a:lnTo>
                    <a:pt x="58" y="150"/>
                  </a:lnTo>
                  <a:lnTo>
                    <a:pt x="15" y="0"/>
                  </a:lnTo>
                  <a:close/>
                </a:path>
              </a:pathLst>
            </a:custGeom>
            <a:solidFill>
              <a:srgbClr val="4D4D4D"/>
            </a:solidFill>
            <a:ln w="9525">
              <a:solidFill>
                <a:schemeClr val="tx1"/>
              </a:solidFill>
              <a:round/>
              <a:headEnd/>
              <a:tailEnd/>
            </a:ln>
          </p:spPr>
          <p:txBody>
            <a:bodyPr/>
            <a:lstStyle/>
            <a:p>
              <a:endParaRPr lang="en-US"/>
            </a:p>
          </p:txBody>
        </p:sp>
        <p:sp>
          <p:nvSpPr>
            <p:cNvPr id="18485" name="Freeform 136"/>
            <p:cNvSpPr>
              <a:spLocks/>
            </p:cNvSpPr>
            <p:nvPr/>
          </p:nvSpPr>
          <p:spPr bwMode="auto">
            <a:xfrm>
              <a:off x="2099" y="1402"/>
              <a:ext cx="360" cy="1307"/>
            </a:xfrm>
            <a:custGeom>
              <a:avLst/>
              <a:gdLst>
                <a:gd name="T0" fmla="*/ 2147483647 w 43"/>
                <a:gd name="T1" fmla="*/ 0 h 156"/>
                <a:gd name="T2" fmla="*/ 0 w 43"/>
                <a:gd name="T3" fmla="*/ 2147483647 h 156"/>
                <a:gd name="T4" fmla="*/ 2147483647 w 43"/>
                <a:gd name="T5" fmla="*/ 2147483647 h 156"/>
                <a:gd name="T6" fmla="*/ 2147483647 w 43"/>
                <a:gd name="T7" fmla="*/ 0 h 156"/>
                <a:gd name="T8" fmla="*/ 0 60000 65536"/>
                <a:gd name="T9" fmla="*/ 0 60000 65536"/>
                <a:gd name="T10" fmla="*/ 0 60000 65536"/>
                <a:gd name="T11" fmla="*/ 0 60000 65536"/>
                <a:gd name="T12" fmla="*/ 0 w 43"/>
                <a:gd name="T13" fmla="*/ 0 h 156"/>
                <a:gd name="T14" fmla="*/ 43 w 43"/>
                <a:gd name="T15" fmla="*/ 156 h 156"/>
              </a:gdLst>
              <a:ahLst/>
              <a:cxnLst>
                <a:cxn ang="T8">
                  <a:pos x="T0" y="T1"/>
                </a:cxn>
                <a:cxn ang="T9">
                  <a:pos x="T2" y="T3"/>
                </a:cxn>
                <a:cxn ang="T10">
                  <a:pos x="T4" y="T5"/>
                </a:cxn>
                <a:cxn ang="T11">
                  <a:pos x="T6" y="T7"/>
                </a:cxn>
              </a:cxnLst>
              <a:rect l="T12" t="T13" r="T14" b="T15"/>
              <a:pathLst>
                <a:path w="43" h="156">
                  <a:moveTo>
                    <a:pt x="42" y="0"/>
                  </a:moveTo>
                  <a:cubicBezTo>
                    <a:pt x="28" y="0"/>
                    <a:pt x="13" y="2"/>
                    <a:pt x="0" y="6"/>
                  </a:cubicBezTo>
                  <a:lnTo>
                    <a:pt x="43" y="156"/>
                  </a:lnTo>
                  <a:lnTo>
                    <a:pt x="42" y="0"/>
                  </a:lnTo>
                  <a:close/>
                </a:path>
              </a:pathLst>
            </a:custGeom>
            <a:solidFill>
              <a:srgbClr val="B2B2B2"/>
            </a:solidFill>
            <a:ln w="9525">
              <a:solidFill>
                <a:srgbClr val="000000"/>
              </a:solidFill>
              <a:round/>
              <a:headEnd/>
              <a:tailEnd/>
            </a:ln>
          </p:spPr>
          <p:txBody>
            <a:bodyPr/>
            <a:lstStyle/>
            <a:p>
              <a:endParaRPr lang="en-US"/>
            </a:p>
          </p:txBody>
        </p:sp>
        <p:sp>
          <p:nvSpPr>
            <p:cNvPr id="18486" name="Freeform 163"/>
            <p:cNvSpPr>
              <a:spLocks/>
            </p:cNvSpPr>
            <p:nvPr/>
          </p:nvSpPr>
          <p:spPr bwMode="auto">
            <a:xfrm>
              <a:off x="2059" y="2709"/>
              <a:ext cx="981" cy="1298"/>
            </a:xfrm>
            <a:custGeom>
              <a:avLst/>
              <a:gdLst>
                <a:gd name="T0" fmla="*/ 0 w 117"/>
                <a:gd name="T1" fmla="*/ 2147483647 h 155"/>
                <a:gd name="T2" fmla="*/ 2147483647 w 117"/>
                <a:gd name="T3" fmla="*/ 2147483647 h 155"/>
                <a:gd name="T4" fmla="*/ 2147483647 w 117"/>
                <a:gd name="T5" fmla="*/ 2147483647 h 155"/>
                <a:gd name="T6" fmla="*/ 2147483647 w 117"/>
                <a:gd name="T7" fmla="*/ 0 h 155"/>
                <a:gd name="T8" fmla="*/ 0 w 117"/>
                <a:gd name="T9" fmla="*/ 2147483647 h 155"/>
                <a:gd name="T10" fmla="*/ 0 60000 65536"/>
                <a:gd name="T11" fmla="*/ 0 60000 65536"/>
                <a:gd name="T12" fmla="*/ 0 60000 65536"/>
                <a:gd name="T13" fmla="*/ 0 60000 65536"/>
                <a:gd name="T14" fmla="*/ 0 60000 65536"/>
                <a:gd name="T15" fmla="*/ 0 w 117"/>
                <a:gd name="T16" fmla="*/ 0 h 155"/>
                <a:gd name="T17" fmla="*/ 117 w 117"/>
                <a:gd name="T18" fmla="*/ 155 h 155"/>
              </a:gdLst>
              <a:ahLst/>
              <a:cxnLst>
                <a:cxn ang="T10">
                  <a:pos x="T0" y="T1"/>
                </a:cxn>
                <a:cxn ang="T11">
                  <a:pos x="T2" y="T3"/>
                </a:cxn>
                <a:cxn ang="T12">
                  <a:pos x="T4" y="T5"/>
                </a:cxn>
                <a:cxn ang="T13">
                  <a:pos x="T6" y="T7"/>
                </a:cxn>
                <a:cxn ang="T14">
                  <a:pos x="T8" y="T9"/>
                </a:cxn>
              </a:cxnLst>
              <a:rect l="T15" t="T16" r="T17" b="T18"/>
              <a:pathLst>
                <a:path w="117" h="155">
                  <a:moveTo>
                    <a:pt x="0" y="149"/>
                  </a:moveTo>
                  <a:cubicBezTo>
                    <a:pt x="15" y="153"/>
                    <a:pt x="31" y="155"/>
                    <a:pt x="47" y="155"/>
                  </a:cubicBezTo>
                  <a:cubicBezTo>
                    <a:pt x="71" y="155"/>
                    <a:pt x="95" y="150"/>
                    <a:pt x="117" y="138"/>
                  </a:cubicBezTo>
                  <a:lnTo>
                    <a:pt x="47" y="0"/>
                  </a:lnTo>
                  <a:lnTo>
                    <a:pt x="0" y="149"/>
                  </a:lnTo>
                  <a:close/>
                </a:path>
              </a:pathLst>
            </a:custGeom>
            <a:solidFill>
              <a:srgbClr val="FFFF00"/>
            </a:solidFill>
            <a:ln w="9525">
              <a:solidFill>
                <a:srgbClr val="000000"/>
              </a:solidFill>
              <a:round/>
              <a:headEnd/>
              <a:tailEnd/>
            </a:ln>
          </p:spPr>
          <p:txBody>
            <a:bodyPr/>
            <a:lstStyle/>
            <a:p>
              <a:endParaRPr lang="en-US"/>
            </a:p>
          </p:txBody>
        </p:sp>
        <p:sp>
          <p:nvSpPr>
            <p:cNvPr id="18487" name="Freeform 127"/>
            <p:cNvSpPr>
              <a:spLocks/>
            </p:cNvSpPr>
            <p:nvPr/>
          </p:nvSpPr>
          <p:spPr bwMode="auto">
            <a:xfrm>
              <a:off x="2453" y="1402"/>
              <a:ext cx="654" cy="1307"/>
            </a:xfrm>
            <a:custGeom>
              <a:avLst/>
              <a:gdLst>
                <a:gd name="T0" fmla="*/ 2147483647 w 78"/>
                <a:gd name="T1" fmla="*/ 2147483647 h 156"/>
                <a:gd name="T2" fmla="*/ 0 w 78"/>
                <a:gd name="T3" fmla="*/ 0 h 156"/>
                <a:gd name="T4" fmla="*/ 0 w 78"/>
                <a:gd name="T5" fmla="*/ 2147483647 h 156"/>
                <a:gd name="T6" fmla="*/ 2147483647 w 78"/>
                <a:gd name="T7" fmla="*/ 2147483647 h 156"/>
                <a:gd name="T8" fmla="*/ 0 60000 65536"/>
                <a:gd name="T9" fmla="*/ 0 60000 65536"/>
                <a:gd name="T10" fmla="*/ 0 60000 65536"/>
                <a:gd name="T11" fmla="*/ 0 60000 65536"/>
                <a:gd name="T12" fmla="*/ 0 w 78"/>
                <a:gd name="T13" fmla="*/ 0 h 156"/>
                <a:gd name="T14" fmla="*/ 78 w 78"/>
                <a:gd name="T15" fmla="*/ 156 h 156"/>
              </a:gdLst>
              <a:ahLst/>
              <a:cxnLst>
                <a:cxn ang="T8">
                  <a:pos x="T0" y="T1"/>
                </a:cxn>
                <a:cxn ang="T9">
                  <a:pos x="T2" y="T3"/>
                </a:cxn>
                <a:cxn ang="T10">
                  <a:pos x="T4" y="T5"/>
                </a:cxn>
                <a:cxn ang="T11">
                  <a:pos x="T6" y="T7"/>
                </a:cxn>
              </a:cxnLst>
              <a:rect l="T12" t="T13" r="T14" b="T15"/>
              <a:pathLst>
                <a:path w="78" h="156">
                  <a:moveTo>
                    <a:pt x="78" y="20"/>
                  </a:moveTo>
                  <a:cubicBezTo>
                    <a:pt x="54" y="7"/>
                    <a:pt x="27" y="0"/>
                    <a:pt x="0" y="0"/>
                  </a:cubicBezTo>
                  <a:lnTo>
                    <a:pt x="0" y="156"/>
                  </a:lnTo>
                  <a:lnTo>
                    <a:pt x="78" y="20"/>
                  </a:lnTo>
                  <a:close/>
                </a:path>
              </a:pathLst>
            </a:custGeom>
            <a:solidFill>
              <a:srgbClr val="FF781D"/>
            </a:solidFill>
            <a:ln w="9525">
              <a:solidFill>
                <a:srgbClr val="000000"/>
              </a:solidFill>
              <a:round/>
              <a:headEnd/>
              <a:tailEnd/>
            </a:ln>
          </p:spPr>
          <p:txBody>
            <a:bodyPr/>
            <a:lstStyle/>
            <a:p>
              <a:endParaRPr lang="en-US"/>
            </a:p>
          </p:txBody>
        </p:sp>
      </p:grpSp>
      <p:sp>
        <p:nvSpPr>
          <p:cNvPr id="18435" name="Title 2"/>
          <p:cNvSpPr>
            <a:spLocks noGrp="1"/>
          </p:cNvSpPr>
          <p:nvPr>
            <p:ph type="title"/>
          </p:nvPr>
        </p:nvSpPr>
        <p:spPr>
          <a:xfrm>
            <a:off x="0" y="-166688"/>
            <a:ext cx="9144000" cy="1143001"/>
          </a:xfrm>
        </p:spPr>
        <p:txBody>
          <a:bodyPr/>
          <a:lstStyle/>
          <a:p>
            <a:pPr eaLnBrk="1" hangingPunct="1">
              <a:lnSpc>
                <a:spcPts val="2400"/>
              </a:lnSpc>
            </a:pPr>
            <a:r>
              <a:rPr lang="en-US" dirty="0" smtClean="0">
                <a:solidFill>
                  <a:srgbClr val="146737"/>
                </a:solidFill>
                <a:latin typeface="Arial" charset="0"/>
                <a:cs typeface="Arial" charset="0"/>
              </a:rPr>
              <a:t>Office of Science Programs</a:t>
            </a:r>
            <a:br>
              <a:rPr lang="en-US" dirty="0" smtClean="0">
                <a:solidFill>
                  <a:srgbClr val="146737"/>
                </a:solidFill>
                <a:latin typeface="Arial" charset="0"/>
                <a:cs typeface="Arial" charset="0"/>
              </a:rPr>
            </a:br>
            <a:r>
              <a:rPr lang="en-US" sz="2000" dirty="0" smtClean="0">
                <a:solidFill>
                  <a:srgbClr val="146737"/>
                </a:solidFill>
                <a:latin typeface="Arial" charset="0"/>
                <a:cs typeface="Arial" charset="0"/>
              </a:rPr>
              <a:t>$4.904 B in FY 2010</a:t>
            </a:r>
          </a:p>
        </p:txBody>
      </p:sp>
      <p:sp>
        <p:nvSpPr>
          <p:cNvPr id="18436" name="Text Box 273"/>
          <p:cNvSpPr txBox="1">
            <a:spLocks noChangeArrowheads="1"/>
          </p:cNvSpPr>
          <p:nvPr/>
        </p:nvSpPr>
        <p:spPr bwMode="auto">
          <a:xfrm>
            <a:off x="4056063" y="1154113"/>
            <a:ext cx="3184525" cy="584200"/>
          </a:xfrm>
          <a:prstGeom prst="rect">
            <a:avLst/>
          </a:prstGeom>
          <a:noFill/>
          <a:ln w="9525">
            <a:noFill/>
            <a:miter lim="800000"/>
            <a:headEnd/>
            <a:tailEnd/>
          </a:ln>
        </p:spPr>
        <p:txBody>
          <a:bodyPr>
            <a:spAutoFit/>
          </a:bodyPr>
          <a:lstStyle/>
          <a:p>
            <a:pPr algn="ctr"/>
            <a:r>
              <a:rPr lang="en-US" sz="1600">
                <a:latin typeface="Arial Narrow" pitchFamily="34" charset="0"/>
              </a:rPr>
              <a:t>Advanced Scientific </a:t>
            </a:r>
            <a:br>
              <a:rPr lang="en-US" sz="1600">
                <a:latin typeface="Arial Narrow" pitchFamily="34" charset="0"/>
              </a:rPr>
            </a:br>
            <a:r>
              <a:rPr lang="en-US" sz="1600">
                <a:latin typeface="Arial Narrow" pitchFamily="34" charset="0"/>
              </a:rPr>
              <a:t>Computing Research</a:t>
            </a:r>
          </a:p>
        </p:txBody>
      </p:sp>
      <p:sp>
        <p:nvSpPr>
          <p:cNvPr id="18437" name="Text Box 275"/>
          <p:cNvSpPr txBox="1">
            <a:spLocks noChangeArrowheads="1"/>
          </p:cNvSpPr>
          <p:nvPr/>
        </p:nvSpPr>
        <p:spPr bwMode="auto">
          <a:xfrm>
            <a:off x="4232275" y="5735638"/>
            <a:ext cx="4540250" cy="314325"/>
          </a:xfrm>
          <a:prstGeom prst="rect">
            <a:avLst/>
          </a:prstGeom>
          <a:noFill/>
          <a:ln w="9525">
            <a:noFill/>
            <a:miter lim="800000"/>
            <a:headEnd/>
            <a:tailEnd/>
          </a:ln>
        </p:spPr>
        <p:txBody>
          <a:bodyPr>
            <a:spAutoFit/>
          </a:bodyPr>
          <a:lstStyle/>
          <a:p>
            <a:pPr>
              <a:lnSpc>
                <a:spcPct val="90000"/>
              </a:lnSpc>
            </a:pPr>
            <a:r>
              <a:rPr lang="en-US" sz="1600">
                <a:latin typeface="Arial Narrow" pitchFamily="34" charset="0"/>
              </a:rPr>
              <a:t>Biological and Environmental Research</a:t>
            </a:r>
          </a:p>
        </p:txBody>
      </p:sp>
      <p:sp>
        <p:nvSpPr>
          <p:cNvPr id="18438" name="Text Box 276"/>
          <p:cNvSpPr txBox="1">
            <a:spLocks noChangeArrowheads="1"/>
          </p:cNvSpPr>
          <p:nvPr/>
        </p:nvSpPr>
        <p:spPr bwMode="auto">
          <a:xfrm>
            <a:off x="915988" y="5408613"/>
            <a:ext cx="1995487" cy="339725"/>
          </a:xfrm>
          <a:prstGeom prst="rect">
            <a:avLst/>
          </a:prstGeom>
          <a:noFill/>
          <a:ln w="9525">
            <a:noFill/>
            <a:miter lim="800000"/>
            <a:headEnd/>
            <a:tailEnd/>
          </a:ln>
        </p:spPr>
        <p:txBody>
          <a:bodyPr wrap="none">
            <a:spAutoFit/>
          </a:bodyPr>
          <a:lstStyle/>
          <a:p>
            <a:pPr algn="r"/>
            <a:r>
              <a:rPr lang="en-US" sz="1600">
                <a:latin typeface="Arial Narrow" pitchFamily="34" charset="0"/>
              </a:rPr>
              <a:t>Fusion Energy Sciences</a:t>
            </a:r>
          </a:p>
        </p:txBody>
      </p:sp>
      <p:sp>
        <p:nvSpPr>
          <p:cNvPr id="18439" name="Text Box 278"/>
          <p:cNvSpPr txBox="1">
            <a:spLocks noChangeArrowheads="1"/>
          </p:cNvSpPr>
          <p:nvPr/>
        </p:nvSpPr>
        <p:spPr bwMode="auto">
          <a:xfrm>
            <a:off x="923925" y="2276475"/>
            <a:ext cx="1392238" cy="339725"/>
          </a:xfrm>
          <a:prstGeom prst="rect">
            <a:avLst/>
          </a:prstGeom>
          <a:noFill/>
          <a:ln w="9525">
            <a:noFill/>
            <a:miter lim="800000"/>
            <a:headEnd/>
            <a:tailEnd/>
          </a:ln>
        </p:spPr>
        <p:txBody>
          <a:bodyPr wrap="none">
            <a:spAutoFit/>
          </a:bodyPr>
          <a:lstStyle/>
          <a:p>
            <a:r>
              <a:rPr lang="en-US" sz="1600">
                <a:latin typeface="Arial Narrow" pitchFamily="34" charset="0"/>
              </a:rPr>
              <a:t>Nuclear Physics</a:t>
            </a:r>
          </a:p>
        </p:txBody>
      </p:sp>
      <p:sp>
        <p:nvSpPr>
          <p:cNvPr id="18440" name="Text Box 279"/>
          <p:cNvSpPr txBox="1">
            <a:spLocks noChangeArrowheads="1"/>
          </p:cNvSpPr>
          <p:nvPr/>
        </p:nvSpPr>
        <p:spPr bwMode="auto">
          <a:xfrm>
            <a:off x="-198438" y="1470025"/>
            <a:ext cx="2813051" cy="534988"/>
          </a:xfrm>
          <a:prstGeom prst="rect">
            <a:avLst/>
          </a:prstGeom>
          <a:noFill/>
          <a:ln w="9525">
            <a:noFill/>
            <a:miter lim="800000"/>
            <a:headEnd/>
            <a:tailEnd/>
          </a:ln>
        </p:spPr>
        <p:txBody>
          <a:bodyPr>
            <a:spAutoFit/>
          </a:bodyPr>
          <a:lstStyle/>
          <a:p>
            <a:pPr algn="ctr">
              <a:lnSpc>
                <a:spcPct val="90000"/>
              </a:lnSpc>
            </a:pPr>
            <a:r>
              <a:rPr lang="en-US" sz="1600">
                <a:latin typeface="Arial Narrow" pitchFamily="34" charset="0"/>
              </a:rPr>
              <a:t>Workforce Development for Teachers and Scientists</a:t>
            </a:r>
          </a:p>
        </p:txBody>
      </p:sp>
      <p:sp>
        <p:nvSpPr>
          <p:cNvPr id="18441" name="Line 289"/>
          <p:cNvSpPr>
            <a:spLocks noChangeShapeType="1"/>
          </p:cNvSpPr>
          <p:nvPr/>
        </p:nvSpPr>
        <p:spPr bwMode="auto">
          <a:xfrm>
            <a:off x="2874963" y="1285875"/>
            <a:ext cx="338137" cy="495300"/>
          </a:xfrm>
          <a:prstGeom prst="line">
            <a:avLst/>
          </a:prstGeom>
          <a:noFill/>
          <a:ln w="15875">
            <a:solidFill>
              <a:schemeClr val="tx1"/>
            </a:solidFill>
            <a:round/>
            <a:headEnd/>
            <a:tailEnd type="triangle" w="med" len="med"/>
          </a:ln>
        </p:spPr>
        <p:txBody>
          <a:bodyPr/>
          <a:lstStyle/>
          <a:p>
            <a:endParaRPr lang="en-US"/>
          </a:p>
        </p:txBody>
      </p:sp>
      <p:sp>
        <p:nvSpPr>
          <p:cNvPr id="18442" name="Line 290"/>
          <p:cNvSpPr>
            <a:spLocks noChangeShapeType="1"/>
          </p:cNvSpPr>
          <p:nvPr/>
        </p:nvSpPr>
        <p:spPr bwMode="auto">
          <a:xfrm>
            <a:off x="2290763" y="1654175"/>
            <a:ext cx="690562" cy="227013"/>
          </a:xfrm>
          <a:prstGeom prst="line">
            <a:avLst/>
          </a:prstGeom>
          <a:noFill/>
          <a:ln w="15875">
            <a:solidFill>
              <a:schemeClr val="tx1"/>
            </a:solidFill>
            <a:round/>
            <a:headEnd/>
            <a:tailEnd type="triangle" w="med" len="med"/>
          </a:ln>
        </p:spPr>
        <p:txBody>
          <a:bodyPr/>
          <a:lstStyle/>
          <a:p>
            <a:endParaRPr lang="en-US"/>
          </a:p>
        </p:txBody>
      </p:sp>
      <p:sp>
        <p:nvSpPr>
          <p:cNvPr id="18443" name="Text Box 274"/>
          <p:cNvSpPr txBox="1">
            <a:spLocks noChangeArrowheads="1"/>
          </p:cNvSpPr>
          <p:nvPr/>
        </p:nvSpPr>
        <p:spPr bwMode="auto">
          <a:xfrm>
            <a:off x="5414963" y="5273675"/>
            <a:ext cx="2139950" cy="338138"/>
          </a:xfrm>
          <a:prstGeom prst="rect">
            <a:avLst/>
          </a:prstGeom>
          <a:noFill/>
          <a:ln w="9525">
            <a:noFill/>
            <a:miter lim="800000"/>
            <a:headEnd/>
            <a:tailEnd/>
          </a:ln>
        </p:spPr>
        <p:txBody>
          <a:bodyPr>
            <a:spAutoFit/>
          </a:bodyPr>
          <a:lstStyle/>
          <a:p>
            <a:pPr algn="ctr"/>
            <a:r>
              <a:rPr lang="en-US" sz="1600">
                <a:latin typeface="Arial Narrow" pitchFamily="34" charset="0"/>
              </a:rPr>
              <a:t>Basic Energy Sciences</a:t>
            </a:r>
          </a:p>
        </p:txBody>
      </p:sp>
      <p:sp>
        <p:nvSpPr>
          <p:cNvPr id="18444" name="Text Box 277"/>
          <p:cNvSpPr txBox="1">
            <a:spLocks noChangeArrowheads="1"/>
          </p:cNvSpPr>
          <p:nvPr/>
        </p:nvSpPr>
        <p:spPr bwMode="auto">
          <a:xfrm>
            <a:off x="307975" y="3949700"/>
            <a:ext cx="2235200" cy="314325"/>
          </a:xfrm>
          <a:prstGeom prst="rect">
            <a:avLst/>
          </a:prstGeom>
          <a:noFill/>
          <a:ln w="9525">
            <a:noFill/>
            <a:miter lim="800000"/>
            <a:headEnd/>
            <a:tailEnd/>
          </a:ln>
        </p:spPr>
        <p:txBody>
          <a:bodyPr>
            <a:spAutoFit/>
          </a:bodyPr>
          <a:lstStyle/>
          <a:p>
            <a:pPr>
              <a:lnSpc>
                <a:spcPct val="90000"/>
              </a:lnSpc>
            </a:pPr>
            <a:r>
              <a:rPr lang="en-US" sz="1600">
                <a:latin typeface="Arial Narrow" pitchFamily="34" charset="0"/>
              </a:rPr>
              <a:t>High Energy Physics</a:t>
            </a:r>
          </a:p>
        </p:txBody>
      </p:sp>
      <p:sp>
        <p:nvSpPr>
          <p:cNvPr id="18445" name="Text Box 280"/>
          <p:cNvSpPr txBox="1">
            <a:spLocks noChangeArrowheads="1"/>
          </p:cNvSpPr>
          <p:nvPr/>
        </p:nvSpPr>
        <p:spPr bwMode="auto">
          <a:xfrm>
            <a:off x="-357188" y="1147763"/>
            <a:ext cx="3267076" cy="314325"/>
          </a:xfrm>
          <a:prstGeom prst="rect">
            <a:avLst/>
          </a:prstGeom>
          <a:noFill/>
          <a:ln w="9525" algn="ctr">
            <a:noFill/>
            <a:miter lim="800000"/>
            <a:headEnd/>
            <a:tailEnd/>
          </a:ln>
        </p:spPr>
        <p:txBody>
          <a:bodyPr>
            <a:spAutoFit/>
          </a:bodyPr>
          <a:lstStyle/>
          <a:p>
            <a:pPr algn="r">
              <a:lnSpc>
                <a:spcPct val="90000"/>
              </a:lnSpc>
            </a:pPr>
            <a:r>
              <a:rPr lang="en-US" sz="1600">
                <a:latin typeface="Arial Narrow" pitchFamily="34" charset="0"/>
              </a:rPr>
              <a:t>Science Lab Infrastructure</a:t>
            </a:r>
          </a:p>
        </p:txBody>
      </p:sp>
      <p:sp>
        <p:nvSpPr>
          <p:cNvPr id="18446" name="Text Box 273"/>
          <p:cNvSpPr txBox="1">
            <a:spLocks noChangeArrowheads="1"/>
          </p:cNvSpPr>
          <p:nvPr/>
        </p:nvSpPr>
        <p:spPr bwMode="auto">
          <a:xfrm>
            <a:off x="4006850" y="800100"/>
            <a:ext cx="3352800" cy="338138"/>
          </a:xfrm>
          <a:prstGeom prst="rect">
            <a:avLst/>
          </a:prstGeom>
          <a:noFill/>
          <a:ln w="9525">
            <a:noFill/>
            <a:miter lim="800000"/>
            <a:headEnd/>
            <a:tailEnd/>
          </a:ln>
        </p:spPr>
        <p:txBody>
          <a:bodyPr>
            <a:spAutoFit/>
          </a:bodyPr>
          <a:lstStyle/>
          <a:p>
            <a:r>
              <a:rPr lang="en-US" sz="1600">
                <a:latin typeface="Arial Narrow" pitchFamily="34" charset="0"/>
              </a:rPr>
              <a:t>Science Program Direction</a:t>
            </a:r>
          </a:p>
        </p:txBody>
      </p:sp>
      <p:sp>
        <p:nvSpPr>
          <p:cNvPr id="18447" name="Line 289"/>
          <p:cNvSpPr>
            <a:spLocks noChangeShapeType="1"/>
          </p:cNvSpPr>
          <p:nvPr/>
        </p:nvSpPr>
        <p:spPr bwMode="auto">
          <a:xfrm flipH="1">
            <a:off x="3808413" y="1001713"/>
            <a:ext cx="254000" cy="604837"/>
          </a:xfrm>
          <a:prstGeom prst="line">
            <a:avLst/>
          </a:prstGeom>
          <a:noFill/>
          <a:ln w="15875">
            <a:solidFill>
              <a:schemeClr val="tx1"/>
            </a:solidFill>
            <a:round/>
            <a:headEnd/>
            <a:tailEnd type="triangle" w="med" len="med"/>
          </a:ln>
        </p:spPr>
        <p:txBody>
          <a:bodyPr/>
          <a:lstStyle/>
          <a:p>
            <a:endParaRPr lang="en-US"/>
          </a:p>
        </p:txBody>
      </p:sp>
      <p:sp>
        <p:nvSpPr>
          <p:cNvPr id="18448" name="Text Box 273"/>
          <p:cNvSpPr txBox="1">
            <a:spLocks noChangeArrowheads="1"/>
          </p:cNvSpPr>
          <p:nvPr/>
        </p:nvSpPr>
        <p:spPr bwMode="auto">
          <a:xfrm>
            <a:off x="355600" y="800100"/>
            <a:ext cx="2819400" cy="338138"/>
          </a:xfrm>
          <a:prstGeom prst="rect">
            <a:avLst/>
          </a:prstGeom>
          <a:noFill/>
          <a:ln w="9525">
            <a:noFill/>
            <a:miter lim="800000"/>
            <a:headEnd/>
            <a:tailEnd/>
          </a:ln>
        </p:spPr>
        <p:txBody>
          <a:bodyPr>
            <a:spAutoFit/>
          </a:bodyPr>
          <a:lstStyle/>
          <a:p>
            <a:pPr algn="r"/>
            <a:r>
              <a:rPr lang="en-US" sz="1600">
                <a:latin typeface="Arial Narrow" pitchFamily="34" charset="0"/>
              </a:rPr>
              <a:t>Safeguards and Security</a:t>
            </a:r>
          </a:p>
        </p:txBody>
      </p:sp>
      <p:sp>
        <p:nvSpPr>
          <p:cNvPr id="18449" name="Line 289"/>
          <p:cNvSpPr>
            <a:spLocks noChangeShapeType="1"/>
          </p:cNvSpPr>
          <p:nvPr/>
        </p:nvSpPr>
        <p:spPr bwMode="auto">
          <a:xfrm>
            <a:off x="3092450" y="965200"/>
            <a:ext cx="334963" cy="712788"/>
          </a:xfrm>
          <a:prstGeom prst="line">
            <a:avLst/>
          </a:prstGeom>
          <a:noFill/>
          <a:ln w="15875">
            <a:solidFill>
              <a:schemeClr val="tx1"/>
            </a:solidFill>
            <a:round/>
            <a:headEnd/>
            <a:tailEnd type="triangle" w="med" len="med"/>
          </a:ln>
        </p:spPr>
        <p:txBody>
          <a:bodyPr/>
          <a:lstStyle/>
          <a:p>
            <a:endParaRPr lang="en-US"/>
          </a:p>
        </p:txBody>
      </p:sp>
      <p:sp>
        <p:nvSpPr>
          <p:cNvPr id="21" name="Text Box 273"/>
          <p:cNvSpPr txBox="1">
            <a:spLocks noChangeArrowheads="1"/>
          </p:cNvSpPr>
          <p:nvPr/>
        </p:nvSpPr>
        <p:spPr bwMode="auto">
          <a:xfrm>
            <a:off x="2765425" y="3273425"/>
            <a:ext cx="3203575" cy="708025"/>
          </a:xfrm>
          <a:prstGeom prst="rect">
            <a:avLst/>
          </a:prstGeom>
          <a:noFill/>
          <a:ln w="9525">
            <a:noFill/>
            <a:miter lim="800000"/>
            <a:headEnd/>
            <a:tailEnd/>
          </a:ln>
        </p:spPr>
        <p:txBody>
          <a:bodyPr>
            <a:spAutoFit/>
          </a:bodyPr>
          <a:lstStyle/>
          <a:p>
            <a:pPr algn="ctr">
              <a:defRPr/>
            </a:pPr>
            <a:r>
              <a:rPr lang="en-US" sz="2000" b="1" dirty="0">
                <a:solidFill>
                  <a:schemeClr val="bg1"/>
                </a:solidFill>
                <a:effectLst>
                  <a:outerShdw blurRad="50800" dist="38100" dir="2700000" algn="tl" rotWithShape="0">
                    <a:prstClr val="black">
                      <a:alpha val="74000"/>
                    </a:prstClr>
                  </a:outerShdw>
                </a:effectLst>
                <a:latin typeface="Arial Narrow" pitchFamily="34" charset="0"/>
              </a:rPr>
              <a:t>FY 2010 Funding</a:t>
            </a:r>
          </a:p>
          <a:p>
            <a:pPr algn="ctr">
              <a:defRPr/>
            </a:pPr>
            <a:r>
              <a:rPr lang="en-US" sz="2000" b="1" dirty="0">
                <a:solidFill>
                  <a:schemeClr val="bg1"/>
                </a:solidFill>
                <a:effectLst>
                  <a:outerShdw blurRad="50800" dist="38100" dir="2700000" algn="tl" rotWithShape="0">
                    <a:prstClr val="black">
                      <a:alpha val="74000"/>
                    </a:prstClr>
                  </a:outerShdw>
                </a:effectLst>
                <a:latin typeface="Arial Narrow" pitchFamily="34" charset="0"/>
              </a:rPr>
              <a:t>Office of Science ($4.904B)</a:t>
            </a:r>
          </a:p>
        </p:txBody>
      </p:sp>
      <p:grpSp>
        <p:nvGrpSpPr>
          <p:cNvPr id="18451" name="Group 318"/>
          <p:cNvGrpSpPr>
            <a:grpSpLocks/>
          </p:cNvGrpSpPr>
          <p:nvPr/>
        </p:nvGrpSpPr>
        <p:grpSpPr bwMode="auto">
          <a:xfrm>
            <a:off x="6626225" y="1198563"/>
            <a:ext cx="2252663" cy="3894137"/>
            <a:chOff x="4368" y="1998"/>
            <a:chExt cx="1062" cy="2136"/>
          </a:xfrm>
        </p:grpSpPr>
        <p:grpSp>
          <p:nvGrpSpPr>
            <p:cNvPr id="18454" name="Group 288"/>
            <p:cNvGrpSpPr>
              <a:grpSpLocks/>
            </p:cNvGrpSpPr>
            <p:nvPr/>
          </p:nvGrpSpPr>
          <p:grpSpPr bwMode="auto">
            <a:xfrm>
              <a:off x="4484" y="2385"/>
              <a:ext cx="836" cy="1686"/>
              <a:chOff x="4735" y="2265"/>
              <a:chExt cx="836" cy="1686"/>
            </a:xfrm>
          </p:grpSpPr>
          <p:sp>
            <p:nvSpPr>
              <p:cNvPr id="18457" name="Rectangle 138"/>
              <p:cNvSpPr>
                <a:spLocks noChangeAspect="1" noChangeArrowheads="1"/>
              </p:cNvSpPr>
              <p:nvPr/>
            </p:nvSpPr>
            <p:spPr bwMode="auto">
              <a:xfrm>
                <a:off x="4735" y="2265"/>
                <a:ext cx="115" cy="115"/>
              </a:xfrm>
              <a:prstGeom prst="rect">
                <a:avLst/>
              </a:prstGeom>
              <a:solidFill>
                <a:srgbClr val="FF781D"/>
              </a:solidFill>
              <a:ln w="9525">
                <a:solidFill>
                  <a:srgbClr val="000000"/>
                </a:solidFill>
                <a:miter lim="800000"/>
                <a:headEnd/>
                <a:tailEnd/>
              </a:ln>
            </p:spPr>
            <p:txBody>
              <a:bodyPr/>
              <a:lstStyle/>
              <a:p>
                <a:endParaRPr lang="en-US" sz="2400" b="1"/>
              </a:p>
            </p:txBody>
          </p:sp>
          <p:sp>
            <p:nvSpPr>
              <p:cNvPr id="18458" name="Rectangle 139"/>
              <p:cNvSpPr>
                <a:spLocks noChangeArrowheads="1"/>
              </p:cNvSpPr>
              <p:nvPr/>
            </p:nvSpPr>
            <p:spPr bwMode="auto">
              <a:xfrm>
                <a:off x="4912" y="2268"/>
                <a:ext cx="655"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ASCR, $</a:t>
                </a:r>
                <a:r>
                  <a:rPr lang="en-US" sz="1600" b="1">
                    <a:latin typeface="Arial Narrow" pitchFamily="34" charset="0"/>
                  </a:rPr>
                  <a:t>394,000K</a:t>
                </a:r>
              </a:p>
            </p:txBody>
          </p:sp>
          <p:sp>
            <p:nvSpPr>
              <p:cNvPr id="18459" name="Rectangle 140"/>
              <p:cNvSpPr>
                <a:spLocks noChangeAspect="1" noChangeArrowheads="1"/>
              </p:cNvSpPr>
              <p:nvPr/>
            </p:nvSpPr>
            <p:spPr bwMode="auto">
              <a:xfrm>
                <a:off x="4735" y="2437"/>
                <a:ext cx="115" cy="115"/>
              </a:xfrm>
              <a:prstGeom prst="rect">
                <a:avLst/>
              </a:prstGeom>
              <a:solidFill>
                <a:srgbClr val="3366FF"/>
              </a:solidFill>
              <a:ln w="9525">
                <a:solidFill>
                  <a:srgbClr val="000000"/>
                </a:solidFill>
                <a:miter lim="800000"/>
                <a:headEnd/>
                <a:tailEnd/>
              </a:ln>
            </p:spPr>
            <p:txBody>
              <a:bodyPr/>
              <a:lstStyle/>
              <a:p>
                <a:endParaRPr lang="en-US" sz="2400" b="1"/>
              </a:p>
            </p:txBody>
          </p:sp>
          <p:sp>
            <p:nvSpPr>
              <p:cNvPr id="18460" name="Rectangle 141"/>
              <p:cNvSpPr>
                <a:spLocks noChangeArrowheads="1"/>
              </p:cNvSpPr>
              <p:nvPr/>
            </p:nvSpPr>
            <p:spPr bwMode="auto">
              <a:xfrm>
                <a:off x="4912" y="2440"/>
                <a:ext cx="659"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BES, $1</a:t>
                </a:r>
                <a:r>
                  <a:rPr lang="en-US" sz="1600" b="1">
                    <a:latin typeface="Arial Narrow" pitchFamily="34" charset="0"/>
                  </a:rPr>
                  <a:t>,636,500K</a:t>
                </a:r>
              </a:p>
            </p:txBody>
          </p:sp>
          <p:sp>
            <p:nvSpPr>
              <p:cNvPr id="18461" name="Rectangle 143"/>
              <p:cNvSpPr>
                <a:spLocks noChangeArrowheads="1"/>
              </p:cNvSpPr>
              <p:nvPr/>
            </p:nvSpPr>
            <p:spPr bwMode="auto">
              <a:xfrm>
                <a:off x="4912" y="2612"/>
                <a:ext cx="598"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BER, $</a:t>
                </a:r>
                <a:r>
                  <a:rPr lang="en-US" sz="1600" b="1">
                    <a:latin typeface="Arial Narrow" pitchFamily="34" charset="0"/>
                  </a:rPr>
                  <a:t>604,182K</a:t>
                </a:r>
              </a:p>
            </p:txBody>
          </p:sp>
          <p:sp>
            <p:nvSpPr>
              <p:cNvPr id="18462" name="Rectangle 144"/>
              <p:cNvSpPr>
                <a:spLocks noChangeAspect="1" noChangeArrowheads="1"/>
              </p:cNvSpPr>
              <p:nvPr/>
            </p:nvSpPr>
            <p:spPr bwMode="auto">
              <a:xfrm>
                <a:off x="4735" y="2781"/>
                <a:ext cx="115" cy="115"/>
              </a:xfrm>
              <a:prstGeom prst="rect">
                <a:avLst/>
              </a:prstGeom>
              <a:solidFill>
                <a:srgbClr val="FF0000"/>
              </a:solidFill>
              <a:ln w="9525">
                <a:solidFill>
                  <a:srgbClr val="000000"/>
                </a:solidFill>
                <a:miter lim="800000"/>
                <a:headEnd/>
                <a:tailEnd/>
              </a:ln>
            </p:spPr>
            <p:txBody>
              <a:bodyPr/>
              <a:lstStyle/>
              <a:p>
                <a:endParaRPr lang="en-US" sz="2400" b="1"/>
              </a:p>
            </p:txBody>
          </p:sp>
          <p:sp>
            <p:nvSpPr>
              <p:cNvPr id="18463" name="Rectangle 145"/>
              <p:cNvSpPr>
                <a:spLocks noChangeArrowheads="1"/>
              </p:cNvSpPr>
              <p:nvPr/>
            </p:nvSpPr>
            <p:spPr bwMode="auto">
              <a:xfrm>
                <a:off x="4912" y="2784"/>
                <a:ext cx="584"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FES, $</a:t>
                </a:r>
                <a:r>
                  <a:rPr lang="en-US" sz="1600" b="1">
                    <a:latin typeface="Arial Narrow" pitchFamily="34" charset="0"/>
                  </a:rPr>
                  <a:t>426,000K</a:t>
                </a:r>
              </a:p>
            </p:txBody>
          </p:sp>
          <p:sp>
            <p:nvSpPr>
              <p:cNvPr id="18464" name="Rectangle 146"/>
              <p:cNvSpPr>
                <a:spLocks noChangeAspect="1" noChangeArrowheads="1"/>
              </p:cNvSpPr>
              <p:nvPr/>
            </p:nvSpPr>
            <p:spPr bwMode="auto">
              <a:xfrm>
                <a:off x="4735" y="2953"/>
                <a:ext cx="115" cy="115"/>
              </a:xfrm>
              <a:prstGeom prst="rect">
                <a:avLst/>
              </a:prstGeom>
              <a:solidFill>
                <a:srgbClr val="CC0083"/>
              </a:solidFill>
              <a:ln w="9525">
                <a:solidFill>
                  <a:srgbClr val="000000"/>
                </a:solidFill>
                <a:miter lim="800000"/>
                <a:headEnd/>
                <a:tailEnd/>
              </a:ln>
            </p:spPr>
            <p:txBody>
              <a:bodyPr/>
              <a:lstStyle/>
              <a:p>
                <a:endParaRPr lang="en-US" sz="2400" b="1"/>
              </a:p>
            </p:txBody>
          </p:sp>
          <p:sp>
            <p:nvSpPr>
              <p:cNvPr id="18465" name="Rectangle 147"/>
              <p:cNvSpPr>
                <a:spLocks noChangeArrowheads="1"/>
              </p:cNvSpPr>
              <p:nvPr/>
            </p:nvSpPr>
            <p:spPr bwMode="auto">
              <a:xfrm>
                <a:off x="4912" y="2956"/>
                <a:ext cx="583"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HEP, $810,483K</a:t>
                </a:r>
                <a:endParaRPr lang="en-US" sz="1600" b="1">
                  <a:latin typeface="Arial Narrow" pitchFamily="34" charset="0"/>
                </a:endParaRPr>
              </a:p>
            </p:txBody>
          </p:sp>
          <p:sp>
            <p:nvSpPr>
              <p:cNvPr id="18466" name="Rectangle 148"/>
              <p:cNvSpPr>
                <a:spLocks noChangeAspect="1" noChangeArrowheads="1"/>
              </p:cNvSpPr>
              <p:nvPr/>
            </p:nvSpPr>
            <p:spPr bwMode="auto">
              <a:xfrm>
                <a:off x="4735" y="3125"/>
                <a:ext cx="115" cy="115"/>
              </a:xfrm>
              <a:prstGeom prst="rect">
                <a:avLst/>
              </a:prstGeom>
              <a:solidFill>
                <a:srgbClr val="00AC00"/>
              </a:solidFill>
              <a:ln w="9525">
                <a:solidFill>
                  <a:srgbClr val="000000"/>
                </a:solidFill>
                <a:miter lim="800000"/>
                <a:headEnd/>
                <a:tailEnd/>
              </a:ln>
            </p:spPr>
            <p:txBody>
              <a:bodyPr/>
              <a:lstStyle/>
              <a:p>
                <a:endParaRPr lang="en-US" sz="2400" b="1"/>
              </a:p>
            </p:txBody>
          </p:sp>
          <p:sp>
            <p:nvSpPr>
              <p:cNvPr id="18467" name="Rectangle 149"/>
              <p:cNvSpPr>
                <a:spLocks noChangeArrowheads="1"/>
              </p:cNvSpPr>
              <p:nvPr/>
            </p:nvSpPr>
            <p:spPr bwMode="auto">
              <a:xfrm>
                <a:off x="4912" y="3128"/>
                <a:ext cx="530"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NP, $535,000K</a:t>
                </a:r>
                <a:endParaRPr lang="en-US" sz="1600" b="1">
                  <a:latin typeface="Arial Narrow" pitchFamily="34" charset="0"/>
                </a:endParaRPr>
              </a:p>
            </p:txBody>
          </p:sp>
          <p:sp>
            <p:nvSpPr>
              <p:cNvPr id="18468" name="Rectangle 150"/>
              <p:cNvSpPr>
                <a:spLocks noChangeAspect="1" noChangeArrowheads="1"/>
              </p:cNvSpPr>
              <p:nvPr/>
            </p:nvSpPr>
            <p:spPr bwMode="auto">
              <a:xfrm>
                <a:off x="4735" y="3297"/>
                <a:ext cx="115" cy="115"/>
              </a:xfrm>
              <a:prstGeom prst="rect">
                <a:avLst/>
              </a:prstGeom>
              <a:solidFill>
                <a:srgbClr val="0000FF"/>
              </a:solidFill>
              <a:ln w="9525">
                <a:solidFill>
                  <a:srgbClr val="000000"/>
                </a:solidFill>
                <a:miter lim="800000"/>
                <a:headEnd/>
                <a:tailEnd/>
              </a:ln>
            </p:spPr>
            <p:txBody>
              <a:bodyPr/>
              <a:lstStyle/>
              <a:p>
                <a:endParaRPr lang="en-US" sz="2400" b="1"/>
              </a:p>
            </p:txBody>
          </p:sp>
          <p:sp>
            <p:nvSpPr>
              <p:cNvPr id="18469" name="Rectangle 151"/>
              <p:cNvSpPr>
                <a:spLocks noChangeArrowheads="1"/>
              </p:cNvSpPr>
              <p:nvPr/>
            </p:nvSpPr>
            <p:spPr bwMode="auto">
              <a:xfrm>
                <a:off x="4912" y="3300"/>
                <a:ext cx="620"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WDTS, $20,678K</a:t>
                </a:r>
                <a:endParaRPr lang="en-US" sz="1600" b="1">
                  <a:latin typeface="Arial Narrow" pitchFamily="34" charset="0"/>
                </a:endParaRPr>
              </a:p>
            </p:txBody>
          </p:sp>
          <p:sp>
            <p:nvSpPr>
              <p:cNvPr id="18470" name="Rectangle 152"/>
              <p:cNvSpPr>
                <a:spLocks noChangeAspect="1" noChangeArrowheads="1"/>
              </p:cNvSpPr>
              <p:nvPr/>
            </p:nvSpPr>
            <p:spPr bwMode="auto">
              <a:xfrm>
                <a:off x="4735" y="3469"/>
                <a:ext cx="115" cy="115"/>
              </a:xfrm>
              <a:prstGeom prst="rect">
                <a:avLst/>
              </a:prstGeom>
              <a:solidFill>
                <a:srgbClr val="996600"/>
              </a:solidFill>
              <a:ln w="9525">
                <a:solidFill>
                  <a:srgbClr val="000000"/>
                </a:solidFill>
                <a:miter lim="800000"/>
                <a:headEnd/>
                <a:tailEnd/>
              </a:ln>
            </p:spPr>
            <p:txBody>
              <a:bodyPr/>
              <a:lstStyle/>
              <a:p>
                <a:endParaRPr lang="en-US" sz="2400" b="1"/>
              </a:p>
            </p:txBody>
          </p:sp>
          <p:sp>
            <p:nvSpPr>
              <p:cNvPr id="18471" name="Rectangle 153"/>
              <p:cNvSpPr>
                <a:spLocks noChangeArrowheads="1"/>
              </p:cNvSpPr>
              <p:nvPr/>
            </p:nvSpPr>
            <p:spPr bwMode="auto">
              <a:xfrm>
                <a:off x="4912" y="3472"/>
                <a:ext cx="553"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SLI, $127,600K</a:t>
                </a:r>
                <a:endParaRPr lang="en-US" sz="1600" b="1">
                  <a:latin typeface="Arial Narrow" pitchFamily="34" charset="0"/>
                </a:endParaRPr>
              </a:p>
            </p:txBody>
          </p:sp>
          <p:sp>
            <p:nvSpPr>
              <p:cNvPr id="18472" name="Rectangle 154"/>
              <p:cNvSpPr>
                <a:spLocks noChangeAspect="1" noChangeArrowheads="1"/>
              </p:cNvSpPr>
              <p:nvPr/>
            </p:nvSpPr>
            <p:spPr bwMode="auto">
              <a:xfrm>
                <a:off x="4735" y="3641"/>
                <a:ext cx="115" cy="115"/>
              </a:xfrm>
              <a:prstGeom prst="rect">
                <a:avLst/>
              </a:prstGeom>
              <a:solidFill>
                <a:srgbClr val="4D4D4D"/>
              </a:solidFill>
              <a:ln w="9525">
                <a:solidFill>
                  <a:schemeClr val="tx1"/>
                </a:solidFill>
                <a:miter lim="800000"/>
                <a:headEnd/>
                <a:tailEnd/>
              </a:ln>
            </p:spPr>
            <p:txBody>
              <a:bodyPr/>
              <a:lstStyle/>
              <a:p>
                <a:endParaRPr lang="en-US" sz="2400" b="1"/>
              </a:p>
            </p:txBody>
          </p:sp>
          <p:sp>
            <p:nvSpPr>
              <p:cNvPr id="18473" name="Rectangle 155"/>
              <p:cNvSpPr>
                <a:spLocks noChangeArrowheads="1"/>
              </p:cNvSpPr>
              <p:nvPr/>
            </p:nvSpPr>
            <p:spPr bwMode="auto">
              <a:xfrm>
                <a:off x="4912" y="3644"/>
                <a:ext cx="549"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S&amp;S, $83,000K</a:t>
                </a:r>
                <a:endParaRPr lang="en-US" sz="1600" b="1">
                  <a:latin typeface="Arial Narrow" pitchFamily="34" charset="0"/>
                </a:endParaRPr>
              </a:p>
            </p:txBody>
          </p:sp>
          <p:sp>
            <p:nvSpPr>
              <p:cNvPr id="18474" name="Rectangle 156"/>
              <p:cNvSpPr>
                <a:spLocks noChangeAspect="1" noChangeArrowheads="1"/>
              </p:cNvSpPr>
              <p:nvPr/>
            </p:nvSpPr>
            <p:spPr bwMode="auto">
              <a:xfrm>
                <a:off x="4735" y="3813"/>
                <a:ext cx="115" cy="115"/>
              </a:xfrm>
              <a:prstGeom prst="rect">
                <a:avLst/>
              </a:prstGeom>
              <a:solidFill>
                <a:srgbClr val="B2B2B2"/>
              </a:solidFill>
              <a:ln w="9525">
                <a:solidFill>
                  <a:srgbClr val="000000"/>
                </a:solidFill>
                <a:miter lim="800000"/>
                <a:headEnd/>
                <a:tailEnd/>
              </a:ln>
            </p:spPr>
            <p:txBody>
              <a:bodyPr/>
              <a:lstStyle/>
              <a:p>
                <a:endParaRPr lang="en-US" sz="1600" b="1">
                  <a:latin typeface="Arial Narrow" pitchFamily="34" charset="0"/>
                </a:endParaRPr>
              </a:p>
            </p:txBody>
          </p:sp>
          <p:sp>
            <p:nvSpPr>
              <p:cNvPr id="18475" name="Rectangle 157"/>
              <p:cNvSpPr>
                <a:spLocks noChangeArrowheads="1"/>
              </p:cNvSpPr>
              <p:nvPr/>
            </p:nvSpPr>
            <p:spPr bwMode="auto">
              <a:xfrm>
                <a:off x="4912" y="3816"/>
                <a:ext cx="651"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SCPD, $189,377K</a:t>
                </a:r>
                <a:endParaRPr lang="en-US" sz="1600" b="1">
                  <a:latin typeface="Arial Narrow" pitchFamily="34" charset="0"/>
                </a:endParaRPr>
              </a:p>
            </p:txBody>
          </p:sp>
          <p:sp>
            <p:nvSpPr>
              <p:cNvPr id="18476" name="Rectangle 164"/>
              <p:cNvSpPr>
                <a:spLocks noChangeAspect="1" noChangeArrowheads="1"/>
              </p:cNvSpPr>
              <p:nvPr/>
            </p:nvSpPr>
            <p:spPr bwMode="auto">
              <a:xfrm>
                <a:off x="4735" y="2609"/>
                <a:ext cx="115" cy="115"/>
              </a:xfrm>
              <a:prstGeom prst="rect">
                <a:avLst/>
              </a:prstGeom>
              <a:solidFill>
                <a:srgbClr val="FFFF00"/>
              </a:solidFill>
              <a:ln w="9525">
                <a:solidFill>
                  <a:srgbClr val="000000"/>
                </a:solidFill>
                <a:miter lim="800000"/>
                <a:headEnd/>
                <a:tailEnd/>
              </a:ln>
            </p:spPr>
            <p:txBody>
              <a:bodyPr/>
              <a:lstStyle/>
              <a:p>
                <a:endParaRPr lang="en-US" sz="2400" b="1"/>
              </a:p>
            </p:txBody>
          </p:sp>
        </p:grpSp>
        <p:sp>
          <p:nvSpPr>
            <p:cNvPr id="18455" name="Text Box 291"/>
            <p:cNvSpPr txBox="1">
              <a:spLocks noChangeArrowheads="1"/>
            </p:cNvSpPr>
            <p:nvPr/>
          </p:nvSpPr>
          <p:spPr bwMode="auto">
            <a:xfrm>
              <a:off x="4430" y="2010"/>
              <a:ext cx="909" cy="355"/>
            </a:xfrm>
            <a:prstGeom prst="rect">
              <a:avLst/>
            </a:prstGeom>
            <a:noFill/>
            <a:ln w="9525">
              <a:noFill/>
              <a:miter lim="800000"/>
              <a:headEnd/>
              <a:tailEnd/>
            </a:ln>
          </p:spPr>
          <p:txBody>
            <a:bodyPr wrap="none">
              <a:spAutoFit/>
            </a:bodyPr>
            <a:lstStyle/>
            <a:p>
              <a:pPr algn="ctr"/>
              <a:r>
                <a:rPr lang="en-US" b="1">
                  <a:latin typeface="Arial Narrow" pitchFamily="34" charset="0"/>
                </a:rPr>
                <a:t>FY 2010 Funding</a:t>
              </a:r>
            </a:p>
            <a:p>
              <a:pPr algn="ctr"/>
              <a:r>
                <a:rPr lang="en-US" b="1">
                  <a:latin typeface="Arial Narrow" pitchFamily="34" charset="0"/>
                </a:rPr>
                <a:t>Total = $4,903,710K</a:t>
              </a:r>
            </a:p>
          </p:txBody>
        </p:sp>
        <p:sp>
          <p:nvSpPr>
            <p:cNvPr id="18456" name="Rectangle 316"/>
            <p:cNvSpPr>
              <a:spLocks noChangeArrowheads="1"/>
            </p:cNvSpPr>
            <p:nvPr/>
          </p:nvSpPr>
          <p:spPr bwMode="auto">
            <a:xfrm>
              <a:off x="4368" y="1998"/>
              <a:ext cx="1062" cy="2136"/>
            </a:xfrm>
            <a:prstGeom prst="rect">
              <a:avLst/>
            </a:prstGeom>
            <a:noFill/>
            <a:ln w="19050">
              <a:solidFill>
                <a:schemeClr val="tx1"/>
              </a:solidFill>
              <a:miter lim="800000"/>
              <a:headEnd/>
              <a:tailEnd/>
            </a:ln>
          </p:spPr>
          <p:txBody>
            <a:bodyPr wrap="none" anchor="ctr"/>
            <a:lstStyle/>
            <a:p>
              <a:endParaRPr lang="en-US" sz="2400" b="1"/>
            </a:p>
          </p:txBody>
        </p:sp>
      </p:grpSp>
      <p:sp>
        <p:nvSpPr>
          <p:cNvPr id="56"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17</a:t>
            </a:fld>
            <a:endParaRPr lang="en-US" dirty="0" smtClean="0">
              <a:latin typeface="Arial" charset="0"/>
              <a:cs typeface="Arial" charset="0"/>
            </a:endParaRPr>
          </a:p>
        </p:txBody>
      </p:sp>
      <p:sp>
        <p:nvSpPr>
          <p:cNvPr id="57"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bwMode="auto">
          <a:xfrm>
            <a:off x="0" y="-185738"/>
            <a:ext cx="9144000" cy="1143001"/>
          </a:xfrm>
          <a:prstGeom prst="rect">
            <a:avLst/>
          </a:prstGeom>
          <a:noFill/>
          <a:ln w="9525">
            <a:noFill/>
            <a:miter lim="800000"/>
            <a:headEnd/>
            <a:tailEnd/>
          </a:ln>
        </p:spPr>
        <p:txBody>
          <a:bodyPr anchor="ctr"/>
          <a:lstStyle/>
          <a:p>
            <a:pPr algn="ctr">
              <a:lnSpc>
                <a:spcPts val="2400"/>
              </a:lnSpc>
              <a:defRPr/>
            </a:pPr>
            <a:r>
              <a:rPr lang="en-US" sz="2400" dirty="0">
                <a:solidFill>
                  <a:srgbClr val="106636"/>
                </a:solidFill>
                <a:ea typeface="+mj-ea"/>
                <a:cs typeface="Arial" charset="0"/>
              </a:rPr>
              <a:t>Breakdown of Users by Facility</a:t>
            </a:r>
            <a:br>
              <a:rPr lang="en-US" sz="2400" dirty="0">
                <a:solidFill>
                  <a:srgbClr val="106636"/>
                </a:solidFill>
                <a:ea typeface="+mj-ea"/>
                <a:cs typeface="Arial" charset="0"/>
              </a:rPr>
            </a:br>
            <a:r>
              <a:rPr lang="en-US" dirty="0">
                <a:solidFill>
                  <a:srgbClr val="106636"/>
                </a:solidFill>
                <a:ea typeface="+mj-ea"/>
                <a:cs typeface="Arial" charset="0"/>
              </a:rPr>
              <a:t>The light sources host 40% of all SC users </a:t>
            </a:r>
            <a:endParaRPr lang="en-US" sz="2400" dirty="0">
              <a:solidFill>
                <a:srgbClr val="106636"/>
              </a:solidFill>
              <a:ea typeface="+mj-ea"/>
              <a:cs typeface="Arial" charset="0"/>
            </a:endParaRPr>
          </a:p>
        </p:txBody>
      </p:sp>
      <p:sp>
        <p:nvSpPr>
          <p:cNvPr id="20483" name="Rectangle 2"/>
          <p:cNvSpPr txBox="1">
            <a:spLocks noChangeArrowheads="1"/>
          </p:cNvSpPr>
          <p:nvPr/>
        </p:nvSpPr>
        <p:spPr bwMode="auto">
          <a:xfrm>
            <a:off x="50800" y="1920875"/>
            <a:ext cx="2022475" cy="2160588"/>
          </a:xfrm>
          <a:prstGeom prst="rect">
            <a:avLst/>
          </a:prstGeom>
          <a:noFill/>
          <a:ln w="9525">
            <a:noFill/>
            <a:miter lim="800000"/>
            <a:headEnd/>
            <a:tailEnd/>
          </a:ln>
        </p:spPr>
        <p:txBody>
          <a:bodyPr>
            <a:spAutoFit/>
          </a:bodyPr>
          <a:lstStyle/>
          <a:p>
            <a:pPr indent="4763">
              <a:lnSpc>
                <a:spcPct val="120000"/>
              </a:lnSpc>
              <a:spcBef>
                <a:spcPct val="50000"/>
              </a:spcBef>
              <a:buFont typeface="Wingdings" pitchFamily="2" charset="2"/>
              <a:buNone/>
            </a:pPr>
            <a:r>
              <a:rPr lang="en-US" sz="1400">
                <a:cs typeface="Arial" charset="0"/>
              </a:rPr>
              <a:t>~25,000 users at the facilities in FY 2010: </a:t>
            </a:r>
            <a:br>
              <a:rPr lang="en-US" sz="1400">
                <a:cs typeface="Arial" charset="0"/>
              </a:rPr>
            </a:br>
            <a:r>
              <a:rPr lang="en-US" sz="1400">
                <a:cs typeface="Arial" charset="0"/>
              </a:rPr>
              <a:t>~1/2 from universities; ~1/3 from labs; </a:t>
            </a:r>
            <a:br>
              <a:rPr lang="en-US" sz="1400">
                <a:cs typeface="Arial" charset="0"/>
              </a:rPr>
            </a:br>
            <a:r>
              <a:rPr lang="en-US" sz="1400">
                <a:cs typeface="Arial" charset="0"/>
              </a:rPr>
              <a:t>the remainder from industry, other agencies, and international entities.</a:t>
            </a:r>
          </a:p>
        </p:txBody>
      </p:sp>
      <p:sp>
        <p:nvSpPr>
          <p:cNvPr id="20484" name="Rectangle 3"/>
          <p:cNvSpPr>
            <a:spLocks noChangeArrowheads="1"/>
          </p:cNvSpPr>
          <p:nvPr/>
        </p:nvSpPr>
        <p:spPr bwMode="auto">
          <a:xfrm>
            <a:off x="1908175" y="879475"/>
            <a:ext cx="5327650" cy="338138"/>
          </a:xfrm>
          <a:prstGeom prst="rect">
            <a:avLst/>
          </a:prstGeom>
          <a:noFill/>
          <a:ln w="9525" algn="ctr">
            <a:noFill/>
            <a:miter lim="800000"/>
            <a:headEnd/>
            <a:tailEnd/>
          </a:ln>
        </p:spPr>
        <p:txBody>
          <a:bodyPr>
            <a:spAutoFit/>
          </a:bodyPr>
          <a:lstStyle/>
          <a:p>
            <a:pPr indent="4763" algn="ctr">
              <a:spcBef>
                <a:spcPct val="20000"/>
              </a:spcBef>
              <a:buFont typeface="Wingdings" pitchFamily="2" charset="2"/>
              <a:buNone/>
            </a:pPr>
            <a:r>
              <a:rPr lang="en-US" sz="1600">
                <a:cs typeface="Arial" charset="0"/>
              </a:rPr>
              <a:t>Distribution by facility of ~25,000 users in FY 2010</a:t>
            </a:r>
          </a:p>
        </p:txBody>
      </p:sp>
      <p:sp>
        <p:nvSpPr>
          <p:cNvPr id="20485" name="Freeform 4"/>
          <p:cNvSpPr>
            <a:spLocks/>
          </p:cNvSpPr>
          <p:nvPr/>
        </p:nvSpPr>
        <p:spPr bwMode="auto">
          <a:xfrm>
            <a:off x="4806950" y="1833563"/>
            <a:ext cx="704850" cy="2081212"/>
          </a:xfrm>
          <a:custGeom>
            <a:avLst/>
            <a:gdLst>
              <a:gd name="T0" fmla="*/ 2147483647 w 112"/>
              <a:gd name="T1" fmla="*/ 2147483647 h 329"/>
              <a:gd name="T2" fmla="*/ 0 w 112"/>
              <a:gd name="T3" fmla="*/ 2147483647 h 329"/>
              <a:gd name="T4" fmla="*/ 0 w 112"/>
              <a:gd name="T5" fmla="*/ 2147483647 h 329"/>
              <a:gd name="T6" fmla="*/ 0 w 112"/>
              <a:gd name="T7" fmla="*/ 2147483647 h 329"/>
              <a:gd name="T8" fmla="*/ 2147483647 w 112"/>
              <a:gd name="T9" fmla="*/ 2147483647 h 329"/>
              <a:gd name="T10" fmla="*/ 0 60000 65536"/>
              <a:gd name="T11" fmla="*/ 0 60000 65536"/>
              <a:gd name="T12" fmla="*/ 0 60000 65536"/>
              <a:gd name="T13" fmla="*/ 0 60000 65536"/>
              <a:gd name="T14" fmla="*/ 0 60000 65536"/>
              <a:gd name="T15" fmla="*/ 0 w 112"/>
              <a:gd name="T16" fmla="*/ 0 h 329"/>
              <a:gd name="T17" fmla="*/ 112 w 112"/>
              <a:gd name="T18" fmla="*/ 329 h 329"/>
            </a:gdLst>
            <a:ahLst/>
            <a:cxnLst>
              <a:cxn ang="T10">
                <a:pos x="T0" y="T1"/>
              </a:cxn>
              <a:cxn ang="T11">
                <a:pos x="T2" y="T3"/>
              </a:cxn>
              <a:cxn ang="T12">
                <a:pos x="T4" y="T5"/>
              </a:cxn>
              <a:cxn ang="T13">
                <a:pos x="T6" y="T7"/>
              </a:cxn>
              <a:cxn ang="T14">
                <a:pos x="T8" y="T9"/>
              </a:cxn>
            </a:cxnLst>
            <a:rect l="T15" t="T16" r="T17" b="T18"/>
            <a:pathLst>
              <a:path w="112" h="329">
                <a:moveTo>
                  <a:pt x="112" y="20"/>
                </a:moveTo>
                <a:cubicBezTo>
                  <a:pt x="76" y="7"/>
                  <a:pt x="38" y="1"/>
                  <a:pt x="0" y="1"/>
                </a:cubicBezTo>
                <a:cubicBezTo>
                  <a:pt x="0" y="0"/>
                  <a:pt x="0" y="1"/>
                  <a:pt x="0" y="1"/>
                </a:cubicBezTo>
                <a:lnTo>
                  <a:pt x="0" y="329"/>
                </a:lnTo>
                <a:lnTo>
                  <a:pt x="112" y="20"/>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6" name="Freeform 5"/>
          <p:cNvSpPr>
            <a:spLocks/>
          </p:cNvSpPr>
          <p:nvPr/>
        </p:nvSpPr>
        <p:spPr bwMode="auto">
          <a:xfrm>
            <a:off x="4806950" y="1958975"/>
            <a:ext cx="1620838" cy="1955800"/>
          </a:xfrm>
          <a:custGeom>
            <a:avLst/>
            <a:gdLst>
              <a:gd name="T0" fmla="*/ 2147483647 w 258"/>
              <a:gd name="T1" fmla="*/ 2147483647 h 309"/>
              <a:gd name="T2" fmla="*/ 2147483647 w 258"/>
              <a:gd name="T3" fmla="*/ 0 h 309"/>
              <a:gd name="T4" fmla="*/ 0 w 258"/>
              <a:gd name="T5" fmla="*/ 2147483647 h 309"/>
              <a:gd name="T6" fmla="*/ 2147483647 w 258"/>
              <a:gd name="T7" fmla="*/ 2147483647 h 309"/>
              <a:gd name="T8" fmla="*/ 0 60000 65536"/>
              <a:gd name="T9" fmla="*/ 0 60000 65536"/>
              <a:gd name="T10" fmla="*/ 0 60000 65536"/>
              <a:gd name="T11" fmla="*/ 0 60000 65536"/>
              <a:gd name="T12" fmla="*/ 0 w 258"/>
              <a:gd name="T13" fmla="*/ 0 h 309"/>
              <a:gd name="T14" fmla="*/ 258 w 258"/>
              <a:gd name="T15" fmla="*/ 309 h 309"/>
            </a:gdLst>
            <a:ahLst/>
            <a:cxnLst>
              <a:cxn ang="T8">
                <a:pos x="T0" y="T1"/>
              </a:cxn>
              <a:cxn ang="T9">
                <a:pos x="T2" y="T3"/>
              </a:cxn>
              <a:cxn ang="T10">
                <a:pos x="T4" y="T5"/>
              </a:cxn>
              <a:cxn ang="T11">
                <a:pos x="T6" y="T7"/>
              </a:cxn>
            </a:cxnLst>
            <a:rect l="T12" t="T13" r="T14" b="T15"/>
            <a:pathLst>
              <a:path w="258" h="309">
                <a:moveTo>
                  <a:pt x="258" y="106"/>
                </a:moveTo>
                <a:cubicBezTo>
                  <a:pt x="220" y="58"/>
                  <a:pt x="169" y="21"/>
                  <a:pt x="112" y="0"/>
                </a:cubicBezTo>
                <a:lnTo>
                  <a:pt x="0" y="309"/>
                </a:lnTo>
                <a:lnTo>
                  <a:pt x="258" y="106"/>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7" name="Freeform 6"/>
          <p:cNvSpPr>
            <a:spLocks/>
          </p:cNvSpPr>
          <p:nvPr/>
        </p:nvSpPr>
        <p:spPr bwMode="auto">
          <a:xfrm>
            <a:off x="4806950" y="2630488"/>
            <a:ext cx="2066925" cy="1852612"/>
          </a:xfrm>
          <a:custGeom>
            <a:avLst/>
            <a:gdLst>
              <a:gd name="T0" fmla="*/ 2147483647 w 329"/>
              <a:gd name="T1" fmla="*/ 2147483647 h 293"/>
              <a:gd name="T2" fmla="*/ 2147483647 w 329"/>
              <a:gd name="T3" fmla="*/ 2147483647 h 293"/>
              <a:gd name="T4" fmla="*/ 2147483647 w 329"/>
              <a:gd name="T5" fmla="*/ 0 h 293"/>
              <a:gd name="T6" fmla="*/ 0 w 329"/>
              <a:gd name="T7" fmla="*/ 2147483647 h 293"/>
              <a:gd name="T8" fmla="*/ 2147483647 w 329"/>
              <a:gd name="T9" fmla="*/ 2147483647 h 293"/>
              <a:gd name="T10" fmla="*/ 0 60000 65536"/>
              <a:gd name="T11" fmla="*/ 0 60000 65536"/>
              <a:gd name="T12" fmla="*/ 0 60000 65536"/>
              <a:gd name="T13" fmla="*/ 0 60000 65536"/>
              <a:gd name="T14" fmla="*/ 0 60000 65536"/>
              <a:gd name="T15" fmla="*/ 0 w 329"/>
              <a:gd name="T16" fmla="*/ 0 h 293"/>
              <a:gd name="T17" fmla="*/ 329 w 329"/>
              <a:gd name="T18" fmla="*/ 293 h 293"/>
            </a:gdLst>
            <a:ahLst/>
            <a:cxnLst>
              <a:cxn ang="T10">
                <a:pos x="T0" y="T1"/>
              </a:cxn>
              <a:cxn ang="T11">
                <a:pos x="T2" y="T3"/>
              </a:cxn>
              <a:cxn ang="T12">
                <a:pos x="T4" y="T5"/>
              </a:cxn>
              <a:cxn ang="T13">
                <a:pos x="T6" y="T7"/>
              </a:cxn>
              <a:cxn ang="T14">
                <a:pos x="T8" y="T9"/>
              </a:cxn>
            </a:cxnLst>
            <a:rect l="T15" t="T16" r="T17" b="T18"/>
            <a:pathLst>
              <a:path w="329" h="293">
                <a:moveTo>
                  <a:pt x="316" y="293"/>
                </a:moveTo>
                <a:cubicBezTo>
                  <a:pt x="324" y="264"/>
                  <a:pt x="329" y="233"/>
                  <a:pt x="329" y="203"/>
                </a:cubicBezTo>
                <a:cubicBezTo>
                  <a:pt x="329" y="129"/>
                  <a:pt x="304" y="58"/>
                  <a:pt x="258" y="0"/>
                </a:cubicBezTo>
                <a:lnTo>
                  <a:pt x="0" y="203"/>
                </a:lnTo>
                <a:lnTo>
                  <a:pt x="316" y="293"/>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8" name="Freeform 7"/>
          <p:cNvSpPr>
            <a:spLocks/>
          </p:cNvSpPr>
          <p:nvPr/>
        </p:nvSpPr>
        <p:spPr bwMode="auto">
          <a:xfrm>
            <a:off x="4806950" y="3914775"/>
            <a:ext cx="1984375" cy="1492250"/>
          </a:xfrm>
          <a:custGeom>
            <a:avLst/>
            <a:gdLst>
              <a:gd name="T0" fmla="*/ 2147483647 w 316"/>
              <a:gd name="T1" fmla="*/ 2147483647 h 236"/>
              <a:gd name="T2" fmla="*/ 2147483647 w 316"/>
              <a:gd name="T3" fmla="*/ 2147483647 h 236"/>
              <a:gd name="T4" fmla="*/ 0 w 316"/>
              <a:gd name="T5" fmla="*/ 0 h 236"/>
              <a:gd name="T6" fmla="*/ 2147483647 w 316"/>
              <a:gd name="T7" fmla="*/ 2147483647 h 236"/>
              <a:gd name="T8" fmla="*/ 0 60000 65536"/>
              <a:gd name="T9" fmla="*/ 0 60000 65536"/>
              <a:gd name="T10" fmla="*/ 0 60000 65536"/>
              <a:gd name="T11" fmla="*/ 0 60000 65536"/>
              <a:gd name="T12" fmla="*/ 0 w 316"/>
              <a:gd name="T13" fmla="*/ 0 h 236"/>
              <a:gd name="T14" fmla="*/ 316 w 316"/>
              <a:gd name="T15" fmla="*/ 236 h 236"/>
            </a:gdLst>
            <a:ahLst/>
            <a:cxnLst>
              <a:cxn ang="T8">
                <a:pos x="T0" y="T1"/>
              </a:cxn>
              <a:cxn ang="T9">
                <a:pos x="T2" y="T3"/>
              </a:cxn>
              <a:cxn ang="T10">
                <a:pos x="T4" y="T5"/>
              </a:cxn>
              <a:cxn ang="T11">
                <a:pos x="T6" y="T7"/>
              </a:cxn>
            </a:cxnLst>
            <a:rect l="T12" t="T13" r="T14" b="T15"/>
            <a:pathLst>
              <a:path w="316" h="236">
                <a:moveTo>
                  <a:pt x="228" y="236"/>
                </a:moveTo>
                <a:cubicBezTo>
                  <a:pt x="270" y="196"/>
                  <a:pt x="300" y="146"/>
                  <a:pt x="316" y="90"/>
                </a:cubicBezTo>
                <a:lnTo>
                  <a:pt x="0" y="0"/>
                </a:lnTo>
                <a:lnTo>
                  <a:pt x="228" y="236"/>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9" name="Freeform 8"/>
          <p:cNvSpPr>
            <a:spLocks/>
          </p:cNvSpPr>
          <p:nvPr/>
        </p:nvSpPr>
        <p:spPr bwMode="auto">
          <a:xfrm>
            <a:off x="4806950" y="3914775"/>
            <a:ext cx="1431925" cy="1662113"/>
          </a:xfrm>
          <a:custGeom>
            <a:avLst/>
            <a:gdLst>
              <a:gd name="T0" fmla="*/ 2147483647 w 228"/>
              <a:gd name="T1" fmla="*/ 2147483647 h 263"/>
              <a:gd name="T2" fmla="*/ 2147483647 w 228"/>
              <a:gd name="T3" fmla="*/ 2147483647 h 263"/>
              <a:gd name="T4" fmla="*/ 0 w 228"/>
              <a:gd name="T5" fmla="*/ 0 h 263"/>
              <a:gd name="T6" fmla="*/ 2147483647 w 228"/>
              <a:gd name="T7" fmla="*/ 2147483647 h 263"/>
              <a:gd name="T8" fmla="*/ 0 60000 65536"/>
              <a:gd name="T9" fmla="*/ 0 60000 65536"/>
              <a:gd name="T10" fmla="*/ 0 60000 65536"/>
              <a:gd name="T11" fmla="*/ 0 60000 65536"/>
              <a:gd name="T12" fmla="*/ 0 w 228"/>
              <a:gd name="T13" fmla="*/ 0 h 263"/>
              <a:gd name="T14" fmla="*/ 228 w 228"/>
              <a:gd name="T15" fmla="*/ 263 h 263"/>
            </a:gdLst>
            <a:ahLst/>
            <a:cxnLst>
              <a:cxn ang="T8">
                <a:pos x="T0" y="T1"/>
              </a:cxn>
              <a:cxn ang="T9">
                <a:pos x="T2" y="T3"/>
              </a:cxn>
              <a:cxn ang="T10">
                <a:pos x="T4" y="T5"/>
              </a:cxn>
              <a:cxn ang="T11">
                <a:pos x="T6" y="T7"/>
              </a:cxn>
            </a:cxnLst>
            <a:rect l="T12" t="T13" r="T14" b="T15"/>
            <a:pathLst>
              <a:path w="228" h="263">
                <a:moveTo>
                  <a:pt x="197" y="263"/>
                </a:moveTo>
                <a:cubicBezTo>
                  <a:pt x="208" y="254"/>
                  <a:pt x="218" y="246"/>
                  <a:pt x="228" y="236"/>
                </a:cubicBezTo>
                <a:lnTo>
                  <a:pt x="0" y="0"/>
                </a:lnTo>
                <a:lnTo>
                  <a:pt x="197" y="263"/>
                </a:lnTo>
                <a:close/>
              </a:path>
            </a:pathLst>
          </a:custGeom>
          <a:solidFill>
            <a:srgbClr val="6699FF"/>
          </a:solidFill>
          <a:ln w="6350">
            <a:solidFill>
              <a:srgbClr val="000000"/>
            </a:solidFill>
            <a:round/>
            <a:headEnd/>
            <a:tailEnd/>
          </a:ln>
        </p:spPr>
        <p:txBody>
          <a:bodyPr wrap="none">
            <a:spAutoFit/>
          </a:bodyPr>
          <a:lstStyle/>
          <a:p>
            <a:endParaRPr lang="en-US"/>
          </a:p>
        </p:txBody>
      </p:sp>
      <p:sp>
        <p:nvSpPr>
          <p:cNvPr id="20490" name="Freeform 9"/>
          <p:cNvSpPr>
            <a:spLocks/>
          </p:cNvSpPr>
          <p:nvPr/>
        </p:nvSpPr>
        <p:spPr bwMode="auto">
          <a:xfrm>
            <a:off x="4806950" y="3914775"/>
            <a:ext cx="1238250" cy="1763713"/>
          </a:xfrm>
          <a:custGeom>
            <a:avLst/>
            <a:gdLst>
              <a:gd name="T0" fmla="*/ 2147483647 w 197"/>
              <a:gd name="T1" fmla="*/ 2147483647 h 279"/>
              <a:gd name="T2" fmla="*/ 2147483647 w 197"/>
              <a:gd name="T3" fmla="*/ 2147483647 h 279"/>
              <a:gd name="T4" fmla="*/ 0 w 197"/>
              <a:gd name="T5" fmla="*/ 0 h 279"/>
              <a:gd name="T6" fmla="*/ 2147483647 w 197"/>
              <a:gd name="T7" fmla="*/ 2147483647 h 279"/>
              <a:gd name="T8" fmla="*/ 0 60000 65536"/>
              <a:gd name="T9" fmla="*/ 0 60000 65536"/>
              <a:gd name="T10" fmla="*/ 0 60000 65536"/>
              <a:gd name="T11" fmla="*/ 0 60000 65536"/>
              <a:gd name="T12" fmla="*/ 0 w 197"/>
              <a:gd name="T13" fmla="*/ 0 h 279"/>
              <a:gd name="T14" fmla="*/ 197 w 197"/>
              <a:gd name="T15" fmla="*/ 279 h 279"/>
            </a:gdLst>
            <a:ahLst/>
            <a:cxnLst>
              <a:cxn ang="T8">
                <a:pos x="T0" y="T1"/>
              </a:cxn>
              <a:cxn ang="T9">
                <a:pos x="T2" y="T3"/>
              </a:cxn>
              <a:cxn ang="T10">
                <a:pos x="T4" y="T5"/>
              </a:cxn>
              <a:cxn ang="T11">
                <a:pos x="T6" y="T7"/>
              </a:cxn>
            </a:cxnLst>
            <a:rect l="T12" t="T13" r="T14" b="T15"/>
            <a:pathLst>
              <a:path w="197" h="279">
                <a:moveTo>
                  <a:pt x="174" y="279"/>
                </a:moveTo>
                <a:cubicBezTo>
                  <a:pt x="182" y="274"/>
                  <a:pt x="190" y="268"/>
                  <a:pt x="197" y="263"/>
                </a:cubicBezTo>
                <a:lnTo>
                  <a:pt x="0" y="0"/>
                </a:lnTo>
                <a:lnTo>
                  <a:pt x="174" y="279"/>
                </a:lnTo>
                <a:close/>
              </a:path>
            </a:pathLst>
          </a:custGeom>
          <a:solidFill>
            <a:srgbClr val="6699FF"/>
          </a:solidFill>
          <a:ln w="6350">
            <a:solidFill>
              <a:srgbClr val="000000"/>
            </a:solidFill>
            <a:round/>
            <a:headEnd/>
            <a:tailEnd/>
          </a:ln>
        </p:spPr>
        <p:txBody>
          <a:bodyPr wrap="none">
            <a:spAutoFit/>
          </a:bodyPr>
          <a:lstStyle/>
          <a:p>
            <a:endParaRPr lang="en-US"/>
          </a:p>
        </p:txBody>
      </p:sp>
      <p:sp>
        <p:nvSpPr>
          <p:cNvPr id="20491" name="Freeform 10"/>
          <p:cNvSpPr>
            <a:spLocks/>
          </p:cNvSpPr>
          <p:nvPr/>
        </p:nvSpPr>
        <p:spPr bwMode="auto">
          <a:xfrm>
            <a:off x="4806950" y="3914775"/>
            <a:ext cx="1092200" cy="1928813"/>
          </a:xfrm>
          <a:custGeom>
            <a:avLst/>
            <a:gdLst>
              <a:gd name="T0" fmla="*/ 2147483647 w 174"/>
              <a:gd name="T1" fmla="*/ 2147483647 h 305"/>
              <a:gd name="T2" fmla="*/ 2147483647 w 174"/>
              <a:gd name="T3" fmla="*/ 2147483647 h 305"/>
              <a:gd name="T4" fmla="*/ 0 w 174"/>
              <a:gd name="T5" fmla="*/ 0 h 305"/>
              <a:gd name="T6" fmla="*/ 2147483647 w 174"/>
              <a:gd name="T7" fmla="*/ 2147483647 h 305"/>
              <a:gd name="T8" fmla="*/ 0 60000 65536"/>
              <a:gd name="T9" fmla="*/ 0 60000 65536"/>
              <a:gd name="T10" fmla="*/ 0 60000 65536"/>
              <a:gd name="T11" fmla="*/ 0 60000 65536"/>
              <a:gd name="T12" fmla="*/ 0 w 174"/>
              <a:gd name="T13" fmla="*/ 0 h 305"/>
              <a:gd name="T14" fmla="*/ 174 w 174"/>
              <a:gd name="T15" fmla="*/ 305 h 305"/>
            </a:gdLst>
            <a:ahLst/>
            <a:cxnLst>
              <a:cxn ang="T8">
                <a:pos x="T0" y="T1"/>
              </a:cxn>
              <a:cxn ang="T9">
                <a:pos x="T2" y="T3"/>
              </a:cxn>
              <a:cxn ang="T10">
                <a:pos x="T4" y="T5"/>
              </a:cxn>
              <a:cxn ang="T11">
                <a:pos x="T6" y="T7"/>
              </a:cxn>
            </a:cxnLst>
            <a:rect l="T12" t="T13" r="T14" b="T15"/>
            <a:pathLst>
              <a:path w="174" h="305">
                <a:moveTo>
                  <a:pt x="123" y="305"/>
                </a:moveTo>
                <a:cubicBezTo>
                  <a:pt x="141" y="297"/>
                  <a:pt x="158" y="289"/>
                  <a:pt x="174" y="279"/>
                </a:cubicBezTo>
                <a:lnTo>
                  <a:pt x="0" y="0"/>
                </a:lnTo>
                <a:lnTo>
                  <a:pt x="123" y="305"/>
                </a:lnTo>
                <a:close/>
              </a:path>
            </a:pathLst>
          </a:custGeom>
          <a:solidFill>
            <a:srgbClr val="6699FF"/>
          </a:solidFill>
          <a:ln w="6350">
            <a:solidFill>
              <a:srgbClr val="000000"/>
            </a:solidFill>
            <a:round/>
            <a:headEnd/>
            <a:tailEnd/>
          </a:ln>
        </p:spPr>
        <p:txBody>
          <a:bodyPr wrap="none">
            <a:spAutoFit/>
          </a:bodyPr>
          <a:lstStyle/>
          <a:p>
            <a:endParaRPr lang="en-US"/>
          </a:p>
        </p:txBody>
      </p:sp>
      <p:sp>
        <p:nvSpPr>
          <p:cNvPr id="20492" name="Freeform 11"/>
          <p:cNvSpPr>
            <a:spLocks/>
          </p:cNvSpPr>
          <p:nvPr/>
        </p:nvSpPr>
        <p:spPr bwMode="auto">
          <a:xfrm>
            <a:off x="4806950" y="3914775"/>
            <a:ext cx="773113" cy="2074863"/>
          </a:xfrm>
          <a:custGeom>
            <a:avLst/>
            <a:gdLst>
              <a:gd name="T0" fmla="*/ 2147483647 w 123"/>
              <a:gd name="T1" fmla="*/ 2147483647 h 328"/>
              <a:gd name="T2" fmla="*/ 2147483647 w 123"/>
              <a:gd name="T3" fmla="*/ 2147483647 h 328"/>
              <a:gd name="T4" fmla="*/ 0 w 123"/>
              <a:gd name="T5" fmla="*/ 0 h 328"/>
              <a:gd name="T6" fmla="*/ 2147483647 w 123"/>
              <a:gd name="T7" fmla="*/ 2147483647 h 328"/>
              <a:gd name="T8" fmla="*/ 0 60000 65536"/>
              <a:gd name="T9" fmla="*/ 0 60000 65536"/>
              <a:gd name="T10" fmla="*/ 0 60000 65536"/>
              <a:gd name="T11" fmla="*/ 0 60000 65536"/>
              <a:gd name="T12" fmla="*/ 0 w 123"/>
              <a:gd name="T13" fmla="*/ 0 h 328"/>
              <a:gd name="T14" fmla="*/ 123 w 123"/>
              <a:gd name="T15" fmla="*/ 328 h 328"/>
            </a:gdLst>
            <a:ahLst/>
            <a:cxnLst>
              <a:cxn ang="T8">
                <a:pos x="T0" y="T1"/>
              </a:cxn>
              <a:cxn ang="T9">
                <a:pos x="T2" y="T3"/>
              </a:cxn>
              <a:cxn ang="T10">
                <a:pos x="T4" y="T5"/>
              </a:cxn>
              <a:cxn ang="T11">
                <a:pos x="T6" y="T7"/>
              </a:cxn>
            </a:cxnLst>
            <a:rect l="T12" t="T13" r="T14" b="T15"/>
            <a:pathLst>
              <a:path w="123" h="328">
                <a:moveTo>
                  <a:pt x="6" y="328"/>
                </a:moveTo>
                <a:cubicBezTo>
                  <a:pt x="46" y="328"/>
                  <a:pt x="86" y="320"/>
                  <a:pt x="123" y="305"/>
                </a:cubicBezTo>
                <a:lnTo>
                  <a:pt x="0" y="0"/>
                </a:lnTo>
                <a:lnTo>
                  <a:pt x="6" y="328"/>
                </a:lnTo>
                <a:close/>
              </a:path>
            </a:pathLst>
          </a:custGeom>
          <a:solidFill>
            <a:srgbClr val="99CCFF"/>
          </a:solidFill>
          <a:ln w="6350">
            <a:solidFill>
              <a:srgbClr val="000000"/>
            </a:solidFill>
            <a:round/>
            <a:headEnd/>
            <a:tailEnd/>
          </a:ln>
        </p:spPr>
        <p:txBody>
          <a:bodyPr wrap="none">
            <a:spAutoFit/>
          </a:bodyPr>
          <a:lstStyle/>
          <a:p>
            <a:endParaRPr lang="en-US"/>
          </a:p>
        </p:txBody>
      </p:sp>
      <p:sp>
        <p:nvSpPr>
          <p:cNvPr id="20493" name="Freeform 12"/>
          <p:cNvSpPr>
            <a:spLocks/>
          </p:cNvSpPr>
          <p:nvPr/>
        </p:nvSpPr>
        <p:spPr bwMode="auto">
          <a:xfrm>
            <a:off x="3370263" y="3914775"/>
            <a:ext cx="1474787" cy="2074863"/>
          </a:xfrm>
          <a:custGeom>
            <a:avLst/>
            <a:gdLst>
              <a:gd name="T0" fmla="*/ 0 w 235"/>
              <a:gd name="T1" fmla="*/ 2147483647 h 328"/>
              <a:gd name="T2" fmla="*/ 2147483647 w 235"/>
              <a:gd name="T3" fmla="*/ 2147483647 h 328"/>
              <a:gd name="T4" fmla="*/ 2147483647 w 235"/>
              <a:gd name="T5" fmla="*/ 2147483647 h 328"/>
              <a:gd name="T6" fmla="*/ 2147483647 w 235"/>
              <a:gd name="T7" fmla="*/ 0 h 328"/>
              <a:gd name="T8" fmla="*/ 0 w 235"/>
              <a:gd name="T9" fmla="*/ 2147483647 h 328"/>
              <a:gd name="T10" fmla="*/ 0 60000 65536"/>
              <a:gd name="T11" fmla="*/ 0 60000 65536"/>
              <a:gd name="T12" fmla="*/ 0 60000 65536"/>
              <a:gd name="T13" fmla="*/ 0 60000 65536"/>
              <a:gd name="T14" fmla="*/ 0 60000 65536"/>
              <a:gd name="T15" fmla="*/ 0 w 235"/>
              <a:gd name="T16" fmla="*/ 0 h 328"/>
              <a:gd name="T17" fmla="*/ 235 w 235"/>
              <a:gd name="T18" fmla="*/ 328 h 328"/>
            </a:gdLst>
            <a:ahLst/>
            <a:cxnLst>
              <a:cxn ang="T10">
                <a:pos x="T0" y="T1"/>
              </a:cxn>
              <a:cxn ang="T11">
                <a:pos x="T2" y="T3"/>
              </a:cxn>
              <a:cxn ang="T12">
                <a:pos x="T4" y="T5"/>
              </a:cxn>
              <a:cxn ang="T13">
                <a:pos x="T6" y="T7"/>
              </a:cxn>
              <a:cxn ang="T14">
                <a:pos x="T8" y="T9"/>
              </a:cxn>
            </a:cxnLst>
            <a:rect l="T15" t="T16" r="T17" b="T18"/>
            <a:pathLst>
              <a:path w="235" h="328">
                <a:moveTo>
                  <a:pt x="0" y="236"/>
                </a:moveTo>
                <a:cubicBezTo>
                  <a:pt x="62" y="295"/>
                  <a:pt x="144" y="328"/>
                  <a:pt x="229" y="328"/>
                </a:cubicBezTo>
                <a:cubicBezTo>
                  <a:pt x="231" y="328"/>
                  <a:pt x="233" y="328"/>
                  <a:pt x="235" y="328"/>
                </a:cubicBezTo>
                <a:lnTo>
                  <a:pt x="229" y="0"/>
                </a:lnTo>
                <a:lnTo>
                  <a:pt x="0" y="236"/>
                </a:lnTo>
                <a:close/>
              </a:path>
            </a:pathLst>
          </a:custGeom>
          <a:solidFill>
            <a:srgbClr val="FF6600"/>
          </a:solidFill>
          <a:ln w="6350">
            <a:solidFill>
              <a:srgbClr val="000000"/>
            </a:solidFill>
            <a:round/>
            <a:headEnd/>
            <a:tailEnd/>
          </a:ln>
        </p:spPr>
        <p:txBody>
          <a:bodyPr wrap="none">
            <a:spAutoFit/>
          </a:bodyPr>
          <a:lstStyle/>
          <a:p>
            <a:endParaRPr lang="en-US"/>
          </a:p>
        </p:txBody>
      </p:sp>
      <p:sp>
        <p:nvSpPr>
          <p:cNvPr id="20494" name="Freeform 13"/>
          <p:cNvSpPr>
            <a:spLocks/>
          </p:cNvSpPr>
          <p:nvPr/>
        </p:nvSpPr>
        <p:spPr bwMode="auto">
          <a:xfrm>
            <a:off x="3225800" y="3914775"/>
            <a:ext cx="1581150" cy="1492250"/>
          </a:xfrm>
          <a:custGeom>
            <a:avLst/>
            <a:gdLst>
              <a:gd name="T0" fmla="*/ 0 w 252"/>
              <a:gd name="T1" fmla="*/ 2147483647 h 236"/>
              <a:gd name="T2" fmla="*/ 2147483647 w 252"/>
              <a:gd name="T3" fmla="*/ 2147483647 h 236"/>
              <a:gd name="T4" fmla="*/ 2147483647 w 252"/>
              <a:gd name="T5" fmla="*/ 0 h 236"/>
              <a:gd name="T6" fmla="*/ 0 w 252"/>
              <a:gd name="T7" fmla="*/ 2147483647 h 236"/>
              <a:gd name="T8" fmla="*/ 0 60000 65536"/>
              <a:gd name="T9" fmla="*/ 0 60000 65536"/>
              <a:gd name="T10" fmla="*/ 0 60000 65536"/>
              <a:gd name="T11" fmla="*/ 0 60000 65536"/>
              <a:gd name="T12" fmla="*/ 0 w 252"/>
              <a:gd name="T13" fmla="*/ 0 h 236"/>
              <a:gd name="T14" fmla="*/ 252 w 252"/>
              <a:gd name="T15" fmla="*/ 236 h 236"/>
            </a:gdLst>
            <a:ahLst/>
            <a:cxnLst>
              <a:cxn ang="T8">
                <a:pos x="T0" y="T1"/>
              </a:cxn>
              <a:cxn ang="T9">
                <a:pos x="T2" y="T3"/>
              </a:cxn>
              <a:cxn ang="T10">
                <a:pos x="T4" y="T5"/>
              </a:cxn>
              <a:cxn ang="T11">
                <a:pos x="T6" y="T7"/>
              </a:cxn>
            </a:cxnLst>
            <a:rect l="T12" t="T13" r="T14" b="T15"/>
            <a:pathLst>
              <a:path w="252" h="236">
                <a:moveTo>
                  <a:pt x="0" y="211"/>
                </a:moveTo>
                <a:cubicBezTo>
                  <a:pt x="7" y="220"/>
                  <a:pt x="15" y="228"/>
                  <a:pt x="23" y="236"/>
                </a:cubicBezTo>
                <a:lnTo>
                  <a:pt x="252" y="0"/>
                </a:lnTo>
                <a:lnTo>
                  <a:pt x="0" y="211"/>
                </a:lnTo>
                <a:close/>
              </a:path>
            </a:pathLst>
          </a:custGeom>
          <a:solidFill>
            <a:srgbClr val="FF00FF"/>
          </a:solidFill>
          <a:ln w="6350">
            <a:solidFill>
              <a:srgbClr val="000000"/>
            </a:solidFill>
            <a:round/>
            <a:headEnd/>
            <a:tailEnd/>
          </a:ln>
        </p:spPr>
        <p:txBody>
          <a:bodyPr wrap="none">
            <a:spAutoFit/>
          </a:bodyPr>
          <a:lstStyle/>
          <a:p>
            <a:endParaRPr lang="en-US"/>
          </a:p>
        </p:txBody>
      </p:sp>
      <p:sp>
        <p:nvSpPr>
          <p:cNvPr id="20495" name="Freeform 14"/>
          <p:cNvSpPr>
            <a:spLocks/>
          </p:cNvSpPr>
          <p:nvPr/>
        </p:nvSpPr>
        <p:spPr bwMode="auto">
          <a:xfrm>
            <a:off x="3181350" y="3914775"/>
            <a:ext cx="1625600" cy="1333500"/>
          </a:xfrm>
          <a:custGeom>
            <a:avLst/>
            <a:gdLst>
              <a:gd name="T0" fmla="*/ 0 w 259"/>
              <a:gd name="T1" fmla="*/ 2147483647 h 211"/>
              <a:gd name="T2" fmla="*/ 2147483647 w 259"/>
              <a:gd name="T3" fmla="*/ 2147483647 h 211"/>
              <a:gd name="T4" fmla="*/ 2147483647 w 259"/>
              <a:gd name="T5" fmla="*/ 0 h 211"/>
              <a:gd name="T6" fmla="*/ 0 w 259"/>
              <a:gd name="T7" fmla="*/ 2147483647 h 211"/>
              <a:gd name="T8" fmla="*/ 0 60000 65536"/>
              <a:gd name="T9" fmla="*/ 0 60000 65536"/>
              <a:gd name="T10" fmla="*/ 0 60000 65536"/>
              <a:gd name="T11" fmla="*/ 0 60000 65536"/>
              <a:gd name="T12" fmla="*/ 0 w 259"/>
              <a:gd name="T13" fmla="*/ 0 h 211"/>
              <a:gd name="T14" fmla="*/ 259 w 259"/>
              <a:gd name="T15" fmla="*/ 211 h 211"/>
            </a:gdLst>
            <a:ahLst/>
            <a:cxnLst>
              <a:cxn ang="T8">
                <a:pos x="T0" y="T1"/>
              </a:cxn>
              <a:cxn ang="T9">
                <a:pos x="T2" y="T3"/>
              </a:cxn>
              <a:cxn ang="T10">
                <a:pos x="T4" y="T5"/>
              </a:cxn>
              <a:cxn ang="T11">
                <a:pos x="T6" y="T7"/>
              </a:cxn>
            </a:cxnLst>
            <a:rect l="T12" t="T13" r="T14" b="T15"/>
            <a:pathLst>
              <a:path w="259" h="211">
                <a:moveTo>
                  <a:pt x="0" y="202"/>
                </a:moveTo>
                <a:cubicBezTo>
                  <a:pt x="2" y="205"/>
                  <a:pt x="5" y="208"/>
                  <a:pt x="7" y="211"/>
                </a:cubicBezTo>
                <a:lnTo>
                  <a:pt x="259" y="0"/>
                </a:lnTo>
                <a:lnTo>
                  <a:pt x="0" y="202"/>
                </a:lnTo>
                <a:close/>
              </a:path>
            </a:pathLst>
          </a:custGeom>
          <a:solidFill>
            <a:srgbClr val="FFFF00"/>
          </a:solidFill>
          <a:ln w="6350">
            <a:solidFill>
              <a:srgbClr val="000000"/>
            </a:solidFill>
            <a:round/>
            <a:headEnd/>
            <a:tailEnd/>
          </a:ln>
        </p:spPr>
        <p:txBody>
          <a:bodyPr wrap="none">
            <a:spAutoFit/>
          </a:bodyPr>
          <a:lstStyle/>
          <a:p>
            <a:endParaRPr lang="en-US"/>
          </a:p>
        </p:txBody>
      </p:sp>
      <p:sp>
        <p:nvSpPr>
          <p:cNvPr id="20496" name="Freeform 15"/>
          <p:cNvSpPr>
            <a:spLocks/>
          </p:cNvSpPr>
          <p:nvPr/>
        </p:nvSpPr>
        <p:spPr bwMode="auto">
          <a:xfrm>
            <a:off x="2767013" y="3914775"/>
            <a:ext cx="2039937" cy="1277938"/>
          </a:xfrm>
          <a:custGeom>
            <a:avLst/>
            <a:gdLst>
              <a:gd name="T0" fmla="*/ 0 w 325"/>
              <a:gd name="T1" fmla="*/ 2147483647 h 202"/>
              <a:gd name="T2" fmla="*/ 2147483647 w 325"/>
              <a:gd name="T3" fmla="*/ 2147483647 h 202"/>
              <a:gd name="T4" fmla="*/ 2147483647 w 325"/>
              <a:gd name="T5" fmla="*/ 0 h 202"/>
              <a:gd name="T6" fmla="*/ 0 w 325"/>
              <a:gd name="T7" fmla="*/ 2147483647 h 202"/>
              <a:gd name="T8" fmla="*/ 0 60000 65536"/>
              <a:gd name="T9" fmla="*/ 0 60000 65536"/>
              <a:gd name="T10" fmla="*/ 0 60000 65536"/>
              <a:gd name="T11" fmla="*/ 0 60000 65536"/>
              <a:gd name="T12" fmla="*/ 0 w 325"/>
              <a:gd name="T13" fmla="*/ 0 h 202"/>
              <a:gd name="T14" fmla="*/ 325 w 325"/>
              <a:gd name="T15" fmla="*/ 202 h 202"/>
            </a:gdLst>
            <a:ahLst/>
            <a:cxnLst>
              <a:cxn ang="T8">
                <a:pos x="T0" y="T1"/>
              </a:cxn>
              <a:cxn ang="T9">
                <a:pos x="T2" y="T3"/>
              </a:cxn>
              <a:cxn ang="T10">
                <a:pos x="T4" y="T5"/>
              </a:cxn>
              <a:cxn ang="T11">
                <a:pos x="T6" y="T7"/>
              </a:cxn>
            </a:cxnLst>
            <a:rect l="T12" t="T13" r="T14" b="T15"/>
            <a:pathLst>
              <a:path w="325" h="202">
                <a:moveTo>
                  <a:pt x="0" y="51"/>
                </a:moveTo>
                <a:cubicBezTo>
                  <a:pt x="9" y="106"/>
                  <a:pt x="32" y="158"/>
                  <a:pt x="66" y="202"/>
                </a:cubicBezTo>
                <a:lnTo>
                  <a:pt x="325" y="0"/>
                </a:lnTo>
                <a:lnTo>
                  <a:pt x="0" y="51"/>
                </a:lnTo>
                <a:close/>
              </a:path>
            </a:pathLst>
          </a:custGeom>
          <a:solidFill>
            <a:srgbClr val="AA3871"/>
          </a:solidFill>
          <a:ln w="6350">
            <a:solidFill>
              <a:srgbClr val="000000"/>
            </a:solidFill>
            <a:round/>
            <a:headEnd/>
            <a:tailEnd/>
          </a:ln>
        </p:spPr>
        <p:txBody>
          <a:bodyPr wrap="none">
            <a:spAutoFit/>
          </a:bodyPr>
          <a:lstStyle/>
          <a:p>
            <a:endParaRPr lang="en-US"/>
          </a:p>
        </p:txBody>
      </p:sp>
      <p:sp>
        <p:nvSpPr>
          <p:cNvPr id="20497" name="Freeform 16"/>
          <p:cNvSpPr>
            <a:spLocks/>
          </p:cNvSpPr>
          <p:nvPr/>
        </p:nvSpPr>
        <p:spPr bwMode="auto">
          <a:xfrm>
            <a:off x="2747963" y="3914775"/>
            <a:ext cx="2058987" cy="322263"/>
          </a:xfrm>
          <a:custGeom>
            <a:avLst/>
            <a:gdLst>
              <a:gd name="T0" fmla="*/ 0 w 328"/>
              <a:gd name="T1" fmla="*/ 2147483647 h 51"/>
              <a:gd name="T2" fmla="*/ 2147483647 w 328"/>
              <a:gd name="T3" fmla="*/ 2147483647 h 51"/>
              <a:gd name="T4" fmla="*/ 2147483647 w 328"/>
              <a:gd name="T5" fmla="*/ 0 h 51"/>
              <a:gd name="T6" fmla="*/ 0 w 328"/>
              <a:gd name="T7" fmla="*/ 2147483647 h 51"/>
              <a:gd name="T8" fmla="*/ 0 60000 65536"/>
              <a:gd name="T9" fmla="*/ 0 60000 65536"/>
              <a:gd name="T10" fmla="*/ 0 60000 65536"/>
              <a:gd name="T11" fmla="*/ 0 60000 65536"/>
              <a:gd name="T12" fmla="*/ 0 w 328"/>
              <a:gd name="T13" fmla="*/ 0 h 51"/>
              <a:gd name="T14" fmla="*/ 328 w 328"/>
              <a:gd name="T15" fmla="*/ 51 h 51"/>
            </a:gdLst>
            <a:ahLst/>
            <a:cxnLst>
              <a:cxn ang="T8">
                <a:pos x="T0" y="T1"/>
              </a:cxn>
              <a:cxn ang="T9">
                <a:pos x="T2" y="T3"/>
              </a:cxn>
              <a:cxn ang="T10">
                <a:pos x="T4" y="T5"/>
              </a:cxn>
              <a:cxn ang="T11">
                <a:pos x="T6" y="T7"/>
              </a:cxn>
            </a:cxnLst>
            <a:rect l="T12" t="T13" r="T14" b="T15"/>
            <a:pathLst>
              <a:path w="328" h="51">
                <a:moveTo>
                  <a:pt x="0" y="5"/>
                </a:moveTo>
                <a:cubicBezTo>
                  <a:pt x="0" y="21"/>
                  <a:pt x="1" y="36"/>
                  <a:pt x="3" y="51"/>
                </a:cubicBezTo>
                <a:lnTo>
                  <a:pt x="328" y="0"/>
                </a:lnTo>
                <a:lnTo>
                  <a:pt x="0" y="5"/>
                </a:lnTo>
                <a:close/>
              </a:path>
            </a:pathLst>
          </a:custGeom>
          <a:solidFill>
            <a:srgbClr val="AA3871"/>
          </a:solidFill>
          <a:ln w="6350">
            <a:solidFill>
              <a:srgbClr val="000000"/>
            </a:solidFill>
            <a:round/>
            <a:headEnd/>
            <a:tailEnd/>
          </a:ln>
        </p:spPr>
        <p:txBody>
          <a:bodyPr wrap="none">
            <a:spAutoFit/>
          </a:bodyPr>
          <a:lstStyle/>
          <a:p>
            <a:endParaRPr lang="en-US"/>
          </a:p>
        </p:txBody>
      </p:sp>
      <p:sp>
        <p:nvSpPr>
          <p:cNvPr id="20498" name="Freeform 17"/>
          <p:cNvSpPr>
            <a:spLocks/>
          </p:cNvSpPr>
          <p:nvPr/>
        </p:nvSpPr>
        <p:spPr bwMode="auto">
          <a:xfrm>
            <a:off x="2741613" y="3306763"/>
            <a:ext cx="2065337" cy="638175"/>
          </a:xfrm>
          <a:custGeom>
            <a:avLst/>
            <a:gdLst>
              <a:gd name="T0" fmla="*/ 2147483647 w 329"/>
              <a:gd name="T1" fmla="*/ 0 h 101"/>
              <a:gd name="T2" fmla="*/ 2147483647 w 329"/>
              <a:gd name="T3" fmla="*/ 2147483647 h 101"/>
              <a:gd name="T4" fmla="*/ 2147483647 w 329"/>
              <a:gd name="T5" fmla="*/ 2147483647 h 101"/>
              <a:gd name="T6" fmla="*/ 2147483647 w 329"/>
              <a:gd name="T7" fmla="*/ 2147483647 h 101"/>
              <a:gd name="T8" fmla="*/ 2147483647 w 329"/>
              <a:gd name="T9" fmla="*/ 0 h 101"/>
              <a:gd name="T10" fmla="*/ 0 60000 65536"/>
              <a:gd name="T11" fmla="*/ 0 60000 65536"/>
              <a:gd name="T12" fmla="*/ 0 60000 65536"/>
              <a:gd name="T13" fmla="*/ 0 60000 65536"/>
              <a:gd name="T14" fmla="*/ 0 60000 65536"/>
              <a:gd name="T15" fmla="*/ 0 w 329"/>
              <a:gd name="T16" fmla="*/ 0 h 101"/>
              <a:gd name="T17" fmla="*/ 329 w 329"/>
              <a:gd name="T18" fmla="*/ 101 h 101"/>
            </a:gdLst>
            <a:ahLst/>
            <a:cxnLst>
              <a:cxn ang="T10">
                <a:pos x="T0" y="T1"/>
              </a:cxn>
              <a:cxn ang="T11">
                <a:pos x="T2" y="T3"/>
              </a:cxn>
              <a:cxn ang="T12">
                <a:pos x="T4" y="T5"/>
              </a:cxn>
              <a:cxn ang="T13">
                <a:pos x="T6" y="T7"/>
              </a:cxn>
              <a:cxn ang="T14">
                <a:pos x="T8" y="T9"/>
              </a:cxn>
            </a:cxnLst>
            <a:rect l="T15" t="T16" r="T17" b="T18"/>
            <a:pathLst>
              <a:path w="329" h="101">
                <a:moveTo>
                  <a:pt x="15" y="0"/>
                </a:moveTo>
                <a:cubicBezTo>
                  <a:pt x="5" y="31"/>
                  <a:pt x="1" y="63"/>
                  <a:pt x="1" y="96"/>
                </a:cubicBezTo>
                <a:cubicBezTo>
                  <a:pt x="0" y="98"/>
                  <a:pt x="1" y="100"/>
                  <a:pt x="1" y="101"/>
                </a:cubicBezTo>
                <a:lnTo>
                  <a:pt x="329" y="96"/>
                </a:lnTo>
                <a:lnTo>
                  <a:pt x="15" y="0"/>
                </a:lnTo>
                <a:close/>
              </a:path>
            </a:pathLst>
          </a:custGeom>
          <a:solidFill>
            <a:srgbClr val="00AA00"/>
          </a:solidFill>
          <a:ln w="6350">
            <a:solidFill>
              <a:srgbClr val="000000"/>
            </a:solidFill>
            <a:round/>
            <a:headEnd/>
            <a:tailEnd/>
          </a:ln>
        </p:spPr>
        <p:txBody>
          <a:bodyPr wrap="none">
            <a:spAutoFit/>
          </a:bodyPr>
          <a:lstStyle/>
          <a:p>
            <a:endParaRPr lang="en-US"/>
          </a:p>
        </p:txBody>
      </p:sp>
      <p:sp>
        <p:nvSpPr>
          <p:cNvPr id="20499" name="Freeform 18"/>
          <p:cNvSpPr>
            <a:spLocks/>
          </p:cNvSpPr>
          <p:nvPr/>
        </p:nvSpPr>
        <p:spPr bwMode="auto">
          <a:xfrm>
            <a:off x="2835275" y="2667000"/>
            <a:ext cx="1971675" cy="1247775"/>
          </a:xfrm>
          <a:custGeom>
            <a:avLst/>
            <a:gdLst>
              <a:gd name="T0" fmla="*/ 2147483647 w 314"/>
              <a:gd name="T1" fmla="*/ 0 h 197"/>
              <a:gd name="T2" fmla="*/ 0 w 314"/>
              <a:gd name="T3" fmla="*/ 2147483647 h 197"/>
              <a:gd name="T4" fmla="*/ 2147483647 w 314"/>
              <a:gd name="T5" fmla="*/ 2147483647 h 197"/>
              <a:gd name="T6" fmla="*/ 2147483647 w 314"/>
              <a:gd name="T7" fmla="*/ 0 h 197"/>
              <a:gd name="T8" fmla="*/ 0 60000 65536"/>
              <a:gd name="T9" fmla="*/ 0 60000 65536"/>
              <a:gd name="T10" fmla="*/ 0 60000 65536"/>
              <a:gd name="T11" fmla="*/ 0 60000 65536"/>
              <a:gd name="T12" fmla="*/ 0 w 314"/>
              <a:gd name="T13" fmla="*/ 0 h 197"/>
              <a:gd name="T14" fmla="*/ 314 w 314"/>
              <a:gd name="T15" fmla="*/ 197 h 197"/>
            </a:gdLst>
            <a:ahLst/>
            <a:cxnLst>
              <a:cxn ang="T8">
                <a:pos x="T0" y="T1"/>
              </a:cxn>
              <a:cxn ang="T9">
                <a:pos x="T2" y="T3"/>
              </a:cxn>
              <a:cxn ang="T10">
                <a:pos x="T4" y="T5"/>
              </a:cxn>
              <a:cxn ang="T11">
                <a:pos x="T6" y="T7"/>
              </a:cxn>
            </a:cxnLst>
            <a:rect l="T12" t="T13" r="T14" b="T15"/>
            <a:pathLst>
              <a:path w="314" h="197">
                <a:moveTo>
                  <a:pt x="52" y="0"/>
                </a:moveTo>
                <a:cubicBezTo>
                  <a:pt x="29" y="30"/>
                  <a:pt x="11" y="64"/>
                  <a:pt x="0" y="101"/>
                </a:cubicBezTo>
                <a:lnTo>
                  <a:pt x="314" y="197"/>
                </a:lnTo>
                <a:lnTo>
                  <a:pt x="52" y="0"/>
                </a:lnTo>
                <a:close/>
              </a:path>
            </a:pathLst>
          </a:custGeom>
          <a:solidFill>
            <a:srgbClr val="00BE00"/>
          </a:solidFill>
          <a:ln w="6350">
            <a:solidFill>
              <a:srgbClr val="000000"/>
            </a:solidFill>
            <a:round/>
            <a:headEnd/>
            <a:tailEnd/>
          </a:ln>
        </p:spPr>
        <p:txBody>
          <a:bodyPr wrap="none">
            <a:spAutoFit/>
          </a:bodyPr>
          <a:lstStyle/>
          <a:p>
            <a:endParaRPr lang="en-US"/>
          </a:p>
        </p:txBody>
      </p:sp>
      <p:sp>
        <p:nvSpPr>
          <p:cNvPr id="20500" name="Freeform 19"/>
          <p:cNvSpPr>
            <a:spLocks/>
          </p:cNvSpPr>
          <p:nvPr/>
        </p:nvSpPr>
        <p:spPr bwMode="auto">
          <a:xfrm>
            <a:off x="3162300" y="2579688"/>
            <a:ext cx="1644650" cy="1335087"/>
          </a:xfrm>
          <a:custGeom>
            <a:avLst/>
            <a:gdLst>
              <a:gd name="T0" fmla="*/ 2147483647 w 262"/>
              <a:gd name="T1" fmla="*/ 0 h 211"/>
              <a:gd name="T2" fmla="*/ 0 w 262"/>
              <a:gd name="T3" fmla="*/ 2147483647 h 211"/>
              <a:gd name="T4" fmla="*/ 2147483647 w 262"/>
              <a:gd name="T5" fmla="*/ 2147483647 h 211"/>
              <a:gd name="T6" fmla="*/ 2147483647 w 262"/>
              <a:gd name="T7" fmla="*/ 0 h 211"/>
              <a:gd name="T8" fmla="*/ 0 60000 65536"/>
              <a:gd name="T9" fmla="*/ 0 60000 65536"/>
              <a:gd name="T10" fmla="*/ 0 60000 65536"/>
              <a:gd name="T11" fmla="*/ 0 60000 65536"/>
              <a:gd name="T12" fmla="*/ 0 w 262"/>
              <a:gd name="T13" fmla="*/ 0 h 211"/>
              <a:gd name="T14" fmla="*/ 262 w 262"/>
              <a:gd name="T15" fmla="*/ 211 h 211"/>
            </a:gdLst>
            <a:ahLst/>
            <a:cxnLst>
              <a:cxn ang="T8">
                <a:pos x="T0" y="T1"/>
              </a:cxn>
              <a:cxn ang="T9">
                <a:pos x="T2" y="T3"/>
              </a:cxn>
              <a:cxn ang="T10">
                <a:pos x="T4" y="T5"/>
              </a:cxn>
              <a:cxn ang="T11">
                <a:pos x="T6" y="T7"/>
              </a:cxn>
            </a:cxnLst>
            <a:rect l="T12" t="T13" r="T14" b="T15"/>
            <a:pathLst>
              <a:path w="262" h="211">
                <a:moveTo>
                  <a:pt x="11" y="0"/>
                </a:moveTo>
                <a:cubicBezTo>
                  <a:pt x="7" y="4"/>
                  <a:pt x="3" y="9"/>
                  <a:pt x="0" y="14"/>
                </a:cubicBezTo>
                <a:lnTo>
                  <a:pt x="262" y="211"/>
                </a:lnTo>
                <a:lnTo>
                  <a:pt x="11" y="0"/>
                </a:lnTo>
                <a:close/>
              </a:path>
            </a:pathLst>
          </a:custGeom>
          <a:solidFill>
            <a:srgbClr val="00D200"/>
          </a:solidFill>
          <a:ln w="6350">
            <a:solidFill>
              <a:srgbClr val="000000"/>
            </a:solidFill>
            <a:round/>
            <a:headEnd/>
            <a:tailEnd/>
          </a:ln>
        </p:spPr>
        <p:txBody>
          <a:bodyPr wrap="none">
            <a:spAutoFit/>
          </a:bodyPr>
          <a:lstStyle/>
          <a:p>
            <a:endParaRPr lang="en-US"/>
          </a:p>
        </p:txBody>
      </p:sp>
      <p:sp>
        <p:nvSpPr>
          <p:cNvPr id="20501" name="Freeform 20"/>
          <p:cNvSpPr>
            <a:spLocks/>
          </p:cNvSpPr>
          <p:nvPr/>
        </p:nvSpPr>
        <p:spPr bwMode="auto">
          <a:xfrm>
            <a:off x="3232150" y="2420938"/>
            <a:ext cx="1574800" cy="1493837"/>
          </a:xfrm>
          <a:custGeom>
            <a:avLst/>
            <a:gdLst>
              <a:gd name="T0" fmla="*/ 2147483647 w 251"/>
              <a:gd name="T1" fmla="*/ 0 h 236"/>
              <a:gd name="T2" fmla="*/ 0 w 251"/>
              <a:gd name="T3" fmla="*/ 2147483647 h 236"/>
              <a:gd name="T4" fmla="*/ 2147483647 w 251"/>
              <a:gd name="T5" fmla="*/ 2147483647 h 236"/>
              <a:gd name="T6" fmla="*/ 2147483647 w 251"/>
              <a:gd name="T7" fmla="*/ 0 h 236"/>
              <a:gd name="T8" fmla="*/ 0 60000 65536"/>
              <a:gd name="T9" fmla="*/ 0 60000 65536"/>
              <a:gd name="T10" fmla="*/ 0 60000 65536"/>
              <a:gd name="T11" fmla="*/ 0 60000 65536"/>
              <a:gd name="T12" fmla="*/ 0 w 251"/>
              <a:gd name="T13" fmla="*/ 0 h 236"/>
              <a:gd name="T14" fmla="*/ 251 w 251"/>
              <a:gd name="T15" fmla="*/ 236 h 236"/>
            </a:gdLst>
            <a:ahLst/>
            <a:cxnLst>
              <a:cxn ang="T8">
                <a:pos x="T0" y="T1"/>
              </a:cxn>
              <a:cxn ang="T9">
                <a:pos x="T2" y="T3"/>
              </a:cxn>
              <a:cxn ang="T10">
                <a:pos x="T4" y="T5"/>
              </a:cxn>
              <a:cxn ang="T11">
                <a:pos x="T6" y="T7"/>
              </a:cxn>
            </a:cxnLst>
            <a:rect l="T12" t="T13" r="T14" b="T15"/>
            <a:pathLst>
              <a:path w="251" h="236">
                <a:moveTo>
                  <a:pt x="23" y="0"/>
                </a:moveTo>
                <a:cubicBezTo>
                  <a:pt x="15" y="8"/>
                  <a:pt x="7" y="16"/>
                  <a:pt x="0" y="25"/>
                </a:cubicBezTo>
                <a:lnTo>
                  <a:pt x="251" y="236"/>
                </a:lnTo>
                <a:lnTo>
                  <a:pt x="23" y="0"/>
                </a:lnTo>
                <a:close/>
              </a:path>
            </a:pathLst>
          </a:custGeom>
          <a:solidFill>
            <a:srgbClr val="00D200"/>
          </a:solidFill>
          <a:ln w="6350">
            <a:solidFill>
              <a:srgbClr val="000000"/>
            </a:solidFill>
            <a:round/>
            <a:headEnd/>
            <a:tailEnd/>
          </a:ln>
        </p:spPr>
        <p:txBody>
          <a:bodyPr wrap="none">
            <a:spAutoFit/>
          </a:bodyPr>
          <a:lstStyle/>
          <a:p>
            <a:endParaRPr lang="en-US"/>
          </a:p>
        </p:txBody>
      </p:sp>
      <p:sp>
        <p:nvSpPr>
          <p:cNvPr id="20502" name="Freeform 21"/>
          <p:cNvSpPr>
            <a:spLocks/>
          </p:cNvSpPr>
          <p:nvPr/>
        </p:nvSpPr>
        <p:spPr bwMode="auto">
          <a:xfrm>
            <a:off x="3375025" y="2174875"/>
            <a:ext cx="1431925" cy="1739900"/>
          </a:xfrm>
          <a:custGeom>
            <a:avLst/>
            <a:gdLst>
              <a:gd name="T0" fmla="*/ 2147483647 w 228"/>
              <a:gd name="T1" fmla="*/ 0 h 275"/>
              <a:gd name="T2" fmla="*/ 0 w 228"/>
              <a:gd name="T3" fmla="*/ 2147483647 h 275"/>
              <a:gd name="T4" fmla="*/ 2147483647 w 228"/>
              <a:gd name="T5" fmla="*/ 2147483647 h 275"/>
              <a:gd name="T6" fmla="*/ 2147483647 w 228"/>
              <a:gd name="T7" fmla="*/ 0 h 275"/>
              <a:gd name="T8" fmla="*/ 0 60000 65536"/>
              <a:gd name="T9" fmla="*/ 0 60000 65536"/>
              <a:gd name="T10" fmla="*/ 0 60000 65536"/>
              <a:gd name="T11" fmla="*/ 0 60000 65536"/>
              <a:gd name="T12" fmla="*/ 0 w 228"/>
              <a:gd name="T13" fmla="*/ 0 h 275"/>
              <a:gd name="T14" fmla="*/ 228 w 228"/>
              <a:gd name="T15" fmla="*/ 275 h 275"/>
            </a:gdLst>
            <a:ahLst/>
            <a:cxnLst>
              <a:cxn ang="T8">
                <a:pos x="T0" y="T1"/>
              </a:cxn>
              <a:cxn ang="T9">
                <a:pos x="T2" y="T3"/>
              </a:cxn>
              <a:cxn ang="T10">
                <a:pos x="T4" y="T5"/>
              </a:cxn>
              <a:cxn ang="T11">
                <a:pos x="T6" y="T7"/>
              </a:cxn>
            </a:cxnLst>
            <a:rect l="T12" t="T13" r="T14" b="T15"/>
            <a:pathLst>
              <a:path w="228" h="275">
                <a:moveTo>
                  <a:pt x="49" y="0"/>
                </a:moveTo>
                <a:cubicBezTo>
                  <a:pt x="31" y="11"/>
                  <a:pt x="15" y="24"/>
                  <a:pt x="0" y="39"/>
                </a:cubicBezTo>
                <a:lnTo>
                  <a:pt x="228" y="275"/>
                </a:lnTo>
                <a:lnTo>
                  <a:pt x="49" y="0"/>
                </a:lnTo>
                <a:close/>
              </a:path>
            </a:pathLst>
          </a:custGeom>
          <a:solidFill>
            <a:srgbClr val="FFFF00"/>
          </a:solidFill>
          <a:ln w="6350">
            <a:solidFill>
              <a:srgbClr val="000000"/>
            </a:solidFill>
            <a:round/>
            <a:headEnd/>
            <a:tailEnd/>
          </a:ln>
        </p:spPr>
        <p:txBody>
          <a:bodyPr wrap="none">
            <a:spAutoFit/>
          </a:bodyPr>
          <a:lstStyle/>
          <a:p>
            <a:endParaRPr lang="en-US"/>
          </a:p>
        </p:txBody>
      </p:sp>
      <p:sp>
        <p:nvSpPr>
          <p:cNvPr id="20503" name="Freeform 22"/>
          <p:cNvSpPr>
            <a:spLocks/>
          </p:cNvSpPr>
          <p:nvPr/>
        </p:nvSpPr>
        <p:spPr bwMode="auto">
          <a:xfrm>
            <a:off x="3683000" y="1978025"/>
            <a:ext cx="1123950" cy="1936750"/>
          </a:xfrm>
          <a:custGeom>
            <a:avLst/>
            <a:gdLst>
              <a:gd name="T0" fmla="*/ 2147483647 w 179"/>
              <a:gd name="T1" fmla="*/ 0 h 306"/>
              <a:gd name="T2" fmla="*/ 0 w 179"/>
              <a:gd name="T3" fmla="*/ 2147483647 h 306"/>
              <a:gd name="T4" fmla="*/ 2147483647 w 179"/>
              <a:gd name="T5" fmla="*/ 2147483647 h 306"/>
              <a:gd name="T6" fmla="*/ 2147483647 w 179"/>
              <a:gd name="T7" fmla="*/ 0 h 306"/>
              <a:gd name="T8" fmla="*/ 0 60000 65536"/>
              <a:gd name="T9" fmla="*/ 0 60000 65536"/>
              <a:gd name="T10" fmla="*/ 0 60000 65536"/>
              <a:gd name="T11" fmla="*/ 0 60000 65536"/>
              <a:gd name="T12" fmla="*/ 0 w 179"/>
              <a:gd name="T13" fmla="*/ 0 h 306"/>
              <a:gd name="T14" fmla="*/ 179 w 179"/>
              <a:gd name="T15" fmla="*/ 306 h 306"/>
            </a:gdLst>
            <a:ahLst/>
            <a:cxnLst>
              <a:cxn ang="T8">
                <a:pos x="T0" y="T1"/>
              </a:cxn>
              <a:cxn ang="T9">
                <a:pos x="T2" y="T3"/>
              </a:cxn>
              <a:cxn ang="T10">
                <a:pos x="T4" y="T5"/>
              </a:cxn>
              <a:cxn ang="T11">
                <a:pos x="T6" y="T7"/>
              </a:cxn>
            </a:cxnLst>
            <a:rect l="T12" t="T13" r="T14" b="T15"/>
            <a:pathLst>
              <a:path w="179" h="306">
                <a:moveTo>
                  <a:pt x="61" y="0"/>
                </a:moveTo>
                <a:cubicBezTo>
                  <a:pt x="39" y="8"/>
                  <a:pt x="19" y="18"/>
                  <a:pt x="0" y="31"/>
                </a:cubicBezTo>
                <a:lnTo>
                  <a:pt x="179" y="306"/>
                </a:lnTo>
                <a:lnTo>
                  <a:pt x="61" y="0"/>
                </a:lnTo>
                <a:close/>
              </a:path>
            </a:pathLst>
          </a:custGeom>
          <a:solidFill>
            <a:srgbClr val="FFFF5A"/>
          </a:solidFill>
          <a:ln w="6350">
            <a:solidFill>
              <a:srgbClr val="000000"/>
            </a:solidFill>
            <a:round/>
            <a:headEnd/>
            <a:tailEnd/>
          </a:ln>
        </p:spPr>
        <p:txBody>
          <a:bodyPr wrap="none">
            <a:spAutoFit/>
          </a:bodyPr>
          <a:lstStyle/>
          <a:p>
            <a:endParaRPr lang="en-US"/>
          </a:p>
        </p:txBody>
      </p:sp>
      <p:sp>
        <p:nvSpPr>
          <p:cNvPr id="20504" name="Freeform 23"/>
          <p:cNvSpPr>
            <a:spLocks/>
          </p:cNvSpPr>
          <p:nvPr/>
        </p:nvSpPr>
        <p:spPr bwMode="auto">
          <a:xfrm>
            <a:off x="4065588" y="1858963"/>
            <a:ext cx="741362" cy="2055812"/>
          </a:xfrm>
          <a:custGeom>
            <a:avLst/>
            <a:gdLst>
              <a:gd name="T0" fmla="*/ 2147483647 w 118"/>
              <a:gd name="T1" fmla="*/ 0 h 325"/>
              <a:gd name="T2" fmla="*/ 0 w 118"/>
              <a:gd name="T3" fmla="*/ 2147483647 h 325"/>
              <a:gd name="T4" fmla="*/ 2147483647 w 118"/>
              <a:gd name="T5" fmla="*/ 2147483647 h 325"/>
              <a:gd name="T6" fmla="*/ 2147483647 w 118"/>
              <a:gd name="T7" fmla="*/ 0 h 325"/>
              <a:gd name="T8" fmla="*/ 0 60000 65536"/>
              <a:gd name="T9" fmla="*/ 0 60000 65536"/>
              <a:gd name="T10" fmla="*/ 0 60000 65536"/>
              <a:gd name="T11" fmla="*/ 0 60000 65536"/>
              <a:gd name="T12" fmla="*/ 0 w 118"/>
              <a:gd name="T13" fmla="*/ 0 h 325"/>
              <a:gd name="T14" fmla="*/ 118 w 118"/>
              <a:gd name="T15" fmla="*/ 325 h 325"/>
            </a:gdLst>
            <a:ahLst/>
            <a:cxnLst>
              <a:cxn ang="T8">
                <a:pos x="T0" y="T1"/>
              </a:cxn>
              <a:cxn ang="T9">
                <a:pos x="T2" y="T3"/>
              </a:cxn>
              <a:cxn ang="T10">
                <a:pos x="T4" y="T5"/>
              </a:cxn>
              <a:cxn ang="T11">
                <a:pos x="T6" y="T7"/>
              </a:cxn>
            </a:cxnLst>
            <a:rect l="T12" t="T13" r="T14" b="T15"/>
            <a:pathLst>
              <a:path w="118" h="325">
                <a:moveTo>
                  <a:pt x="72" y="0"/>
                </a:moveTo>
                <a:cubicBezTo>
                  <a:pt x="47" y="3"/>
                  <a:pt x="23" y="10"/>
                  <a:pt x="0" y="19"/>
                </a:cubicBezTo>
                <a:lnTo>
                  <a:pt x="118" y="325"/>
                </a:lnTo>
                <a:lnTo>
                  <a:pt x="72" y="0"/>
                </a:lnTo>
                <a:close/>
              </a:path>
            </a:pathLst>
          </a:custGeom>
          <a:solidFill>
            <a:srgbClr val="FFFFA0"/>
          </a:solidFill>
          <a:ln w="6350">
            <a:solidFill>
              <a:srgbClr val="000000"/>
            </a:solidFill>
            <a:round/>
            <a:headEnd/>
            <a:tailEnd/>
          </a:ln>
        </p:spPr>
        <p:txBody>
          <a:bodyPr wrap="none">
            <a:spAutoFit/>
          </a:bodyPr>
          <a:lstStyle/>
          <a:p>
            <a:endParaRPr lang="en-US"/>
          </a:p>
        </p:txBody>
      </p:sp>
      <p:sp>
        <p:nvSpPr>
          <p:cNvPr id="20505" name="Freeform 24"/>
          <p:cNvSpPr>
            <a:spLocks/>
          </p:cNvSpPr>
          <p:nvPr/>
        </p:nvSpPr>
        <p:spPr bwMode="auto">
          <a:xfrm>
            <a:off x="4518025" y="1844675"/>
            <a:ext cx="288925" cy="2070100"/>
          </a:xfrm>
          <a:custGeom>
            <a:avLst/>
            <a:gdLst>
              <a:gd name="T0" fmla="*/ 2147483647 w 46"/>
              <a:gd name="T1" fmla="*/ 0 h 327"/>
              <a:gd name="T2" fmla="*/ 0 w 46"/>
              <a:gd name="T3" fmla="*/ 2147483647 h 327"/>
              <a:gd name="T4" fmla="*/ 2147483647 w 46"/>
              <a:gd name="T5" fmla="*/ 2147483647 h 327"/>
              <a:gd name="T6" fmla="*/ 2147483647 w 46"/>
              <a:gd name="T7" fmla="*/ 0 h 327"/>
              <a:gd name="T8" fmla="*/ 0 60000 65536"/>
              <a:gd name="T9" fmla="*/ 0 60000 65536"/>
              <a:gd name="T10" fmla="*/ 0 60000 65536"/>
              <a:gd name="T11" fmla="*/ 0 60000 65536"/>
              <a:gd name="T12" fmla="*/ 0 w 46"/>
              <a:gd name="T13" fmla="*/ 0 h 327"/>
              <a:gd name="T14" fmla="*/ 46 w 46"/>
              <a:gd name="T15" fmla="*/ 327 h 327"/>
            </a:gdLst>
            <a:ahLst/>
            <a:cxnLst>
              <a:cxn ang="T8">
                <a:pos x="T0" y="T1"/>
              </a:cxn>
              <a:cxn ang="T9">
                <a:pos x="T2" y="T3"/>
              </a:cxn>
              <a:cxn ang="T10">
                <a:pos x="T4" y="T5"/>
              </a:cxn>
              <a:cxn ang="T11">
                <a:pos x="T6" y="T7"/>
              </a:cxn>
            </a:cxnLst>
            <a:rect l="T12" t="T13" r="T14" b="T15"/>
            <a:pathLst>
              <a:path w="46" h="327">
                <a:moveTo>
                  <a:pt x="17" y="0"/>
                </a:moveTo>
                <a:cubicBezTo>
                  <a:pt x="11" y="0"/>
                  <a:pt x="5" y="1"/>
                  <a:pt x="0" y="2"/>
                </a:cubicBezTo>
                <a:lnTo>
                  <a:pt x="46" y="327"/>
                </a:lnTo>
                <a:lnTo>
                  <a:pt x="17" y="0"/>
                </a:lnTo>
                <a:close/>
              </a:path>
            </a:pathLst>
          </a:custGeom>
          <a:solidFill>
            <a:srgbClr val="99CCFF"/>
          </a:solidFill>
          <a:ln w="6350">
            <a:solidFill>
              <a:srgbClr val="000000"/>
            </a:solidFill>
            <a:round/>
            <a:headEnd/>
            <a:tailEnd/>
          </a:ln>
        </p:spPr>
        <p:txBody>
          <a:bodyPr wrap="none">
            <a:spAutoFit/>
          </a:bodyPr>
          <a:lstStyle/>
          <a:p>
            <a:endParaRPr lang="en-US"/>
          </a:p>
        </p:txBody>
      </p:sp>
      <p:sp>
        <p:nvSpPr>
          <p:cNvPr id="20506" name="Freeform 25"/>
          <p:cNvSpPr>
            <a:spLocks/>
          </p:cNvSpPr>
          <p:nvPr/>
        </p:nvSpPr>
        <p:spPr bwMode="auto">
          <a:xfrm>
            <a:off x="4624388" y="1838325"/>
            <a:ext cx="182562" cy="2076450"/>
          </a:xfrm>
          <a:custGeom>
            <a:avLst/>
            <a:gdLst>
              <a:gd name="T0" fmla="*/ 2147483647 w 29"/>
              <a:gd name="T1" fmla="*/ 0 h 328"/>
              <a:gd name="T2" fmla="*/ 0 w 29"/>
              <a:gd name="T3" fmla="*/ 2147483647 h 328"/>
              <a:gd name="T4" fmla="*/ 2147483647 w 29"/>
              <a:gd name="T5" fmla="*/ 2147483647 h 328"/>
              <a:gd name="T6" fmla="*/ 2147483647 w 29"/>
              <a:gd name="T7" fmla="*/ 0 h 328"/>
              <a:gd name="T8" fmla="*/ 0 60000 65536"/>
              <a:gd name="T9" fmla="*/ 0 60000 65536"/>
              <a:gd name="T10" fmla="*/ 0 60000 65536"/>
              <a:gd name="T11" fmla="*/ 0 60000 65536"/>
              <a:gd name="T12" fmla="*/ 0 w 29"/>
              <a:gd name="T13" fmla="*/ 0 h 328"/>
              <a:gd name="T14" fmla="*/ 29 w 29"/>
              <a:gd name="T15" fmla="*/ 328 h 328"/>
            </a:gdLst>
            <a:ahLst/>
            <a:cxnLst>
              <a:cxn ang="T8">
                <a:pos x="T0" y="T1"/>
              </a:cxn>
              <a:cxn ang="T9">
                <a:pos x="T2" y="T3"/>
              </a:cxn>
              <a:cxn ang="T10">
                <a:pos x="T4" y="T5"/>
              </a:cxn>
              <a:cxn ang="T11">
                <a:pos x="T6" y="T7"/>
              </a:cxn>
            </a:cxnLst>
            <a:rect l="T12" t="T13" r="T14" b="T15"/>
            <a:pathLst>
              <a:path w="29" h="328">
                <a:moveTo>
                  <a:pt x="18" y="0"/>
                </a:moveTo>
                <a:cubicBezTo>
                  <a:pt x="12" y="0"/>
                  <a:pt x="6" y="0"/>
                  <a:pt x="0" y="1"/>
                </a:cubicBezTo>
                <a:lnTo>
                  <a:pt x="29" y="328"/>
                </a:lnTo>
                <a:lnTo>
                  <a:pt x="18" y="0"/>
                </a:lnTo>
                <a:close/>
              </a:path>
            </a:pathLst>
          </a:custGeom>
          <a:solidFill>
            <a:srgbClr val="FF99CC"/>
          </a:solidFill>
          <a:ln w="6350">
            <a:solidFill>
              <a:srgbClr val="000000"/>
            </a:solidFill>
            <a:round/>
            <a:headEnd/>
            <a:tailEnd/>
          </a:ln>
        </p:spPr>
        <p:txBody>
          <a:bodyPr wrap="none">
            <a:spAutoFit/>
          </a:bodyPr>
          <a:lstStyle/>
          <a:p>
            <a:endParaRPr lang="en-US"/>
          </a:p>
        </p:txBody>
      </p:sp>
      <p:sp>
        <p:nvSpPr>
          <p:cNvPr id="20507" name="Freeform 26"/>
          <p:cNvSpPr>
            <a:spLocks/>
          </p:cNvSpPr>
          <p:nvPr/>
        </p:nvSpPr>
        <p:spPr bwMode="auto">
          <a:xfrm>
            <a:off x="4738688" y="1838325"/>
            <a:ext cx="68262" cy="2076450"/>
          </a:xfrm>
          <a:custGeom>
            <a:avLst/>
            <a:gdLst>
              <a:gd name="T0" fmla="*/ 2147483647 w 11"/>
              <a:gd name="T1" fmla="*/ 0 h 328"/>
              <a:gd name="T2" fmla="*/ 0 w 11"/>
              <a:gd name="T3" fmla="*/ 0 h 328"/>
              <a:gd name="T4" fmla="*/ 2147483647 w 11"/>
              <a:gd name="T5" fmla="*/ 2147483647 h 328"/>
              <a:gd name="T6" fmla="*/ 2147483647 w 11"/>
              <a:gd name="T7" fmla="*/ 0 h 328"/>
              <a:gd name="T8" fmla="*/ 0 60000 65536"/>
              <a:gd name="T9" fmla="*/ 0 60000 65536"/>
              <a:gd name="T10" fmla="*/ 0 60000 65536"/>
              <a:gd name="T11" fmla="*/ 0 60000 65536"/>
              <a:gd name="T12" fmla="*/ 0 w 11"/>
              <a:gd name="T13" fmla="*/ 0 h 328"/>
              <a:gd name="T14" fmla="*/ 11 w 11"/>
              <a:gd name="T15" fmla="*/ 328 h 328"/>
            </a:gdLst>
            <a:ahLst/>
            <a:cxnLst>
              <a:cxn ang="T8">
                <a:pos x="T0" y="T1"/>
              </a:cxn>
              <a:cxn ang="T9">
                <a:pos x="T2" y="T3"/>
              </a:cxn>
              <a:cxn ang="T10">
                <a:pos x="T4" y="T5"/>
              </a:cxn>
              <a:cxn ang="T11">
                <a:pos x="T6" y="T7"/>
              </a:cxn>
            </a:cxnLst>
            <a:rect l="T12" t="T13" r="T14" b="T15"/>
            <a:pathLst>
              <a:path w="11" h="328">
                <a:moveTo>
                  <a:pt x="11" y="0"/>
                </a:moveTo>
                <a:cubicBezTo>
                  <a:pt x="7" y="0"/>
                  <a:pt x="3" y="0"/>
                  <a:pt x="0" y="0"/>
                </a:cubicBezTo>
                <a:lnTo>
                  <a:pt x="11" y="328"/>
                </a:lnTo>
                <a:lnTo>
                  <a:pt x="11" y="0"/>
                </a:lnTo>
                <a:close/>
              </a:path>
            </a:pathLst>
          </a:custGeom>
          <a:solidFill>
            <a:srgbClr val="CC99FF"/>
          </a:solidFill>
          <a:ln w="6350">
            <a:solidFill>
              <a:srgbClr val="000000"/>
            </a:solidFill>
            <a:round/>
            <a:headEnd/>
            <a:tailEnd/>
          </a:ln>
        </p:spPr>
        <p:txBody>
          <a:bodyPr wrap="none">
            <a:spAutoFit/>
          </a:bodyPr>
          <a:lstStyle/>
          <a:p>
            <a:endParaRPr lang="en-US"/>
          </a:p>
        </p:txBody>
      </p:sp>
      <p:sp>
        <p:nvSpPr>
          <p:cNvPr id="20508" name="Rectangle 27"/>
          <p:cNvSpPr>
            <a:spLocks noChangeArrowheads="1"/>
          </p:cNvSpPr>
          <p:nvPr/>
        </p:nvSpPr>
        <p:spPr bwMode="auto">
          <a:xfrm>
            <a:off x="5094288" y="1676400"/>
            <a:ext cx="338137"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SSRL</a:t>
            </a:r>
            <a:endParaRPr lang="en-US" sz="2800" b="1"/>
          </a:p>
        </p:txBody>
      </p:sp>
      <p:sp>
        <p:nvSpPr>
          <p:cNvPr id="20509" name="Rectangle 28"/>
          <p:cNvSpPr>
            <a:spLocks noChangeArrowheads="1"/>
          </p:cNvSpPr>
          <p:nvPr/>
        </p:nvSpPr>
        <p:spPr bwMode="auto">
          <a:xfrm>
            <a:off x="5962650" y="2019300"/>
            <a:ext cx="25400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ALS</a:t>
            </a:r>
            <a:endParaRPr lang="en-US" sz="2800" b="1"/>
          </a:p>
        </p:txBody>
      </p:sp>
      <p:sp>
        <p:nvSpPr>
          <p:cNvPr id="20510" name="Rectangle 29"/>
          <p:cNvSpPr>
            <a:spLocks noChangeArrowheads="1"/>
          </p:cNvSpPr>
          <p:nvPr/>
        </p:nvSpPr>
        <p:spPr bwMode="auto">
          <a:xfrm>
            <a:off x="6875463" y="3276600"/>
            <a:ext cx="26035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APS</a:t>
            </a:r>
            <a:endParaRPr lang="en-US" sz="2800" b="1"/>
          </a:p>
        </p:txBody>
      </p:sp>
      <p:sp>
        <p:nvSpPr>
          <p:cNvPr id="20511" name="Rectangle 30"/>
          <p:cNvSpPr>
            <a:spLocks noChangeArrowheads="1"/>
          </p:cNvSpPr>
          <p:nvPr/>
        </p:nvSpPr>
        <p:spPr bwMode="auto">
          <a:xfrm>
            <a:off x="6670675" y="4981575"/>
            <a:ext cx="338138"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NSLS</a:t>
            </a:r>
            <a:endParaRPr lang="en-US" sz="2800" b="1"/>
          </a:p>
        </p:txBody>
      </p:sp>
      <p:sp>
        <p:nvSpPr>
          <p:cNvPr id="20512" name="Rectangle 31"/>
          <p:cNvSpPr>
            <a:spLocks noChangeArrowheads="1"/>
          </p:cNvSpPr>
          <p:nvPr/>
        </p:nvSpPr>
        <p:spPr bwMode="auto">
          <a:xfrm>
            <a:off x="6202363" y="5521325"/>
            <a:ext cx="296862"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HFIR</a:t>
            </a:r>
            <a:endParaRPr lang="en-US" sz="2800" b="1"/>
          </a:p>
        </p:txBody>
      </p:sp>
      <p:sp>
        <p:nvSpPr>
          <p:cNvPr id="20513" name="Rectangle 32"/>
          <p:cNvSpPr>
            <a:spLocks noChangeArrowheads="1"/>
          </p:cNvSpPr>
          <p:nvPr/>
        </p:nvSpPr>
        <p:spPr bwMode="auto">
          <a:xfrm>
            <a:off x="6026150" y="5694363"/>
            <a:ext cx="338138"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Lujan</a:t>
            </a:r>
            <a:endParaRPr lang="en-US" sz="2800" b="1"/>
          </a:p>
        </p:txBody>
      </p:sp>
      <p:sp>
        <p:nvSpPr>
          <p:cNvPr id="20514" name="Rectangle 33"/>
          <p:cNvSpPr>
            <a:spLocks noChangeArrowheads="1"/>
          </p:cNvSpPr>
          <p:nvPr/>
        </p:nvSpPr>
        <p:spPr bwMode="auto">
          <a:xfrm>
            <a:off x="5737225" y="5840413"/>
            <a:ext cx="26035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SNS</a:t>
            </a:r>
            <a:endParaRPr lang="en-US" sz="2800" b="1"/>
          </a:p>
        </p:txBody>
      </p:sp>
      <p:sp>
        <p:nvSpPr>
          <p:cNvPr id="20515" name="Rectangle 34"/>
          <p:cNvSpPr>
            <a:spLocks noChangeArrowheads="1"/>
          </p:cNvSpPr>
          <p:nvPr/>
        </p:nvSpPr>
        <p:spPr bwMode="auto">
          <a:xfrm>
            <a:off x="5051425" y="6057900"/>
            <a:ext cx="43021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NSRCs</a:t>
            </a:r>
            <a:endParaRPr lang="en-US" sz="2800" b="1"/>
          </a:p>
        </p:txBody>
      </p:sp>
      <p:sp>
        <p:nvSpPr>
          <p:cNvPr id="20516" name="Rectangle 35"/>
          <p:cNvSpPr>
            <a:spLocks noChangeArrowheads="1"/>
          </p:cNvSpPr>
          <p:nvPr/>
        </p:nvSpPr>
        <p:spPr bwMode="auto">
          <a:xfrm>
            <a:off x="3646488" y="5961063"/>
            <a:ext cx="444500" cy="153987"/>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NERSC</a:t>
            </a:r>
            <a:endParaRPr lang="en-US" sz="2800" b="1"/>
          </a:p>
        </p:txBody>
      </p:sp>
      <p:sp>
        <p:nvSpPr>
          <p:cNvPr id="20517" name="Rectangle 36"/>
          <p:cNvSpPr>
            <a:spLocks noChangeArrowheads="1"/>
          </p:cNvSpPr>
          <p:nvPr/>
        </p:nvSpPr>
        <p:spPr bwMode="auto">
          <a:xfrm>
            <a:off x="2973388" y="5389563"/>
            <a:ext cx="346075"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OLCF</a:t>
            </a:r>
            <a:endParaRPr lang="en-US" sz="2800" b="1"/>
          </a:p>
        </p:txBody>
      </p:sp>
      <p:sp>
        <p:nvSpPr>
          <p:cNvPr id="20518" name="Rectangle 37"/>
          <p:cNvSpPr>
            <a:spLocks noChangeArrowheads="1"/>
          </p:cNvSpPr>
          <p:nvPr/>
        </p:nvSpPr>
        <p:spPr bwMode="auto">
          <a:xfrm>
            <a:off x="2835275" y="5222875"/>
            <a:ext cx="339725"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ALCF</a:t>
            </a:r>
            <a:endParaRPr lang="en-US" sz="2800" b="1"/>
          </a:p>
        </p:txBody>
      </p:sp>
      <p:sp>
        <p:nvSpPr>
          <p:cNvPr id="20519" name="Rectangle 38"/>
          <p:cNvSpPr>
            <a:spLocks noChangeArrowheads="1"/>
          </p:cNvSpPr>
          <p:nvPr/>
        </p:nvSpPr>
        <p:spPr bwMode="auto">
          <a:xfrm>
            <a:off x="2347913" y="4700588"/>
            <a:ext cx="534987"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Tevatron</a:t>
            </a:r>
            <a:endParaRPr lang="en-US" sz="2800" b="1"/>
          </a:p>
        </p:txBody>
      </p:sp>
      <p:sp>
        <p:nvSpPr>
          <p:cNvPr id="20520" name="Rectangle 39"/>
          <p:cNvSpPr>
            <a:spLocks noChangeArrowheads="1"/>
          </p:cNvSpPr>
          <p:nvPr/>
        </p:nvSpPr>
        <p:spPr bwMode="auto">
          <a:xfrm>
            <a:off x="2114550" y="4010025"/>
            <a:ext cx="592138" cy="153988"/>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B-Factory</a:t>
            </a:r>
            <a:endParaRPr lang="en-US" sz="2800" b="1"/>
          </a:p>
        </p:txBody>
      </p:sp>
      <p:sp>
        <p:nvSpPr>
          <p:cNvPr id="20521" name="Rectangle 40"/>
          <p:cNvSpPr>
            <a:spLocks noChangeArrowheads="1"/>
          </p:cNvSpPr>
          <p:nvPr/>
        </p:nvSpPr>
        <p:spPr bwMode="auto">
          <a:xfrm>
            <a:off x="2398713" y="3492500"/>
            <a:ext cx="31115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RHIC</a:t>
            </a:r>
            <a:endParaRPr lang="en-US" sz="2800" b="1"/>
          </a:p>
        </p:txBody>
      </p:sp>
      <p:sp>
        <p:nvSpPr>
          <p:cNvPr id="20522" name="Rectangle 41"/>
          <p:cNvSpPr>
            <a:spLocks noChangeArrowheads="1"/>
          </p:cNvSpPr>
          <p:nvPr/>
        </p:nvSpPr>
        <p:spPr bwMode="auto">
          <a:xfrm>
            <a:off x="2514600" y="2836863"/>
            <a:ext cx="409575" cy="150812"/>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TJNAF</a:t>
            </a:r>
            <a:endParaRPr lang="en-US" sz="2800" b="1"/>
          </a:p>
        </p:txBody>
      </p:sp>
      <p:sp>
        <p:nvSpPr>
          <p:cNvPr id="20523" name="Rectangle 42"/>
          <p:cNvSpPr>
            <a:spLocks noChangeArrowheads="1"/>
          </p:cNvSpPr>
          <p:nvPr/>
        </p:nvSpPr>
        <p:spPr bwMode="auto">
          <a:xfrm>
            <a:off x="2760663" y="2500313"/>
            <a:ext cx="388937"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HRIBF</a:t>
            </a:r>
            <a:endParaRPr lang="en-US" sz="2800" b="1"/>
          </a:p>
        </p:txBody>
      </p:sp>
      <p:sp>
        <p:nvSpPr>
          <p:cNvPr id="20524" name="Rectangle 43"/>
          <p:cNvSpPr>
            <a:spLocks noChangeArrowheads="1"/>
          </p:cNvSpPr>
          <p:nvPr/>
        </p:nvSpPr>
        <p:spPr bwMode="auto">
          <a:xfrm>
            <a:off x="2890838" y="2317750"/>
            <a:ext cx="423862"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ATLAS</a:t>
            </a:r>
            <a:endParaRPr lang="en-US" sz="2800" b="1"/>
          </a:p>
        </p:txBody>
      </p:sp>
      <p:sp>
        <p:nvSpPr>
          <p:cNvPr id="20525" name="Rectangle 44"/>
          <p:cNvSpPr>
            <a:spLocks noChangeArrowheads="1"/>
          </p:cNvSpPr>
          <p:nvPr/>
        </p:nvSpPr>
        <p:spPr bwMode="auto">
          <a:xfrm>
            <a:off x="3205163" y="2093913"/>
            <a:ext cx="352425"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EMSL</a:t>
            </a:r>
            <a:endParaRPr lang="en-US" sz="2800" b="1"/>
          </a:p>
        </p:txBody>
      </p:sp>
      <p:sp>
        <p:nvSpPr>
          <p:cNvPr id="20526" name="Rectangle 45"/>
          <p:cNvSpPr>
            <a:spLocks noChangeArrowheads="1"/>
          </p:cNvSpPr>
          <p:nvPr/>
        </p:nvSpPr>
        <p:spPr bwMode="auto">
          <a:xfrm>
            <a:off x="3673475" y="1857375"/>
            <a:ext cx="20320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JGI</a:t>
            </a:r>
            <a:endParaRPr lang="en-US" sz="2800" b="1"/>
          </a:p>
        </p:txBody>
      </p:sp>
      <p:sp>
        <p:nvSpPr>
          <p:cNvPr id="20527" name="Rectangle 46"/>
          <p:cNvSpPr>
            <a:spLocks noChangeArrowheads="1"/>
          </p:cNvSpPr>
          <p:nvPr/>
        </p:nvSpPr>
        <p:spPr bwMode="auto">
          <a:xfrm>
            <a:off x="4049713" y="1704975"/>
            <a:ext cx="290512"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ARM</a:t>
            </a:r>
            <a:endParaRPr lang="en-US" sz="2800" b="1"/>
          </a:p>
        </p:txBody>
      </p:sp>
      <p:sp>
        <p:nvSpPr>
          <p:cNvPr id="20528" name="Rectangle 47"/>
          <p:cNvSpPr>
            <a:spLocks noChangeArrowheads="1"/>
          </p:cNvSpPr>
          <p:nvPr/>
        </p:nvSpPr>
        <p:spPr bwMode="auto">
          <a:xfrm rot="-5400000">
            <a:off x="4364831" y="1432719"/>
            <a:ext cx="331788"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DIII-D</a:t>
            </a:r>
            <a:endParaRPr lang="en-US" sz="2800" b="1"/>
          </a:p>
        </p:txBody>
      </p:sp>
      <p:sp>
        <p:nvSpPr>
          <p:cNvPr id="20529" name="Rectangle 48"/>
          <p:cNvSpPr>
            <a:spLocks noChangeArrowheads="1"/>
          </p:cNvSpPr>
          <p:nvPr/>
        </p:nvSpPr>
        <p:spPr bwMode="auto">
          <a:xfrm rot="-5400000">
            <a:off x="4466431" y="1380332"/>
            <a:ext cx="43656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Alcator</a:t>
            </a:r>
            <a:endParaRPr lang="en-US" sz="2800" b="1"/>
          </a:p>
        </p:txBody>
      </p:sp>
      <p:sp>
        <p:nvSpPr>
          <p:cNvPr id="20530" name="Rectangle 49"/>
          <p:cNvSpPr>
            <a:spLocks noChangeArrowheads="1"/>
          </p:cNvSpPr>
          <p:nvPr/>
        </p:nvSpPr>
        <p:spPr bwMode="auto">
          <a:xfrm rot="-5400000">
            <a:off x="4668838" y="1430337"/>
            <a:ext cx="338138" cy="150813"/>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NSTX</a:t>
            </a:r>
            <a:endParaRPr lang="en-US" sz="2800" b="1"/>
          </a:p>
        </p:txBody>
      </p:sp>
      <p:sp>
        <p:nvSpPr>
          <p:cNvPr id="20531" name="Freeform 50"/>
          <p:cNvSpPr>
            <a:spLocks/>
          </p:cNvSpPr>
          <p:nvPr/>
        </p:nvSpPr>
        <p:spPr bwMode="auto">
          <a:xfrm>
            <a:off x="3225800" y="3914775"/>
            <a:ext cx="1581150" cy="1492250"/>
          </a:xfrm>
          <a:custGeom>
            <a:avLst/>
            <a:gdLst>
              <a:gd name="T0" fmla="*/ 0 w 252"/>
              <a:gd name="T1" fmla="*/ 2147483647 h 236"/>
              <a:gd name="T2" fmla="*/ 2147483647 w 252"/>
              <a:gd name="T3" fmla="*/ 2147483647 h 236"/>
              <a:gd name="T4" fmla="*/ 2147483647 w 252"/>
              <a:gd name="T5" fmla="*/ 0 h 236"/>
              <a:gd name="T6" fmla="*/ 0 w 252"/>
              <a:gd name="T7" fmla="*/ 2147483647 h 236"/>
              <a:gd name="T8" fmla="*/ 0 60000 65536"/>
              <a:gd name="T9" fmla="*/ 0 60000 65536"/>
              <a:gd name="T10" fmla="*/ 0 60000 65536"/>
              <a:gd name="T11" fmla="*/ 0 60000 65536"/>
              <a:gd name="T12" fmla="*/ 0 w 252"/>
              <a:gd name="T13" fmla="*/ 0 h 236"/>
              <a:gd name="T14" fmla="*/ 252 w 252"/>
              <a:gd name="T15" fmla="*/ 236 h 236"/>
            </a:gdLst>
            <a:ahLst/>
            <a:cxnLst>
              <a:cxn ang="T8">
                <a:pos x="T0" y="T1"/>
              </a:cxn>
              <a:cxn ang="T9">
                <a:pos x="T2" y="T3"/>
              </a:cxn>
              <a:cxn ang="T10">
                <a:pos x="T4" y="T5"/>
              </a:cxn>
              <a:cxn ang="T11">
                <a:pos x="T6" y="T7"/>
              </a:cxn>
            </a:cxnLst>
            <a:rect l="T12" t="T13" r="T14" b="T15"/>
            <a:pathLst>
              <a:path w="252" h="236">
                <a:moveTo>
                  <a:pt x="0" y="211"/>
                </a:moveTo>
                <a:cubicBezTo>
                  <a:pt x="7" y="220"/>
                  <a:pt x="15" y="228"/>
                  <a:pt x="23" y="236"/>
                </a:cubicBezTo>
                <a:lnTo>
                  <a:pt x="252" y="0"/>
                </a:lnTo>
                <a:lnTo>
                  <a:pt x="0" y="211"/>
                </a:lnTo>
                <a:close/>
              </a:path>
            </a:pathLst>
          </a:custGeom>
          <a:solidFill>
            <a:srgbClr val="FF6600"/>
          </a:solidFill>
          <a:ln w="6350">
            <a:solidFill>
              <a:srgbClr val="000000"/>
            </a:solidFill>
            <a:round/>
            <a:headEnd/>
            <a:tailEnd/>
          </a:ln>
        </p:spPr>
        <p:txBody>
          <a:bodyPr wrap="none">
            <a:spAutoFit/>
          </a:bodyPr>
          <a:lstStyle/>
          <a:p>
            <a:endParaRPr lang="en-US"/>
          </a:p>
        </p:txBody>
      </p:sp>
      <p:sp>
        <p:nvSpPr>
          <p:cNvPr id="20532" name="Freeform 51"/>
          <p:cNvSpPr>
            <a:spLocks/>
          </p:cNvSpPr>
          <p:nvPr/>
        </p:nvSpPr>
        <p:spPr bwMode="auto">
          <a:xfrm>
            <a:off x="3181350" y="3914775"/>
            <a:ext cx="1625600" cy="1333500"/>
          </a:xfrm>
          <a:custGeom>
            <a:avLst/>
            <a:gdLst>
              <a:gd name="T0" fmla="*/ 0 w 259"/>
              <a:gd name="T1" fmla="*/ 2147483647 h 211"/>
              <a:gd name="T2" fmla="*/ 2147483647 w 259"/>
              <a:gd name="T3" fmla="*/ 2147483647 h 211"/>
              <a:gd name="T4" fmla="*/ 2147483647 w 259"/>
              <a:gd name="T5" fmla="*/ 0 h 211"/>
              <a:gd name="T6" fmla="*/ 0 w 259"/>
              <a:gd name="T7" fmla="*/ 2147483647 h 211"/>
              <a:gd name="T8" fmla="*/ 0 60000 65536"/>
              <a:gd name="T9" fmla="*/ 0 60000 65536"/>
              <a:gd name="T10" fmla="*/ 0 60000 65536"/>
              <a:gd name="T11" fmla="*/ 0 60000 65536"/>
              <a:gd name="T12" fmla="*/ 0 w 259"/>
              <a:gd name="T13" fmla="*/ 0 h 211"/>
              <a:gd name="T14" fmla="*/ 259 w 259"/>
              <a:gd name="T15" fmla="*/ 211 h 211"/>
            </a:gdLst>
            <a:ahLst/>
            <a:cxnLst>
              <a:cxn ang="T8">
                <a:pos x="T0" y="T1"/>
              </a:cxn>
              <a:cxn ang="T9">
                <a:pos x="T2" y="T3"/>
              </a:cxn>
              <a:cxn ang="T10">
                <a:pos x="T4" y="T5"/>
              </a:cxn>
              <a:cxn ang="T11">
                <a:pos x="T6" y="T7"/>
              </a:cxn>
            </a:cxnLst>
            <a:rect l="T12" t="T13" r="T14" b="T15"/>
            <a:pathLst>
              <a:path w="259" h="211">
                <a:moveTo>
                  <a:pt x="0" y="202"/>
                </a:moveTo>
                <a:cubicBezTo>
                  <a:pt x="2" y="205"/>
                  <a:pt x="5" y="208"/>
                  <a:pt x="7" y="211"/>
                </a:cubicBezTo>
                <a:lnTo>
                  <a:pt x="259" y="0"/>
                </a:lnTo>
                <a:lnTo>
                  <a:pt x="0" y="202"/>
                </a:lnTo>
                <a:close/>
              </a:path>
            </a:pathLst>
          </a:custGeom>
          <a:solidFill>
            <a:srgbClr val="FF6600"/>
          </a:solidFill>
          <a:ln w="6350">
            <a:solidFill>
              <a:srgbClr val="000000"/>
            </a:solidFill>
            <a:round/>
            <a:headEnd/>
            <a:tailEnd/>
          </a:ln>
        </p:spPr>
        <p:txBody>
          <a:bodyPr wrap="none">
            <a:spAutoFit/>
          </a:bodyPr>
          <a:lstStyle/>
          <a:p>
            <a:endParaRPr lang="en-US"/>
          </a:p>
        </p:txBody>
      </p:sp>
      <p:sp>
        <p:nvSpPr>
          <p:cNvPr id="20533" name="Freeform 52"/>
          <p:cNvSpPr>
            <a:spLocks/>
          </p:cNvSpPr>
          <p:nvPr/>
        </p:nvSpPr>
        <p:spPr bwMode="auto">
          <a:xfrm>
            <a:off x="3225800" y="3914775"/>
            <a:ext cx="1581150" cy="1492250"/>
          </a:xfrm>
          <a:custGeom>
            <a:avLst/>
            <a:gdLst>
              <a:gd name="T0" fmla="*/ 0 w 252"/>
              <a:gd name="T1" fmla="*/ 2147483647 h 236"/>
              <a:gd name="T2" fmla="*/ 2147483647 w 252"/>
              <a:gd name="T3" fmla="*/ 2147483647 h 236"/>
              <a:gd name="T4" fmla="*/ 2147483647 w 252"/>
              <a:gd name="T5" fmla="*/ 0 h 236"/>
              <a:gd name="T6" fmla="*/ 0 w 252"/>
              <a:gd name="T7" fmla="*/ 2147483647 h 236"/>
              <a:gd name="T8" fmla="*/ 0 60000 65536"/>
              <a:gd name="T9" fmla="*/ 0 60000 65536"/>
              <a:gd name="T10" fmla="*/ 0 60000 65536"/>
              <a:gd name="T11" fmla="*/ 0 60000 65536"/>
              <a:gd name="T12" fmla="*/ 0 w 252"/>
              <a:gd name="T13" fmla="*/ 0 h 236"/>
              <a:gd name="T14" fmla="*/ 252 w 252"/>
              <a:gd name="T15" fmla="*/ 236 h 236"/>
            </a:gdLst>
            <a:ahLst/>
            <a:cxnLst>
              <a:cxn ang="T8">
                <a:pos x="T0" y="T1"/>
              </a:cxn>
              <a:cxn ang="T9">
                <a:pos x="T2" y="T3"/>
              </a:cxn>
              <a:cxn ang="T10">
                <a:pos x="T4" y="T5"/>
              </a:cxn>
              <a:cxn ang="T11">
                <a:pos x="T6" y="T7"/>
              </a:cxn>
            </a:cxnLst>
            <a:rect l="T12" t="T13" r="T14" b="T15"/>
            <a:pathLst>
              <a:path w="252" h="236">
                <a:moveTo>
                  <a:pt x="0" y="211"/>
                </a:moveTo>
                <a:cubicBezTo>
                  <a:pt x="7" y="220"/>
                  <a:pt x="15" y="228"/>
                  <a:pt x="23" y="236"/>
                </a:cubicBezTo>
                <a:lnTo>
                  <a:pt x="252" y="0"/>
                </a:lnTo>
                <a:lnTo>
                  <a:pt x="0" y="211"/>
                </a:lnTo>
                <a:close/>
              </a:path>
            </a:pathLst>
          </a:custGeom>
          <a:solidFill>
            <a:srgbClr val="FF7D25"/>
          </a:solidFill>
          <a:ln w="6350">
            <a:solidFill>
              <a:srgbClr val="000000"/>
            </a:solidFill>
            <a:round/>
            <a:headEnd/>
            <a:tailEnd/>
          </a:ln>
        </p:spPr>
        <p:txBody>
          <a:bodyPr wrap="none">
            <a:spAutoFit/>
          </a:bodyPr>
          <a:lstStyle/>
          <a:p>
            <a:endParaRPr lang="en-US"/>
          </a:p>
        </p:txBody>
      </p:sp>
      <p:sp>
        <p:nvSpPr>
          <p:cNvPr id="20534" name="Freeform 53"/>
          <p:cNvSpPr>
            <a:spLocks/>
          </p:cNvSpPr>
          <p:nvPr/>
        </p:nvSpPr>
        <p:spPr bwMode="auto">
          <a:xfrm>
            <a:off x="3181350" y="3914775"/>
            <a:ext cx="1625600" cy="1333500"/>
          </a:xfrm>
          <a:custGeom>
            <a:avLst/>
            <a:gdLst>
              <a:gd name="T0" fmla="*/ 0 w 259"/>
              <a:gd name="T1" fmla="*/ 2147483647 h 211"/>
              <a:gd name="T2" fmla="*/ 2147483647 w 259"/>
              <a:gd name="T3" fmla="*/ 2147483647 h 211"/>
              <a:gd name="T4" fmla="*/ 2147483647 w 259"/>
              <a:gd name="T5" fmla="*/ 0 h 211"/>
              <a:gd name="T6" fmla="*/ 0 w 259"/>
              <a:gd name="T7" fmla="*/ 2147483647 h 211"/>
              <a:gd name="T8" fmla="*/ 0 60000 65536"/>
              <a:gd name="T9" fmla="*/ 0 60000 65536"/>
              <a:gd name="T10" fmla="*/ 0 60000 65536"/>
              <a:gd name="T11" fmla="*/ 0 60000 65536"/>
              <a:gd name="T12" fmla="*/ 0 w 259"/>
              <a:gd name="T13" fmla="*/ 0 h 211"/>
              <a:gd name="T14" fmla="*/ 259 w 259"/>
              <a:gd name="T15" fmla="*/ 211 h 211"/>
            </a:gdLst>
            <a:ahLst/>
            <a:cxnLst>
              <a:cxn ang="T8">
                <a:pos x="T0" y="T1"/>
              </a:cxn>
              <a:cxn ang="T9">
                <a:pos x="T2" y="T3"/>
              </a:cxn>
              <a:cxn ang="T10">
                <a:pos x="T4" y="T5"/>
              </a:cxn>
              <a:cxn ang="T11">
                <a:pos x="T6" y="T7"/>
              </a:cxn>
            </a:cxnLst>
            <a:rect l="T12" t="T13" r="T14" b="T15"/>
            <a:pathLst>
              <a:path w="259" h="211">
                <a:moveTo>
                  <a:pt x="0" y="202"/>
                </a:moveTo>
                <a:cubicBezTo>
                  <a:pt x="2" y="205"/>
                  <a:pt x="5" y="208"/>
                  <a:pt x="7" y="211"/>
                </a:cubicBezTo>
                <a:lnTo>
                  <a:pt x="259" y="0"/>
                </a:lnTo>
                <a:lnTo>
                  <a:pt x="0" y="202"/>
                </a:lnTo>
                <a:close/>
              </a:path>
            </a:pathLst>
          </a:custGeom>
          <a:solidFill>
            <a:srgbClr val="FF7D25"/>
          </a:solidFill>
          <a:ln w="6350">
            <a:solidFill>
              <a:srgbClr val="000000"/>
            </a:solidFill>
            <a:round/>
            <a:headEnd/>
            <a:tailEnd/>
          </a:ln>
        </p:spPr>
        <p:txBody>
          <a:bodyPr wrap="none">
            <a:spAutoFit/>
          </a:bodyPr>
          <a:lstStyle/>
          <a:p>
            <a:endParaRPr lang="en-US"/>
          </a:p>
        </p:txBody>
      </p:sp>
      <p:sp>
        <p:nvSpPr>
          <p:cNvPr id="20535" name="Freeform 54"/>
          <p:cNvSpPr>
            <a:spLocks/>
          </p:cNvSpPr>
          <p:nvPr/>
        </p:nvSpPr>
        <p:spPr bwMode="auto">
          <a:xfrm>
            <a:off x="4518025" y="1844675"/>
            <a:ext cx="288925" cy="2070100"/>
          </a:xfrm>
          <a:custGeom>
            <a:avLst/>
            <a:gdLst>
              <a:gd name="T0" fmla="*/ 2147483647 w 46"/>
              <a:gd name="T1" fmla="*/ 0 h 327"/>
              <a:gd name="T2" fmla="*/ 0 w 46"/>
              <a:gd name="T3" fmla="*/ 2147483647 h 327"/>
              <a:gd name="T4" fmla="*/ 2147483647 w 46"/>
              <a:gd name="T5" fmla="*/ 2147483647 h 327"/>
              <a:gd name="T6" fmla="*/ 2147483647 w 46"/>
              <a:gd name="T7" fmla="*/ 0 h 327"/>
              <a:gd name="T8" fmla="*/ 0 60000 65536"/>
              <a:gd name="T9" fmla="*/ 0 60000 65536"/>
              <a:gd name="T10" fmla="*/ 0 60000 65536"/>
              <a:gd name="T11" fmla="*/ 0 60000 65536"/>
              <a:gd name="T12" fmla="*/ 0 w 46"/>
              <a:gd name="T13" fmla="*/ 0 h 327"/>
              <a:gd name="T14" fmla="*/ 46 w 46"/>
              <a:gd name="T15" fmla="*/ 327 h 327"/>
            </a:gdLst>
            <a:ahLst/>
            <a:cxnLst>
              <a:cxn ang="T8">
                <a:pos x="T0" y="T1"/>
              </a:cxn>
              <a:cxn ang="T9">
                <a:pos x="T2" y="T3"/>
              </a:cxn>
              <a:cxn ang="T10">
                <a:pos x="T4" y="T5"/>
              </a:cxn>
              <a:cxn ang="T11">
                <a:pos x="T6" y="T7"/>
              </a:cxn>
            </a:cxnLst>
            <a:rect l="T12" t="T13" r="T14" b="T15"/>
            <a:pathLst>
              <a:path w="46" h="327">
                <a:moveTo>
                  <a:pt x="17" y="0"/>
                </a:moveTo>
                <a:cubicBezTo>
                  <a:pt x="11" y="0"/>
                  <a:pt x="5" y="1"/>
                  <a:pt x="0" y="2"/>
                </a:cubicBezTo>
                <a:lnTo>
                  <a:pt x="46" y="327"/>
                </a:lnTo>
                <a:lnTo>
                  <a:pt x="17" y="0"/>
                </a:lnTo>
                <a:close/>
              </a:path>
            </a:pathLst>
          </a:custGeom>
          <a:solidFill>
            <a:srgbClr val="FF5050"/>
          </a:solidFill>
          <a:ln w="6350">
            <a:solidFill>
              <a:srgbClr val="000000"/>
            </a:solidFill>
            <a:round/>
            <a:headEnd/>
            <a:tailEnd/>
          </a:ln>
        </p:spPr>
        <p:txBody>
          <a:bodyPr wrap="none">
            <a:spAutoFit/>
          </a:bodyPr>
          <a:lstStyle/>
          <a:p>
            <a:endParaRPr lang="en-US"/>
          </a:p>
        </p:txBody>
      </p:sp>
      <p:sp>
        <p:nvSpPr>
          <p:cNvPr id="20536" name="Freeform 55"/>
          <p:cNvSpPr>
            <a:spLocks/>
          </p:cNvSpPr>
          <p:nvPr/>
        </p:nvSpPr>
        <p:spPr bwMode="auto">
          <a:xfrm>
            <a:off x="4624388" y="1838325"/>
            <a:ext cx="182562" cy="2076450"/>
          </a:xfrm>
          <a:custGeom>
            <a:avLst/>
            <a:gdLst>
              <a:gd name="T0" fmla="*/ 2147483647 w 29"/>
              <a:gd name="T1" fmla="*/ 0 h 328"/>
              <a:gd name="T2" fmla="*/ 0 w 29"/>
              <a:gd name="T3" fmla="*/ 2147483647 h 328"/>
              <a:gd name="T4" fmla="*/ 2147483647 w 29"/>
              <a:gd name="T5" fmla="*/ 2147483647 h 328"/>
              <a:gd name="T6" fmla="*/ 2147483647 w 29"/>
              <a:gd name="T7" fmla="*/ 0 h 328"/>
              <a:gd name="T8" fmla="*/ 0 60000 65536"/>
              <a:gd name="T9" fmla="*/ 0 60000 65536"/>
              <a:gd name="T10" fmla="*/ 0 60000 65536"/>
              <a:gd name="T11" fmla="*/ 0 60000 65536"/>
              <a:gd name="T12" fmla="*/ 0 w 29"/>
              <a:gd name="T13" fmla="*/ 0 h 328"/>
              <a:gd name="T14" fmla="*/ 29 w 29"/>
              <a:gd name="T15" fmla="*/ 328 h 328"/>
            </a:gdLst>
            <a:ahLst/>
            <a:cxnLst>
              <a:cxn ang="T8">
                <a:pos x="T0" y="T1"/>
              </a:cxn>
              <a:cxn ang="T9">
                <a:pos x="T2" y="T3"/>
              </a:cxn>
              <a:cxn ang="T10">
                <a:pos x="T4" y="T5"/>
              </a:cxn>
              <a:cxn ang="T11">
                <a:pos x="T6" y="T7"/>
              </a:cxn>
            </a:cxnLst>
            <a:rect l="T12" t="T13" r="T14" b="T15"/>
            <a:pathLst>
              <a:path w="29" h="328">
                <a:moveTo>
                  <a:pt x="18" y="0"/>
                </a:moveTo>
                <a:cubicBezTo>
                  <a:pt x="12" y="0"/>
                  <a:pt x="6" y="0"/>
                  <a:pt x="0" y="1"/>
                </a:cubicBezTo>
                <a:lnTo>
                  <a:pt x="29" y="328"/>
                </a:lnTo>
                <a:lnTo>
                  <a:pt x="18" y="0"/>
                </a:lnTo>
                <a:close/>
              </a:path>
            </a:pathLst>
          </a:custGeom>
          <a:solidFill>
            <a:srgbClr val="FF5050"/>
          </a:solidFill>
          <a:ln w="6350">
            <a:solidFill>
              <a:srgbClr val="000000"/>
            </a:solidFill>
            <a:round/>
            <a:headEnd/>
            <a:tailEnd/>
          </a:ln>
        </p:spPr>
        <p:txBody>
          <a:bodyPr wrap="none">
            <a:spAutoFit/>
          </a:bodyPr>
          <a:lstStyle/>
          <a:p>
            <a:endParaRPr lang="en-US"/>
          </a:p>
        </p:txBody>
      </p:sp>
      <p:sp>
        <p:nvSpPr>
          <p:cNvPr id="20537" name="Freeform 56"/>
          <p:cNvSpPr>
            <a:spLocks/>
          </p:cNvSpPr>
          <p:nvPr/>
        </p:nvSpPr>
        <p:spPr bwMode="auto">
          <a:xfrm>
            <a:off x="4738688" y="1838325"/>
            <a:ext cx="68262" cy="2076450"/>
          </a:xfrm>
          <a:custGeom>
            <a:avLst/>
            <a:gdLst>
              <a:gd name="T0" fmla="*/ 2147483647 w 11"/>
              <a:gd name="T1" fmla="*/ 0 h 328"/>
              <a:gd name="T2" fmla="*/ 0 w 11"/>
              <a:gd name="T3" fmla="*/ 0 h 328"/>
              <a:gd name="T4" fmla="*/ 2147483647 w 11"/>
              <a:gd name="T5" fmla="*/ 2147483647 h 328"/>
              <a:gd name="T6" fmla="*/ 2147483647 w 11"/>
              <a:gd name="T7" fmla="*/ 0 h 328"/>
              <a:gd name="T8" fmla="*/ 0 60000 65536"/>
              <a:gd name="T9" fmla="*/ 0 60000 65536"/>
              <a:gd name="T10" fmla="*/ 0 60000 65536"/>
              <a:gd name="T11" fmla="*/ 0 60000 65536"/>
              <a:gd name="T12" fmla="*/ 0 w 11"/>
              <a:gd name="T13" fmla="*/ 0 h 328"/>
              <a:gd name="T14" fmla="*/ 11 w 11"/>
              <a:gd name="T15" fmla="*/ 328 h 328"/>
            </a:gdLst>
            <a:ahLst/>
            <a:cxnLst>
              <a:cxn ang="T8">
                <a:pos x="T0" y="T1"/>
              </a:cxn>
              <a:cxn ang="T9">
                <a:pos x="T2" y="T3"/>
              </a:cxn>
              <a:cxn ang="T10">
                <a:pos x="T4" y="T5"/>
              </a:cxn>
              <a:cxn ang="T11">
                <a:pos x="T6" y="T7"/>
              </a:cxn>
            </a:cxnLst>
            <a:rect l="T12" t="T13" r="T14" b="T15"/>
            <a:pathLst>
              <a:path w="11" h="328">
                <a:moveTo>
                  <a:pt x="11" y="0"/>
                </a:moveTo>
                <a:cubicBezTo>
                  <a:pt x="7" y="0"/>
                  <a:pt x="3" y="0"/>
                  <a:pt x="0" y="0"/>
                </a:cubicBezTo>
                <a:lnTo>
                  <a:pt x="11" y="328"/>
                </a:lnTo>
                <a:lnTo>
                  <a:pt x="11" y="0"/>
                </a:lnTo>
                <a:close/>
              </a:path>
            </a:pathLst>
          </a:custGeom>
          <a:solidFill>
            <a:srgbClr val="FF5050"/>
          </a:solidFill>
          <a:ln w="6350">
            <a:solidFill>
              <a:srgbClr val="000000"/>
            </a:solidFill>
            <a:round/>
            <a:headEnd/>
            <a:tailEnd/>
          </a:ln>
        </p:spPr>
        <p:txBody>
          <a:bodyPr wrap="none">
            <a:spAutoFit/>
          </a:bodyPr>
          <a:lstStyle/>
          <a:p>
            <a:endParaRPr lang="en-US"/>
          </a:p>
        </p:txBody>
      </p:sp>
      <p:sp>
        <p:nvSpPr>
          <p:cNvPr id="20538" name="Text Box 57"/>
          <p:cNvSpPr txBox="1">
            <a:spLocks noChangeArrowheads="1"/>
          </p:cNvSpPr>
          <p:nvPr/>
        </p:nvSpPr>
        <p:spPr bwMode="auto">
          <a:xfrm>
            <a:off x="5480050" y="3519488"/>
            <a:ext cx="1020763" cy="247650"/>
          </a:xfrm>
          <a:prstGeom prst="rect">
            <a:avLst/>
          </a:prstGeom>
          <a:noFill/>
          <a:ln w="9525">
            <a:noFill/>
            <a:miter lim="800000"/>
            <a:headEnd/>
            <a:tailEnd/>
          </a:ln>
        </p:spPr>
        <p:txBody>
          <a:bodyPr wrap="none">
            <a:spAutoFit/>
          </a:bodyPr>
          <a:lstStyle/>
          <a:p>
            <a:pPr eaLnBrk="0" hangingPunct="0">
              <a:lnSpc>
                <a:spcPct val="85000"/>
              </a:lnSpc>
            </a:pPr>
            <a:r>
              <a:rPr lang="en-US" sz="1200" b="1">
                <a:solidFill>
                  <a:schemeClr val="bg1"/>
                </a:solidFill>
                <a:latin typeface="Calibri" pitchFamily="34" charset="0"/>
              </a:rPr>
              <a:t>Light Sources</a:t>
            </a:r>
          </a:p>
        </p:txBody>
      </p:sp>
      <p:sp>
        <p:nvSpPr>
          <p:cNvPr id="20539" name="Text Box 58"/>
          <p:cNvSpPr txBox="1">
            <a:spLocks noChangeArrowheads="1"/>
          </p:cNvSpPr>
          <p:nvPr/>
        </p:nvSpPr>
        <p:spPr bwMode="auto">
          <a:xfrm>
            <a:off x="5203825" y="4975225"/>
            <a:ext cx="830263"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Neutron Sources</a:t>
            </a:r>
          </a:p>
        </p:txBody>
      </p:sp>
      <p:sp>
        <p:nvSpPr>
          <p:cNvPr id="20540" name="Text Box 59"/>
          <p:cNvSpPr txBox="1">
            <a:spLocks noChangeArrowheads="1"/>
          </p:cNvSpPr>
          <p:nvPr/>
        </p:nvSpPr>
        <p:spPr bwMode="auto">
          <a:xfrm>
            <a:off x="4737100" y="5251450"/>
            <a:ext cx="830263"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Nano</a:t>
            </a:r>
          </a:p>
          <a:p>
            <a:pPr algn="ctr" eaLnBrk="0" hangingPunct="0">
              <a:lnSpc>
                <a:spcPct val="85000"/>
              </a:lnSpc>
            </a:pPr>
            <a:r>
              <a:rPr lang="en-US" sz="1200" b="1">
                <a:latin typeface="Calibri" pitchFamily="34" charset="0"/>
              </a:rPr>
              <a:t>Centers</a:t>
            </a:r>
          </a:p>
        </p:txBody>
      </p:sp>
      <p:sp>
        <p:nvSpPr>
          <p:cNvPr id="20541" name="Text Box 60"/>
          <p:cNvSpPr txBox="1">
            <a:spLocks noChangeArrowheads="1"/>
          </p:cNvSpPr>
          <p:nvPr/>
        </p:nvSpPr>
        <p:spPr bwMode="auto">
          <a:xfrm>
            <a:off x="3584575" y="5118100"/>
            <a:ext cx="11334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Computing</a:t>
            </a:r>
          </a:p>
          <a:p>
            <a:pPr algn="ctr" eaLnBrk="0" hangingPunct="0">
              <a:lnSpc>
                <a:spcPct val="85000"/>
              </a:lnSpc>
            </a:pPr>
            <a:r>
              <a:rPr lang="en-US" sz="1200" b="1">
                <a:latin typeface="Calibri" pitchFamily="34" charset="0"/>
              </a:rPr>
              <a:t>Facilities</a:t>
            </a:r>
          </a:p>
        </p:txBody>
      </p:sp>
      <p:sp>
        <p:nvSpPr>
          <p:cNvPr id="20542" name="Text Box 61"/>
          <p:cNvSpPr txBox="1">
            <a:spLocks noChangeArrowheads="1"/>
          </p:cNvSpPr>
          <p:nvPr/>
        </p:nvSpPr>
        <p:spPr bwMode="auto">
          <a:xfrm>
            <a:off x="2860675" y="4060825"/>
            <a:ext cx="14001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High energy physics facilities</a:t>
            </a:r>
          </a:p>
        </p:txBody>
      </p:sp>
      <p:sp>
        <p:nvSpPr>
          <p:cNvPr id="20543" name="Text Box 62"/>
          <p:cNvSpPr txBox="1">
            <a:spLocks noChangeArrowheads="1"/>
          </p:cNvSpPr>
          <p:nvPr/>
        </p:nvSpPr>
        <p:spPr bwMode="auto">
          <a:xfrm>
            <a:off x="2832100" y="3117850"/>
            <a:ext cx="14001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Nuclear physics</a:t>
            </a:r>
          </a:p>
          <a:p>
            <a:pPr algn="ctr" eaLnBrk="0" hangingPunct="0">
              <a:lnSpc>
                <a:spcPct val="85000"/>
              </a:lnSpc>
            </a:pPr>
            <a:r>
              <a:rPr lang="en-US" sz="1200" b="1">
                <a:latin typeface="Calibri" pitchFamily="34" charset="0"/>
              </a:rPr>
              <a:t>facilities</a:t>
            </a:r>
          </a:p>
        </p:txBody>
      </p:sp>
      <p:sp>
        <p:nvSpPr>
          <p:cNvPr id="20544" name="Text Box 63"/>
          <p:cNvSpPr txBox="1">
            <a:spLocks noChangeArrowheads="1"/>
          </p:cNvSpPr>
          <p:nvPr/>
        </p:nvSpPr>
        <p:spPr bwMode="auto">
          <a:xfrm>
            <a:off x="3413125" y="2327275"/>
            <a:ext cx="14001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Bio &amp; Enviro</a:t>
            </a:r>
          </a:p>
          <a:p>
            <a:pPr algn="ctr" eaLnBrk="0" hangingPunct="0">
              <a:lnSpc>
                <a:spcPct val="85000"/>
              </a:lnSpc>
            </a:pPr>
            <a:r>
              <a:rPr lang="en-US" sz="1200" b="1">
                <a:latin typeface="Calibri" pitchFamily="34" charset="0"/>
              </a:rPr>
              <a:t>Facilities</a:t>
            </a:r>
          </a:p>
        </p:txBody>
      </p:sp>
      <p:sp>
        <p:nvSpPr>
          <p:cNvPr id="20545" name="Text Box 64"/>
          <p:cNvSpPr txBox="1">
            <a:spLocks noChangeArrowheads="1"/>
          </p:cNvSpPr>
          <p:nvPr/>
        </p:nvSpPr>
        <p:spPr bwMode="auto">
          <a:xfrm>
            <a:off x="3994150" y="2041525"/>
            <a:ext cx="1400175" cy="247650"/>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FES</a:t>
            </a:r>
          </a:p>
        </p:txBody>
      </p:sp>
      <p:sp>
        <p:nvSpPr>
          <p:cNvPr id="20546" name="Rectangle 67"/>
          <p:cNvSpPr>
            <a:spLocks noChangeArrowheads="1"/>
          </p:cNvSpPr>
          <p:nvPr/>
        </p:nvSpPr>
        <p:spPr bwMode="auto">
          <a:xfrm>
            <a:off x="7146925" y="1920875"/>
            <a:ext cx="1920875" cy="841375"/>
          </a:xfrm>
          <a:prstGeom prst="rect">
            <a:avLst/>
          </a:prstGeom>
          <a:solidFill>
            <a:srgbClr val="3366FF"/>
          </a:solidFill>
          <a:ln w="19050" algn="ctr">
            <a:solidFill>
              <a:schemeClr val="tx1"/>
            </a:solidFill>
            <a:miter lim="800000"/>
            <a:headEnd/>
            <a:tailEnd/>
          </a:ln>
        </p:spPr>
        <p:txBody>
          <a:bodyPr>
            <a:spAutoFit/>
          </a:bodyPr>
          <a:lstStyle/>
          <a:p>
            <a:pPr indent="4763">
              <a:spcBef>
                <a:spcPct val="20000"/>
              </a:spcBef>
              <a:buFont typeface="Wingdings" pitchFamily="2" charset="2"/>
              <a:buNone/>
            </a:pPr>
            <a:r>
              <a:rPr lang="en-US" sz="1200" b="1">
                <a:solidFill>
                  <a:schemeClr val="bg1"/>
                </a:solidFill>
                <a:latin typeface="Calibri" pitchFamily="34" charset="0"/>
                <a:cs typeface="Arial" charset="0"/>
              </a:rPr>
              <a:t>FY 2010 funding for the light sources is $258M, ~17% of the total funding for the operating facilities.</a:t>
            </a:r>
          </a:p>
        </p:txBody>
      </p:sp>
      <p:sp>
        <p:nvSpPr>
          <p:cNvPr id="6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18</a:t>
            </a:fld>
            <a:endParaRPr lang="en-US" dirty="0" smtClean="0">
              <a:latin typeface="Arial" charset="0"/>
              <a:cs typeface="Arial" charset="0"/>
            </a:endParaRPr>
          </a:p>
        </p:txBody>
      </p:sp>
      <p:sp>
        <p:nvSpPr>
          <p:cNvPr id="70"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7013" y="120650"/>
            <a:ext cx="3273425" cy="638175"/>
          </a:xfrm>
        </p:spPr>
        <p:txBody>
          <a:bodyPr/>
          <a:lstStyle/>
          <a:p>
            <a:pPr eaLnBrk="1" hangingPunct="1">
              <a:lnSpc>
                <a:spcPct val="80000"/>
              </a:lnSpc>
            </a:pPr>
            <a:r>
              <a:rPr lang="en-US" smtClean="0">
                <a:latin typeface="Arial" charset="0"/>
                <a:cs typeface="Arial" charset="0"/>
              </a:rPr>
              <a:t>Light Sources</a:t>
            </a:r>
          </a:p>
        </p:txBody>
      </p:sp>
      <p:sp>
        <p:nvSpPr>
          <p:cNvPr id="21507" name="Rectangle 401"/>
          <p:cNvSpPr>
            <a:spLocks noChangeArrowheads="1"/>
          </p:cNvSpPr>
          <p:nvPr/>
        </p:nvSpPr>
        <p:spPr bwMode="auto">
          <a:xfrm rot="-5400000">
            <a:off x="-279399" y="3876675"/>
            <a:ext cx="1257300" cy="212725"/>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Numbers of Users</a:t>
            </a:r>
            <a:endParaRPr lang="en-US" sz="1400">
              <a:latin typeface="Arial Narrow" pitchFamily="34" charset="0"/>
            </a:endParaRPr>
          </a:p>
        </p:txBody>
      </p:sp>
      <p:grpSp>
        <p:nvGrpSpPr>
          <p:cNvPr id="21508" name="Group 447"/>
          <p:cNvGrpSpPr>
            <a:grpSpLocks/>
          </p:cNvGrpSpPr>
          <p:nvPr/>
        </p:nvGrpSpPr>
        <p:grpSpPr bwMode="auto">
          <a:xfrm>
            <a:off x="8404225" y="3640138"/>
            <a:ext cx="439738" cy="212725"/>
            <a:chOff x="5294" y="2550"/>
            <a:chExt cx="277" cy="134"/>
          </a:xfrm>
        </p:grpSpPr>
        <p:sp>
          <p:nvSpPr>
            <p:cNvPr id="21726" name="Rectangle 403"/>
            <p:cNvSpPr>
              <a:spLocks noChangeArrowheads="1"/>
            </p:cNvSpPr>
            <p:nvPr/>
          </p:nvSpPr>
          <p:spPr bwMode="auto">
            <a:xfrm>
              <a:off x="5294" y="2588"/>
              <a:ext cx="58" cy="58"/>
            </a:xfrm>
            <a:prstGeom prst="rect">
              <a:avLst/>
            </a:prstGeom>
            <a:solidFill>
              <a:srgbClr val="FF0000"/>
            </a:solidFill>
            <a:ln w="9525">
              <a:solidFill>
                <a:srgbClr val="000000"/>
              </a:solidFill>
              <a:miter lim="800000"/>
              <a:headEnd/>
              <a:tailEnd/>
            </a:ln>
          </p:spPr>
          <p:txBody>
            <a:bodyPr/>
            <a:lstStyle/>
            <a:p>
              <a:endParaRPr lang="en-US"/>
            </a:p>
          </p:txBody>
        </p:sp>
        <p:sp>
          <p:nvSpPr>
            <p:cNvPr id="21727" name="Rectangle 404"/>
            <p:cNvSpPr>
              <a:spLocks noChangeArrowheads="1"/>
            </p:cNvSpPr>
            <p:nvPr/>
          </p:nvSpPr>
          <p:spPr bwMode="auto">
            <a:xfrm>
              <a:off x="5383" y="2550"/>
              <a:ext cx="188"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APS</a:t>
              </a:r>
              <a:endParaRPr lang="en-US" sz="1400">
                <a:latin typeface="Arial Narrow" pitchFamily="34" charset="0"/>
              </a:endParaRPr>
            </a:p>
          </p:txBody>
        </p:sp>
      </p:grpSp>
      <p:grpSp>
        <p:nvGrpSpPr>
          <p:cNvPr id="21509" name="Group 450"/>
          <p:cNvGrpSpPr>
            <a:grpSpLocks/>
          </p:cNvGrpSpPr>
          <p:nvPr/>
        </p:nvGrpSpPr>
        <p:grpSpPr bwMode="auto">
          <a:xfrm>
            <a:off x="8404225" y="3852863"/>
            <a:ext cx="431800" cy="212725"/>
            <a:chOff x="5294" y="2695"/>
            <a:chExt cx="272" cy="134"/>
          </a:xfrm>
        </p:grpSpPr>
        <p:sp>
          <p:nvSpPr>
            <p:cNvPr id="21724" name="Rectangle 405"/>
            <p:cNvSpPr>
              <a:spLocks noChangeArrowheads="1"/>
            </p:cNvSpPr>
            <p:nvPr/>
          </p:nvSpPr>
          <p:spPr bwMode="auto">
            <a:xfrm>
              <a:off x="5294" y="2733"/>
              <a:ext cx="58" cy="58"/>
            </a:xfrm>
            <a:prstGeom prst="rect">
              <a:avLst/>
            </a:prstGeom>
            <a:solidFill>
              <a:srgbClr val="FFFF00"/>
            </a:solidFill>
            <a:ln w="9525">
              <a:solidFill>
                <a:srgbClr val="000000"/>
              </a:solidFill>
              <a:miter lim="800000"/>
              <a:headEnd/>
              <a:tailEnd/>
            </a:ln>
          </p:spPr>
          <p:txBody>
            <a:bodyPr/>
            <a:lstStyle/>
            <a:p>
              <a:endParaRPr lang="en-US"/>
            </a:p>
          </p:txBody>
        </p:sp>
        <p:sp>
          <p:nvSpPr>
            <p:cNvPr id="21725" name="Rectangle 406"/>
            <p:cNvSpPr>
              <a:spLocks noChangeArrowheads="1"/>
            </p:cNvSpPr>
            <p:nvPr/>
          </p:nvSpPr>
          <p:spPr bwMode="auto">
            <a:xfrm>
              <a:off x="5383" y="2695"/>
              <a:ext cx="183"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ALS</a:t>
              </a:r>
              <a:endParaRPr lang="en-US" sz="1400">
                <a:latin typeface="Arial Narrow" pitchFamily="34" charset="0"/>
              </a:endParaRPr>
            </a:p>
          </p:txBody>
        </p:sp>
      </p:grpSp>
      <p:grpSp>
        <p:nvGrpSpPr>
          <p:cNvPr id="21510" name="Group 449"/>
          <p:cNvGrpSpPr>
            <a:grpSpLocks/>
          </p:cNvGrpSpPr>
          <p:nvPr/>
        </p:nvGrpSpPr>
        <p:grpSpPr bwMode="auto">
          <a:xfrm>
            <a:off x="8404225" y="4065588"/>
            <a:ext cx="528638" cy="212725"/>
            <a:chOff x="5294" y="2816"/>
            <a:chExt cx="333" cy="134"/>
          </a:xfrm>
        </p:grpSpPr>
        <p:sp>
          <p:nvSpPr>
            <p:cNvPr id="21722" name="Rectangle 407"/>
            <p:cNvSpPr>
              <a:spLocks noChangeArrowheads="1"/>
            </p:cNvSpPr>
            <p:nvPr/>
          </p:nvSpPr>
          <p:spPr bwMode="auto">
            <a:xfrm>
              <a:off x="5294" y="2854"/>
              <a:ext cx="58" cy="58"/>
            </a:xfrm>
            <a:prstGeom prst="rect">
              <a:avLst/>
            </a:prstGeom>
            <a:solidFill>
              <a:srgbClr val="008000"/>
            </a:solidFill>
            <a:ln w="9525">
              <a:solidFill>
                <a:srgbClr val="000000"/>
              </a:solidFill>
              <a:miter lim="800000"/>
              <a:headEnd/>
              <a:tailEnd/>
            </a:ln>
          </p:spPr>
          <p:txBody>
            <a:bodyPr/>
            <a:lstStyle/>
            <a:p>
              <a:endParaRPr lang="en-US"/>
            </a:p>
          </p:txBody>
        </p:sp>
        <p:sp>
          <p:nvSpPr>
            <p:cNvPr id="21723" name="Rectangle 408"/>
            <p:cNvSpPr>
              <a:spLocks noChangeArrowheads="1"/>
            </p:cNvSpPr>
            <p:nvPr/>
          </p:nvSpPr>
          <p:spPr bwMode="auto">
            <a:xfrm>
              <a:off x="5383" y="2816"/>
              <a:ext cx="24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SSRL</a:t>
              </a:r>
              <a:endParaRPr lang="en-US" sz="1400">
                <a:latin typeface="Arial Narrow" pitchFamily="34" charset="0"/>
              </a:endParaRPr>
            </a:p>
          </p:txBody>
        </p:sp>
      </p:grpSp>
      <p:grpSp>
        <p:nvGrpSpPr>
          <p:cNvPr id="21511" name="Group 448"/>
          <p:cNvGrpSpPr>
            <a:grpSpLocks/>
          </p:cNvGrpSpPr>
          <p:nvPr/>
        </p:nvGrpSpPr>
        <p:grpSpPr bwMode="auto">
          <a:xfrm>
            <a:off x="8404225" y="4279900"/>
            <a:ext cx="528638" cy="212725"/>
            <a:chOff x="5294" y="2937"/>
            <a:chExt cx="333" cy="134"/>
          </a:xfrm>
        </p:grpSpPr>
        <p:sp>
          <p:nvSpPr>
            <p:cNvPr id="21720" name="Rectangle 409"/>
            <p:cNvSpPr>
              <a:spLocks noChangeArrowheads="1"/>
            </p:cNvSpPr>
            <p:nvPr/>
          </p:nvSpPr>
          <p:spPr bwMode="auto">
            <a:xfrm>
              <a:off x="5294" y="2975"/>
              <a:ext cx="58" cy="58"/>
            </a:xfrm>
            <a:prstGeom prst="rect">
              <a:avLst/>
            </a:prstGeom>
            <a:solidFill>
              <a:srgbClr val="3366FF"/>
            </a:solidFill>
            <a:ln w="9525">
              <a:solidFill>
                <a:srgbClr val="000000"/>
              </a:solidFill>
              <a:miter lim="800000"/>
              <a:headEnd/>
              <a:tailEnd/>
            </a:ln>
          </p:spPr>
          <p:txBody>
            <a:bodyPr/>
            <a:lstStyle/>
            <a:p>
              <a:endParaRPr lang="en-US"/>
            </a:p>
          </p:txBody>
        </p:sp>
        <p:sp>
          <p:nvSpPr>
            <p:cNvPr id="21721" name="Rectangle 410"/>
            <p:cNvSpPr>
              <a:spLocks noChangeArrowheads="1"/>
            </p:cNvSpPr>
            <p:nvPr/>
          </p:nvSpPr>
          <p:spPr bwMode="auto">
            <a:xfrm>
              <a:off x="5383" y="2937"/>
              <a:ext cx="24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NSLS</a:t>
              </a:r>
              <a:endParaRPr lang="en-US" sz="1400">
                <a:latin typeface="Arial Narrow" pitchFamily="34" charset="0"/>
              </a:endParaRPr>
            </a:p>
          </p:txBody>
        </p:sp>
      </p:grpSp>
      <p:grpSp>
        <p:nvGrpSpPr>
          <p:cNvPr id="21512" name="Group 423"/>
          <p:cNvGrpSpPr>
            <a:grpSpLocks/>
          </p:cNvGrpSpPr>
          <p:nvPr/>
        </p:nvGrpSpPr>
        <p:grpSpPr bwMode="auto">
          <a:xfrm>
            <a:off x="493713" y="2335213"/>
            <a:ext cx="7689850" cy="4022725"/>
            <a:chOff x="365" y="1694"/>
            <a:chExt cx="4844" cy="2534"/>
          </a:xfrm>
        </p:grpSpPr>
        <p:sp>
          <p:nvSpPr>
            <p:cNvPr id="21533" name="Rectangle 216"/>
            <p:cNvSpPr>
              <a:spLocks noChangeArrowheads="1"/>
            </p:cNvSpPr>
            <p:nvPr/>
          </p:nvSpPr>
          <p:spPr bwMode="auto">
            <a:xfrm>
              <a:off x="692" y="1753"/>
              <a:ext cx="4517" cy="2186"/>
            </a:xfrm>
            <a:prstGeom prst="rect">
              <a:avLst/>
            </a:prstGeom>
            <a:noFill/>
            <a:ln w="9525">
              <a:noFill/>
              <a:miter lim="800000"/>
              <a:headEnd/>
              <a:tailEnd/>
            </a:ln>
          </p:spPr>
          <p:txBody>
            <a:bodyPr/>
            <a:lstStyle/>
            <a:p>
              <a:endParaRPr lang="en-US"/>
            </a:p>
          </p:txBody>
        </p:sp>
        <p:sp>
          <p:nvSpPr>
            <p:cNvPr id="21534" name="Line 217"/>
            <p:cNvSpPr>
              <a:spLocks noChangeShapeType="1"/>
            </p:cNvSpPr>
            <p:nvPr/>
          </p:nvSpPr>
          <p:spPr bwMode="auto">
            <a:xfrm>
              <a:off x="692" y="3722"/>
              <a:ext cx="4517" cy="0"/>
            </a:xfrm>
            <a:prstGeom prst="line">
              <a:avLst/>
            </a:prstGeom>
            <a:noFill/>
            <a:ln w="0">
              <a:solidFill>
                <a:srgbClr val="000000"/>
              </a:solidFill>
              <a:round/>
              <a:headEnd/>
              <a:tailEnd/>
            </a:ln>
          </p:spPr>
          <p:txBody>
            <a:bodyPr/>
            <a:lstStyle/>
            <a:p>
              <a:endParaRPr lang="en-US"/>
            </a:p>
          </p:txBody>
        </p:sp>
        <p:sp>
          <p:nvSpPr>
            <p:cNvPr id="21535" name="Line 218"/>
            <p:cNvSpPr>
              <a:spLocks noChangeShapeType="1"/>
            </p:cNvSpPr>
            <p:nvPr/>
          </p:nvSpPr>
          <p:spPr bwMode="auto">
            <a:xfrm>
              <a:off x="692" y="3501"/>
              <a:ext cx="4517" cy="0"/>
            </a:xfrm>
            <a:prstGeom prst="line">
              <a:avLst/>
            </a:prstGeom>
            <a:noFill/>
            <a:ln w="0">
              <a:solidFill>
                <a:srgbClr val="000000"/>
              </a:solidFill>
              <a:round/>
              <a:headEnd/>
              <a:tailEnd/>
            </a:ln>
          </p:spPr>
          <p:txBody>
            <a:bodyPr/>
            <a:lstStyle/>
            <a:p>
              <a:endParaRPr lang="en-US"/>
            </a:p>
          </p:txBody>
        </p:sp>
        <p:sp>
          <p:nvSpPr>
            <p:cNvPr id="21536" name="Line 219"/>
            <p:cNvSpPr>
              <a:spLocks noChangeShapeType="1"/>
            </p:cNvSpPr>
            <p:nvPr/>
          </p:nvSpPr>
          <p:spPr bwMode="auto">
            <a:xfrm>
              <a:off x="692" y="3283"/>
              <a:ext cx="4517" cy="0"/>
            </a:xfrm>
            <a:prstGeom prst="line">
              <a:avLst/>
            </a:prstGeom>
            <a:noFill/>
            <a:ln w="0">
              <a:solidFill>
                <a:srgbClr val="000000"/>
              </a:solidFill>
              <a:round/>
              <a:headEnd/>
              <a:tailEnd/>
            </a:ln>
          </p:spPr>
          <p:txBody>
            <a:bodyPr/>
            <a:lstStyle/>
            <a:p>
              <a:endParaRPr lang="en-US"/>
            </a:p>
          </p:txBody>
        </p:sp>
        <p:sp>
          <p:nvSpPr>
            <p:cNvPr id="21537" name="Line 220"/>
            <p:cNvSpPr>
              <a:spLocks noChangeShapeType="1"/>
            </p:cNvSpPr>
            <p:nvPr/>
          </p:nvSpPr>
          <p:spPr bwMode="auto">
            <a:xfrm>
              <a:off x="692" y="3066"/>
              <a:ext cx="4517" cy="0"/>
            </a:xfrm>
            <a:prstGeom prst="line">
              <a:avLst/>
            </a:prstGeom>
            <a:noFill/>
            <a:ln w="0">
              <a:solidFill>
                <a:srgbClr val="000000"/>
              </a:solidFill>
              <a:round/>
              <a:headEnd/>
              <a:tailEnd/>
            </a:ln>
          </p:spPr>
          <p:txBody>
            <a:bodyPr/>
            <a:lstStyle/>
            <a:p>
              <a:endParaRPr lang="en-US"/>
            </a:p>
          </p:txBody>
        </p:sp>
        <p:sp>
          <p:nvSpPr>
            <p:cNvPr id="21538" name="Line 221"/>
            <p:cNvSpPr>
              <a:spLocks noChangeShapeType="1"/>
            </p:cNvSpPr>
            <p:nvPr/>
          </p:nvSpPr>
          <p:spPr bwMode="auto">
            <a:xfrm>
              <a:off x="692" y="2848"/>
              <a:ext cx="4517" cy="0"/>
            </a:xfrm>
            <a:prstGeom prst="line">
              <a:avLst/>
            </a:prstGeom>
            <a:noFill/>
            <a:ln w="0">
              <a:solidFill>
                <a:srgbClr val="000000"/>
              </a:solidFill>
              <a:round/>
              <a:headEnd/>
              <a:tailEnd/>
            </a:ln>
          </p:spPr>
          <p:txBody>
            <a:bodyPr/>
            <a:lstStyle/>
            <a:p>
              <a:endParaRPr lang="en-US"/>
            </a:p>
          </p:txBody>
        </p:sp>
        <p:sp>
          <p:nvSpPr>
            <p:cNvPr id="21539" name="Line 222"/>
            <p:cNvSpPr>
              <a:spLocks noChangeShapeType="1"/>
            </p:cNvSpPr>
            <p:nvPr/>
          </p:nvSpPr>
          <p:spPr bwMode="auto">
            <a:xfrm>
              <a:off x="692" y="2627"/>
              <a:ext cx="4517" cy="0"/>
            </a:xfrm>
            <a:prstGeom prst="line">
              <a:avLst/>
            </a:prstGeom>
            <a:noFill/>
            <a:ln w="0">
              <a:solidFill>
                <a:srgbClr val="000000"/>
              </a:solidFill>
              <a:round/>
              <a:headEnd/>
              <a:tailEnd/>
            </a:ln>
          </p:spPr>
          <p:txBody>
            <a:bodyPr/>
            <a:lstStyle/>
            <a:p>
              <a:endParaRPr lang="en-US"/>
            </a:p>
          </p:txBody>
        </p:sp>
        <p:sp>
          <p:nvSpPr>
            <p:cNvPr id="21540" name="Line 223"/>
            <p:cNvSpPr>
              <a:spLocks noChangeShapeType="1"/>
            </p:cNvSpPr>
            <p:nvPr/>
          </p:nvSpPr>
          <p:spPr bwMode="auto">
            <a:xfrm>
              <a:off x="692" y="2409"/>
              <a:ext cx="4517" cy="0"/>
            </a:xfrm>
            <a:prstGeom prst="line">
              <a:avLst/>
            </a:prstGeom>
            <a:noFill/>
            <a:ln w="0">
              <a:solidFill>
                <a:srgbClr val="000000"/>
              </a:solidFill>
              <a:round/>
              <a:headEnd/>
              <a:tailEnd/>
            </a:ln>
          </p:spPr>
          <p:txBody>
            <a:bodyPr/>
            <a:lstStyle/>
            <a:p>
              <a:endParaRPr lang="en-US"/>
            </a:p>
          </p:txBody>
        </p:sp>
        <p:sp>
          <p:nvSpPr>
            <p:cNvPr id="21541" name="Line 224"/>
            <p:cNvSpPr>
              <a:spLocks noChangeShapeType="1"/>
            </p:cNvSpPr>
            <p:nvPr/>
          </p:nvSpPr>
          <p:spPr bwMode="auto">
            <a:xfrm>
              <a:off x="692" y="2192"/>
              <a:ext cx="4517" cy="0"/>
            </a:xfrm>
            <a:prstGeom prst="line">
              <a:avLst/>
            </a:prstGeom>
            <a:noFill/>
            <a:ln w="0">
              <a:solidFill>
                <a:srgbClr val="000000"/>
              </a:solidFill>
              <a:round/>
              <a:headEnd/>
              <a:tailEnd/>
            </a:ln>
          </p:spPr>
          <p:txBody>
            <a:bodyPr/>
            <a:lstStyle/>
            <a:p>
              <a:endParaRPr lang="en-US"/>
            </a:p>
          </p:txBody>
        </p:sp>
        <p:sp>
          <p:nvSpPr>
            <p:cNvPr id="21542" name="Line 225"/>
            <p:cNvSpPr>
              <a:spLocks noChangeShapeType="1"/>
            </p:cNvSpPr>
            <p:nvPr/>
          </p:nvSpPr>
          <p:spPr bwMode="auto">
            <a:xfrm>
              <a:off x="692" y="1971"/>
              <a:ext cx="4517" cy="0"/>
            </a:xfrm>
            <a:prstGeom prst="line">
              <a:avLst/>
            </a:prstGeom>
            <a:noFill/>
            <a:ln w="0">
              <a:solidFill>
                <a:srgbClr val="000000"/>
              </a:solidFill>
              <a:round/>
              <a:headEnd/>
              <a:tailEnd/>
            </a:ln>
          </p:spPr>
          <p:txBody>
            <a:bodyPr/>
            <a:lstStyle/>
            <a:p>
              <a:endParaRPr lang="en-US"/>
            </a:p>
          </p:txBody>
        </p:sp>
        <p:sp>
          <p:nvSpPr>
            <p:cNvPr id="21543" name="Line 226"/>
            <p:cNvSpPr>
              <a:spLocks noChangeShapeType="1"/>
            </p:cNvSpPr>
            <p:nvPr/>
          </p:nvSpPr>
          <p:spPr bwMode="auto">
            <a:xfrm>
              <a:off x="692" y="1753"/>
              <a:ext cx="4517" cy="0"/>
            </a:xfrm>
            <a:prstGeom prst="line">
              <a:avLst/>
            </a:prstGeom>
            <a:noFill/>
            <a:ln w="0">
              <a:solidFill>
                <a:srgbClr val="000000"/>
              </a:solidFill>
              <a:round/>
              <a:headEnd/>
              <a:tailEnd/>
            </a:ln>
          </p:spPr>
          <p:txBody>
            <a:bodyPr/>
            <a:lstStyle/>
            <a:p>
              <a:endParaRPr lang="en-US"/>
            </a:p>
          </p:txBody>
        </p:sp>
        <p:sp>
          <p:nvSpPr>
            <p:cNvPr id="21544" name="Rectangle 227"/>
            <p:cNvSpPr>
              <a:spLocks noChangeArrowheads="1"/>
            </p:cNvSpPr>
            <p:nvPr/>
          </p:nvSpPr>
          <p:spPr bwMode="auto">
            <a:xfrm>
              <a:off x="692" y="1753"/>
              <a:ext cx="4517" cy="2186"/>
            </a:xfrm>
            <a:prstGeom prst="rect">
              <a:avLst/>
            </a:prstGeom>
            <a:noFill/>
            <a:ln w="9525">
              <a:solidFill>
                <a:srgbClr val="FFFFFF"/>
              </a:solidFill>
              <a:miter lim="800000"/>
              <a:headEnd/>
              <a:tailEnd/>
            </a:ln>
          </p:spPr>
          <p:txBody>
            <a:bodyPr/>
            <a:lstStyle/>
            <a:p>
              <a:endParaRPr lang="en-US"/>
            </a:p>
          </p:txBody>
        </p:sp>
        <p:sp>
          <p:nvSpPr>
            <p:cNvPr id="21545" name="Rectangle 228"/>
            <p:cNvSpPr>
              <a:spLocks noChangeArrowheads="1"/>
            </p:cNvSpPr>
            <p:nvPr/>
          </p:nvSpPr>
          <p:spPr bwMode="auto">
            <a:xfrm>
              <a:off x="734" y="3921"/>
              <a:ext cx="66" cy="18"/>
            </a:xfrm>
            <a:prstGeom prst="rect">
              <a:avLst/>
            </a:prstGeom>
            <a:solidFill>
              <a:srgbClr val="3366FF"/>
            </a:solidFill>
            <a:ln w="9525">
              <a:solidFill>
                <a:srgbClr val="000000"/>
              </a:solidFill>
              <a:miter lim="800000"/>
              <a:headEnd/>
              <a:tailEnd/>
            </a:ln>
          </p:spPr>
          <p:txBody>
            <a:bodyPr/>
            <a:lstStyle/>
            <a:p>
              <a:endParaRPr lang="en-US"/>
            </a:p>
          </p:txBody>
        </p:sp>
        <p:sp>
          <p:nvSpPr>
            <p:cNvPr id="21546" name="Rectangle 229"/>
            <p:cNvSpPr>
              <a:spLocks noChangeArrowheads="1"/>
            </p:cNvSpPr>
            <p:nvPr/>
          </p:nvSpPr>
          <p:spPr bwMode="auto">
            <a:xfrm>
              <a:off x="890" y="3912"/>
              <a:ext cx="66" cy="27"/>
            </a:xfrm>
            <a:prstGeom prst="rect">
              <a:avLst/>
            </a:prstGeom>
            <a:solidFill>
              <a:srgbClr val="3366FF"/>
            </a:solidFill>
            <a:ln w="9525">
              <a:solidFill>
                <a:srgbClr val="000000"/>
              </a:solidFill>
              <a:miter lim="800000"/>
              <a:headEnd/>
              <a:tailEnd/>
            </a:ln>
          </p:spPr>
          <p:txBody>
            <a:bodyPr/>
            <a:lstStyle/>
            <a:p>
              <a:endParaRPr lang="en-US"/>
            </a:p>
          </p:txBody>
        </p:sp>
        <p:sp>
          <p:nvSpPr>
            <p:cNvPr id="21547" name="Rectangle 230"/>
            <p:cNvSpPr>
              <a:spLocks noChangeArrowheads="1"/>
            </p:cNvSpPr>
            <p:nvPr/>
          </p:nvSpPr>
          <p:spPr bwMode="auto">
            <a:xfrm>
              <a:off x="1046" y="3893"/>
              <a:ext cx="66" cy="46"/>
            </a:xfrm>
            <a:prstGeom prst="rect">
              <a:avLst/>
            </a:prstGeom>
            <a:solidFill>
              <a:srgbClr val="3366FF"/>
            </a:solidFill>
            <a:ln w="9525">
              <a:solidFill>
                <a:srgbClr val="000000"/>
              </a:solidFill>
              <a:miter lim="800000"/>
              <a:headEnd/>
              <a:tailEnd/>
            </a:ln>
          </p:spPr>
          <p:txBody>
            <a:bodyPr/>
            <a:lstStyle/>
            <a:p>
              <a:endParaRPr lang="en-US"/>
            </a:p>
          </p:txBody>
        </p:sp>
        <p:sp>
          <p:nvSpPr>
            <p:cNvPr id="21548" name="Rectangle 231"/>
            <p:cNvSpPr>
              <a:spLocks noChangeArrowheads="1"/>
            </p:cNvSpPr>
            <p:nvPr/>
          </p:nvSpPr>
          <p:spPr bwMode="auto">
            <a:xfrm>
              <a:off x="1202" y="3878"/>
              <a:ext cx="65" cy="61"/>
            </a:xfrm>
            <a:prstGeom prst="rect">
              <a:avLst/>
            </a:prstGeom>
            <a:solidFill>
              <a:srgbClr val="3366FF"/>
            </a:solidFill>
            <a:ln w="9525">
              <a:solidFill>
                <a:srgbClr val="000000"/>
              </a:solidFill>
              <a:miter lim="800000"/>
              <a:headEnd/>
              <a:tailEnd/>
            </a:ln>
          </p:spPr>
          <p:txBody>
            <a:bodyPr/>
            <a:lstStyle/>
            <a:p>
              <a:endParaRPr lang="en-US"/>
            </a:p>
          </p:txBody>
        </p:sp>
        <p:sp>
          <p:nvSpPr>
            <p:cNvPr id="21549" name="Rectangle 232"/>
            <p:cNvSpPr>
              <a:spLocks noChangeArrowheads="1"/>
            </p:cNvSpPr>
            <p:nvPr/>
          </p:nvSpPr>
          <p:spPr bwMode="auto">
            <a:xfrm>
              <a:off x="1357" y="3829"/>
              <a:ext cx="67" cy="110"/>
            </a:xfrm>
            <a:prstGeom prst="rect">
              <a:avLst/>
            </a:prstGeom>
            <a:solidFill>
              <a:srgbClr val="3366FF"/>
            </a:solidFill>
            <a:ln w="9525">
              <a:solidFill>
                <a:srgbClr val="000000"/>
              </a:solidFill>
              <a:miter lim="800000"/>
              <a:headEnd/>
              <a:tailEnd/>
            </a:ln>
          </p:spPr>
          <p:txBody>
            <a:bodyPr/>
            <a:lstStyle/>
            <a:p>
              <a:endParaRPr lang="en-US"/>
            </a:p>
          </p:txBody>
        </p:sp>
        <p:sp>
          <p:nvSpPr>
            <p:cNvPr id="21550" name="Rectangle 233"/>
            <p:cNvSpPr>
              <a:spLocks noChangeArrowheads="1"/>
            </p:cNvSpPr>
            <p:nvPr/>
          </p:nvSpPr>
          <p:spPr bwMode="auto">
            <a:xfrm>
              <a:off x="1514" y="3792"/>
              <a:ext cx="66" cy="147"/>
            </a:xfrm>
            <a:prstGeom prst="rect">
              <a:avLst/>
            </a:prstGeom>
            <a:solidFill>
              <a:srgbClr val="3366FF"/>
            </a:solidFill>
            <a:ln w="9525">
              <a:solidFill>
                <a:srgbClr val="000000"/>
              </a:solidFill>
              <a:miter lim="800000"/>
              <a:headEnd/>
              <a:tailEnd/>
            </a:ln>
          </p:spPr>
          <p:txBody>
            <a:bodyPr/>
            <a:lstStyle/>
            <a:p>
              <a:endParaRPr lang="en-US"/>
            </a:p>
          </p:txBody>
        </p:sp>
        <p:sp>
          <p:nvSpPr>
            <p:cNvPr id="21551" name="Rectangle 234"/>
            <p:cNvSpPr>
              <a:spLocks noChangeArrowheads="1"/>
            </p:cNvSpPr>
            <p:nvPr/>
          </p:nvSpPr>
          <p:spPr bwMode="auto">
            <a:xfrm>
              <a:off x="1670" y="3758"/>
              <a:ext cx="66" cy="181"/>
            </a:xfrm>
            <a:prstGeom prst="rect">
              <a:avLst/>
            </a:prstGeom>
            <a:solidFill>
              <a:srgbClr val="3366FF"/>
            </a:solidFill>
            <a:ln w="9525">
              <a:solidFill>
                <a:srgbClr val="000000"/>
              </a:solidFill>
              <a:miter lim="800000"/>
              <a:headEnd/>
              <a:tailEnd/>
            </a:ln>
          </p:spPr>
          <p:txBody>
            <a:bodyPr/>
            <a:lstStyle/>
            <a:p>
              <a:endParaRPr lang="en-US"/>
            </a:p>
          </p:txBody>
        </p:sp>
        <p:sp>
          <p:nvSpPr>
            <p:cNvPr id="21552" name="Rectangle 235"/>
            <p:cNvSpPr>
              <a:spLocks noChangeArrowheads="1"/>
            </p:cNvSpPr>
            <p:nvPr/>
          </p:nvSpPr>
          <p:spPr bwMode="auto">
            <a:xfrm>
              <a:off x="1826" y="3673"/>
              <a:ext cx="66" cy="266"/>
            </a:xfrm>
            <a:prstGeom prst="rect">
              <a:avLst/>
            </a:prstGeom>
            <a:solidFill>
              <a:srgbClr val="3366FF"/>
            </a:solidFill>
            <a:ln w="9525">
              <a:solidFill>
                <a:srgbClr val="000000"/>
              </a:solidFill>
              <a:miter lim="800000"/>
              <a:headEnd/>
              <a:tailEnd/>
            </a:ln>
          </p:spPr>
          <p:txBody>
            <a:bodyPr/>
            <a:lstStyle/>
            <a:p>
              <a:endParaRPr lang="en-US"/>
            </a:p>
          </p:txBody>
        </p:sp>
        <p:sp>
          <p:nvSpPr>
            <p:cNvPr id="21553" name="Rectangle 236"/>
            <p:cNvSpPr>
              <a:spLocks noChangeArrowheads="1"/>
            </p:cNvSpPr>
            <p:nvPr/>
          </p:nvSpPr>
          <p:spPr bwMode="auto">
            <a:xfrm>
              <a:off x="1981" y="3599"/>
              <a:ext cx="66" cy="340"/>
            </a:xfrm>
            <a:prstGeom prst="rect">
              <a:avLst/>
            </a:prstGeom>
            <a:solidFill>
              <a:srgbClr val="3366FF"/>
            </a:solidFill>
            <a:ln w="9525">
              <a:solidFill>
                <a:srgbClr val="000000"/>
              </a:solidFill>
              <a:miter lim="800000"/>
              <a:headEnd/>
              <a:tailEnd/>
            </a:ln>
          </p:spPr>
          <p:txBody>
            <a:bodyPr/>
            <a:lstStyle/>
            <a:p>
              <a:endParaRPr lang="en-US"/>
            </a:p>
          </p:txBody>
        </p:sp>
        <p:sp>
          <p:nvSpPr>
            <p:cNvPr id="21554" name="Rectangle 237"/>
            <p:cNvSpPr>
              <a:spLocks noChangeArrowheads="1"/>
            </p:cNvSpPr>
            <p:nvPr/>
          </p:nvSpPr>
          <p:spPr bwMode="auto">
            <a:xfrm>
              <a:off x="2137" y="3562"/>
              <a:ext cx="67" cy="377"/>
            </a:xfrm>
            <a:prstGeom prst="rect">
              <a:avLst/>
            </a:prstGeom>
            <a:solidFill>
              <a:srgbClr val="3366FF"/>
            </a:solidFill>
            <a:ln w="9525">
              <a:solidFill>
                <a:srgbClr val="000000"/>
              </a:solidFill>
              <a:miter lim="800000"/>
              <a:headEnd/>
              <a:tailEnd/>
            </a:ln>
          </p:spPr>
          <p:txBody>
            <a:bodyPr/>
            <a:lstStyle/>
            <a:p>
              <a:endParaRPr lang="en-US"/>
            </a:p>
          </p:txBody>
        </p:sp>
        <p:sp>
          <p:nvSpPr>
            <p:cNvPr id="21555" name="Rectangle 238"/>
            <p:cNvSpPr>
              <a:spLocks noChangeArrowheads="1"/>
            </p:cNvSpPr>
            <p:nvPr/>
          </p:nvSpPr>
          <p:spPr bwMode="auto">
            <a:xfrm>
              <a:off x="2294" y="3525"/>
              <a:ext cx="66" cy="414"/>
            </a:xfrm>
            <a:prstGeom prst="rect">
              <a:avLst/>
            </a:prstGeom>
            <a:solidFill>
              <a:srgbClr val="3366FF"/>
            </a:solidFill>
            <a:ln w="9525">
              <a:solidFill>
                <a:srgbClr val="000000"/>
              </a:solidFill>
              <a:miter lim="800000"/>
              <a:headEnd/>
              <a:tailEnd/>
            </a:ln>
          </p:spPr>
          <p:txBody>
            <a:bodyPr/>
            <a:lstStyle/>
            <a:p>
              <a:endParaRPr lang="en-US"/>
            </a:p>
          </p:txBody>
        </p:sp>
        <p:sp>
          <p:nvSpPr>
            <p:cNvPr id="21556" name="Rectangle 239"/>
            <p:cNvSpPr>
              <a:spLocks noChangeArrowheads="1"/>
            </p:cNvSpPr>
            <p:nvPr/>
          </p:nvSpPr>
          <p:spPr bwMode="auto">
            <a:xfrm>
              <a:off x="2450" y="3461"/>
              <a:ext cx="66" cy="478"/>
            </a:xfrm>
            <a:prstGeom prst="rect">
              <a:avLst/>
            </a:prstGeom>
            <a:solidFill>
              <a:srgbClr val="3366FF"/>
            </a:solidFill>
            <a:ln w="9525">
              <a:solidFill>
                <a:srgbClr val="000000"/>
              </a:solidFill>
              <a:miter lim="800000"/>
              <a:headEnd/>
              <a:tailEnd/>
            </a:ln>
          </p:spPr>
          <p:txBody>
            <a:bodyPr/>
            <a:lstStyle/>
            <a:p>
              <a:endParaRPr lang="en-US"/>
            </a:p>
          </p:txBody>
        </p:sp>
        <p:sp>
          <p:nvSpPr>
            <p:cNvPr id="21557" name="Rectangle 240"/>
            <p:cNvSpPr>
              <a:spLocks noChangeArrowheads="1"/>
            </p:cNvSpPr>
            <p:nvPr/>
          </p:nvSpPr>
          <p:spPr bwMode="auto">
            <a:xfrm>
              <a:off x="2606" y="3452"/>
              <a:ext cx="65" cy="487"/>
            </a:xfrm>
            <a:prstGeom prst="rect">
              <a:avLst/>
            </a:prstGeom>
            <a:solidFill>
              <a:srgbClr val="3366FF"/>
            </a:solidFill>
            <a:ln w="9525">
              <a:solidFill>
                <a:srgbClr val="000000"/>
              </a:solidFill>
              <a:miter lim="800000"/>
              <a:headEnd/>
              <a:tailEnd/>
            </a:ln>
          </p:spPr>
          <p:txBody>
            <a:bodyPr/>
            <a:lstStyle/>
            <a:p>
              <a:endParaRPr lang="en-US"/>
            </a:p>
          </p:txBody>
        </p:sp>
        <p:sp>
          <p:nvSpPr>
            <p:cNvPr id="21558" name="Rectangle 241"/>
            <p:cNvSpPr>
              <a:spLocks noChangeArrowheads="1"/>
            </p:cNvSpPr>
            <p:nvPr/>
          </p:nvSpPr>
          <p:spPr bwMode="auto">
            <a:xfrm>
              <a:off x="2761" y="3458"/>
              <a:ext cx="67" cy="481"/>
            </a:xfrm>
            <a:prstGeom prst="rect">
              <a:avLst/>
            </a:prstGeom>
            <a:solidFill>
              <a:srgbClr val="3366FF"/>
            </a:solidFill>
            <a:ln w="9525">
              <a:solidFill>
                <a:srgbClr val="000000"/>
              </a:solidFill>
              <a:miter lim="800000"/>
              <a:headEnd/>
              <a:tailEnd/>
            </a:ln>
          </p:spPr>
          <p:txBody>
            <a:bodyPr/>
            <a:lstStyle/>
            <a:p>
              <a:endParaRPr lang="en-US"/>
            </a:p>
          </p:txBody>
        </p:sp>
        <p:sp>
          <p:nvSpPr>
            <p:cNvPr id="21559" name="Rectangle 242"/>
            <p:cNvSpPr>
              <a:spLocks noChangeArrowheads="1"/>
            </p:cNvSpPr>
            <p:nvPr/>
          </p:nvSpPr>
          <p:spPr bwMode="auto">
            <a:xfrm>
              <a:off x="2918" y="3446"/>
              <a:ext cx="59" cy="493"/>
            </a:xfrm>
            <a:prstGeom prst="rect">
              <a:avLst/>
            </a:prstGeom>
            <a:solidFill>
              <a:srgbClr val="3366FF"/>
            </a:solidFill>
            <a:ln w="9525">
              <a:solidFill>
                <a:srgbClr val="000000"/>
              </a:solidFill>
              <a:miter lim="800000"/>
              <a:headEnd/>
              <a:tailEnd/>
            </a:ln>
          </p:spPr>
          <p:txBody>
            <a:bodyPr/>
            <a:lstStyle/>
            <a:p>
              <a:endParaRPr lang="en-US"/>
            </a:p>
          </p:txBody>
        </p:sp>
        <p:sp>
          <p:nvSpPr>
            <p:cNvPr id="21560" name="Rectangle 243"/>
            <p:cNvSpPr>
              <a:spLocks noChangeArrowheads="1"/>
            </p:cNvSpPr>
            <p:nvPr/>
          </p:nvSpPr>
          <p:spPr bwMode="auto">
            <a:xfrm>
              <a:off x="3067" y="3433"/>
              <a:ext cx="66" cy="506"/>
            </a:xfrm>
            <a:prstGeom prst="rect">
              <a:avLst/>
            </a:prstGeom>
            <a:solidFill>
              <a:srgbClr val="3366FF"/>
            </a:solidFill>
            <a:ln w="9525">
              <a:solidFill>
                <a:srgbClr val="000000"/>
              </a:solidFill>
              <a:miter lim="800000"/>
              <a:headEnd/>
              <a:tailEnd/>
            </a:ln>
          </p:spPr>
          <p:txBody>
            <a:bodyPr/>
            <a:lstStyle/>
            <a:p>
              <a:endParaRPr lang="en-US"/>
            </a:p>
          </p:txBody>
        </p:sp>
        <p:sp>
          <p:nvSpPr>
            <p:cNvPr id="21561" name="Rectangle 244"/>
            <p:cNvSpPr>
              <a:spLocks noChangeArrowheads="1"/>
            </p:cNvSpPr>
            <p:nvPr/>
          </p:nvSpPr>
          <p:spPr bwMode="auto">
            <a:xfrm>
              <a:off x="3224" y="3418"/>
              <a:ext cx="66" cy="521"/>
            </a:xfrm>
            <a:prstGeom prst="rect">
              <a:avLst/>
            </a:prstGeom>
            <a:solidFill>
              <a:srgbClr val="3366FF"/>
            </a:solidFill>
            <a:ln w="9525">
              <a:solidFill>
                <a:srgbClr val="000000"/>
              </a:solidFill>
              <a:miter lim="800000"/>
              <a:headEnd/>
              <a:tailEnd/>
            </a:ln>
          </p:spPr>
          <p:txBody>
            <a:bodyPr/>
            <a:lstStyle/>
            <a:p>
              <a:endParaRPr lang="en-US"/>
            </a:p>
          </p:txBody>
        </p:sp>
        <p:sp>
          <p:nvSpPr>
            <p:cNvPr id="21562" name="Rectangle 245"/>
            <p:cNvSpPr>
              <a:spLocks noChangeArrowheads="1"/>
            </p:cNvSpPr>
            <p:nvPr/>
          </p:nvSpPr>
          <p:spPr bwMode="auto">
            <a:xfrm>
              <a:off x="3380" y="3412"/>
              <a:ext cx="66" cy="527"/>
            </a:xfrm>
            <a:prstGeom prst="rect">
              <a:avLst/>
            </a:prstGeom>
            <a:solidFill>
              <a:srgbClr val="3366FF"/>
            </a:solidFill>
            <a:ln w="9525">
              <a:solidFill>
                <a:srgbClr val="000000"/>
              </a:solidFill>
              <a:miter lim="800000"/>
              <a:headEnd/>
              <a:tailEnd/>
            </a:ln>
          </p:spPr>
          <p:txBody>
            <a:bodyPr/>
            <a:lstStyle/>
            <a:p>
              <a:endParaRPr lang="en-US"/>
            </a:p>
          </p:txBody>
        </p:sp>
        <p:sp>
          <p:nvSpPr>
            <p:cNvPr id="21563" name="Rectangle 246"/>
            <p:cNvSpPr>
              <a:spLocks noChangeArrowheads="1"/>
            </p:cNvSpPr>
            <p:nvPr/>
          </p:nvSpPr>
          <p:spPr bwMode="auto">
            <a:xfrm>
              <a:off x="3536" y="3381"/>
              <a:ext cx="65" cy="558"/>
            </a:xfrm>
            <a:prstGeom prst="rect">
              <a:avLst/>
            </a:prstGeom>
            <a:solidFill>
              <a:srgbClr val="3366FF"/>
            </a:solidFill>
            <a:ln w="9525">
              <a:solidFill>
                <a:srgbClr val="000000"/>
              </a:solidFill>
              <a:miter lim="800000"/>
              <a:headEnd/>
              <a:tailEnd/>
            </a:ln>
          </p:spPr>
          <p:txBody>
            <a:bodyPr/>
            <a:lstStyle/>
            <a:p>
              <a:endParaRPr lang="en-US"/>
            </a:p>
          </p:txBody>
        </p:sp>
        <p:sp>
          <p:nvSpPr>
            <p:cNvPr id="21564" name="Rectangle 247"/>
            <p:cNvSpPr>
              <a:spLocks noChangeArrowheads="1"/>
            </p:cNvSpPr>
            <p:nvPr/>
          </p:nvSpPr>
          <p:spPr bwMode="auto">
            <a:xfrm>
              <a:off x="3691" y="3387"/>
              <a:ext cx="66" cy="552"/>
            </a:xfrm>
            <a:prstGeom prst="rect">
              <a:avLst/>
            </a:prstGeom>
            <a:solidFill>
              <a:srgbClr val="3366FF"/>
            </a:solidFill>
            <a:ln w="9525">
              <a:solidFill>
                <a:srgbClr val="000000"/>
              </a:solidFill>
              <a:miter lim="800000"/>
              <a:headEnd/>
              <a:tailEnd/>
            </a:ln>
          </p:spPr>
          <p:txBody>
            <a:bodyPr/>
            <a:lstStyle/>
            <a:p>
              <a:endParaRPr lang="en-US"/>
            </a:p>
          </p:txBody>
        </p:sp>
        <p:sp>
          <p:nvSpPr>
            <p:cNvPr id="21565" name="Rectangle 248"/>
            <p:cNvSpPr>
              <a:spLocks noChangeArrowheads="1"/>
            </p:cNvSpPr>
            <p:nvPr/>
          </p:nvSpPr>
          <p:spPr bwMode="auto">
            <a:xfrm>
              <a:off x="3847" y="3412"/>
              <a:ext cx="67" cy="527"/>
            </a:xfrm>
            <a:prstGeom prst="rect">
              <a:avLst/>
            </a:prstGeom>
            <a:solidFill>
              <a:srgbClr val="3366FF"/>
            </a:solidFill>
            <a:ln w="9525">
              <a:solidFill>
                <a:srgbClr val="000000"/>
              </a:solidFill>
              <a:miter lim="800000"/>
              <a:headEnd/>
              <a:tailEnd/>
            </a:ln>
          </p:spPr>
          <p:txBody>
            <a:bodyPr/>
            <a:lstStyle/>
            <a:p>
              <a:endParaRPr lang="en-US"/>
            </a:p>
          </p:txBody>
        </p:sp>
        <p:sp>
          <p:nvSpPr>
            <p:cNvPr id="21566" name="Rectangle 249"/>
            <p:cNvSpPr>
              <a:spLocks noChangeArrowheads="1"/>
            </p:cNvSpPr>
            <p:nvPr/>
          </p:nvSpPr>
          <p:spPr bwMode="auto">
            <a:xfrm>
              <a:off x="4004" y="3458"/>
              <a:ext cx="66" cy="481"/>
            </a:xfrm>
            <a:prstGeom prst="rect">
              <a:avLst/>
            </a:prstGeom>
            <a:solidFill>
              <a:srgbClr val="3366FF"/>
            </a:solidFill>
            <a:ln w="9525">
              <a:solidFill>
                <a:srgbClr val="000000"/>
              </a:solidFill>
              <a:miter lim="800000"/>
              <a:headEnd/>
              <a:tailEnd/>
            </a:ln>
          </p:spPr>
          <p:txBody>
            <a:bodyPr/>
            <a:lstStyle/>
            <a:p>
              <a:endParaRPr lang="en-US"/>
            </a:p>
          </p:txBody>
        </p:sp>
        <p:sp>
          <p:nvSpPr>
            <p:cNvPr id="21567" name="Rectangle 250"/>
            <p:cNvSpPr>
              <a:spLocks noChangeArrowheads="1"/>
            </p:cNvSpPr>
            <p:nvPr/>
          </p:nvSpPr>
          <p:spPr bwMode="auto">
            <a:xfrm>
              <a:off x="4160" y="3436"/>
              <a:ext cx="66" cy="503"/>
            </a:xfrm>
            <a:prstGeom prst="rect">
              <a:avLst/>
            </a:prstGeom>
            <a:solidFill>
              <a:srgbClr val="3366FF"/>
            </a:solidFill>
            <a:ln w="9525">
              <a:solidFill>
                <a:srgbClr val="000000"/>
              </a:solidFill>
              <a:miter lim="800000"/>
              <a:headEnd/>
              <a:tailEnd/>
            </a:ln>
          </p:spPr>
          <p:txBody>
            <a:bodyPr/>
            <a:lstStyle/>
            <a:p>
              <a:endParaRPr lang="en-US"/>
            </a:p>
          </p:txBody>
        </p:sp>
        <p:sp>
          <p:nvSpPr>
            <p:cNvPr id="21568" name="Rectangle 251"/>
            <p:cNvSpPr>
              <a:spLocks noChangeArrowheads="1"/>
            </p:cNvSpPr>
            <p:nvPr/>
          </p:nvSpPr>
          <p:spPr bwMode="auto">
            <a:xfrm>
              <a:off x="4315" y="3446"/>
              <a:ext cx="66" cy="493"/>
            </a:xfrm>
            <a:prstGeom prst="rect">
              <a:avLst/>
            </a:prstGeom>
            <a:solidFill>
              <a:srgbClr val="3366FF"/>
            </a:solidFill>
            <a:ln w="9525">
              <a:solidFill>
                <a:srgbClr val="000000"/>
              </a:solidFill>
              <a:miter lim="800000"/>
              <a:headEnd/>
              <a:tailEnd/>
            </a:ln>
          </p:spPr>
          <p:txBody>
            <a:bodyPr/>
            <a:lstStyle/>
            <a:p>
              <a:endParaRPr lang="en-US"/>
            </a:p>
          </p:txBody>
        </p:sp>
        <p:sp>
          <p:nvSpPr>
            <p:cNvPr id="21569" name="Rectangle 252"/>
            <p:cNvSpPr>
              <a:spLocks noChangeArrowheads="1"/>
            </p:cNvSpPr>
            <p:nvPr/>
          </p:nvSpPr>
          <p:spPr bwMode="auto">
            <a:xfrm>
              <a:off x="4471" y="3479"/>
              <a:ext cx="66" cy="460"/>
            </a:xfrm>
            <a:prstGeom prst="rect">
              <a:avLst/>
            </a:prstGeom>
            <a:solidFill>
              <a:srgbClr val="3366FF"/>
            </a:solidFill>
            <a:ln w="9525">
              <a:solidFill>
                <a:srgbClr val="000000"/>
              </a:solidFill>
              <a:miter lim="800000"/>
              <a:headEnd/>
              <a:tailEnd/>
            </a:ln>
          </p:spPr>
          <p:txBody>
            <a:bodyPr/>
            <a:lstStyle/>
            <a:p>
              <a:endParaRPr lang="en-US"/>
            </a:p>
          </p:txBody>
        </p:sp>
        <p:sp>
          <p:nvSpPr>
            <p:cNvPr id="21570" name="Rectangle 253"/>
            <p:cNvSpPr>
              <a:spLocks noChangeArrowheads="1"/>
            </p:cNvSpPr>
            <p:nvPr/>
          </p:nvSpPr>
          <p:spPr bwMode="auto">
            <a:xfrm>
              <a:off x="4627" y="3455"/>
              <a:ext cx="67" cy="484"/>
            </a:xfrm>
            <a:prstGeom prst="rect">
              <a:avLst/>
            </a:prstGeom>
            <a:solidFill>
              <a:srgbClr val="3366FF"/>
            </a:solidFill>
            <a:ln w="9525">
              <a:solidFill>
                <a:srgbClr val="000000"/>
              </a:solidFill>
              <a:miter lim="800000"/>
              <a:headEnd/>
              <a:tailEnd/>
            </a:ln>
          </p:spPr>
          <p:txBody>
            <a:bodyPr/>
            <a:lstStyle/>
            <a:p>
              <a:endParaRPr lang="en-US"/>
            </a:p>
          </p:txBody>
        </p:sp>
        <p:sp>
          <p:nvSpPr>
            <p:cNvPr id="21571" name="Rectangle 254"/>
            <p:cNvSpPr>
              <a:spLocks noChangeArrowheads="1"/>
            </p:cNvSpPr>
            <p:nvPr/>
          </p:nvSpPr>
          <p:spPr bwMode="auto">
            <a:xfrm>
              <a:off x="4784" y="3473"/>
              <a:ext cx="66" cy="466"/>
            </a:xfrm>
            <a:prstGeom prst="rect">
              <a:avLst/>
            </a:prstGeom>
            <a:solidFill>
              <a:srgbClr val="3366FF"/>
            </a:solidFill>
            <a:ln w="9525">
              <a:solidFill>
                <a:srgbClr val="000000"/>
              </a:solidFill>
              <a:miter lim="800000"/>
              <a:headEnd/>
              <a:tailEnd/>
            </a:ln>
          </p:spPr>
          <p:txBody>
            <a:bodyPr/>
            <a:lstStyle/>
            <a:p>
              <a:endParaRPr lang="en-US"/>
            </a:p>
          </p:txBody>
        </p:sp>
        <p:sp>
          <p:nvSpPr>
            <p:cNvPr id="21572" name="Rectangle 255"/>
            <p:cNvSpPr>
              <a:spLocks noChangeArrowheads="1"/>
            </p:cNvSpPr>
            <p:nvPr/>
          </p:nvSpPr>
          <p:spPr bwMode="auto">
            <a:xfrm>
              <a:off x="4940" y="3479"/>
              <a:ext cx="65" cy="460"/>
            </a:xfrm>
            <a:prstGeom prst="rect">
              <a:avLst/>
            </a:prstGeom>
            <a:solidFill>
              <a:srgbClr val="3366FF"/>
            </a:solidFill>
            <a:ln w="9525">
              <a:solidFill>
                <a:srgbClr val="000000"/>
              </a:solidFill>
              <a:miter lim="800000"/>
              <a:headEnd/>
              <a:tailEnd/>
            </a:ln>
          </p:spPr>
          <p:txBody>
            <a:bodyPr/>
            <a:lstStyle/>
            <a:p>
              <a:endParaRPr lang="en-US"/>
            </a:p>
          </p:txBody>
        </p:sp>
        <p:sp>
          <p:nvSpPr>
            <p:cNvPr id="21573" name="Rectangle 256"/>
            <p:cNvSpPr>
              <a:spLocks noChangeArrowheads="1"/>
            </p:cNvSpPr>
            <p:nvPr/>
          </p:nvSpPr>
          <p:spPr bwMode="auto">
            <a:xfrm>
              <a:off x="5095" y="3479"/>
              <a:ext cx="66" cy="460"/>
            </a:xfrm>
            <a:prstGeom prst="rect">
              <a:avLst/>
            </a:prstGeom>
            <a:solidFill>
              <a:srgbClr val="3366FF"/>
            </a:solidFill>
            <a:ln w="9525">
              <a:solidFill>
                <a:srgbClr val="000000"/>
              </a:solidFill>
              <a:miter lim="800000"/>
              <a:headEnd/>
              <a:tailEnd/>
            </a:ln>
          </p:spPr>
          <p:txBody>
            <a:bodyPr/>
            <a:lstStyle/>
            <a:p>
              <a:endParaRPr lang="en-US"/>
            </a:p>
          </p:txBody>
        </p:sp>
        <p:sp>
          <p:nvSpPr>
            <p:cNvPr id="21574" name="Rectangle 257"/>
            <p:cNvSpPr>
              <a:spLocks noChangeArrowheads="1"/>
            </p:cNvSpPr>
            <p:nvPr/>
          </p:nvSpPr>
          <p:spPr bwMode="auto">
            <a:xfrm>
              <a:off x="734" y="3887"/>
              <a:ext cx="66" cy="34"/>
            </a:xfrm>
            <a:prstGeom prst="rect">
              <a:avLst/>
            </a:prstGeom>
            <a:solidFill>
              <a:srgbClr val="008000"/>
            </a:solidFill>
            <a:ln w="9525">
              <a:solidFill>
                <a:srgbClr val="000000"/>
              </a:solidFill>
              <a:miter lim="800000"/>
              <a:headEnd/>
              <a:tailEnd/>
            </a:ln>
          </p:spPr>
          <p:txBody>
            <a:bodyPr/>
            <a:lstStyle/>
            <a:p>
              <a:endParaRPr lang="en-US"/>
            </a:p>
          </p:txBody>
        </p:sp>
        <p:sp>
          <p:nvSpPr>
            <p:cNvPr id="21575" name="Rectangle 258"/>
            <p:cNvSpPr>
              <a:spLocks noChangeArrowheads="1"/>
            </p:cNvSpPr>
            <p:nvPr/>
          </p:nvSpPr>
          <p:spPr bwMode="auto">
            <a:xfrm>
              <a:off x="890" y="3875"/>
              <a:ext cx="66" cy="37"/>
            </a:xfrm>
            <a:prstGeom prst="rect">
              <a:avLst/>
            </a:prstGeom>
            <a:solidFill>
              <a:srgbClr val="008000"/>
            </a:solidFill>
            <a:ln w="9525">
              <a:solidFill>
                <a:srgbClr val="000000"/>
              </a:solidFill>
              <a:miter lim="800000"/>
              <a:headEnd/>
              <a:tailEnd/>
            </a:ln>
          </p:spPr>
          <p:txBody>
            <a:bodyPr/>
            <a:lstStyle/>
            <a:p>
              <a:endParaRPr lang="en-US"/>
            </a:p>
          </p:txBody>
        </p:sp>
        <p:sp>
          <p:nvSpPr>
            <p:cNvPr id="21576" name="Rectangle 259"/>
            <p:cNvSpPr>
              <a:spLocks noChangeArrowheads="1"/>
            </p:cNvSpPr>
            <p:nvPr/>
          </p:nvSpPr>
          <p:spPr bwMode="auto">
            <a:xfrm>
              <a:off x="1046" y="3853"/>
              <a:ext cx="66" cy="40"/>
            </a:xfrm>
            <a:prstGeom prst="rect">
              <a:avLst/>
            </a:prstGeom>
            <a:solidFill>
              <a:srgbClr val="008000"/>
            </a:solidFill>
            <a:ln w="9525">
              <a:solidFill>
                <a:srgbClr val="000000"/>
              </a:solidFill>
              <a:miter lim="800000"/>
              <a:headEnd/>
              <a:tailEnd/>
            </a:ln>
          </p:spPr>
          <p:txBody>
            <a:bodyPr/>
            <a:lstStyle/>
            <a:p>
              <a:endParaRPr lang="en-US"/>
            </a:p>
          </p:txBody>
        </p:sp>
        <p:sp>
          <p:nvSpPr>
            <p:cNvPr id="21577" name="Rectangle 260"/>
            <p:cNvSpPr>
              <a:spLocks noChangeArrowheads="1"/>
            </p:cNvSpPr>
            <p:nvPr/>
          </p:nvSpPr>
          <p:spPr bwMode="auto">
            <a:xfrm>
              <a:off x="1202" y="3838"/>
              <a:ext cx="65" cy="40"/>
            </a:xfrm>
            <a:prstGeom prst="rect">
              <a:avLst/>
            </a:prstGeom>
            <a:solidFill>
              <a:srgbClr val="008000"/>
            </a:solidFill>
            <a:ln w="9525">
              <a:solidFill>
                <a:srgbClr val="000000"/>
              </a:solidFill>
              <a:miter lim="800000"/>
              <a:headEnd/>
              <a:tailEnd/>
            </a:ln>
          </p:spPr>
          <p:txBody>
            <a:bodyPr/>
            <a:lstStyle/>
            <a:p>
              <a:endParaRPr lang="en-US"/>
            </a:p>
          </p:txBody>
        </p:sp>
        <p:sp>
          <p:nvSpPr>
            <p:cNvPr id="21578" name="Rectangle 261"/>
            <p:cNvSpPr>
              <a:spLocks noChangeArrowheads="1"/>
            </p:cNvSpPr>
            <p:nvPr/>
          </p:nvSpPr>
          <p:spPr bwMode="auto">
            <a:xfrm>
              <a:off x="1357" y="3786"/>
              <a:ext cx="67" cy="43"/>
            </a:xfrm>
            <a:prstGeom prst="rect">
              <a:avLst/>
            </a:prstGeom>
            <a:solidFill>
              <a:srgbClr val="008000"/>
            </a:solidFill>
            <a:ln w="9525">
              <a:solidFill>
                <a:srgbClr val="000000"/>
              </a:solidFill>
              <a:miter lim="800000"/>
              <a:headEnd/>
              <a:tailEnd/>
            </a:ln>
          </p:spPr>
          <p:txBody>
            <a:bodyPr/>
            <a:lstStyle/>
            <a:p>
              <a:endParaRPr lang="en-US"/>
            </a:p>
          </p:txBody>
        </p:sp>
        <p:sp>
          <p:nvSpPr>
            <p:cNvPr id="21579" name="Rectangle 262"/>
            <p:cNvSpPr>
              <a:spLocks noChangeArrowheads="1"/>
            </p:cNvSpPr>
            <p:nvPr/>
          </p:nvSpPr>
          <p:spPr bwMode="auto">
            <a:xfrm>
              <a:off x="1514" y="3752"/>
              <a:ext cx="66" cy="40"/>
            </a:xfrm>
            <a:prstGeom prst="rect">
              <a:avLst/>
            </a:prstGeom>
            <a:solidFill>
              <a:srgbClr val="008000"/>
            </a:solidFill>
            <a:ln w="9525">
              <a:solidFill>
                <a:srgbClr val="000000"/>
              </a:solidFill>
              <a:miter lim="800000"/>
              <a:headEnd/>
              <a:tailEnd/>
            </a:ln>
          </p:spPr>
          <p:txBody>
            <a:bodyPr/>
            <a:lstStyle/>
            <a:p>
              <a:endParaRPr lang="en-US"/>
            </a:p>
          </p:txBody>
        </p:sp>
        <p:sp>
          <p:nvSpPr>
            <p:cNvPr id="21580" name="Rectangle 263"/>
            <p:cNvSpPr>
              <a:spLocks noChangeArrowheads="1"/>
            </p:cNvSpPr>
            <p:nvPr/>
          </p:nvSpPr>
          <p:spPr bwMode="auto">
            <a:xfrm>
              <a:off x="1670" y="3728"/>
              <a:ext cx="66" cy="30"/>
            </a:xfrm>
            <a:prstGeom prst="rect">
              <a:avLst/>
            </a:prstGeom>
            <a:solidFill>
              <a:srgbClr val="008000"/>
            </a:solidFill>
            <a:ln w="9525">
              <a:solidFill>
                <a:srgbClr val="000000"/>
              </a:solidFill>
              <a:miter lim="800000"/>
              <a:headEnd/>
              <a:tailEnd/>
            </a:ln>
          </p:spPr>
          <p:txBody>
            <a:bodyPr/>
            <a:lstStyle/>
            <a:p>
              <a:endParaRPr lang="en-US"/>
            </a:p>
          </p:txBody>
        </p:sp>
        <p:sp>
          <p:nvSpPr>
            <p:cNvPr id="21581" name="Rectangle 264"/>
            <p:cNvSpPr>
              <a:spLocks noChangeArrowheads="1"/>
            </p:cNvSpPr>
            <p:nvPr/>
          </p:nvSpPr>
          <p:spPr bwMode="auto">
            <a:xfrm>
              <a:off x="1826" y="3642"/>
              <a:ext cx="66" cy="31"/>
            </a:xfrm>
            <a:prstGeom prst="rect">
              <a:avLst/>
            </a:prstGeom>
            <a:solidFill>
              <a:srgbClr val="008000"/>
            </a:solidFill>
            <a:ln w="9525">
              <a:solidFill>
                <a:srgbClr val="000000"/>
              </a:solidFill>
              <a:miter lim="800000"/>
              <a:headEnd/>
              <a:tailEnd/>
            </a:ln>
          </p:spPr>
          <p:txBody>
            <a:bodyPr/>
            <a:lstStyle/>
            <a:p>
              <a:endParaRPr lang="en-US"/>
            </a:p>
          </p:txBody>
        </p:sp>
        <p:sp>
          <p:nvSpPr>
            <p:cNvPr id="21582" name="Rectangle 265"/>
            <p:cNvSpPr>
              <a:spLocks noChangeArrowheads="1"/>
            </p:cNvSpPr>
            <p:nvPr/>
          </p:nvSpPr>
          <p:spPr bwMode="auto">
            <a:xfrm>
              <a:off x="1981" y="3578"/>
              <a:ext cx="66" cy="21"/>
            </a:xfrm>
            <a:prstGeom prst="rect">
              <a:avLst/>
            </a:prstGeom>
            <a:solidFill>
              <a:srgbClr val="008000"/>
            </a:solidFill>
            <a:ln w="9525">
              <a:solidFill>
                <a:srgbClr val="000000"/>
              </a:solidFill>
              <a:miter lim="800000"/>
              <a:headEnd/>
              <a:tailEnd/>
            </a:ln>
          </p:spPr>
          <p:txBody>
            <a:bodyPr/>
            <a:lstStyle/>
            <a:p>
              <a:endParaRPr lang="en-US"/>
            </a:p>
          </p:txBody>
        </p:sp>
        <p:sp>
          <p:nvSpPr>
            <p:cNvPr id="21583" name="Rectangle 266"/>
            <p:cNvSpPr>
              <a:spLocks noChangeArrowheads="1"/>
            </p:cNvSpPr>
            <p:nvPr/>
          </p:nvSpPr>
          <p:spPr bwMode="auto">
            <a:xfrm>
              <a:off x="2137" y="3507"/>
              <a:ext cx="67" cy="55"/>
            </a:xfrm>
            <a:prstGeom prst="rect">
              <a:avLst/>
            </a:prstGeom>
            <a:solidFill>
              <a:srgbClr val="008000"/>
            </a:solidFill>
            <a:ln w="9525">
              <a:solidFill>
                <a:srgbClr val="000000"/>
              </a:solidFill>
              <a:miter lim="800000"/>
              <a:headEnd/>
              <a:tailEnd/>
            </a:ln>
          </p:spPr>
          <p:txBody>
            <a:bodyPr/>
            <a:lstStyle/>
            <a:p>
              <a:endParaRPr lang="en-US"/>
            </a:p>
          </p:txBody>
        </p:sp>
        <p:sp>
          <p:nvSpPr>
            <p:cNvPr id="21584" name="Rectangle 267"/>
            <p:cNvSpPr>
              <a:spLocks noChangeArrowheads="1"/>
            </p:cNvSpPr>
            <p:nvPr/>
          </p:nvSpPr>
          <p:spPr bwMode="auto">
            <a:xfrm>
              <a:off x="2294" y="3473"/>
              <a:ext cx="66" cy="52"/>
            </a:xfrm>
            <a:prstGeom prst="rect">
              <a:avLst/>
            </a:prstGeom>
            <a:solidFill>
              <a:srgbClr val="008000"/>
            </a:solidFill>
            <a:ln w="9525">
              <a:solidFill>
                <a:srgbClr val="000000"/>
              </a:solidFill>
              <a:miter lim="800000"/>
              <a:headEnd/>
              <a:tailEnd/>
            </a:ln>
          </p:spPr>
          <p:txBody>
            <a:bodyPr/>
            <a:lstStyle/>
            <a:p>
              <a:endParaRPr lang="en-US"/>
            </a:p>
          </p:txBody>
        </p:sp>
        <p:sp>
          <p:nvSpPr>
            <p:cNvPr id="21585" name="Rectangle 268"/>
            <p:cNvSpPr>
              <a:spLocks noChangeArrowheads="1"/>
            </p:cNvSpPr>
            <p:nvPr/>
          </p:nvSpPr>
          <p:spPr bwMode="auto">
            <a:xfrm>
              <a:off x="2450" y="3397"/>
              <a:ext cx="66" cy="64"/>
            </a:xfrm>
            <a:prstGeom prst="rect">
              <a:avLst/>
            </a:prstGeom>
            <a:solidFill>
              <a:srgbClr val="008000"/>
            </a:solidFill>
            <a:ln w="9525">
              <a:solidFill>
                <a:srgbClr val="000000"/>
              </a:solidFill>
              <a:miter lim="800000"/>
              <a:headEnd/>
              <a:tailEnd/>
            </a:ln>
          </p:spPr>
          <p:txBody>
            <a:bodyPr/>
            <a:lstStyle/>
            <a:p>
              <a:endParaRPr lang="en-US"/>
            </a:p>
          </p:txBody>
        </p:sp>
        <p:sp>
          <p:nvSpPr>
            <p:cNvPr id="21586" name="Rectangle 269"/>
            <p:cNvSpPr>
              <a:spLocks noChangeArrowheads="1"/>
            </p:cNvSpPr>
            <p:nvPr/>
          </p:nvSpPr>
          <p:spPr bwMode="auto">
            <a:xfrm>
              <a:off x="2606" y="3369"/>
              <a:ext cx="65" cy="83"/>
            </a:xfrm>
            <a:prstGeom prst="rect">
              <a:avLst/>
            </a:prstGeom>
            <a:solidFill>
              <a:srgbClr val="008000"/>
            </a:solidFill>
            <a:ln w="9525">
              <a:solidFill>
                <a:srgbClr val="000000"/>
              </a:solidFill>
              <a:miter lim="800000"/>
              <a:headEnd/>
              <a:tailEnd/>
            </a:ln>
          </p:spPr>
          <p:txBody>
            <a:bodyPr/>
            <a:lstStyle/>
            <a:p>
              <a:endParaRPr lang="en-US"/>
            </a:p>
          </p:txBody>
        </p:sp>
        <p:sp>
          <p:nvSpPr>
            <p:cNvPr id="21587" name="Rectangle 270"/>
            <p:cNvSpPr>
              <a:spLocks noChangeArrowheads="1"/>
            </p:cNvSpPr>
            <p:nvPr/>
          </p:nvSpPr>
          <p:spPr bwMode="auto">
            <a:xfrm>
              <a:off x="2761" y="3351"/>
              <a:ext cx="67" cy="107"/>
            </a:xfrm>
            <a:prstGeom prst="rect">
              <a:avLst/>
            </a:prstGeom>
            <a:solidFill>
              <a:srgbClr val="008000"/>
            </a:solidFill>
            <a:ln w="9525">
              <a:solidFill>
                <a:srgbClr val="000000"/>
              </a:solidFill>
              <a:miter lim="800000"/>
              <a:headEnd/>
              <a:tailEnd/>
            </a:ln>
          </p:spPr>
          <p:txBody>
            <a:bodyPr/>
            <a:lstStyle/>
            <a:p>
              <a:endParaRPr lang="en-US"/>
            </a:p>
          </p:txBody>
        </p:sp>
        <p:sp>
          <p:nvSpPr>
            <p:cNvPr id="21588" name="Rectangle 271"/>
            <p:cNvSpPr>
              <a:spLocks noChangeArrowheads="1"/>
            </p:cNvSpPr>
            <p:nvPr/>
          </p:nvSpPr>
          <p:spPr bwMode="auto">
            <a:xfrm>
              <a:off x="2918" y="3305"/>
              <a:ext cx="59" cy="141"/>
            </a:xfrm>
            <a:prstGeom prst="rect">
              <a:avLst/>
            </a:prstGeom>
            <a:solidFill>
              <a:srgbClr val="008000"/>
            </a:solidFill>
            <a:ln w="9525">
              <a:solidFill>
                <a:srgbClr val="000000"/>
              </a:solidFill>
              <a:miter lim="800000"/>
              <a:headEnd/>
              <a:tailEnd/>
            </a:ln>
          </p:spPr>
          <p:txBody>
            <a:bodyPr/>
            <a:lstStyle/>
            <a:p>
              <a:endParaRPr lang="en-US"/>
            </a:p>
          </p:txBody>
        </p:sp>
        <p:sp>
          <p:nvSpPr>
            <p:cNvPr id="21589" name="Rectangle 272"/>
            <p:cNvSpPr>
              <a:spLocks noChangeArrowheads="1"/>
            </p:cNvSpPr>
            <p:nvPr/>
          </p:nvSpPr>
          <p:spPr bwMode="auto">
            <a:xfrm>
              <a:off x="3067" y="3274"/>
              <a:ext cx="66" cy="159"/>
            </a:xfrm>
            <a:prstGeom prst="rect">
              <a:avLst/>
            </a:prstGeom>
            <a:solidFill>
              <a:srgbClr val="008000"/>
            </a:solidFill>
            <a:ln w="9525">
              <a:solidFill>
                <a:srgbClr val="000000"/>
              </a:solidFill>
              <a:miter lim="800000"/>
              <a:headEnd/>
              <a:tailEnd/>
            </a:ln>
          </p:spPr>
          <p:txBody>
            <a:bodyPr/>
            <a:lstStyle/>
            <a:p>
              <a:endParaRPr lang="en-US"/>
            </a:p>
          </p:txBody>
        </p:sp>
        <p:sp>
          <p:nvSpPr>
            <p:cNvPr id="21590" name="Rectangle 273"/>
            <p:cNvSpPr>
              <a:spLocks noChangeArrowheads="1"/>
            </p:cNvSpPr>
            <p:nvPr/>
          </p:nvSpPr>
          <p:spPr bwMode="auto">
            <a:xfrm>
              <a:off x="3224" y="3253"/>
              <a:ext cx="66" cy="165"/>
            </a:xfrm>
            <a:prstGeom prst="rect">
              <a:avLst/>
            </a:prstGeom>
            <a:solidFill>
              <a:srgbClr val="008000"/>
            </a:solidFill>
            <a:ln w="9525">
              <a:solidFill>
                <a:srgbClr val="000000"/>
              </a:solidFill>
              <a:miter lim="800000"/>
              <a:headEnd/>
              <a:tailEnd/>
            </a:ln>
          </p:spPr>
          <p:txBody>
            <a:bodyPr/>
            <a:lstStyle/>
            <a:p>
              <a:endParaRPr lang="en-US"/>
            </a:p>
          </p:txBody>
        </p:sp>
        <p:sp>
          <p:nvSpPr>
            <p:cNvPr id="21591" name="Rectangle 274"/>
            <p:cNvSpPr>
              <a:spLocks noChangeArrowheads="1"/>
            </p:cNvSpPr>
            <p:nvPr/>
          </p:nvSpPr>
          <p:spPr bwMode="auto">
            <a:xfrm>
              <a:off x="3380" y="3240"/>
              <a:ext cx="66" cy="172"/>
            </a:xfrm>
            <a:prstGeom prst="rect">
              <a:avLst/>
            </a:prstGeom>
            <a:solidFill>
              <a:srgbClr val="008000"/>
            </a:solidFill>
            <a:ln w="9525">
              <a:solidFill>
                <a:srgbClr val="000000"/>
              </a:solidFill>
              <a:miter lim="800000"/>
              <a:headEnd/>
              <a:tailEnd/>
            </a:ln>
          </p:spPr>
          <p:txBody>
            <a:bodyPr/>
            <a:lstStyle/>
            <a:p>
              <a:endParaRPr lang="en-US"/>
            </a:p>
          </p:txBody>
        </p:sp>
        <p:sp>
          <p:nvSpPr>
            <p:cNvPr id="21592" name="Rectangle 275"/>
            <p:cNvSpPr>
              <a:spLocks noChangeArrowheads="1"/>
            </p:cNvSpPr>
            <p:nvPr/>
          </p:nvSpPr>
          <p:spPr bwMode="auto">
            <a:xfrm>
              <a:off x="3536" y="3185"/>
              <a:ext cx="65" cy="196"/>
            </a:xfrm>
            <a:prstGeom prst="rect">
              <a:avLst/>
            </a:prstGeom>
            <a:solidFill>
              <a:srgbClr val="008000"/>
            </a:solidFill>
            <a:ln w="9525">
              <a:solidFill>
                <a:srgbClr val="000000"/>
              </a:solidFill>
              <a:miter lim="800000"/>
              <a:headEnd/>
              <a:tailEnd/>
            </a:ln>
          </p:spPr>
          <p:txBody>
            <a:bodyPr/>
            <a:lstStyle/>
            <a:p>
              <a:endParaRPr lang="en-US"/>
            </a:p>
          </p:txBody>
        </p:sp>
        <p:sp>
          <p:nvSpPr>
            <p:cNvPr id="21593" name="Rectangle 276"/>
            <p:cNvSpPr>
              <a:spLocks noChangeArrowheads="1"/>
            </p:cNvSpPr>
            <p:nvPr/>
          </p:nvSpPr>
          <p:spPr bwMode="auto">
            <a:xfrm>
              <a:off x="3691" y="3188"/>
              <a:ext cx="66" cy="199"/>
            </a:xfrm>
            <a:prstGeom prst="rect">
              <a:avLst/>
            </a:prstGeom>
            <a:solidFill>
              <a:srgbClr val="008000"/>
            </a:solidFill>
            <a:ln w="9525">
              <a:solidFill>
                <a:srgbClr val="000000"/>
              </a:solidFill>
              <a:miter lim="800000"/>
              <a:headEnd/>
              <a:tailEnd/>
            </a:ln>
          </p:spPr>
          <p:txBody>
            <a:bodyPr/>
            <a:lstStyle/>
            <a:p>
              <a:endParaRPr lang="en-US"/>
            </a:p>
          </p:txBody>
        </p:sp>
        <p:sp>
          <p:nvSpPr>
            <p:cNvPr id="21594" name="Rectangle 277"/>
            <p:cNvSpPr>
              <a:spLocks noChangeArrowheads="1"/>
            </p:cNvSpPr>
            <p:nvPr/>
          </p:nvSpPr>
          <p:spPr bwMode="auto">
            <a:xfrm>
              <a:off x="3847" y="3188"/>
              <a:ext cx="67" cy="224"/>
            </a:xfrm>
            <a:prstGeom prst="rect">
              <a:avLst/>
            </a:prstGeom>
            <a:solidFill>
              <a:srgbClr val="008000"/>
            </a:solidFill>
            <a:ln w="9525">
              <a:solidFill>
                <a:srgbClr val="000000"/>
              </a:solidFill>
              <a:miter lim="800000"/>
              <a:headEnd/>
              <a:tailEnd/>
            </a:ln>
          </p:spPr>
          <p:txBody>
            <a:bodyPr/>
            <a:lstStyle/>
            <a:p>
              <a:endParaRPr lang="en-US"/>
            </a:p>
          </p:txBody>
        </p:sp>
        <p:sp>
          <p:nvSpPr>
            <p:cNvPr id="21595" name="Rectangle 278"/>
            <p:cNvSpPr>
              <a:spLocks noChangeArrowheads="1"/>
            </p:cNvSpPr>
            <p:nvPr/>
          </p:nvSpPr>
          <p:spPr bwMode="auto">
            <a:xfrm>
              <a:off x="4004" y="3268"/>
              <a:ext cx="66" cy="190"/>
            </a:xfrm>
            <a:prstGeom prst="rect">
              <a:avLst/>
            </a:prstGeom>
            <a:solidFill>
              <a:srgbClr val="008000"/>
            </a:solidFill>
            <a:ln w="9525">
              <a:solidFill>
                <a:srgbClr val="000000"/>
              </a:solidFill>
              <a:miter lim="800000"/>
              <a:headEnd/>
              <a:tailEnd/>
            </a:ln>
          </p:spPr>
          <p:txBody>
            <a:bodyPr/>
            <a:lstStyle/>
            <a:p>
              <a:endParaRPr lang="en-US"/>
            </a:p>
          </p:txBody>
        </p:sp>
        <p:sp>
          <p:nvSpPr>
            <p:cNvPr id="21596" name="Rectangle 279"/>
            <p:cNvSpPr>
              <a:spLocks noChangeArrowheads="1"/>
            </p:cNvSpPr>
            <p:nvPr/>
          </p:nvSpPr>
          <p:spPr bwMode="auto">
            <a:xfrm>
              <a:off x="4160" y="3274"/>
              <a:ext cx="66" cy="162"/>
            </a:xfrm>
            <a:prstGeom prst="rect">
              <a:avLst/>
            </a:prstGeom>
            <a:solidFill>
              <a:srgbClr val="008000"/>
            </a:solidFill>
            <a:ln w="9525">
              <a:solidFill>
                <a:srgbClr val="000000"/>
              </a:solidFill>
              <a:miter lim="800000"/>
              <a:headEnd/>
              <a:tailEnd/>
            </a:ln>
          </p:spPr>
          <p:txBody>
            <a:bodyPr/>
            <a:lstStyle/>
            <a:p>
              <a:endParaRPr lang="en-US"/>
            </a:p>
          </p:txBody>
        </p:sp>
        <p:sp>
          <p:nvSpPr>
            <p:cNvPr id="21597" name="Rectangle 280"/>
            <p:cNvSpPr>
              <a:spLocks noChangeArrowheads="1"/>
            </p:cNvSpPr>
            <p:nvPr/>
          </p:nvSpPr>
          <p:spPr bwMode="auto">
            <a:xfrm>
              <a:off x="4315" y="3225"/>
              <a:ext cx="66" cy="221"/>
            </a:xfrm>
            <a:prstGeom prst="rect">
              <a:avLst/>
            </a:prstGeom>
            <a:solidFill>
              <a:srgbClr val="008000"/>
            </a:solidFill>
            <a:ln w="9525">
              <a:solidFill>
                <a:srgbClr val="000000"/>
              </a:solidFill>
              <a:miter lim="800000"/>
              <a:headEnd/>
              <a:tailEnd/>
            </a:ln>
          </p:spPr>
          <p:txBody>
            <a:bodyPr/>
            <a:lstStyle/>
            <a:p>
              <a:endParaRPr lang="en-US"/>
            </a:p>
          </p:txBody>
        </p:sp>
        <p:sp>
          <p:nvSpPr>
            <p:cNvPr id="21598" name="Rectangle 281"/>
            <p:cNvSpPr>
              <a:spLocks noChangeArrowheads="1"/>
            </p:cNvSpPr>
            <p:nvPr/>
          </p:nvSpPr>
          <p:spPr bwMode="auto">
            <a:xfrm>
              <a:off x="4471" y="3234"/>
              <a:ext cx="66" cy="245"/>
            </a:xfrm>
            <a:prstGeom prst="rect">
              <a:avLst/>
            </a:prstGeom>
            <a:solidFill>
              <a:srgbClr val="008000"/>
            </a:solidFill>
            <a:ln w="9525">
              <a:solidFill>
                <a:srgbClr val="000000"/>
              </a:solidFill>
              <a:miter lim="800000"/>
              <a:headEnd/>
              <a:tailEnd/>
            </a:ln>
          </p:spPr>
          <p:txBody>
            <a:bodyPr/>
            <a:lstStyle/>
            <a:p>
              <a:endParaRPr lang="en-US"/>
            </a:p>
          </p:txBody>
        </p:sp>
        <p:sp>
          <p:nvSpPr>
            <p:cNvPr id="21599" name="Rectangle 282"/>
            <p:cNvSpPr>
              <a:spLocks noChangeArrowheads="1"/>
            </p:cNvSpPr>
            <p:nvPr/>
          </p:nvSpPr>
          <p:spPr bwMode="auto">
            <a:xfrm>
              <a:off x="4627" y="3203"/>
              <a:ext cx="67" cy="252"/>
            </a:xfrm>
            <a:prstGeom prst="rect">
              <a:avLst/>
            </a:prstGeom>
            <a:solidFill>
              <a:srgbClr val="008000"/>
            </a:solidFill>
            <a:ln w="9525">
              <a:solidFill>
                <a:srgbClr val="000000"/>
              </a:solidFill>
              <a:miter lim="800000"/>
              <a:headEnd/>
              <a:tailEnd/>
            </a:ln>
          </p:spPr>
          <p:txBody>
            <a:bodyPr/>
            <a:lstStyle/>
            <a:p>
              <a:endParaRPr lang="en-US"/>
            </a:p>
          </p:txBody>
        </p:sp>
        <p:sp>
          <p:nvSpPr>
            <p:cNvPr id="21600" name="Rectangle 283"/>
            <p:cNvSpPr>
              <a:spLocks noChangeArrowheads="1"/>
            </p:cNvSpPr>
            <p:nvPr/>
          </p:nvSpPr>
          <p:spPr bwMode="auto">
            <a:xfrm>
              <a:off x="4784" y="3222"/>
              <a:ext cx="66" cy="251"/>
            </a:xfrm>
            <a:prstGeom prst="rect">
              <a:avLst/>
            </a:prstGeom>
            <a:solidFill>
              <a:srgbClr val="008000"/>
            </a:solidFill>
            <a:ln w="9525">
              <a:solidFill>
                <a:srgbClr val="000000"/>
              </a:solidFill>
              <a:miter lim="800000"/>
              <a:headEnd/>
              <a:tailEnd/>
            </a:ln>
          </p:spPr>
          <p:txBody>
            <a:bodyPr/>
            <a:lstStyle/>
            <a:p>
              <a:endParaRPr lang="en-US"/>
            </a:p>
          </p:txBody>
        </p:sp>
        <p:sp>
          <p:nvSpPr>
            <p:cNvPr id="21601" name="Rectangle 284"/>
            <p:cNvSpPr>
              <a:spLocks noChangeArrowheads="1"/>
            </p:cNvSpPr>
            <p:nvPr/>
          </p:nvSpPr>
          <p:spPr bwMode="auto">
            <a:xfrm>
              <a:off x="4940" y="3197"/>
              <a:ext cx="65" cy="282"/>
            </a:xfrm>
            <a:prstGeom prst="rect">
              <a:avLst/>
            </a:prstGeom>
            <a:solidFill>
              <a:srgbClr val="008000"/>
            </a:solidFill>
            <a:ln w="9525">
              <a:solidFill>
                <a:srgbClr val="000000"/>
              </a:solidFill>
              <a:miter lim="800000"/>
              <a:headEnd/>
              <a:tailEnd/>
            </a:ln>
          </p:spPr>
          <p:txBody>
            <a:bodyPr/>
            <a:lstStyle/>
            <a:p>
              <a:endParaRPr lang="en-US"/>
            </a:p>
          </p:txBody>
        </p:sp>
        <p:sp>
          <p:nvSpPr>
            <p:cNvPr id="21602" name="Rectangle 285"/>
            <p:cNvSpPr>
              <a:spLocks noChangeArrowheads="1"/>
            </p:cNvSpPr>
            <p:nvPr/>
          </p:nvSpPr>
          <p:spPr bwMode="auto">
            <a:xfrm>
              <a:off x="5095" y="3173"/>
              <a:ext cx="66" cy="306"/>
            </a:xfrm>
            <a:prstGeom prst="rect">
              <a:avLst/>
            </a:prstGeom>
            <a:solidFill>
              <a:srgbClr val="008000"/>
            </a:solidFill>
            <a:ln w="9525">
              <a:solidFill>
                <a:srgbClr val="000000"/>
              </a:solidFill>
              <a:miter lim="800000"/>
              <a:headEnd/>
              <a:tailEnd/>
            </a:ln>
          </p:spPr>
          <p:txBody>
            <a:bodyPr/>
            <a:lstStyle/>
            <a:p>
              <a:endParaRPr lang="en-US"/>
            </a:p>
          </p:txBody>
        </p:sp>
        <p:sp>
          <p:nvSpPr>
            <p:cNvPr id="21603" name="Rectangle 286"/>
            <p:cNvSpPr>
              <a:spLocks noChangeArrowheads="1"/>
            </p:cNvSpPr>
            <p:nvPr/>
          </p:nvSpPr>
          <p:spPr bwMode="auto">
            <a:xfrm>
              <a:off x="2606" y="3348"/>
              <a:ext cx="65" cy="21"/>
            </a:xfrm>
            <a:prstGeom prst="rect">
              <a:avLst/>
            </a:prstGeom>
            <a:solidFill>
              <a:srgbClr val="FFFF00"/>
            </a:solidFill>
            <a:ln w="9525">
              <a:solidFill>
                <a:srgbClr val="000000"/>
              </a:solidFill>
              <a:miter lim="800000"/>
              <a:headEnd/>
              <a:tailEnd/>
            </a:ln>
          </p:spPr>
          <p:txBody>
            <a:bodyPr/>
            <a:lstStyle/>
            <a:p>
              <a:endParaRPr lang="en-US"/>
            </a:p>
          </p:txBody>
        </p:sp>
        <p:sp>
          <p:nvSpPr>
            <p:cNvPr id="21604" name="Rectangle 287"/>
            <p:cNvSpPr>
              <a:spLocks noChangeArrowheads="1"/>
            </p:cNvSpPr>
            <p:nvPr/>
          </p:nvSpPr>
          <p:spPr bwMode="auto">
            <a:xfrm>
              <a:off x="2761" y="3311"/>
              <a:ext cx="67" cy="40"/>
            </a:xfrm>
            <a:prstGeom prst="rect">
              <a:avLst/>
            </a:prstGeom>
            <a:solidFill>
              <a:srgbClr val="FFFF00"/>
            </a:solidFill>
            <a:ln w="9525">
              <a:solidFill>
                <a:srgbClr val="000000"/>
              </a:solidFill>
              <a:miter lim="800000"/>
              <a:headEnd/>
              <a:tailEnd/>
            </a:ln>
          </p:spPr>
          <p:txBody>
            <a:bodyPr/>
            <a:lstStyle/>
            <a:p>
              <a:endParaRPr lang="en-US"/>
            </a:p>
          </p:txBody>
        </p:sp>
        <p:sp>
          <p:nvSpPr>
            <p:cNvPr id="21605" name="Rectangle 288"/>
            <p:cNvSpPr>
              <a:spLocks noChangeArrowheads="1"/>
            </p:cNvSpPr>
            <p:nvPr/>
          </p:nvSpPr>
          <p:spPr bwMode="auto">
            <a:xfrm>
              <a:off x="2918" y="3265"/>
              <a:ext cx="59" cy="40"/>
            </a:xfrm>
            <a:prstGeom prst="rect">
              <a:avLst/>
            </a:prstGeom>
            <a:solidFill>
              <a:srgbClr val="FFFF00"/>
            </a:solidFill>
            <a:ln w="9525">
              <a:solidFill>
                <a:srgbClr val="000000"/>
              </a:solidFill>
              <a:miter lim="800000"/>
              <a:headEnd/>
              <a:tailEnd/>
            </a:ln>
          </p:spPr>
          <p:txBody>
            <a:bodyPr/>
            <a:lstStyle/>
            <a:p>
              <a:endParaRPr lang="en-US"/>
            </a:p>
          </p:txBody>
        </p:sp>
        <p:sp>
          <p:nvSpPr>
            <p:cNvPr id="21606" name="Rectangle 289"/>
            <p:cNvSpPr>
              <a:spLocks noChangeArrowheads="1"/>
            </p:cNvSpPr>
            <p:nvPr/>
          </p:nvSpPr>
          <p:spPr bwMode="auto">
            <a:xfrm>
              <a:off x="3067" y="3210"/>
              <a:ext cx="66" cy="64"/>
            </a:xfrm>
            <a:prstGeom prst="rect">
              <a:avLst/>
            </a:prstGeom>
            <a:solidFill>
              <a:srgbClr val="FFFF00"/>
            </a:solidFill>
            <a:ln w="9525">
              <a:solidFill>
                <a:srgbClr val="000000"/>
              </a:solidFill>
              <a:miter lim="800000"/>
              <a:headEnd/>
              <a:tailEnd/>
            </a:ln>
          </p:spPr>
          <p:txBody>
            <a:bodyPr/>
            <a:lstStyle/>
            <a:p>
              <a:endParaRPr lang="en-US"/>
            </a:p>
          </p:txBody>
        </p:sp>
        <p:sp>
          <p:nvSpPr>
            <p:cNvPr id="21607" name="Rectangle 290"/>
            <p:cNvSpPr>
              <a:spLocks noChangeArrowheads="1"/>
            </p:cNvSpPr>
            <p:nvPr/>
          </p:nvSpPr>
          <p:spPr bwMode="auto">
            <a:xfrm>
              <a:off x="3224" y="3108"/>
              <a:ext cx="66" cy="145"/>
            </a:xfrm>
            <a:prstGeom prst="rect">
              <a:avLst/>
            </a:prstGeom>
            <a:solidFill>
              <a:srgbClr val="FFFF00"/>
            </a:solidFill>
            <a:ln w="9525">
              <a:solidFill>
                <a:srgbClr val="000000"/>
              </a:solidFill>
              <a:miter lim="800000"/>
              <a:headEnd/>
              <a:tailEnd/>
            </a:ln>
          </p:spPr>
          <p:txBody>
            <a:bodyPr/>
            <a:lstStyle/>
            <a:p>
              <a:endParaRPr lang="en-US"/>
            </a:p>
          </p:txBody>
        </p:sp>
        <p:sp>
          <p:nvSpPr>
            <p:cNvPr id="21608" name="Rectangle 291"/>
            <p:cNvSpPr>
              <a:spLocks noChangeArrowheads="1"/>
            </p:cNvSpPr>
            <p:nvPr/>
          </p:nvSpPr>
          <p:spPr bwMode="auto">
            <a:xfrm>
              <a:off x="3380" y="3066"/>
              <a:ext cx="66" cy="174"/>
            </a:xfrm>
            <a:prstGeom prst="rect">
              <a:avLst/>
            </a:prstGeom>
            <a:solidFill>
              <a:srgbClr val="FFFF00"/>
            </a:solidFill>
            <a:ln w="9525">
              <a:solidFill>
                <a:srgbClr val="000000"/>
              </a:solidFill>
              <a:miter lim="800000"/>
              <a:headEnd/>
              <a:tailEnd/>
            </a:ln>
          </p:spPr>
          <p:txBody>
            <a:bodyPr/>
            <a:lstStyle/>
            <a:p>
              <a:endParaRPr lang="en-US"/>
            </a:p>
          </p:txBody>
        </p:sp>
        <p:sp>
          <p:nvSpPr>
            <p:cNvPr id="21609" name="Rectangle 292"/>
            <p:cNvSpPr>
              <a:spLocks noChangeArrowheads="1"/>
            </p:cNvSpPr>
            <p:nvPr/>
          </p:nvSpPr>
          <p:spPr bwMode="auto">
            <a:xfrm>
              <a:off x="3536" y="2958"/>
              <a:ext cx="65" cy="227"/>
            </a:xfrm>
            <a:prstGeom prst="rect">
              <a:avLst/>
            </a:prstGeom>
            <a:solidFill>
              <a:srgbClr val="FFFF00"/>
            </a:solidFill>
            <a:ln w="9525">
              <a:solidFill>
                <a:srgbClr val="000000"/>
              </a:solidFill>
              <a:miter lim="800000"/>
              <a:headEnd/>
              <a:tailEnd/>
            </a:ln>
          </p:spPr>
          <p:txBody>
            <a:bodyPr/>
            <a:lstStyle/>
            <a:p>
              <a:endParaRPr lang="en-US"/>
            </a:p>
          </p:txBody>
        </p:sp>
        <p:sp>
          <p:nvSpPr>
            <p:cNvPr id="21610" name="Rectangle 293"/>
            <p:cNvSpPr>
              <a:spLocks noChangeArrowheads="1"/>
            </p:cNvSpPr>
            <p:nvPr/>
          </p:nvSpPr>
          <p:spPr bwMode="auto">
            <a:xfrm>
              <a:off x="3691" y="2937"/>
              <a:ext cx="66" cy="251"/>
            </a:xfrm>
            <a:prstGeom prst="rect">
              <a:avLst/>
            </a:prstGeom>
            <a:solidFill>
              <a:srgbClr val="FFFF00"/>
            </a:solidFill>
            <a:ln w="9525">
              <a:solidFill>
                <a:srgbClr val="000000"/>
              </a:solidFill>
              <a:miter lim="800000"/>
              <a:headEnd/>
              <a:tailEnd/>
            </a:ln>
          </p:spPr>
          <p:txBody>
            <a:bodyPr/>
            <a:lstStyle/>
            <a:p>
              <a:endParaRPr lang="en-US"/>
            </a:p>
          </p:txBody>
        </p:sp>
        <p:sp>
          <p:nvSpPr>
            <p:cNvPr id="21611" name="Rectangle 294"/>
            <p:cNvSpPr>
              <a:spLocks noChangeArrowheads="1"/>
            </p:cNvSpPr>
            <p:nvPr/>
          </p:nvSpPr>
          <p:spPr bwMode="auto">
            <a:xfrm>
              <a:off x="3847" y="2885"/>
              <a:ext cx="67" cy="303"/>
            </a:xfrm>
            <a:prstGeom prst="rect">
              <a:avLst/>
            </a:prstGeom>
            <a:solidFill>
              <a:srgbClr val="FFFF00"/>
            </a:solidFill>
            <a:ln w="9525">
              <a:solidFill>
                <a:srgbClr val="000000"/>
              </a:solidFill>
              <a:miter lim="800000"/>
              <a:headEnd/>
              <a:tailEnd/>
            </a:ln>
          </p:spPr>
          <p:txBody>
            <a:bodyPr/>
            <a:lstStyle/>
            <a:p>
              <a:endParaRPr lang="en-US"/>
            </a:p>
          </p:txBody>
        </p:sp>
        <p:sp>
          <p:nvSpPr>
            <p:cNvPr id="21612" name="Rectangle 295"/>
            <p:cNvSpPr>
              <a:spLocks noChangeArrowheads="1"/>
            </p:cNvSpPr>
            <p:nvPr/>
          </p:nvSpPr>
          <p:spPr bwMode="auto">
            <a:xfrm>
              <a:off x="4004" y="2903"/>
              <a:ext cx="66" cy="365"/>
            </a:xfrm>
            <a:prstGeom prst="rect">
              <a:avLst/>
            </a:prstGeom>
            <a:solidFill>
              <a:srgbClr val="FFFF00"/>
            </a:solidFill>
            <a:ln w="9525">
              <a:solidFill>
                <a:srgbClr val="000000"/>
              </a:solidFill>
              <a:miter lim="800000"/>
              <a:headEnd/>
              <a:tailEnd/>
            </a:ln>
          </p:spPr>
          <p:txBody>
            <a:bodyPr/>
            <a:lstStyle/>
            <a:p>
              <a:endParaRPr lang="en-US"/>
            </a:p>
          </p:txBody>
        </p:sp>
        <p:sp>
          <p:nvSpPr>
            <p:cNvPr id="21613" name="Rectangle 296"/>
            <p:cNvSpPr>
              <a:spLocks noChangeArrowheads="1"/>
            </p:cNvSpPr>
            <p:nvPr/>
          </p:nvSpPr>
          <p:spPr bwMode="auto">
            <a:xfrm>
              <a:off x="4160" y="2860"/>
              <a:ext cx="66" cy="414"/>
            </a:xfrm>
            <a:prstGeom prst="rect">
              <a:avLst/>
            </a:prstGeom>
            <a:solidFill>
              <a:srgbClr val="FFFF00"/>
            </a:solidFill>
            <a:ln w="9525">
              <a:solidFill>
                <a:srgbClr val="000000"/>
              </a:solidFill>
              <a:miter lim="800000"/>
              <a:headEnd/>
              <a:tailEnd/>
            </a:ln>
          </p:spPr>
          <p:txBody>
            <a:bodyPr/>
            <a:lstStyle/>
            <a:p>
              <a:endParaRPr lang="en-US"/>
            </a:p>
          </p:txBody>
        </p:sp>
        <p:sp>
          <p:nvSpPr>
            <p:cNvPr id="21614" name="Rectangle 297"/>
            <p:cNvSpPr>
              <a:spLocks noChangeArrowheads="1"/>
            </p:cNvSpPr>
            <p:nvPr/>
          </p:nvSpPr>
          <p:spPr bwMode="auto">
            <a:xfrm>
              <a:off x="4315" y="2790"/>
              <a:ext cx="66" cy="435"/>
            </a:xfrm>
            <a:prstGeom prst="rect">
              <a:avLst/>
            </a:prstGeom>
            <a:solidFill>
              <a:srgbClr val="FFFF00"/>
            </a:solidFill>
            <a:ln w="9525">
              <a:solidFill>
                <a:srgbClr val="000000"/>
              </a:solidFill>
              <a:miter lim="800000"/>
              <a:headEnd/>
              <a:tailEnd/>
            </a:ln>
          </p:spPr>
          <p:txBody>
            <a:bodyPr/>
            <a:lstStyle/>
            <a:p>
              <a:endParaRPr lang="en-US"/>
            </a:p>
          </p:txBody>
        </p:sp>
        <p:sp>
          <p:nvSpPr>
            <p:cNvPr id="21615" name="Rectangle 298"/>
            <p:cNvSpPr>
              <a:spLocks noChangeArrowheads="1"/>
            </p:cNvSpPr>
            <p:nvPr/>
          </p:nvSpPr>
          <p:spPr bwMode="auto">
            <a:xfrm>
              <a:off x="4471" y="2762"/>
              <a:ext cx="66" cy="472"/>
            </a:xfrm>
            <a:prstGeom prst="rect">
              <a:avLst/>
            </a:prstGeom>
            <a:solidFill>
              <a:srgbClr val="FFFF00"/>
            </a:solidFill>
            <a:ln w="9525">
              <a:solidFill>
                <a:srgbClr val="000000"/>
              </a:solidFill>
              <a:miter lim="800000"/>
              <a:headEnd/>
              <a:tailEnd/>
            </a:ln>
          </p:spPr>
          <p:txBody>
            <a:bodyPr/>
            <a:lstStyle/>
            <a:p>
              <a:endParaRPr lang="en-US"/>
            </a:p>
          </p:txBody>
        </p:sp>
        <p:sp>
          <p:nvSpPr>
            <p:cNvPr id="21616" name="Rectangle 299"/>
            <p:cNvSpPr>
              <a:spLocks noChangeArrowheads="1"/>
            </p:cNvSpPr>
            <p:nvPr/>
          </p:nvSpPr>
          <p:spPr bwMode="auto">
            <a:xfrm>
              <a:off x="4627" y="2820"/>
              <a:ext cx="67" cy="383"/>
            </a:xfrm>
            <a:prstGeom prst="rect">
              <a:avLst/>
            </a:prstGeom>
            <a:solidFill>
              <a:srgbClr val="FFFF00"/>
            </a:solidFill>
            <a:ln w="9525">
              <a:solidFill>
                <a:srgbClr val="000000"/>
              </a:solidFill>
              <a:miter lim="800000"/>
              <a:headEnd/>
              <a:tailEnd/>
            </a:ln>
          </p:spPr>
          <p:txBody>
            <a:bodyPr/>
            <a:lstStyle/>
            <a:p>
              <a:endParaRPr lang="en-US"/>
            </a:p>
          </p:txBody>
        </p:sp>
        <p:sp>
          <p:nvSpPr>
            <p:cNvPr id="21617" name="Rectangle 300"/>
            <p:cNvSpPr>
              <a:spLocks noChangeArrowheads="1"/>
            </p:cNvSpPr>
            <p:nvPr/>
          </p:nvSpPr>
          <p:spPr bwMode="auto">
            <a:xfrm>
              <a:off x="4784" y="2799"/>
              <a:ext cx="66" cy="423"/>
            </a:xfrm>
            <a:prstGeom prst="rect">
              <a:avLst/>
            </a:prstGeom>
            <a:solidFill>
              <a:srgbClr val="FFFF00"/>
            </a:solidFill>
            <a:ln w="9525">
              <a:solidFill>
                <a:srgbClr val="000000"/>
              </a:solidFill>
              <a:miter lim="800000"/>
              <a:headEnd/>
              <a:tailEnd/>
            </a:ln>
          </p:spPr>
          <p:txBody>
            <a:bodyPr/>
            <a:lstStyle/>
            <a:p>
              <a:endParaRPr lang="en-US"/>
            </a:p>
          </p:txBody>
        </p:sp>
        <p:sp>
          <p:nvSpPr>
            <p:cNvPr id="21618" name="Rectangle 301"/>
            <p:cNvSpPr>
              <a:spLocks noChangeArrowheads="1"/>
            </p:cNvSpPr>
            <p:nvPr/>
          </p:nvSpPr>
          <p:spPr bwMode="auto">
            <a:xfrm>
              <a:off x="4940" y="2737"/>
              <a:ext cx="65" cy="460"/>
            </a:xfrm>
            <a:prstGeom prst="rect">
              <a:avLst/>
            </a:prstGeom>
            <a:solidFill>
              <a:srgbClr val="FFFF00"/>
            </a:solidFill>
            <a:ln w="9525">
              <a:solidFill>
                <a:srgbClr val="000000"/>
              </a:solidFill>
              <a:miter lim="800000"/>
              <a:headEnd/>
              <a:tailEnd/>
            </a:ln>
          </p:spPr>
          <p:txBody>
            <a:bodyPr/>
            <a:lstStyle/>
            <a:p>
              <a:endParaRPr lang="en-US"/>
            </a:p>
          </p:txBody>
        </p:sp>
        <p:sp>
          <p:nvSpPr>
            <p:cNvPr id="21619" name="Rectangle 302"/>
            <p:cNvSpPr>
              <a:spLocks noChangeArrowheads="1"/>
            </p:cNvSpPr>
            <p:nvPr/>
          </p:nvSpPr>
          <p:spPr bwMode="auto">
            <a:xfrm>
              <a:off x="5095" y="2695"/>
              <a:ext cx="66" cy="478"/>
            </a:xfrm>
            <a:prstGeom prst="rect">
              <a:avLst/>
            </a:prstGeom>
            <a:solidFill>
              <a:srgbClr val="FFFF00"/>
            </a:solidFill>
            <a:ln w="9525">
              <a:solidFill>
                <a:srgbClr val="000000"/>
              </a:solidFill>
              <a:miter lim="800000"/>
              <a:headEnd/>
              <a:tailEnd/>
            </a:ln>
          </p:spPr>
          <p:txBody>
            <a:bodyPr/>
            <a:lstStyle/>
            <a:p>
              <a:endParaRPr lang="en-US"/>
            </a:p>
          </p:txBody>
        </p:sp>
        <p:sp>
          <p:nvSpPr>
            <p:cNvPr id="21620" name="Rectangle 303"/>
            <p:cNvSpPr>
              <a:spLocks noChangeArrowheads="1"/>
            </p:cNvSpPr>
            <p:nvPr/>
          </p:nvSpPr>
          <p:spPr bwMode="auto">
            <a:xfrm>
              <a:off x="3067" y="3093"/>
              <a:ext cx="66" cy="117"/>
            </a:xfrm>
            <a:prstGeom prst="rect">
              <a:avLst/>
            </a:prstGeom>
            <a:solidFill>
              <a:srgbClr val="FF0000"/>
            </a:solidFill>
            <a:ln w="9525">
              <a:solidFill>
                <a:srgbClr val="000000"/>
              </a:solidFill>
              <a:miter lim="800000"/>
              <a:headEnd/>
              <a:tailEnd/>
            </a:ln>
          </p:spPr>
          <p:txBody>
            <a:bodyPr/>
            <a:lstStyle/>
            <a:p>
              <a:endParaRPr lang="en-US"/>
            </a:p>
          </p:txBody>
        </p:sp>
        <p:sp>
          <p:nvSpPr>
            <p:cNvPr id="21621" name="Rectangle 304"/>
            <p:cNvSpPr>
              <a:spLocks noChangeArrowheads="1"/>
            </p:cNvSpPr>
            <p:nvPr/>
          </p:nvSpPr>
          <p:spPr bwMode="auto">
            <a:xfrm>
              <a:off x="3224" y="2949"/>
              <a:ext cx="66" cy="159"/>
            </a:xfrm>
            <a:prstGeom prst="rect">
              <a:avLst/>
            </a:prstGeom>
            <a:solidFill>
              <a:srgbClr val="FF0000"/>
            </a:solidFill>
            <a:ln w="9525">
              <a:solidFill>
                <a:srgbClr val="000000"/>
              </a:solidFill>
              <a:miter lim="800000"/>
              <a:headEnd/>
              <a:tailEnd/>
            </a:ln>
          </p:spPr>
          <p:txBody>
            <a:bodyPr/>
            <a:lstStyle/>
            <a:p>
              <a:endParaRPr lang="en-US"/>
            </a:p>
          </p:txBody>
        </p:sp>
        <p:sp>
          <p:nvSpPr>
            <p:cNvPr id="21622" name="Rectangle 305"/>
            <p:cNvSpPr>
              <a:spLocks noChangeArrowheads="1"/>
            </p:cNvSpPr>
            <p:nvPr/>
          </p:nvSpPr>
          <p:spPr bwMode="auto">
            <a:xfrm>
              <a:off x="3380" y="2796"/>
              <a:ext cx="66" cy="270"/>
            </a:xfrm>
            <a:prstGeom prst="rect">
              <a:avLst/>
            </a:prstGeom>
            <a:solidFill>
              <a:srgbClr val="FF0000"/>
            </a:solidFill>
            <a:ln w="9525">
              <a:solidFill>
                <a:srgbClr val="000000"/>
              </a:solidFill>
              <a:miter lim="800000"/>
              <a:headEnd/>
              <a:tailEnd/>
            </a:ln>
          </p:spPr>
          <p:txBody>
            <a:bodyPr/>
            <a:lstStyle/>
            <a:p>
              <a:endParaRPr lang="en-US"/>
            </a:p>
          </p:txBody>
        </p:sp>
        <p:sp>
          <p:nvSpPr>
            <p:cNvPr id="21623" name="Rectangle 306"/>
            <p:cNvSpPr>
              <a:spLocks noChangeArrowheads="1"/>
            </p:cNvSpPr>
            <p:nvPr/>
          </p:nvSpPr>
          <p:spPr bwMode="auto">
            <a:xfrm>
              <a:off x="3536" y="2627"/>
              <a:ext cx="65" cy="331"/>
            </a:xfrm>
            <a:prstGeom prst="rect">
              <a:avLst/>
            </a:prstGeom>
            <a:solidFill>
              <a:srgbClr val="FF0000"/>
            </a:solidFill>
            <a:ln w="9525">
              <a:solidFill>
                <a:srgbClr val="000000"/>
              </a:solidFill>
              <a:miter lim="800000"/>
              <a:headEnd/>
              <a:tailEnd/>
            </a:ln>
          </p:spPr>
          <p:txBody>
            <a:bodyPr/>
            <a:lstStyle/>
            <a:p>
              <a:endParaRPr lang="en-US"/>
            </a:p>
          </p:txBody>
        </p:sp>
        <p:sp>
          <p:nvSpPr>
            <p:cNvPr id="21624" name="Rectangle 307"/>
            <p:cNvSpPr>
              <a:spLocks noChangeArrowheads="1"/>
            </p:cNvSpPr>
            <p:nvPr/>
          </p:nvSpPr>
          <p:spPr bwMode="auto">
            <a:xfrm>
              <a:off x="3691" y="2501"/>
              <a:ext cx="66" cy="436"/>
            </a:xfrm>
            <a:prstGeom prst="rect">
              <a:avLst/>
            </a:prstGeom>
            <a:solidFill>
              <a:srgbClr val="FF0000"/>
            </a:solidFill>
            <a:ln w="9525">
              <a:solidFill>
                <a:srgbClr val="000000"/>
              </a:solidFill>
              <a:miter lim="800000"/>
              <a:headEnd/>
              <a:tailEnd/>
            </a:ln>
          </p:spPr>
          <p:txBody>
            <a:bodyPr/>
            <a:lstStyle/>
            <a:p>
              <a:endParaRPr lang="en-US"/>
            </a:p>
          </p:txBody>
        </p:sp>
        <p:sp>
          <p:nvSpPr>
            <p:cNvPr id="21625" name="Rectangle 308"/>
            <p:cNvSpPr>
              <a:spLocks noChangeArrowheads="1"/>
            </p:cNvSpPr>
            <p:nvPr/>
          </p:nvSpPr>
          <p:spPr bwMode="auto">
            <a:xfrm>
              <a:off x="3847" y="2382"/>
              <a:ext cx="67" cy="503"/>
            </a:xfrm>
            <a:prstGeom prst="rect">
              <a:avLst/>
            </a:prstGeom>
            <a:solidFill>
              <a:srgbClr val="FF0000"/>
            </a:solidFill>
            <a:ln w="9525">
              <a:solidFill>
                <a:srgbClr val="000000"/>
              </a:solidFill>
              <a:miter lim="800000"/>
              <a:headEnd/>
              <a:tailEnd/>
            </a:ln>
          </p:spPr>
          <p:txBody>
            <a:bodyPr/>
            <a:lstStyle/>
            <a:p>
              <a:endParaRPr lang="en-US"/>
            </a:p>
          </p:txBody>
        </p:sp>
        <p:sp>
          <p:nvSpPr>
            <p:cNvPr id="21626" name="Rectangle 309"/>
            <p:cNvSpPr>
              <a:spLocks noChangeArrowheads="1"/>
            </p:cNvSpPr>
            <p:nvPr/>
          </p:nvSpPr>
          <p:spPr bwMode="auto">
            <a:xfrm>
              <a:off x="4004" y="2299"/>
              <a:ext cx="66" cy="604"/>
            </a:xfrm>
            <a:prstGeom prst="rect">
              <a:avLst/>
            </a:prstGeom>
            <a:solidFill>
              <a:srgbClr val="FF0000"/>
            </a:solidFill>
            <a:ln w="9525">
              <a:solidFill>
                <a:srgbClr val="000000"/>
              </a:solidFill>
              <a:miter lim="800000"/>
              <a:headEnd/>
              <a:tailEnd/>
            </a:ln>
          </p:spPr>
          <p:txBody>
            <a:bodyPr/>
            <a:lstStyle/>
            <a:p>
              <a:endParaRPr lang="en-US"/>
            </a:p>
          </p:txBody>
        </p:sp>
        <p:sp>
          <p:nvSpPr>
            <p:cNvPr id="21627" name="Rectangle 310"/>
            <p:cNvSpPr>
              <a:spLocks noChangeArrowheads="1"/>
            </p:cNvSpPr>
            <p:nvPr/>
          </p:nvSpPr>
          <p:spPr bwMode="auto">
            <a:xfrm>
              <a:off x="4160" y="2253"/>
              <a:ext cx="66" cy="607"/>
            </a:xfrm>
            <a:prstGeom prst="rect">
              <a:avLst/>
            </a:prstGeom>
            <a:solidFill>
              <a:srgbClr val="FF0000"/>
            </a:solidFill>
            <a:ln w="9525">
              <a:solidFill>
                <a:srgbClr val="000000"/>
              </a:solidFill>
              <a:miter lim="800000"/>
              <a:headEnd/>
              <a:tailEnd/>
            </a:ln>
          </p:spPr>
          <p:txBody>
            <a:bodyPr/>
            <a:lstStyle/>
            <a:p>
              <a:endParaRPr lang="en-US"/>
            </a:p>
          </p:txBody>
        </p:sp>
        <p:sp>
          <p:nvSpPr>
            <p:cNvPr id="21628" name="Rectangle 311"/>
            <p:cNvSpPr>
              <a:spLocks noChangeArrowheads="1"/>
            </p:cNvSpPr>
            <p:nvPr/>
          </p:nvSpPr>
          <p:spPr bwMode="auto">
            <a:xfrm>
              <a:off x="4315" y="2084"/>
              <a:ext cx="66" cy="706"/>
            </a:xfrm>
            <a:prstGeom prst="rect">
              <a:avLst/>
            </a:prstGeom>
            <a:solidFill>
              <a:srgbClr val="FF0000"/>
            </a:solidFill>
            <a:ln w="9525">
              <a:solidFill>
                <a:srgbClr val="000000"/>
              </a:solidFill>
              <a:miter lim="800000"/>
              <a:headEnd/>
              <a:tailEnd/>
            </a:ln>
          </p:spPr>
          <p:txBody>
            <a:bodyPr/>
            <a:lstStyle/>
            <a:p>
              <a:endParaRPr lang="en-US"/>
            </a:p>
          </p:txBody>
        </p:sp>
        <p:sp>
          <p:nvSpPr>
            <p:cNvPr id="21629" name="Rectangle 312"/>
            <p:cNvSpPr>
              <a:spLocks noChangeArrowheads="1"/>
            </p:cNvSpPr>
            <p:nvPr/>
          </p:nvSpPr>
          <p:spPr bwMode="auto">
            <a:xfrm>
              <a:off x="4471" y="2045"/>
              <a:ext cx="66" cy="717"/>
            </a:xfrm>
            <a:prstGeom prst="rect">
              <a:avLst/>
            </a:prstGeom>
            <a:solidFill>
              <a:srgbClr val="FF0000"/>
            </a:solidFill>
            <a:ln w="9525">
              <a:solidFill>
                <a:srgbClr val="000000"/>
              </a:solidFill>
              <a:miter lim="800000"/>
              <a:headEnd/>
              <a:tailEnd/>
            </a:ln>
          </p:spPr>
          <p:txBody>
            <a:bodyPr/>
            <a:lstStyle/>
            <a:p>
              <a:endParaRPr lang="en-US"/>
            </a:p>
          </p:txBody>
        </p:sp>
        <p:sp>
          <p:nvSpPr>
            <p:cNvPr id="21630" name="Rectangle 313"/>
            <p:cNvSpPr>
              <a:spLocks noChangeArrowheads="1"/>
            </p:cNvSpPr>
            <p:nvPr/>
          </p:nvSpPr>
          <p:spPr bwMode="auto">
            <a:xfrm>
              <a:off x="4627" y="2072"/>
              <a:ext cx="67" cy="748"/>
            </a:xfrm>
            <a:prstGeom prst="rect">
              <a:avLst/>
            </a:prstGeom>
            <a:solidFill>
              <a:srgbClr val="FF0000"/>
            </a:solidFill>
            <a:ln w="9525">
              <a:solidFill>
                <a:srgbClr val="000000"/>
              </a:solidFill>
              <a:miter lim="800000"/>
              <a:headEnd/>
              <a:tailEnd/>
            </a:ln>
          </p:spPr>
          <p:txBody>
            <a:bodyPr/>
            <a:lstStyle/>
            <a:p>
              <a:endParaRPr lang="en-US"/>
            </a:p>
          </p:txBody>
        </p:sp>
        <p:sp>
          <p:nvSpPr>
            <p:cNvPr id="21631" name="Rectangle 314"/>
            <p:cNvSpPr>
              <a:spLocks noChangeArrowheads="1"/>
            </p:cNvSpPr>
            <p:nvPr/>
          </p:nvSpPr>
          <p:spPr bwMode="auto">
            <a:xfrm>
              <a:off x="4784" y="2084"/>
              <a:ext cx="66" cy="715"/>
            </a:xfrm>
            <a:prstGeom prst="rect">
              <a:avLst/>
            </a:prstGeom>
            <a:solidFill>
              <a:srgbClr val="FF0000"/>
            </a:solidFill>
            <a:ln w="9525">
              <a:solidFill>
                <a:srgbClr val="000000"/>
              </a:solidFill>
              <a:miter lim="800000"/>
              <a:headEnd/>
              <a:tailEnd/>
            </a:ln>
          </p:spPr>
          <p:txBody>
            <a:bodyPr/>
            <a:lstStyle/>
            <a:p>
              <a:endParaRPr lang="en-US"/>
            </a:p>
          </p:txBody>
        </p:sp>
        <p:sp>
          <p:nvSpPr>
            <p:cNvPr id="21632" name="Rectangle 315"/>
            <p:cNvSpPr>
              <a:spLocks noChangeArrowheads="1"/>
            </p:cNvSpPr>
            <p:nvPr/>
          </p:nvSpPr>
          <p:spPr bwMode="auto">
            <a:xfrm>
              <a:off x="4940" y="1971"/>
              <a:ext cx="65" cy="766"/>
            </a:xfrm>
            <a:prstGeom prst="rect">
              <a:avLst/>
            </a:prstGeom>
            <a:solidFill>
              <a:srgbClr val="FF0000"/>
            </a:solidFill>
            <a:ln w="9525">
              <a:solidFill>
                <a:srgbClr val="000000"/>
              </a:solidFill>
              <a:miter lim="800000"/>
              <a:headEnd/>
              <a:tailEnd/>
            </a:ln>
          </p:spPr>
          <p:txBody>
            <a:bodyPr/>
            <a:lstStyle/>
            <a:p>
              <a:endParaRPr lang="en-US"/>
            </a:p>
          </p:txBody>
        </p:sp>
        <p:sp>
          <p:nvSpPr>
            <p:cNvPr id="21633" name="Rectangle 316"/>
            <p:cNvSpPr>
              <a:spLocks noChangeArrowheads="1"/>
            </p:cNvSpPr>
            <p:nvPr/>
          </p:nvSpPr>
          <p:spPr bwMode="auto">
            <a:xfrm>
              <a:off x="5095" y="1885"/>
              <a:ext cx="66" cy="810"/>
            </a:xfrm>
            <a:prstGeom prst="rect">
              <a:avLst/>
            </a:prstGeom>
            <a:solidFill>
              <a:srgbClr val="FF0000"/>
            </a:solidFill>
            <a:ln w="9525">
              <a:solidFill>
                <a:srgbClr val="000000"/>
              </a:solidFill>
              <a:miter lim="800000"/>
              <a:headEnd/>
              <a:tailEnd/>
            </a:ln>
          </p:spPr>
          <p:txBody>
            <a:bodyPr/>
            <a:lstStyle/>
            <a:p>
              <a:endParaRPr lang="en-US"/>
            </a:p>
          </p:txBody>
        </p:sp>
        <p:sp>
          <p:nvSpPr>
            <p:cNvPr id="21634" name="Line 317"/>
            <p:cNvSpPr>
              <a:spLocks noChangeShapeType="1"/>
            </p:cNvSpPr>
            <p:nvPr/>
          </p:nvSpPr>
          <p:spPr bwMode="auto">
            <a:xfrm>
              <a:off x="692" y="1753"/>
              <a:ext cx="0" cy="2186"/>
            </a:xfrm>
            <a:prstGeom prst="line">
              <a:avLst/>
            </a:prstGeom>
            <a:noFill/>
            <a:ln w="19050">
              <a:solidFill>
                <a:srgbClr val="000000"/>
              </a:solidFill>
              <a:round/>
              <a:headEnd/>
              <a:tailEnd/>
            </a:ln>
          </p:spPr>
          <p:txBody>
            <a:bodyPr/>
            <a:lstStyle/>
            <a:p>
              <a:endParaRPr lang="en-US"/>
            </a:p>
          </p:txBody>
        </p:sp>
        <p:sp>
          <p:nvSpPr>
            <p:cNvPr id="21635" name="Line 318"/>
            <p:cNvSpPr>
              <a:spLocks noChangeShapeType="1"/>
            </p:cNvSpPr>
            <p:nvPr/>
          </p:nvSpPr>
          <p:spPr bwMode="auto">
            <a:xfrm>
              <a:off x="668" y="3939"/>
              <a:ext cx="24" cy="0"/>
            </a:xfrm>
            <a:prstGeom prst="line">
              <a:avLst/>
            </a:prstGeom>
            <a:noFill/>
            <a:ln w="0">
              <a:solidFill>
                <a:srgbClr val="000000"/>
              </a:solidFill>
              <a:round/>
              <a:headEnd/>
              <a:tailEnd/>
            </a:ln>
          </p:spPr>
          <p:txBody>
            <a:bodyPr/>
            <a:lstStyle/>
            <a:p>
              <a:endParaRPr lang="en-US"/>
            </a:p>
          </p:txBody>
        </p:sp>
        <p:sp>
          <p:nvSpPr>
            <p:cNvPr id="21636" name="Line 319"/>
            <p:cNvSpPr>
              <a:spLocks noChangeShapeType="1"/>
            </p:cNvSpPr>
            <p:nvPr/>
          </p:nvSpPr>
          <p:spPr bwMode="auto">
            <a:xfrm>
              <a:off x="668" y="3722"/>
              <a:ext cx="24" cy="0"/>
            </a:xfrm>
            <a:prstGeom prst="line">
              <a:avLst/>
            </a:prstGeom>
            <a:noFill/>
            <a:ln w="0">
              <a:solidFill>
                <a:srgbClr val="000000"/>
              </a:solidFill>
              <a:round/>
              <a:headEnd/>
              <a:tailEnd/>
            </a:ln>
          </p:spPr>
          <p:txBody>
            <a:bodyPr/>
            <a:lstStyle/>
            <a:p>
              <a:endParaRPr lang="en-US"/>
            </a:p>
          </p:txBody>
        </p:sp>
        <p:sp>
          <p:nvSpPr>
            <p:cNvPr id="21637" name="Line 320"/>
            <p:cNvSpPr>
              <a:spLocks noChangeShapeType="1"/>
            </p:cNvSpPr>
            <p:nvPr/>
          </p:nvSpPr>
          <p:spPr bwMode="auto">
            <a:xfrm>
              <a:off x="668" y="3501"/>
              <a:ext cx="24" cy="0"/>
            </a:xfrm>
            <a:prstGeom prst="line">
              <a:avLst/>
            </a:prstGeom>
            <a:noFill/>
            <a:ln w="0">
              <a:solidFill>
                <a:srgbClr val="000000"/>
              </a:solidFill>
              <a:round/>
              <a:headEnd/>
              <a:tailEnd/>
            </a:ln>
          </p:spPr>
          <p:txBody>
            <a:bodyPr/>
            <a:lstStyle/>
            <a:p>
              <a:endParaRPr lang="en-US"/>
            </a:p>
          </p:txBody>
        </p:sp>
        <p:sp>
          <p:nvSpPr>
            <p:cNvPr id="21638" name="Line 321"/>
            <p:cNvSpPr>
              <a:spLocks noChangeShapeType="1"/>
            </p:cNvSpPr>
            <p:nvPr/>
          </p:nvSpPr>
          <p:spPr bwMode="auto">
            <a:xfrm>
              <a:off x="668" y="3283"/>
              <a:ext cx="24" cy="0"/>
            </a:xfrm>
            <a:prstGeom prst="line">
              <a:avLst/>
            </a:prstGeom>
            <a:noFill/>
            <a:ln w="0">
              <a:solidFill>
                <a:srgbClr val="000000"/>
              </a:solidFill>
              <a:round/>
              <a:headEnd/>
              <a:tailEnd/>
            </a:ln>
          </p:spPr>
          <p:txBody>
            <a:bodyPr/>
            <a:lstStyle/>
            <a:p>
              <a:endParaRPr lang="en-US"/>
            </a:p>
          </p:txBody>
        </p:sp>
        <p:sp>
          <p:nvSpPr>
            <p:cNvPr id="21639" name="Line 322"/>
            <p:cNvSpPr>
              <a:spLocks noChangeShapeType="1"/>
            </p:cNvSpPr>
            <p:nvPr/>
          </p:nvSpPr>
          <p:spPr bwMode="auto">
            <a:xfrm>
              <a:off x="668" y="3066"/>
              <a:ext cx="24" cy="0"/>
            </a:xfrm>
            <a:prstGeom prst="line">
              <a:avLst/>
            </a:prstGeom>
            <a:noFill/>
            <a:ln w="0">
              <a:solidFill>
                <a:srgbClr val="000000"/>
              </a:solidFill>
              <a:round/>
              <a:headEnd/>
              <a:tailEnd/>
            </a:ln>
          </p:spPr>
          <p:txBody>
            <a:bodyPr/>
            <a:lstStyle/>
            <a:p>
              <a:endParaRPr lang="en-US"/>
            </a:p>
          </p:txBody>
        </p:sp>
        <p:sp>
          <p:nvSpPr>
            <p:cNvPr id="21640" name="Line 323"/>
            <p:cNvSpPr>
              <a:spLocks noChangeShapeType="1"/>
            </p:cNvSpPr>
            <p:nvPr/>
          </p:nvSpPr>
          <p:spPr bwMode="auto">
            <a:xfrm>
              <a:off x="668" y="2848"/>
              <a:ext cx="24" cy="0"/>
            </a:xfrm>
            <a:prstGeom prst="line">
              <a:avLst/>
            </a:prstGeom>
            <a:noFill/>
            <a:ln w="0">
              <a:solidFill>
                <a:srgbClr val="000000"/>
              </a:solidFill>
              <a:round/>
              <a:headEnd/>
              <a:tailEnd/>
            </a:ln>
          </p:spPr>
          <p:txBody>
            <a:bodyPr/>
            <a:lstStyle/>
            <a:p>
              <a:endParaRPr lang="en-US"/>
            </a:p>
          </p:txBody>
        </p:sp>
        <p:sp>
          <p:nvSpPr>
            <p:cNvPr id="21641" name="Line 324"/>
            <p:cNvSpPr>
              <a:spLocks noChangeShapeType="1"/>
            </p:cNvSpPr>
            <p:nvPr/>
          </p:nvSpPr>
          <p:spPr bwMode="auto">
            <a:xfrm>
              <a:off x="668" y="2627"/>
              <a:ext cx="24" cy="0"/>
            </a:xfrm>
            <a:prstGeom prst="line">
              <a:avLst/>
            </a:prstGeom>
            <a:noFill/>
            <a:ln w="0">
              <a:solidFill>
                <a:srgbClr val="000000"/>
              </a:solidFill>
              <a:round/>
              <a:headEnd/>
              <a:tailEnd/>
            </a:ln>
          </p:spPr>
          <p:txBody>
            <a:bodyPr/>
            <a:lstStyle/>
            <a:p>
              <a:endParaRPr lang="en-US"/>
            </a:p>
          </p:txBody>
        </p:sp>
        <p:sp>
          <p:nvSpPr>
            <p:cNvPr id="21642" name="Line 325"/>
            <p:cNvSpPr>
              <a:spLocks noChangeShapeType="1"/>
            </p:cNvSpPr>
            <p:nvPr/>
          </p:nvSpPr>
          <p:spPr bwMode="auto">
            <a:xfrm>
              <a:off x="668" y="2409"/>
              <a:ext cx="24" cy="0"/>
            </a:xfrm>
            <a:prstGeom prst="line">
              <a:avLst/>
            </a:prstGeom>
            <a:noFill/>
            <a:ln w="0">
              <a:solidFill>
                <a:srgbClr val="000000"/>
              </a:solidFill>
              <a:round/>
              <a:headEnd/>
              <a:tailEnd/>
            </a:ln>
          </p:spPr>
          <p:txBody>
            <a:bodyPr/>
            <a:lstStyle/>
            <a:p>
              <a:endParaRPr lang="en-US"/>
            </a:p>
          </p:txBody>
        </p:sp>
        <p:sp>
          <p:nvSpPr>
            <p:cNvPr id="21643" name="Line 326"/>
            <p:cNvSpPr>
              <a:spLocks noChangeShapeType="1"/>
            </p:cNvSpPr>
            <p:nvPr/>
          </p:nvSpPr>
          <p:spPr bwMode="auto">
            <a:xfrm>
              <a:off x="668" y="2192"/>
              <a:ext cx="24" cy="0"/>
            </a:xfrm>
            <a:prstGeom prst="line">
              <a:avLst/>
            </a:prstGeom>
            <a:noFill/>
            <a:ln w="0">
              <a:solidFill>
                <a:srgbClr val="000000"/>
              </a:solidFill>
              <a:round/>
              <a:headEnd/>
              <a:tailEnd/>
            </a:ln>
          </p:spPr>
          <p:txBody>
            <a:bodyPr/>
            <a:lstStyle/>
            <a:p>
              <a:endParaRPr lang="en-US"/>
            </a:p>
          </p:txBody>
        </p:sp>
        <p:sp>
          <p:nvSpPr>
            <p:cNvPr id="21644" name="Line 327"/>
            <p:cNvSpPr>
              <a:spLocks noChangeShapeType="1"/>
            </p:cNvSpPr>
            <p:nvPr/>
          </p:nvSpPr>
          <p:spPr bwMode="auto">
            <a:xfrm>
              <a:off x="668" y="1971"/>
              <a:ext cx="24" cy="0"/>
            </a:xfrm>
            <a:prstGeom prst="line">
              <a:avLst/>
            </a:prstGeom>
            <a:noFill/>
            <a:ln w="0">
              <a:solidFill>
                <a:srgbClr val="000000"/>
              </a:solidFill>
              <a:round/>
              <a:headEnd/>
              <a:tailEnd/>
            </a:ln>
          </p:spPr>
          <p:txBody>
            <a:bodyPr/>
            <a:lstStyle/>
            <a:p>
              <a:endParaRPr lang="en-US"/>
            </a:p>
          </p:txBody>
        </p:sp>
        <p:sp>
          <p:nvSpPr>
            <p:cNvPr id="21645" name="Line 328"/>
            <p:cNvSpPr>
              <a:spLocks noChangeShapeType="1"/>
            </p:cNvSpPr>
            <p:nvPr/>
          </p:nvSpPr>
          <p:spPr bwMode="auto">
            <a:xfrm>
              <a:off x="668" y="1753"/>
              <a:ext cx="24" cy="0"/>
            </a:xfrm>
            <a:prstGeom prst="line">
              <a:avLst/>
            </a:prstGeom>
            <a:noFill/>
            <a:ln w="0">
              <a:solidFill>
                <a:srgbClr val="000000"/>
              </a:solidFill>
              <a:round/>
              <a:headEnd/>
              <a:tailEnd/>
            </a:ln>
          </p:spPr>
          <p:txBody>
            <a:bodyPr/>
            <a:lstStyle/>
            <a:p>
              <a:endParaRPr lang="en-US"/>
            </a:p>
          </p:txBody>
        </p:sp>
        <p:sp>
          <p:nvSpPr>
            <p:cNvPr id="21646" name="Line 329"/>
            <p:cNvSpPr>
              <a:spLocks noChangeShapeType="1"/>
            </p:cNvSpPr>
            <p:nvPr/>
          </p:nvSpPr>
          <p:spPr bwMode="auto">
            <a:xfrm>
              <a:off x="692" y="3939"/>
              <a:ext cx="4517" cy="0"/>
            </a:xfrm>
            <a:prstGeom prst="line">
              <a:avLst/>
            </a:prstGeom>
            <a:noFill/>
            <a:ln w="19050">
              <a:solidFill>
                <a:srgbClr val="000000"/>
              </a:solidFill>
              <a:round/>
              <a:headEnd/>
              <a:tailEnd/>
            </a:ln>
          </p:spPr>
          <p:txBody>
            <a:bodyPr/>
            <a:lstStyle/>
            <a:p>
              <a:endParaRPr lang="en-US"/>
            </a:p>
          </p:txBody>
        </p:sp>
        <p:sp>
          <p:nvSpPr>
            <p:cNvPr id="21647" name="Line 330"/>
            <p:cNvSpPr>
              <a:spLocks noChangeShapeType="1"/>
            </p:cNvSpPr>
            <p:nvPr/>
          </p:nvSpPr>
          <p:spPr bwMode="auto">
            <a:xfrm flipV="1">
              <a:off x="692" y="3939"/>
              <a:ext cx="0" cy="13"/>
            </a:xfrm>
            <a:prstGeom prst="line">
              <a:avLst/>
            </a:prstGeom>
            <a:noFill/>
            <a:ln w="0">
              <a:solidFill>
                <a:srgbClr val="000000"/>
              </a:solidFill>
              <a:round/>
              <a:headEnd/>
              <a:tailEnd/>
            </a:ln>
          </p:spPr>
          <p:txBody>
            <a:bodyPr/>
            <a:lstStyle/>
            <a:p>
              <a:endParaRPr lang="en-US"/>
            </a:p>
          </p:txBody>
        </p:sp>
        <p:sp>
          <p:nvSpPr>
            <p:cNvPr id="21648" name="Line 331"/>
            <p:cNvSpPr>
              <a:spLocks noChangeShapeType="1"/>
            </p:cNvSpPr>
            <p:nvPr/>
          </p:nvSpPr>
          <p:spPr bwMode="auto">
            <a:xfrm flipV="1">
              <a:off x="847" y="3939"/>
              <a:ext cx="0" cy="13"/>
            </a:xfrm>
            <a:prstGeom prst="line">
              <a:avLst/>
            </a:prstGeom>
            <a:noFill/>
            <a:ln w="0">
              <a:solidFill>
                <a:srgbClr val="000000"/>
              </a:solidFill>
              <a:round/>
              <a:headEnd/>
              <a:tailEnd/>
            </a:ln>
          </p:spPr>
          <p:txBody>
            <a:bodyPr/>
            <a:lstStyle/>
            <a:p>
              <a:endParaRPr lang="en-US"/>
            </a:p>
          </p:txBody>
        </p:sp>
        <p:sp>
          <p:nvSpPr>
            <p:cNvPr id="21649" name="Line 332"/>
            <p:cNvSpPr>
              <a:spLocks noChangeShapeType="1"/>
            </p:cNvSpPr>
            <p:nvPr/>
          </p:nvSpPr>
          <p:spPr bwMode="auto">
            <a:xfrm flipV="1">
              <a:off x="1004" y="3939"/>
              <a:ext cx="0" cy="13"/>
            </a:xfrm>
            <a:prstGeom prst="line">
              <a:avLst/>
            </a:prstGeom>
            <a:noFill/>
            <a:ln w="0">
              <a:solidFill>
                <a:srgbClr val="000000"/>
              </a:solidFill>
              <a:round/>
              <a:headEnd/>
              <a:tailEnd/>
            </a:ln>
          </p:spPr>
          <p:txBody>
            <a:bodyPr/>
            <a:lstStyle/>
            <a:p>
              <a:endParaRPr lang="en-US"/>
            </a:p>
          </p:txBody>
        </p:sp>
        <p:sp>
          <p:nvSpPr>
            <p:cNvPr id="21650" name="Line 333"/>
            <p:cNvSpPr>
              <a:spLocks noChangeShapeType="1"/>
            </p:cNvSpPr>
            <p:nvPr/>
          </p:nvSpPr>
          <p:spPr bwMode="auto">
            <a:xfrm flipV="1">
              <a:off x="1160" y="3939"/>
              <a:ext cx="0" cy="13"/>
            </a:xfrm>
            <a:prstGeom prst="line">
              <a:avLst/>
            </a:prstGeom>
            <a:noFill/>
            <a:ln w="0">
              <a:solidFill>
                <a:srgbClr val="000000"/>
              </a:solidFill>
              <a:round/>
              <a:headEnd/>
              <a:tailEnd/>
            </a:ln>
          </p:spPr>
          <p:txBody>
            <a:bodyPr/>
            <a:lstStyle/>
            <a:p>
              <a:endParaRPr lang="en-US"/>
            </a:p>
          </p:txBody>
        </p:sp>
        <p:sp>
          <p:nvSpPr>
            <p:cNvPr id="21651" name="Line 334"/>
            <p:cNvSpPr>
              <a:spLocks noChangeShapeType="1"/>
            </p:cNvSpPr>
            <p:nvPr/>
          </p:nvSpPr>
          <p:spPr bwMode="auto">
            <a:xfrm flipV="1">
              <a:off x="1316" y="3939"/>
              <a:ext cx="0" cy="13"/>
            </a:xfrm>
            <a:prstGeom prst="line">
              <a:avLst/>
            </a:prstGeom>
            <a:noFill/>
            <a:ln w="0">
              <a:solidFill>
                <a:srgbClr val="000000"/>
              </a:solidFill>
              <a:round/>
              <a:headEnd/>
              <a:tailEnd/>
            </a:ln>
          </p:spPr>
          <p:txBody>
            <a:bodyPr/>
            <a:lstStyle/>
            <a:p>
              <a:endParaRPr lang="en-US"/>
            </a:p>
          </p:txBody>
        </p:sp>
        <p:sp>
          <p:nvSpPr>
            <p:cNvPr id="21652" name="Line 335"/>
            <p:cNvSpPr>
              <a:spLocks noChangeShapeType="1"/>
            </p:cNvSpPr>
            <p:nvPr/>
          </p:nvSpPr>
          <p:spPr bwMode="auto">
            <a:xfrm flipV="1">
              <a:off x="1471" y="3939"/>
              <a:ext cx="0" cy="13"/>
            </a:xfrm>
            <a:prstGeom prst="line">
              <a:avLst/>
            </a:prstGeom>
            <a:noFill/>
            <a:ln w="0">
              <a:solidFill>
                <a:srgbClr val="000000"/>
              </a:solidFill>
              <a:round/>
              <a:headEnd/>
              <a:tailEnd/>
            </a:ln>
          </p:spPr>
          <p:txBody>
            <a:bodyPr/>
            <a:lstStyle/>
            <a:p>
              <a:endParaRPr lang="en-US"/>
            </a:p>
          </p:txBody>
        </p:sp>
        <p:sp>
          <p:nvSpPr>
            <p:cNvPr id="21653" name="Line 336"/>
            <p:cNvSpPr>
              <a:spLocks noChangeShapeType="1"/>
            </p:cNvSpPr>
            <p:nvPr/>
          </p:nvSpPr>
          <p:spPr bwMode="auto">
            <a:xfrm flipV="1">
              <a:off x="1628" y="3939"/>
              <a:ext cx="0" cy="13"/>
            </a:xfrm>
            <a:prstGeom prst="line">
              <a:avLst/>
            </a:prstGeom>
            <a:noFill/>
            <a:ln w="0">
              <a:solidFill>
                <a:srgbClr val="000000"/>
              </a:solidFill>
              <a:round/>
              <a:headEnd/>
              <a:tailEnd/>
            </a:ln>
          </p:spPr>
          <p:txBody>
            <a:bodyPr/>
            <a:lstStyle/>
            <a:p>
              <a:endParaRPr lang="en-US"/>
            </a:p>
          </p:txBody>
        </p:sp>
        <p:sp>
          <p:nvSpPr>
            <p:cNvPr id="21654" name="Line 337"/>
            <p:cNvSpPr>
              <a:spLocks noChangeShapeType="1"/>
            </p:cNvSpPr>
            <p:nvPr/>
          </p:nvSpPr>
          <p:spPr bwMode="auto">
            <a:xfrm flipV="1">
              <a:off x="1784" y="3939"/>
              <a:ext cx="0" cy="13"/>
            </a:xfrm>
            <a:prstGeom prst="line">
              <a:avLst/>
            </a:prstGeom>
            <a:noFill/>
            <a:ln w="0">
              <a:solidFill>
                <a:srgbClr val="000000"/>
              </a:solidFill>
              <a:round/>
              <a:headEnd/>
              <a:tailEnd/>
            </a:ln>
          </p:spPr>
          <p:txBody>
            <a:bodyPr/>
            <a:lstStyle/>
            <a:p>
              <a:endParaRPr lang="en-US"/>
            </a:p>
          </p:txBody>
        </p:sp>
        <p:sp>
          <p:nvSpPr>
            <p:cNvPr id="21655" name="Line 338"/>
            <p:cNvSpPr>
              <a:spLocks noChangeShapeType="1"/>
            </p:cNvSpPr>
            <p:nvPr/>
          </p:nvSpPr>
          <p:spPr bwMode="auto">
            <a:xfrm flipV="1">
              <a:off x="1940" y="3939"/>
              <a:ext cx="0" cy="13"/>
            </a:xfrm>
            <a:prstGeom prst="line">
              <a:avLst/>
            </a:prstGeom>
            <a:noFill/>
            <a:ln w="0">
              <a:solidFill>
                <a:srgbClr val="000000"/>
              </a:solidFill>
              <a:round/>
              <a:headEnd/>
              <a:tailEnd/>
            </a:ln>
          </p:spPr>
          <p:txBody>
            <a:bodyPr/>
            <a:lstStyle/>
            <a:p>
              <a:endParaRPr lang="en-US"/>
            </a:p>
          </p:txBody>
        </p:sp>
        <p:sp>
          <p:nvSpPr>
            <p:cNvPr id="21656" name="Line 339"/>
            <p:cNvSpPr>
              <a:spLocks noChangeShapeType="1"/>
            </p:cNvSpPr>
            <p:nvPr/>
          </p:nvSpPr>
          <p:spPr bwMode="auto">
            <a:xfrm flipV="1">
              <a:off x="2096" y="3939"/>
              <a:ext cx="0" cy="13"/>
            </a:xfrm>
            <a:prstGeom prst="line">
              <a:avLst/>
            </a:prstGeom>
            <a:noFill/>
            <a:ln w="0">
              <a:solidFill>
                <a:srgbClr val="000000"/>
              </a:solidFill>
              <a:round/>
              <a:headEnd/>
              <a:tailEnd/>
            </a:ln>
          </p:spPr>
          <p:txBody>
            <a:bodyPr/>
            <a:lstStyle/>
            <a:p>
              <a:endParaRPr lang="en-US"/>
            </a:p>
          </p:txBody>
        </p:sp>
        <p:sp>
          <p:nvSpPr>
            <p:cNvPr id="21657" name="Line 340"/>
            <p:cNvSpPr>
              <a:spLocks noChangeShapeType="1"/>
            </p:cNvSpPr>
            <p:nvPr/>
          </p:nvSpPr>
          <p:spPr bwMode="auto">
            <a:xfrm flipV="1">
              <a:off x="2251" y="3939"/>
              <a:ext cx="0" cy="13"/>
            </a:xfrm>
            <a:prstGeom prst="line">
              <a:avLst/>
            </a:prstGeom>
            <a:noFill/>
            <a:ln w="0">
              <a:solidFill>
                <a:srgbClr val="000000"/>
              </a:solidFill>
              <a:round/>
              <a:headEnd/>
              <a:tailEnd/>
            </a:ln>
          </p:spPr>
          <p:txBody>
            <a:bodyPr/>
            <a:lstStyle/>
            <a:p>
              <a:endParaRPr lang="en-US"/>
            </a:p>
          </p:txBody>
        </p:sp>
        <p:sp>
          <p:nvSpPr>
            <p:cNvPr id="21658" name="Line 341"/>
            <p:cNvSpPr>
              <a:spLocks noChangeShapeType="1"/>
            </p:cNvSpPr>
            <p:nvPr/>
          </p:nvSpPr>
          <p:spPr bwMode="auto">
            <a:xfrm flipV="1">
              <a:off x="2408" y="3939"/>
              <a:ext cx="0" cy="13"/>
            </a:xfrm>
            <a:prstGeom prst="line">
              <a:avLst/>
            </a:prstGeom>
            <a:noFill/>
            <a:ln w="0">
              <a:solidFill>
                <a:srgbClr val="000000"/>
              </a:solidFill>
              <a:round/>
              <a:headEnd/>
              <a:tailEnd/>
            </a:ln>
          </p:spPr>
          <p:txBody>
            <a:bodyPr/>
            <a:lstStyle/>
            <a:p>
              <a:endParaRPr lang="en-US"/>
            </a:p>
          </p:txBody>
        </p:sp>
        <p:sp>
          <p:nvSpPr>
            <p:cNvPr id="21659" name="Line 342"/>
            <p:cNvSpPr>
              <a:spLocks noChangeShapeType="1"/>
            </p:cNvSpPr>
            <p:nvPr/>
          </p:nvSpPr>
          <p:spPr bwMode="auto">
            <a:xfrm flipV="1">
              <a:off x="2564" y="3939"/>
              <a:ext cx="0" cy="13"/>
            </a:xfrm>
            <a:prstGeom prst="line">
              <a:avLst/>
            </a:prstGeom>
            <a:noFill/>
            <a:ln w="0">
              <a:solidFill>
                <a:srgbClr val="000000"/>
              </a:solidFill>
              <a:round/>
              <a:headEnd/>
              <a:tailEnd/>
            </a:ln>
          </p:spPr>
          <p:txBody>
            <a:bodyPr/>
            <a:lstStyle/>
            <a:p>
              <a:endParaRPr lang="en-US"/>
            </a:p>
          </p:txBody>
        </p:sp>
        <p:sp>
          <p:nvSpPr>
            <p:cNvPr id="21660" name="Line 343"/>
            <p:cNvSpPr>
              <a:spLocks noChangeShapeType="1"/>
            </p:cNvSpPr>
            <p:nvPr/>
          </p:nvSpPr>
          <p:spPr bwMode="auto">
            <a:xfrm flipV="1">
              <a:off x="2720" y="3939"/>
              <a:ext cx="0" cy="13"/>
            </a:xfrm>
            <a:prstGeom prst="line">
              <a:avLst/>
            </a:prstGeom>
            <a:noFill/>
            <a:ln w="0">
              <a:solidFill>
                <a:srgbClr val="000000"/>
              </a:solidFill>
              <a:round/>
              <a:headEnd/>
              <a:tailEnd/>
            </a:ln>
          </p:spPr>
          <p:txBody>
            <a:bodyPr/>
            <a:lstStyle/>
            <a:p>
              <a:endParaRPr lang="en-US"/>
            </a:p>
          </p:txBody>
        </p:sp>
        <p:sp>
          <p:nvSpPr>
            <p:cNvPr id="21661" name="Line 344"/>
            <p:cNvSpPr>
              <a:spLocks noChangeShapeType="1"/>
            </p:cNvSpPr>
            <p:nvPr/>
          </p:nvSpPr>
          <p:spPr bwMode="auto">
            <a:xfrm flipV="1">
              <a:off x="2875" y="3939"/>
              <a:ext cx="0" cy="13"/>
            </a:xfrm>
            <a:prstGeom prst="line">
              <a:avLst/>
            </a:prstGeom>
            <a:noFill/>
            <a:ln w="0">
              <a:solidFill>
                <a:srgbClr val="000000"/>
              </a:solidFill>
              <a:round/>
              <a:headEnd/>
              <a:tailEnd/>
            </a:ln>
          </p:spPr>
          <p:txBody>
            <a:bodyPr/>
            <a:lstStyle/>
            <a:p>
              <a:endParaRPr lang="en-US"/>
            </a:p>
          </p:txBody>
        </p:sp>
        <p:sp>
          <p:nvSpPr>
            <p:cNvPr id="21662" name="Line 345"/>
            <p:cNvSpPr>
              <a:spLocks noChangeShapeType="1"/>
            </p:cNvSpPr>
            <p:nvPr/>
          </p:nvSpPr>
          <p:spPr bwMode="auto">
            <a:xfrm flipV="1">
              <a:off x="3026" y="3939"/>
              <a:ext cx="0" cy="13"/>
            </a:xfrm>
            <a:prstGeom prst="line">
              <a:avLst/>
            </a:prstGeom>
            <a:noFill/>
            <a:ln w="0">
              <a:solidFill>
                <a:srgbClr val="000000"/>
              </a:solidFill>
              <a:round/>
              <a:headEnd/>
              <a:tailEnd/>
            </a:ln>
          </p:spPr>
          <p:txBody>
            <a:bodyPr/>
            <a:lstStyle/>
            <a:p>
              <a:endParaRPr lang="en-US"/>
            </a:p>
          </p:txBody>
        </p:sp>
        <p:sp>
          <p:nvSpPr>
            <p:cNvPr id="21663" name="Line 346"/>
            <p:cNvSpPr>
              <a:spLocks noChangeShapeType="1"/>
            </p:cNvSpPr>
            <p:nvPr/>
          </p:nvSpPr>
          <p:spPr bwMode="auto">
            <a:xfrm flipV="1">
              <a:off x="3181" y="3939"/>
              <a:ext cx="0" cy="13"/>
            </a:xfrm>
            <a:prstGeom prst="line">
              <a:avLst/>
            </a:prstGeom>
            <a:noFill/>
            <a:ln w="0">
              <a:solidFill>
                <a:srgbClr val="000000"/>
              </a:solidFill>
              <a:round/>
              <a:headEnd/>
              <a:tailEnd/>
            </a:ln>
          </p:spPr>
          <p:txBody>
            <a:bodyPr/>
            <a:lstStyle/>
            <a:p>
              <a:endParaRPr lang="en-US"/>
            </a:p>
          </p:txBody>
        </p:sp>
        <p:sp>
          <p:nvSpPr>
            <p:cNvPr id="21664" name="Line 347"/>
            <p:cNvSpPr>
              <a:spLocks noChangeShapeType="1"/>
            </p:cNvSpPr>
            <p:nvPr/>
          </p:nvSpPr>
          <p:spPr bwMode="auto">
            <a:xfrm flipV="1">
              <a:off x="3337" y="3939"/>
              <a:ext cx="0" cy="13"/>
            </a:xfrm>
            <a:prstGeom prst="line">
              <a:avLst/>
            </a:prstGeom>
            <a:noFill/>
            <a:ln w="0">
              <a:solidFill>
                <a:srgbClr val="000000"/>
              </a:solidFill>
              <a:round/>
              <a:headEnd/>
              <a:tailEnd/>
            </a:ln>
          </p:spPr>
          <p:txBody>
            <a:bodyPr/>
            <a:lstStyle/>
            <a:p>
              <a:endParaRPr lang="en-US"/>
            </a:p>
          </p:txBody>
        </p:sp>
        <p:sp>
          <p:nvSpPr>
            <p:cNvPr id="21665" name="Line 348"/>
            <p:cNvSpPr>
              <a:spLocks noChangeShapeType="1"/>
            </p:cNvSpPr>
            <p:nvPr/>
          </p:nvSpPr>
          <p:spPr bwMode="auto">
            <a:xfrm flipV="1">
              <a:off x="3494" y="3939"/>
              <a:ext cx="0" cy="13"/>
            </a:xfrm>
            <a:prstGeom prst="line">
              <a:avLst/>
            </a:prstGeom>
            <a:noFill/>
            <a:ln w="0">
              <a:solidFill>
                <a:srgbClr val="000000"/>
              </a:solidFill>
              <a:round/>
              <a:headEnd/>
              <a:tailEnd/>
            </a:ln>
          </p:spPr>
          <p:txBody>
            <a:bodyPr/>
            <a:lstStyle/>
            <a:p>
              <a:endParaRPr lang="en-US"/>
            </a:p>
          </p:txBody>
        </p:sp>
        <p:sp>
          <p:nvSpPr>
            <p:cNvPr id="21666" name="Line 349"/>
            <p:cNvSpPr>
              <a:spLocks noChangeShapeType="1"/>
            </p:cNvSpPr>
            <p:nvPr/>
          </p:nvSpPr>
          <p:spPr bwMode="auto">
            <a:xfrm flipV="1">
              <a:off x="3650" y="3939"/>
              <a:ext cx="0" cy="13"/>
            </a:xfrm>
            <a:prstGeom prst="line">
              <a:avLst/>
            </a:prstGeom>
            <a:noFill/>
            <a:ln w="0">
              <a:solidFill>
                <a:srgbClr val="000000"/>
              </a:solidFill>
              <a:round/>
              <a:headEnd/>
              <a:tailEnd/>
            </a:ln>
          </p:spPr>
          <p:txBody>
            <a:bodyPr/>
            <a:lstStyle/>
            <a:p>
              <a:endParaRPr lang="en-US"/>
            </a:p>
          </p:txBody>
        </p:sp>
        <p:sp>
          <p:nvSpPr>
            <p:cNvPr id="21667" name="Line 350"/>
            <p:cNvSpPr>
              <a:spLocks noChangeShapeType="1"/>
            </p:cNvSpPr>
            <p:nvPr/>
          </p:nvSpPr>
          <p:spPr bwMode="auto">
            <a:xfrm flipV="1">
              <a:off x="3805" y="3939"/>
              <a:ext cx="0" cy="13"/>
            </a:xfrm>
            <a:prstGeom prst="line">
              <a:avLst/>
            </a:prstGeom>
            <a:noFill/>
            <a:ln w="0">
              <a:solidFill>
                <a:srgbClr val="000000"/>
              </a:solidFill>
              <a:round/>
              <a:headEnd/>
              <a:tailEnd/>
            </a:ln>
          </p:spPr>
          <p:txBody>
            <a:bodyPr/>
            <a:lstStyle/>
            <a:p>
              <a:endParaRPr lang="en-US"/>
            </a:p>
          </p:txBody>
        </p:sp>
        <p:sp>
          <p:nvSpPr>
            <p:cNvPr id="21668" name="Line 351"/>
            <p:cNvSpPr>
              <a:spLocks noChangeShapeType="1"/>
            </p:cNvSpPr>
            <p:nvPr/>
          </p:nvSpPr>
          <p:spPr bwMode="auto">
            <a:xfrm flipV="1">
              <a:off x="3961" y="3939"/>
              <a:ext cx="0" cy="13"/>
            </a:xfrm>
            <a:prstGeom prst="line">
              <a:avLst/>
            </a:prstGeom>
            <a:noFill/>
            <a:ln w="0">
              <a:solidFill>
                <a:srgbClr val="000000"/>
              </a:solidFill>
              <a:round/>
              <a:headEnd/>
              <a:tailEnd/>
            </a:ln>
          </p:spPr>
          <p:txBody>
            <a:bodyPr/>
            <a:lstStyle/>
            <a:p>
              <a:endParaRPr lang="en-US"/>
            </a:p>
          </p:txBody>
        </p:sp>
        <p:sp>
          <p:nvSpPr>
            <p:cNvPr id="21669" name="Line 352"/>
            <p:cNvSpPr>
              <a:spLocks noChangeShapeType="1"/>
            </p:cNvSpPr>
            <p:nvPr/>
          </p:nvSpPr>
          <p:spPr bwMode="auto">
            <a:xfrm flipV="1">
              <a:off x="4118" y="3939"/>
              <a:ext cx="0" cy="13"/>
            </a:xfrm>
            <a:prstGeom prst="line">
              <a:avLst/>
            </a:prstGeom>
            <a:noFill/>
            <a:ln w="0">
              <a:solidFill>
                <a:srgbClr val="000000"/>
              </a:solidFill>
              <a:round/>
              <a:headEnd/>
              <a:tailEnd/>
            </a:ln>
          </p:spPr>
          <p:txBody>
            <a:bodyPr/>
            <a:lstStyle/>
            <a:p>
              <a:endParaRPr lang="en-US"/>
            </a:p>
          </p:txBody>
        </p:sp>
        <p:sp>
          <p:nvSpPr>
            <p:cNvPr id="21670" name="Line 353"/>
            <p:cNvSpPr>
              <a:spLocks noChangeShapeType="1"/>
            </p:cNvSpPr>
            <p:nvPr/>
          </p:nvSpPr>
          <p:spPr bwMode="auto">
            <a:xfrm flipV="1">
              <a:off x="4274" y="3939"/>
              <a:ext cx="0" cy="13"/>
            </a:xfrm>
            <a:prstGeom prst="line">
              <a:avLst/>
            </a:prstGeom>
            <a:noFill/>
            <a:ln w="0">
              <a:solidFill>
                <a:srgbClr val="000000"/>
              </a:solidFill>
              <a:round/>
              <a:headEnd/>
              <a:tailEnd/>
            </a:ln>
          </p:spPr>
          <p:txBody>
            <a:bodyPr/>
            <a:lstStyle/>
            <a:p>
              <a:endParaRPr lang="en-US"/>
            </a:p>
          </p:txBody>
        </p:sp>
        <p:sp>
          <p:nvSpPr>
            <p:cNvPr id="21671" name="Line 354"/>
            <p:cNvSpPr>
              <a:spLocks noChangeShapeType="1"/>
            </p:cNvSpPr>
            <p:nvPr/>
          </p:nvSpPr>
          <p:spPr bwMode="auto">
            <a:xfrm flipV="1">
              <a:off x="4430" y="3939"/>
              <a:ext cx="0" cy="13"/>
            </a:xfrm>
            <a:prstGeom prst="line">
              <a:avLst/>
            </a:prstGeom>
            <a:noFill/>
            <a:ln w="0">
              <a:solidFill>
                <a:srgbClr val="000000"/>
              </a:solidFill>
              <a:round/>
              <a:headEnd/>
              <a:tailEnd/>
            </a:ln>
          </p:spPr>
          <p:txBody>
            <a:bodyPr/>
            <a:lstStyle/>
            <a:p>
              <a:endParaRPr lang="en-US"/>
            </a:p>
          </p:txBody>
        </p:sp>
        <p:sp>
          <p:nvSpPr>
            <p:cNvPr id="21672" name="Line 355"/>
            <p:cNvSpPr>
              <a:spLocks noChangeShapeType="1"/>
            </p:cNvSpPr>
            <p:nvPr/>
          </p:nvSpPr>
          <p:spPr bwMode="auto">
            <a:xfrm flipV="1">
              <a:off x="4585" y="3939"/>
              <a:ext cx="0" cy="13"/>
            </a:xfrm>
            <a:prstGeom prst="line">
              <a:avLst/>
            </a:prstGeom>
            <a:noFill/>
            <a:ln w="0">
              <a:solidFill>
                <a:srgbClr val="000000"/>
              </a:solidFill>
              <a:round/>
              <a:headEnd/>
              <a:tailEnd/>
            </a:ln>
          </p:spPr>
          <p:txBody>
            <a:bodyPr/>
            <a:lstStyle/>
            <a:p>
              <a:endParaRPr lang="en-US"/>
            </a:p>
          </p:txBody>
        </p:sp>
        <p:sp>
          <p:nvSpPr>
            <p:cNvPr id="21673" name="Line 356"/>
            <p:cNvSpPr>
              <a:spLocks noChangeShapeType="1"/>
            </p:cNvSpPr>
            <p:nvPr/>
          </p:nvSpPr>
          <p:spPr bwMode="auto">
            <a:xfrm flipV="1">
              <a:off x="4741" y="3939"/>
              <a:ext cx="0" cy="13"/>
            </a:xfrm>
            <a:prstGeom prst="line">
              <a:avLst/>
            </a:prstGeom>
            <a:noFill/>
            <a:ln w="0">
              <a:solidFill>
                <a:srgbClr val="000000"/>
              </a:solidFill>
              <a:round/>
              <a:headEnd/>
              <a:tailEnd/>
            </a:ln>
          </p:spPr>
          <p:txBody>
            <a:bodyPr/>
            <a:lstStyle/>
            <a:p>
              <a:endParaRPr lang="en-US"/>
            </a:p>
          </p:txBody>
        </p:sp>
        <p:sp>
          <p:nvSpPr>
            <p:cNvPr id="21674" name="Line 357"/>
            <p:cNvSpPr>
              <a:spLocks noChangeShapeType="1"/>
            </p:cNvSpPr>
            <p:nvPr/>
          </p:nvSpPr>
          <p:spPr bwMode="auto">
            <a:xfrm flipV="1">
              <a:off x="4898" y="3939"/>
              <a:ext cx="0" cy="13"/>
            </a:xfrm>
            <a:prstGeom prst="line">
              <a:avLst/>
            </a:prstGeom>
            <a:noFill/>
            <a:ln w="0">
              <a:solidFill>
                <a:srgbClr val="000000"/>
              </a:solidFill>
              <a:round/>
              <a:headEnd/>
              <a:tailEnd/>
            </a:ln>
          </p:spPr>
          <p:txBody>
            <a:bodyPr/>
            <a:lstStyle/>
            <a:p>
              <a:endParaRPr lang="en-US"/>
            </a:p>
          </p:txBody>
        </p:sp>
        <p:sp>
          <p:nvSpPr>
            <p:cNvPr id="21675" name="Line 358"/>
            <p:cNvSpPr>
              <a:spLocks noChangeShapeType="1"/>
            </p:cNvSpPr>
            <p:nvPr/>
          </p:nvSpPr>
          <p:spPr bwMode="auto">
            <a:xfrm flipV="1">
              <a:off x="5054" y="3939"/>
              <a:ext cx="0" cy="13"/>
            </a:xfrm>
            <a:prstGeom prst="line">
              <a:avLst/>
            </a:prstGeom>
            <a:noFill/>
            <a:ln w="0">
              <a:solidFill>
                <a:srgbClr val="000000"/>
              </a:solidFill>
              <a:round/>
              <a:headEnd/>
              <a:tailEnd/>
            </a:ln>
          </p:spPr>
          <p:txBody>
            <a:bodyPr/>
            <a:lstStyle/>
            <a:p>
              <a:endParaRPr lang="en-US"/>
            </a:p>
          </p:txBody>
        </p:sp>
        <p:sp>
          <p:nvSpPr>
            <p:cNvPr id="21676" name="Line 359"/>
            <p:cNvSpPr>
              <a:spLocks noChangeShapeType="1"/>
            </p:cNvSpPr>
            <p:nvPr/>
          </p:nvSpPr>
          <p:spPr bwMode="auto">
            <a:xfrm flipV="1">
              <a:off x="5209" y="3939"/>
              <a:ext cx="0" cy="13"/>
            </a:xfrm>
            <a:prstGeom prst="line">
              <a:avLst/>
            </a:prstGeom>
            <a:noFill/>
            <a:ln w="0">
              <a:solidFill>
                <a:srgbClr val="000000"/>
              </a:solidFill>
              <a:round/>
              <a:headEnd/>
              <a:tailEnd/>
            </a:ln>
          </p:spPr>
          <p:txBody>
            <a:bodyPr/>
            <a:lstStyle/>
            <a:p>
              <a:endParaRPr lang="en-US"/>
            </a:p>
          </p:txBody>
        </p:sp>
        <p:sp>
          <p:nvSpPr>
            <p:cNvPr id="21677" name="Rectangle 360"/>
            <p:cNvSpPr>
              <a:spLocks noChangeArrowheads="1"/>
            </p:cNvSpPr>
            <p:nvPr/>
          </p:nvSpPr>
          <p:spPr bwMode="auto">
            <a:xfrm>
              <a:off x="467" y="3880"/>
              <a:ext cx="39" cy="173"/>
            </a:xfrm>
            <a:prstGeom prst="rect">
              <a:avLst/>
            </a:prstGeom>
            <a:noFill/>
            <a:ln w="9525">
              <a:noFill/>
              <a:miter lim="800000"/>
              <a:headEnd/>
              <a:tailEnd/>
            </a:ln>
          </p:spPr>
          <p:txBody>
            <a:bodyPr wrap="none" lIns="0" tIns="0" rIns="0" bIns="0">
              <a:spAutoFit/>
            </a:bodyPr>
            <a:lstStyle/>
            <a:p>
              <a:r>
                <a:rPr lang="en-US">
                  <a:solidFill>
                    <a:srgbClr val="000000"/>
                  </a:solidFill>
                  <a:latin typeface="Arial Narrow" pitchFamily="34" charset="0"/>
                </a:rPr>
                <a:t>-</a:t>
              </a:r>
              <a:endParaRPr lang="en-US">
                <a:latin typeface="Arial Narrow" pitchFamily="34" charset="0"/>
              </a:endParaRPr>
            </a:p>
          </p:txBody>
        </p:sp>
        <p:sp>
          <p:nvSpPr>
            <p:cNvPr id="21678" name="Rectangle 361"/>
            <p:cNvSpPr>
              <a:spLocks noChangeArrowheads="1"/>
            </p:cNvSpPr>
            <p:nvPr/>
          </p:nvSpPr>
          <p:spPr bwMode="auto">
            <a:xfrm>
              <a:off x="400" y="3662"/>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1,000</a:t>
              </a:r>
              <a:endParaRPr lang="en-US" sz="1200">
                <a:latin typeface="Arial Narrow" pitchFamily="34" charset="0"/>
              </a:endParaRPr>
            </a:p>
          </p:txBody>
        </p:sp>
        <p:sp>
          <p:nvSpPr>
            <p:cNvPr id="21679" name="Rectangle 362"/>
            <p:cNvSpPr>
              <a:spLocks noChangeArrowheads="1"/>
            </p:cNvSpPr>
            <p:nvPr/>
          </p:nvSpPr>
          <p:spPr bwMode="auto">
            <a:xfrm>
              <a:off x="400" y="3441"/>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2,000</a:t>
              </a:r>
              <a:endParaRPr lang="en-US" sz="1200">
                <a:latin typeface="Arial Narrow" pitchFamily="34" charset="0"/>
              </a:endParaRPr>
            </a:p>
          </p:txBody>
        </p:sp>
        <p:sp>
          <p:nvSpPr>
            <p:cNvPr id="21680" name="Rectangle 363"/>
            <p:cNvSpPr>
              <a:spLocks noChangeArrowheads="1"/>
            </p:cNvSpPr>
            <p:nvPr/>
          </p:nvSpPr>
          <p:spPr bwMode="auto">
            <a:xfrm>
              <a:off x="400" y="3224"/>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3,000</a:t>
              </a:r>
              <a:endParaRPr lang="en-US" sz="1200">
                <a:latin typeface="Arial Narrow" pitchFamily="34" charset="0"/>
              </a:endParaRPr>
            </a:p>
          </p:txBody>
        </p:sp>
        <p:sp>
          <p:nvSpPr>
            <p:cNvPr id="21681" name="Rectangle 364"/>
            <p:cNvSpPr>
              <a:spLocks noChangeArrowheads="1"/>
            </p:cNvSpPr>
            <p:nvPr/>
          </p:nvSpPr>
          <p:spPr bwMode="auto">
            <a:xfrm>
              <a:off x="400" y="3006"/>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4,000</a:t>
              </a:r>
              <a:endParaRPr lang="en-US" sz="1200">
                <a:latin typeface="Arial Narrow" pitchFamily="34" charset="0"/>
              </a:endParaRPr>
            </a:p>
          </p:txBody>
        </p:sp>
        <p:sp>
          <p:nvSpPr>
            <p:cNvPr id="21682" name="Rectangle 365"/>
            <p:cNvSpPr>
              <a:spLocks noChangeArrowheads="1"/>
            </p:cNvSpPr>
            <p:nvPr/>
          </p:nvSpPr>
          <p:spPr bwMode="auto">
            <a:xfrm>
              <a:off x="400" y="2788"/>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5,000</a:t>
              </a:r>
              <a:endParaRPr lang="en-US" sz="1200">
                <a:latin typeface="Arial Narrow" pitchFamily="34" charset="0"/>
              </a:endParaRPr>
            </a:p>
          </p:txBody>
        </p:sp>
        <p:sp>
          <p:nvSpPr>
            <p:cNvPr id="21683" name="Rectangle 366"/>
            <p:cNvSpPr>
              <a:spLocks noChangeArrowheads="1"/>
            </p:cNvSpPr>
            <p:nvPr/>
          </p:nvSpPr>
          <p:spPr bwMode="auto">
            <a:xfrm>
              <a:off x="400" y="2567"/>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6,000</a:t>
              </a:r>
              <a:endParaRPr lang="en-US" sz="1200">
                <a:latin typeface="Arial Narrow" pitchFamily="34" charset="0"/>
              </a:endParaRPr>
            </a:p>
          </p:txBody>
        </p:sp>
        <p:sp>
          <p:nvSpPr>
            <p:cNvPr id="21684" name="Rectangle 367"/>
            <p:cNvSpPr>
              <a:spLocks noChangeArrowheads="1"/>
            </p:cNvSpPr>
            <p:nvPr/>
          </p:nvSpPr>
          <p:spPr bwMode="auto">
            <a:xfrm>
              <a:off x="400" y="2350"/>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7,000</a:t>
              </a:r>
              <a:endParaRPr lang="en-US" sz="1200">
                <a:latin typeface="Arial Narrow" pitchFamily="34" charset="0"/>
              </a:endParaRPr>
            </a:p>
          </p:txBody>
        </p:sp>
        <p:sp>
          <p:nvSpPr>
            <p:cNvPr id="21685" name="Rectangle 368"/>
            <p:cNvSpPr>
              <a:spLocks noChangeArrowheads="1"/>
            </p:cNvSpPr>
            <p:nvPr/>
          </p:nvSpPr>
          <p:spPr bwMode="auto">
            <a:xfrm>
              <a:off x="400" y="2132"/>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8,000</a:t>
              </a:r>
              <a:endParaRPr lang="en-US" sz="1200">
                <a:latin typeface="Arial Narrow" pitchFamily="34" charset="0"/>
              </a:endParaRPr>
            </a:p>
          </p:txBody>
        </p:sp>
        <p:sp>
          <p:nvSpPr>
            <p:cNvPr id="21686" name="Rectangle 369"/>
            <p:cNvSpPr>
              <a:spLocks noChangeArrowheads="1"/>
            </p:cNvSpPr>
            <p:nvPr/>
          </p:nvSpPr>
          <p:spPr bwMode="auto">
            <a:xfrm>
              <a:off x="400" y="1911"/>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9,000</a:t>
              </a:r>
              <a:endParaRPr lang="en-US" sz="1200">
                <a:latin typeface="Arial Narrow" pitchFamily="34" charset="0"/>
              </a:endParaRPr>
            </a:p>
          </p:txBody>
        </p:sp>
        <p:sp>
          <p:nvSpPr>
            <p:cNvPr id="21687" name="Rectangle 370"/>
            <p:cNvSpPr>
              <a:spLocks noChangeArrowheads="1"/>
            </p:cNvSpPr>
            <p:nvPr/>
          </p:nvSpPr>
          <p:spPr bwMode="auto">
            <a:xfrm>
              <a:off x="365" y="1694"/>
              <a:ext cx="242"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10,000</a:t>
              </a:r>
              <a:endParaRPr lang="en-US" sz="1200">
                <a:latin typeface="Arial Narrow" pitchFamily="34" charset="0"/>
              </a:endParaRPr>
            </a:p>
          </p:txBody>
        </p:sp>
        <p:sp>
          <p:nvSpPr>
            <p:cNvPr id="21688" name="Rectangle 371"/>
            <p:cNvSpPr>
              <a:spLocks noChangeArrowheads="1"/>
            </p:cNvSpPr>
            <p:nvPr/>
          </p:nvSpPr>
          <p:spPr bwMode="auto">
            <a:xfrm>
              <a:off x="72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82</a:t>
              </a:r>
              <a:endParaRPr lang="en-US" sz="1200">
                <a:latin typeface="Arial Narrow" pitchFamily="34" charset="0"/>
              </a:endParaRPr>
            </a:p>
          </p:txBody>
        </p:sp>
        <p:sp>
          <p:nvSpPr>
            <p:cNvPr id="21689" name="Rectangle 372"/>
            <p:cNvSpPr>
              <a:spLocks noChangeArrowheads="1"/>
            </p:cNvSpPr>
            <p:nvPr/>
          </p:nvSpPr>
          <p:spPr bwMode="auto">
            <a:xfrm>
              <a:off x="88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83</a:t>
              </a:r>
              <a:endParaRPr lang="en-US" sz="1200">
                <a:latin typeface="Arial Narrow" pitchFamily="34" charset="0"/>
              </a:endParaRPr>
            </a:p>
          </p:txBody>
        </p:sp>
        <p:sp>
          <p:nvSpPr>
            <p:cNvPr id="21690" name="Rectangle 373"/>
            <p:cNvSpPr>
              <a:spLocks noChangeArrowheads="1"/>
            </p:cNvSpPr>
            <p:nvPr/>
          </p:nvSpPr>
          <p:spPr bwMode="auto">
            <a:xfrm>
              <a:off x="1041"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84</a:t>
              </a:r>
              <a:endParaRPr lang="en-US" sz="1200">
                <a:latin typeface="Arial Narrow" pitchFamily="34" charset="0"/>
              </a:endParaRPr>
            </a:p>
          </p:txBody>
        </p:sp>
        <p:sp>
          <p:nvSpPr>
            <p:cNvPr id="21691" name="Rectangle 374"/>
            <p:cNvSpPr>
              <a:spLocks noChangeArrowheads="1"/>
            </p:cNvSpPr>
            <p:nvPr/>
          </p:nvSpPr>
          <p:spPr bwMode="auto">
            <a:xfrm>
              <a:off x="1198"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85</a:t>
              </a:r>
              <a:endParaRPr lang="en-US" sz="1200">
                <a:latin typeface="Arial Narrow" pitchFamily="34" charset="0"/>
              </a:endParaRPr>
            </a:p>
          </p:txBody>
        </p:sp>
        <p:sp>
          <p:nvSpPr>
            <p:cNvPr id="21692" name="Rectangle 375"/>
            <p:cNvSpPr>
              <a:spLocks noChangeArrowheads="1"/>
            </p:cNvSpPr>
            <p:nvPr/>
          </p:nvSpPr>
          <p:spPr bwMode="auto">
            <a:xfrm>
              <a:off x="135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86</a:t>
              </a:r>
              <a:endParaRPr lang="en-US" sz="1200">
                <a:latin typeface="Arial Narrow" pitchFamily="34" charset="0"/>
              </a:endParaRPr>
            </a:p>
          </p:txBody>
        </p:sp>
        <p:sp>
          <p:nvSpPr>
            <p:cNvPr id="21693" name="Rectangle 376"/>
            <p:cNvSpPr>
              <a:spLocks noChangeArrowheads="1"/>
            </p:cNvSpPr>
            <p:nvPr/>
          </p:nvSpPr>
          <p:spPr bwMode="auto">
            <a:xfrm>
              <a:off x="150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87</a:t>
              </a:r>
              <a:endParaRPr lang="en-US" sz="1200">
                <a:latin typeface="Arial Narrow" pitchFamily="34" charset="0"/>
              </a:endParaRPr>
            </a:p>
          </p:txBody>
        </p:sp>
        <p:sp>
          <p:nvSpPr>
            <p:cNvPr id="21694" name="Rectangle 377"/>
            <p:cNvSpPr>
              <a:spLocks noChangeArrowheads="1"/>
            </p:cNvSpPr>
            <p:nvPr/>
          </p:nvSpPr>
          <p:spPr bwMode="auto">
            <a:xfrm>
              <a:off x="166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88</a:t>
              </a:r>
              <a:endParaRPr lang="en-US" sz="1200">
                <a:latin typeface="Arial Narrow" pitchFamily="34" charset="0"/>
              </a:endParaRPr>
            </a:p>
          </p:txBody>
        </p:sp>
        <p:sp>
          <p:nvSpPr>
            <p:cNvPr id="21695" name="Rectangle 378"/>
            <p:cNvSpPr>
              <a:spLocks noChangeArrowheads="1"/>
            </p:cNvSpPr>
            <p:nvPr/>
          </p:nvSpPr>
          <p:spPr bwMode="auto">
            <a:xfrm>
              <a:off x="1822"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89</a:t>
              </a:r>
              <a:endParaRPr lang="en-US" sz="1200">
                <a:latin typeface="Arial Narrow" pitchFamily="34" charset="0"/>
              </a:endParaRPr>
            </a:p>
          </p:txBody>
        </p:sp>
        <p:sp>
          <p:nvSpPr>
            <p:cNvPr id="21696" name="Rectangle 379"/>
            <p:cNvSpPr>
              <a:spLocks noChangeArrowheads="1"/>
            </p:cNvSpPr>
            <p:nvPr/>
          </p:nvSpPr>
          <p:spPr bwMode="auto">
            <a:xfrm>
              <a:off x="197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90</a:t>
              </a:r>
              <a:endParaRPr lang="en-US" sz="1200">
                <a:latin typeface="Arial Narrow" pitchFamily="34" charset="0"/>
              </a:endParaRPr>
            </a:p>
          </p:txBody>
        </p:sp>
        <p:sp>
          <p:nvSpPr>
            <p:cNvPr id="21697" name="Rectangle 380"/>
            <p:cNvSpPr>
              <a:spLocks noChangeArrowheads="1"/>
            </p:cNvSpPr>
            <p:nvPr/>
          </p:nvSpPr>
          <p:spPr bwMode="auto">
            <a:xfrm>
              <a:off x="213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91</a:t>
              </a:r>
              <a:endParaRPr lang="en-US" sz="1200">
                <a:latin typeface="Arial Narrow" pitchFamily="34" charset="0"/>
              </a:endParaRPr>
            </a:p>
          </p:txBody>
        </p:sp>
        <p:sp>
          <p:nvSpPr>
            <p:cNvPr id="21698" name="Rectangle 381"/>
            <p:cNvSpPr>
              <a:spLocks noChangeArrowheads="1"/>
            </p:cNvSpPr>
            <p:nvPr/>
          </p:nvSpPr>
          <p:spPr bwMode="auto">
            <a:xfrm>
              <a:off x="228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92</a:t>
              </a:r>
              <a:endParaRPr lang="en-US" sz="1200">
                <a:latin typeface="Arial Narrow" pitchFamily="34" charset="0"/>
              </a:endParaRPr>
            </a:p>
          </p:txBody>
        </p:sp>
        <p:sp>
          <p:nvSpPr>
            <p:cNvPr id="21699" name="Rectangle 382"/>
            <p:cNvSpPr>
              <a:spLocks noChangeArrowheads="1"/>
            </p:cNvSpPr>
            <p:nvPr/>
          </p:nvSpPr>
          <p:spPr bwMode="auto">
            <a:xfrm>
              <a:off x="244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93</a:t>
              </a:r>
              <a:endParaRPr lang="en-US" sz="1200">
                <a:latin typeface="Arial Narrow" pitchFamily="34" charset="0"/>
              </a:endParaRPr>
            </a:p>
          </p:txBody>
        </p:sp>
        <p:sp>
          <p:nvSpPr>
            <p:cNvPr id="21700" name="Rectangle 383"/>
            <p:cNvSpPr>
              <a:spLocks noChangeArrowheads="1"/>
            </p:cNvSpPr>
            <p:nvPr/>
          </p:nvSpPr>
          <p:spPr bwMode="auto">
            <a:xfrm>
              <a:off x="2602"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94</a:t>
              </a:r>
              <a:endParaRPr lang="en-US" sz="1200">
                <a:latin typeface="Arial Narrow" pitchFamily="34" charset="0"/>
              </a:endParaRPr>
            </a:p>
          </p:txBody>
        </p:sp>
        <p:sp>
          <p:nvSpPr>
            <p:cNvPr id="21701" name="Rectangle 384"/>
            <p:cNvSpPr>
              <a:spLocks noChangeArrowheads="1"/>
            </p:cNvSpPr>
            <p:nvPr/>
          </p:nvSpPr>
          <p:spPr bwMode="auto">
            <a:xfrm>
              <a:off x="275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95</a:t>
              </a:r>
              <a:endParaRPr lang="en-US" sz="1200">
                <a:latin typeface="Arial Narrow" pitchFamily="34" charset="0"/>
              </a:endParaRPr>
            </a:p>
          </p:txBody>
        </p:sp>
        <p:sp>
          <p:nvSpPr>
            <p:cNvPr id="21702" name="Rectangle 385"/>
            <p:cNvSpPr>
              <a:spLocks noChangeArrowheads="1"/>
            </p:cNvSpPr>
            <p:nvPr/>
          </p:nvSpPr>
          <p:spPr bwMode="auto">
            <a:xfrm>
              <a:off x="291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96</a:t>
              </a:r>
              <a:endParaRPr lang="en-US" sz="1200">
                <a:latin typeface="Arial Narrow" pitchFamily="34" charset="0"/>
              </a:endParaRPr>
            </a:p>
          </p:txBody>
        </p:sp>
        <p:sp>
          <p:nvSpPr>
            <p:cNvPr id="21703" name="Rectangle 386"/>
            <p:cNvSpPr>
              <a:spLocks noChangeArrowheads="1"/>
            </p:cNvSpPr>
            <p:nvPr/>
          </p:nvSpPr>
          <p:spPr bwMode="auto">
            <a:xfrm>
              <a:off x="306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97</a:t>
              </a:r>
              <a:endParaRPr lang="en-US" sz="1200">
                <a:latin typeface="Arial Narrow" pitchFamily="34" charset="0"/>
              </a:endParaRPr>
            </a:p>
          </p:txBody>
        </p:sp>
        <p:sp>
          <p:nvSpPr>
            <p:cNvPr id="21704" name="Rectangle 387"/>
            <p:cNvSpPr>
              <a:spLocks noChangeArrowheads="1"/>
            </p:cNvSpPr>
            <p:nvPr/>
          </p:nvSpPr>
          <p:spPr bwMode="auto">
            <a:xfrm>
              <a:off x="321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98</a:t>
              </a:r>
              <a:endParaRPr lang="en-US" sz="1200">
                <a:latin typeface="Arial Narrow" pitchFamily="34" charset="0"/>
              </a:endParaRPr>
            </a:p>
          </p:txBody>
        </p:sp>
        <p:sp>
          <p:nvSpPr>
            <p:cNvPr id="21705" name="Rectangle 388"/>
            <p:cNvSpPr>
              <a:spLocks noChangeArrowheads="1"/>
            </p:cNvSpPr>
            <p:nvPr/>
          </p:nvSpPr>
          <p:spPr bwMode="auto">
            <a:xfrm>
              <a:off x="337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99</a:t>
              </a:r>
              <a:endParaRPr lang="en-US" sz="1200">
                <a:latin typeface="Arial Narrow" pitchFamily="34" charset="0"/>
              </a:endParaRPr>
            </a:p>
          </p:txBody>
        </p:sp>
        <p:sp>
          <p:nvSpPr>
            <p:cNvPr id="21706" name="Rectangle 389"/>
            <p:cNvSpPr>
              <a:spLocks noChangeArrowheads="1"/>
            </p:cNvSpPr>
            <p:nvPr/>
          </p:nvSpPr>
          <p:spPr bwMode="auto">
            <a:xfrm>
              <a:off x="3531"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00</a:t>
              </a:r>
              <a:endParaRPr lang="en-US" sz="1200">
                <a:latin typeface="Arial Narrow" pitchFamily="34" charset="0"/>
              </a:endParaRPr>
            </a:p>
          </p:txBody>
        </p:sp>
        <p:sp>
          <p:nvSpPr>
            <p:cNvPr id="21707" name="Rectangle 390"/>
            <p:cNvSpPr>
              <a:spLocks noChangeArrowheads="1"/>
            </p:cNvSpPr>
            <p:nvPr/>
          </p:nvSpPr>
          <p:spPr bwMode="auto">
            <a:xfrm>
              <a:off x="368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01</a:t>
              </a:r>
              <a:endParaRPr lang="en-US" sz="1200">
                <a:latin typeface="Arial Narrow" pitchFamily="34" charset="0"/>
              </a:endParaRPr>
            </a:p>
          </p:txBody>
        </p:sp>
        <p:sp>
          <p:nvSpPr>
            <p:cNvPr id="21708" name="Rectangle 391"/>
            <p:cNvSpPr>
              <a:spLocks noChangeArrowheads="1"/>
            </p:cNvSpPr>
            <p:nvPr/>
          </p:nvSpPr>
          <p:spPr bwMode="auto">
            <a:xfrm>
              <a:off x="384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02</a:t>
              </a:r>
              <a:endParaRPr lang="en-US" sz="1200">
                <a:latin typeface="Arial Narrow" pitchFamily="34" charset="0"/>
              </a:endParaRPr>
            </a:p>
          </p:txBody>
        </p:sp>
        <p:sp>
          <p:nvSpPr>
            <p:cNvPr id="21709" name="Rectangle 392"/>
            <p:cNvSpPr>
              <a:spLocks noChangeArrowheads="1"/>
            </p:cNvSpPr>
            <p:nvPr/>
          </p:nvSpPr>
          <p:spPr bwMode="auto">
            <a:xfrm>
              <a:off x="399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03</a:t>
              </a:r>
              <a:endParaRPr lang="en-US" sz="1200">
                <a:latin typeface="Arial Narrow" pitchFamily="34" charset="0"/>
              </a:endParaRPr>
            </a:p>
          </p:txBody>
        </p:sp>
        <p:sp>
          <p:nvSpPr>
            <p:cNvPr id="21710" name="Rectangle 393"/>
            <p:cNvSpPr>
              <a:spLocks noChangeArrowheads="1"/>
            </p:cNvSpPr>
            <p:nvPr/>
          </p:nvSpPr>
          <p:spPr bwMode="auto">
            <a:xfrm>
              <a:off x="415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04</a:t>
              </a:r>
              <a:endParaRPr lang="en-US" sz="1200">
                <a:latin typeface="Arial Narrow" pitchFamily="34" charset="0"/>
              </a:endParaRPr>
            </a:p>
          </p:txBody>
        </p:sp>
        <p:sp>
          <p:nvSpPr>
            <p:cNvPr id="21711" name="Rectangle 394"/>
            <p:cNvSpPr>
              <a:spLocks noChangeArrowheads="1"/>
            </p:cNvSpPr>
            <p:nvPr/>
          </p:nvSpPr>
          <p:spPr bwMode="auto">
            <a:xfrm>
              <a:off x="4310"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05</a:t>
              </a:r>
              <a:endParaRPr lang="en-US" sz="1200">
                <a:latin typeface="Arial Narrow" pitchFamily="34" charset="0"/>
              </a:endParaRPr>
            </a:p>
          </p:txBody>
        </p:sp>
        <p:sp>
          <p:nvSpPr>
            <p:cNvPr id="21712" name="Rectangle 395"/>
            <p:cNvSpPr>
              <a:spLocks noChangeArrowheads="1"/>
            </p:cNvSpPr>
            <p:nvPr/>
          </p:nvSpPr>
          <p:spPr bwMode="auto">
            <a:xfrm>
              <a:off x="446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06</a:t>
              </a:r>
              <a:endParaRPr lang="en-US" sz="1200">
                <a:latin typeface="Arial Narrow" pitchFamily="34" charset="0"/>
              </a:endParaRPr>
            </a:p>
          </p:txBody>
        </p:sp>
        <p:sp>
          <p:nvSpPr>
            <p:cNvPr id="21713" name="Rectangle 396"/>
            <p:cNvSpPr>
              <a:spLocks noChangeArrowheads="1"/>
            </p:cNvSpPr>
            <p:nvPr/>
          </p:nvSpPr>
          <p:spPr bwMode="auto">
            <a:xfrm>
              <a:off x="462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07</a:t>
              </a:r>
              <a:endParaRPr lang="en-US" sz="1200">
                <a:latin typeface="Arial Narrow" pitchFamily="34" charset="0"/>
              </a:endParaRPr>
            </a:p>
          </p:txBody>
        </p:sp>
        <p:sp>
          <p:nvSpPr>
            <p:cNvPr id="21714" name="Rectangle 397"/>
            <p:cNvSpPr>
              <a:spLocks noChangeArrowheads="1"/>
            </p:cNvSpPr>
            <p:nvPr/>
          </p:nvSpPr>
          <p:spPr bwMode="auto">
            <a:xfrm>
              <a:off x="477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08</a:t>
              </a:r>
              <a:endParaRPr lang="en-US" sz="1200">
                <a:latin typeface="Arial Narrow" pitchFamily="34" charset="0"/>
              </a:endParaRPr>
            </a:p>
          </p:txBody>
        </p:sp>
        <p:sp>
          <p:nvSpPr>
            <p:cNvPr id="21715" name="Rectangle 398"/>
            <p:cNvSpPr>
              <a:spLocks noChangeArrowheads="1"/>
            </p:cNvSpPr>
            <p:nvPr/>
          </p:nvSpPr>
          <p:spPr bwMode="auto">
            <a:xfrm>
              <a:off x="493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09</a:t>
              </a:r>
              <a:endParaRPr lang="en-US" sz="1200">
                <a:latin typeface="Arial Narrow" pitchFamily="34" charset="0"/>
              </a:endParaRPr>
            </a:p>
          </p:txBody>
        </p:sp>
        <p:sp>
          <p:nvSpPr>
            <p:cNvPr id="21716" name="Rectangle 399"/>
            <p:cNvSpPr>
              <a:spLocks noChangeArrowheads="1"/>
            </p:cNvSpPr>
            <p:nvPr/>
          </p:nvSpPr>
          <p:spPr bwMode="auto">
            <a:xfrm>
              <a:off x="5090"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10</a:t>
              </a:r>
              <a:endParaRPr lang="en-US" sz="1200">
                <a:latin typeface="Arial Narrow" pitchFamily="34" charset="0"/>
              </a:endParaRPr>
            </a:p>
          </p:txBody>
        </p:sp>
        <p:sp>
          <p:nvSpPr>
            <p:cNvPr id="21717" name="Line 420"/>
            <p:cNvSpPr>
              <a:spLocks noChangeShapeType="1"/>
            </p:cNvSpPr>
            <p:nvPr/>
          </p:nvSpPr>
          <p:spPr bwMode="auto">
            <a:xfrm>
              <a:off x="692" y="1753"/>
              <a:ext cx="4517" cy="0"/>
            </a:xfrm>
            <a:prstGeom prst="line">
              <a:avLst/>
            </a:prstGeom>
            <a:noFill/>
            <a:ln w="0">
              <a:solidFill>
                <a:srgbClr val="000000"/>
              </a:solidFill>
              <a:round/>
              <a:headEnd/>
              <a:tailEnd/>
            </a:ln>
          </p:spPr>
          <p:txBody>
            <a:bodyPr/>
            <a:lstStyle/>
            <a:p>
              <a:endParaRPr lang="en-US"/>
            </a:p>
          </p:txBody>
        </p:sp>
        <p:sp>
          <p:nvSpPr>
            <p:cNvPr id="21718" name="Rectangle 421"/>
            <p:cNvSpPr>
              <a:spLocks noChangeArrowheads="1"/>
            </p:cNvSpPr>
            <p:nvPr/>
          </p:nvSpPr>
          <p:spPr bwMode="auto">
            <a:xfrm>
              <a:off x="5000" y="4113"/>
              <a:ext cx="145"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Est.</a:t>
              </a:r>
              <a:endParaRPr lang="en-US" sz="1200">
                <a:latin typeface="Arial Narrow" pitchFamily="34" charset="0"/>
              </a:endParaRPr>
            </a:p>
          </p:txBody>
        </p:sp>
        <p:sp>
          <p:nvSpPr>
            <p:cNvPr id="21719" name="Line 422"/>
            <p:cNvSpPr>
              <a:spLocks noChangeShapeType="1"/>
            </p:cNvSpPr>
            <p:nvPr/>
          </p:nvSpPr>
          <p:spPr bwMode="auto">
            <a:xfrm>
              <a:off x="4943" y="4115"/>
              <a:ext cx="243" cy="0"/>
            </a:xfrm>
            <a:prstGeom prst="line">
              <a:avLst/>
            </a:prstGeom>
            <a:noFill/>
            <a:ln w="9525">
              <a:solidFill>
                <a:schemeClr val="tx1"/>
              </a:solidFill>
              <a:round/>
              <a:headEnd/>
              <a:tailEnd/>
            </a:ln>
          </p:spPr>
          <p:txBody>
            <a:bodyPr/>
            <a:lstStyle/>
            <a:p>
              <a:endParaRPr lang="en-US"/>
            </a:p>
          </p:txBody>
        </p:sp>
      </p:grpSp>
      <p:grpSp>
        <p:nvGrpSpPr>
          <p:cNvPr id="21513" name="Group 453"/>
          <p:cNvGrpSpPr>
            <a:grpSpLocks/>
          </p:cNvGrpSpPr>
          <p:nvPr/>
        </p:nvGrpSpPr>
        <p:grpSpPr bwMode="auto">
          <a:xfrm>
            <a:off x="1785938" y="2536825"/>
            <a:ext cx="2079625" cy="1428750"/>
            <a:chOff x="1164" y="1994"/>
            <a:chExt cx="1310" cy="900"/>
          </a:xfrm>
        </p:grpSpPr>
        <p:pic>
          <p:nvPicPr>
            <p:cNvPr id="21531" name="Picture 425" descr="XBD9904-00697"/>
            <p:cNvPicPr>
              <a:picLocks noChangeAspect="1" noChangeArrowheads="1"/>
            </p:cNvPicPr>
            <p:nvPr/>
          </p:nvPicPr>
          <p:blipFill>
            <a:blip r:embed="rId2" cstate="print"/>
            <a:srcRect/>
            <a:stretch>
              <a:fillRect/>
            </a:stretch>
          </p:blipFill>
          <p:spPr bwMode="auto">
            <a:xfrm>
              <a:off x="1164" y="2008"/>
              <a:ext cx="1310" cy="886"/>
            </a:xfrm>
            <a:prstGeom prst="rect">
              <a:avLst/>
            </a:prstGeom>
            <a:noFill/>
            <a:ln w="19050">
              <a:solidFill>
                <a:srgbClr val="FF0000"/>
              </a:solidFill>
              <a:miter lim="800000"/>
              <a:headEnd/>
              <a:tailEnd/>
            </a:ln>
          </p:spPr>
        </p:pic>
        <p:sp>
          <p:nvSpPr>
            <p:cNvPr id="21532" name="Text Box 426"/>
            <p:cNvSpPr txBox="1">
              <a:spLocks noChangeArrowheads="1"/>
            </p:cNvSpPr>
            <p:nvPr/>
          </p:nvSpPr>
          <p:spPr bwMode="auto">
            <a:xfrm>
              <a:off x="1338" y="1994"/>
              <a:ext cx="649"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ALS 1993</a:t>
              </a:r>
            </a:p>
          </p:txBody>
        </p:sp>
      </p:grpSp>
      <p:pic>
        <p:nvPicPr>
          <p:cNvPr id="21514" name="Picture 222" descr="nsls2banner15.jpg"/>
          <p:cNvPicPr>
            <a:picLocks noChangeAspect="1"/>
          </p:cNvPicPr>
          <p:nvPr/>
        </p:nvPicPr>
        <p:blipFill>
          <a:blip r:embed="rId3" cstate="print"/>
          <a:srcRect l="8501"/>
          <a:stretch>
            <a:fillRect/>
          </a:stretch>
        </p:blipFill>
        <p:spPr bwMode="auto">
          <a:xfrm>
            <a:off x="3302000" y="123825"/>
            <a:ext cx="3970338" cy="1493838"/>
          </a:xfrm>
          <a:prstGeom prst="rect">
            <a:avLst/>
          </a:prstGeom>
          <a:noFill/>
          <a:ln w="28575">
            <a:solidFill>
              <a:srgbClr val="FF0000"/>
            </a:solidFill>
            <a:miter lim="800000"/>
            <a:headEnd/>
            <a:tailEnd/>
          </a:ln>
        </p:spPr>
      </p:pic>
      <p:grpSp>
        <p:nvGrpSpPr>
          <p:cNvPr id="21515" name="Group 430"/>
          <p:cNvGrpSpPr>
            <a:grpSpLocks/>
          </p:cNvGrpSpPr>
          <p:nvPr/>
        </p:nvGrpSpPr>
        <p:grpSpPr bwMode="auto">
          <a:xfrm>
            <a:off x="1928813" y="966788"/>
            <a:ext cx="2439987" cy="1601787"/>
            <a:chOff x="1233" y="916"/>
            <a:chExt cx="1537" cy="1009"/>
          </a:xfrm>
        </p:grpSpPr>
        <p:pic>
          <p:nvPicPr>
            <p:cNvPr id="21529" name="Picture 431"/>
            <p:cNvPicPr>
              <a:picLocks noChangeAspect="1" noChangeArrowheads="1"/>
            </p:cNvPicPr>
            <p:nvPr/>
          </p:nvPicPr>
          <p:blipFill>
            <a:blip r:embed="rId4" cstate="print"/>
            <a:srcRect/>
            <a:stretch>
              <a:fillRect/>
            </a:stretch>
          </p:blipFill>
          <p:spPr bwMode="auto">
            <a:xfrm>
              <a:off x="1233" y="920"/>
              <a:ext cx="1537" cy="1005"/>
            </a:xfrm>
            <a:prstGeom prst="rect">
              <a:avLst/>
            </a:prstGeom>
            <a:noFill/>
            <a:ln w="22225">
              <a:solidFill>
                <a:srgbClr val="FF0000"/>
              </a:solidFill>
              <a:miter lim="800000"/>
              <a:headEnd/>
              <a:tailEnd/>
            </a:ln>
          </p:spPr>
        </p:pic>
        <p:sp>
          <p:nvSpPr>
            <p:cNvPr id="21530" name="Text Box 432"/>
            <p:cNvSpPr txBox="1">
              <a:spLocks noChangeArrowheads="1"/>
            </p:cNvSpPr>
            <p:nvPr/>
          </p:nvSpPr>
          <p:spPr bwMode="auto">
            <a:xfrm>
              <a:off x="1637" y="916"/>
              <a:ext cx="728"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NSLS 1982</a:t>
              </a:r>
            </a:p>
          </p:txBody>
        </p:sp>
      </p:grpSp>
      <p:pic>
        <p:nvPicPr>
          <p:cNvPr id="21516" name="Picture 434" descr="spear"/>
          <p:cNvPicPr>
            <a:picLocks noChangeAspect="1" noChangeArrowheads="1"/>
          </p:cNvPicPr>
          <p:nvPr/>
        </p:nvPicPr>
        <p:blipFill>
          <a:blip r:embed="rId5" cstate="print"/>
          <a:srcRect/>
          <a:stretch>
            <a:fillRect/>
          </a:stretch>
        </p:blipFill>
        <p:spPr bwMode="auto">
          <a:xfrm>
            <a:off x="123825" y="661988"/>
            <a:ext cx="1935163" cy="1403350"/>
          </a:xfrm>
          <a:prstGeom prst="rect">
            <a:avLst/>
          </a:prstGeom>
          <a:noFill/>
          <a:ln w="22225">
            <a:solidFill>
              <a:srgbClr val="FF0000"/>
            </a:solidFill>
            <a:miter lim="800000"/>
            <a:headEnd/>
            <a:tailEnd/>
          </a:ln>
        </p:spPr>
      </p:pic>
      <p:sp>
        <p:nvSpPr>
          <p:cNvPr id="21517" name="Text Box 435"/>
          <p:cNvSpPr txBox="1">
            <a:spLocks noChangeArrowheads="1"/>
          </p:cNvSpPr>
          <p:nvPr/>
        </p:nvSpPr>
        <p:spPr bwMode="auto">
          <a:xfrm>
            <a:off x="184150" y="661988"/>
            <a:ext cx="1814513" cy="366712"/>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SSRL 1974 &amp; 2004</a:t>
            </a:r>
          </a:p>
        </p:txBody>
      </p:sp>
      <p:grpSp>
        <p:nvGrpSpPr>
          <p:cNvPr id="21518" name="Group 427"/>
          <p:cNvGrpSpPr>
            <a:grpSpLocks/>
          </p:cNvGrpSpPr>
          <p:nvPr/>
        </p:nvGrpSpPr>
        <p:grpSpPr bwMode="auto">
          <a:xfrm>
            <a:off x="3594100" y="2157413"/>
            <a:ext cx="1976438" cy="1454150"/>
            <a:chOff x="1872" y="1942"/>
            <a:chExt cx="1245" cy="916"/>
          </a:xfrm>
        </p:grpSpPr>
        <p:pic>
          <p:nvPicPr>
            <p:cNvPr id="21527" name="Picture 428"/>
            <p:cNvPicPr>
              <a:picLocks noChangeAspect="1" noChangeArrowheads="1"/>
            </p:cNvPicPr>
            <p:nvPr/>
          </p:nvPicPr>
          <p:blipFill>
            <a:blip r:embed="rId6" cstate="print"/>
            <a:srcRect/>
            <a:stretch>
              <a:fillRect/>
            </a:stretch>
          </p:blipFill>
          <p:spPr bwMode="auto">
            <a:xfrm>
              <a:off x="1872" y="1971"/>
              <a:ext cx="1245" cy="887"/>
            </a:xfrm>
            <a:prstGeom prst="rect">
              <a:avLst/>
            </a:prstGeom>
            <a:noFill/>
            <a:ln w="22225">
              <a:solidFill>
                <a:srgbClr val="FF0000"/>
              </a:solidFill>
              <a:miter lim="800000"/>
              <a:headEnd/>
              <a:tailEnd/>
            </a:ln>
          </p:spPr>
        </p:pic>
        <p:sp>
          <p:nvSpPr>
            <p:cNvPr id="21528" name="Text Box 429"/>
            <p:cNvSpPr txBox="1">
              <a:spLocks noChangeArrowheads="1"/>
            </p:cNvSpPr>
            <p:nvPr/>
          </p:nvSpPr>
          <p:spPr bwMode="auto">
            <a:xfrm>
              <a:off x="2166" y="1942"/>
              <a:ext cx="656"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APS 1996</a:t>
              </a:r>
            </a:p>
          </p:txBody>
        </p:sp>
      </p:grpSp>
      <p:sp>
        <p:nvSpPr>
          <p:cNvPr id="21519" name="Text Box 438"/>
          <p:cNvSpPr txBox="1">
            <a:spLocks noChangeArrowheads="1"/>
          </p:cNvSpPr>
          <p:nvPr/>
        </p:nvSpPr>
        <p:spPr bwMode="auto">
          <a:xfrm>
            <a:off x="3330575" y="201613"/>
            <a:ext cx="1455738" cy="366712"/>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NSLS-II Today</a:t>
            </a:r>
          </a:p>
        </p:txBody>
      </p:sp>
      <p:pic>
        <p:nvPicPr>
          <p:cNvPr id="21520" name="Picture 440" descr="nsls2banner10"/>
          <p:cNvPicPr>
            <a:picLocks noChangeAspect="1" noChangeArrowheads="1"/>
          </p:cNvPicPr>
          <p:nvPr/>
        </p:nvPicPr>
        <p:blipFill>
          <a:blip r:embed="rId7" cstate="print"/>
          <a:srcRect/>
          <a:stretch>
            <a:fillRect/>
          </a:stretch>
        </p:blipFill>
        <p:spPr bwMode="auto">
          <a:xfrm>
            <a:off x="6470650" y="123825"/>
            <a:ext cx="2673350" cy="1404938"/>
          </a:xfrm>
          <a:prstGeom prst="rect">
            <a:avLst/>
          </a:prstGeom>
          <a:noFill/>
          <a:ln w="19050">
            <a:solidFill>
              <a:srgbClr val="FF0000"/>
            </a:solidFill>
            <a:miter lim="800000"/>
            <a:headEnd/>
            <a:tailEnd/>
          </a:ln>
        </p:spPr>
      </p:pic>
      <p:sp>
        <p:nvSpPr>
          <p:cNvPr id="21521" name="Text Box 441"/>
          <p:cNvSpPr txBox="1">
            <a:spLocks noChangeArrowheads="1"/>
          </p:cNvSpPr>
          <p:nvPr/>
        </p:nvSpPr>
        <p:spPr bwMode="auto">
          <a:xfrm>
            <a:off x="6937375" y="82550"/>
            <a:ext cx="1322388" cy="366713"/>
          </a:xfrm>
          <a:prstGeom prst="rect">
            <a:avLst/>
          </a:prstGeom>
          <a:noFill/>
          <a:ln w="9525">
            <a:noFill/>
            <a:miter lim="800000"/>
            <a:headEnd/>
            <a:tailEnd/>
          </a:ln>
        </p:spPr>
        <p:txBody>
          <a:bodyPr wrap="none">
            <a:spAutoFit/>
          </a:bodyPr>
          <a:lstStyle/>
          <a:p>
            <a:r>
              <a:rPr lang="en-US">
                <a:solidFill>
                  <a:srgbClr val="FFFFFF"/>
                </a:solidFill>
                <a:latin typeface="Arial Narrow" pitchFamily="34" charset="0"/>
              </a:rPr>
              <a:t>NSLS-II 2015</a:t>
            </a:r>
          </a:p>
        </p:txBody>
      </p:sp>
      <p:grpSp>
        <p:nvGrpSpPr>
          <p:cNvPr id="21522" name="Group 454"/>
          <p:cNvGrpSpPr>
            <a:grpSpLocks/>
          </p:cNvGrpSpPr>
          <p:nvPr/>
        </p:nvGrpSpPr>
        <p:grpSpPr bwMode="auto">
          <a:xfrm>
            <a:off x="6450013" y="1169988"/>
            <a:ext cx="2095500" cy="1449387"/>
            <a:chOff x="4063" y="814"/>
            <a:chExt cx="1320" cy="913"/>
          </a:xfrm>
        </p:grpSpPr>
        <p:pic>
          <p:nvPicPr>
            <p:cNvPr id="21525" name="Picture 5" descr="DSC_0271"/>
            <p:cNvPicPr>
              <a:picLocks noChangeAspect="1" noChangeArrowheads="1"/>
            </p:cNvPicPr>
            <p:nvPr/>
          </p:nvPicPr>
          <p:blipFill>
            <a:blip r:embed="rId8" cstate="print">
              <a:lum bright="20000" contrast="40000"/>
            </a:blip>
            <a:srcRect/>
            <a:stretch>
              <a:fillRect/>
            </a:stretch>
          </p:blipFill>
          <p:spPr bwMode="auto">
            <a:xfrm>
              <a:off x="4063" y="814"/>
              <a:ext cx="1320" cy="884"/>
            </a:xfrm>
            <a:prstGeom prst="rect">
              <a:avLst/>
            </a:prstGeom>
            <a:noFill/>
            <a:ln w="19050">
              <a:solidFill>
                <a:srgbClr val="FF0000"/>
              </a:solidFill>
              <a:miter lim="800000"/>
              <a:headEnd/>
              <a:tailEnd/>
            </a:ln>
          </p:spPr>
        </p:pic>
        <p:sp>
          <p:nvSpPr>
            <p:cNvPr id="21526" name="Text Box 444"/>
            <p:cNvSpPr txBox="1">
              <a:spLocks noChangeArrowheads="1"/>
            </p:cNvSpPr>
            <p:nvPr/>
          </p:nvSpPr>
          <p:spPr bwMode="auto">
            <a:xfrm>
              <a:off x="4220" y="1496"/>
              <a:ext cx="721"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LCLS 2009</a:t>
              </a:r>
            </a:p>
          </p:txBody>
        </p:sp>
      </p:grpSp>
      <p:sp>
        <p:nvSpPr>
          <p:cNvPr id="224"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19</a:t>
            </a:fld>
            <a:endParaRPr lang="en-US" dirty="0" smtClean="0">
              <a:latin typeface="Arial" charset="0"/>
              <a:cs typeface="Arial" charset="0"/>
            </a:endParaRPr>
          </a:p>
        </p:txBody>
      </p:sp>
      <p:sp>
        <p:nvSpPr>
          <p:cNvPr id="225"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The Department of Energy</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0" y="200025"/>
            <a:ext cx="10591800" cy="411163"/>
          </a:xfrm>
        </p:spPr>
        <p:txBody>
          <a:bodyPr/>
          <a:lstStyle/>
          <a:p>
            <a:pPr eaLnBrk="1" hangingPunct="1"/>
            <a:r>
              <a:rPr lang="en-US" sz="2000" smtClean="0">
                <a:latin typeface="Arial" charset="0"/>
                <a:cs typeface="Arial" charset="0"/>
              </a:rPr>
              <a:t>3 Nobel Prizes in Chemistry in 6 Years Using X-ray Crystallography</a:t>
            </a:r>
          </a:p>
        </p:txBody>
      </p:sp>
      <p:grpSp>
        <p:nvGrpSpPr>
          <p:cNvPr id="22531" name="Group 11"/>
          <p:cNvGrpSpPr>
            <a:grpSpLocks/>
          </p:cNvGrpSpPr>
          <p:nvPr/>
        </p:nvGrpSpPr>
        <p:grpSpPr bwMode="auto">
          <a:xfrm>
            <a:off x="2133600" y="3910013"/>
            <a:ext cx="4876800" cy="2281237"/>
            <a:chOff x="935038" y="3067050"/>
            <a:chExt cx="6761162" cy="3116896"/>
          </a:xfrm>
        </p:grpSpPr>
        <p:pic>
          <p:nvPicPr>
            <p:cNvPr id="22535" name="Picture 4" descr="http://www.nsls.bnl.gov/newsroom/news/2009/images/10-Nobel_Prize-Ramakrishnan.jpg"/>
            <p:cNvPicPr>
              <a:picLocks noChangeAspect="1" noChangeArrowheads="1"/>
            </p:cNvPicPr>
            <p:nvPr/>
          </p:nvPicPr>
          <p:blipFill>
            <a:blip r:embed="rId2" cstate="print"/>
            <a:srcRect/>
            <a:stretch>
              <a:fillRect/>
            </a:stretch>
          </p:blipFill>
          <p:spPr bwMode="auto">
            <a:xfrm>
              <a:off x="1390650" y="3067050"/>
              <a:ext cx="1941513" cy="2743200"/>
            </a:xfrm>
            <a:prstGeom prst="rect">
              <a:avLst/>
            </a:prstGeom>
            <a:noFill/>
            <a:ln w="12700">
              <a:solidFill>
                <a:schemeClr val="tx1"/>
              </a:solidFill>
              <a:miter lim="800000"/>
              <a:headEnd/>
              <a:tailEnd/>
            </a:ln>
          </p:spPr>
        </p:pic>
        <p:pic>
          <p:nvPicPr>
            <p:cNvPr id="22536" name="Picture 2" descr="http://www.nsls.bnl.gov/newsroom/news/2009/images/10-Nobel_Prize-Steitz.jpg"/>
            <p:cNvPicPr>
              <a:picLocks noChangeAspect="1" noChangeArrowheads="1"/>
            </p:cNvPicPr>
            <p:nvPr/>
          </p:nvPicPr>
          <p:blipFill>
            <a:blip r:embed="rId3" cstate="print"/>
            <a:srcRect/>
            <a:stretch>
              <a:fillRect/>
            </a:stretch>
          </p:blipFill>
          <p:spPr bwMode="auto">
            <a:xfrm>
              <a:off x="5754688" y="3067050"/>
              <a:ext cx="1941512" cy="2743200"/>
            </a:xfrm>
            <a:prstGeom prst="rect">
              <a:avLst/>
            </a:prstGeom>
            <a:noFill/>
            <a:ln w="12700">
              <a:solidFill>
                <a:schemeClr val="tx1"/>
              </a:solidFill>
              <a:miter lim="800000"/>
              <a:headEnd/>
              <a:tailEnd/>
            </a:ln>
          </p:spPr>
        </p:pic>
        <p:sp>
          <p:nvSpPr>
            <p:cNvPr id="22537" name="Text Box 36"/>
            <p:cNvSpPr txBox="1">
              <a:spLocks noChangeArrowheads="1"/>
            </p:cNvSpPr>
            <p:nvPr/>
          </p:nvSpPr>
          <p:spPr bwMode="auto">
            <a:xfrm>
              <a:off x="5907088" y="5805489"/>
              <a:ext cx="1600200" cy="378457"/>
            </a:xfrm>
            <a:prstGeom prst="rect">
              <a:avLst/>
            </a:prstGeom>
            <a:noFill/>
            <a:ln w="9525">
              <a:noFill/>
              <a:miter lim="800000"/>
              <a:headEnd/>
              <a:tailEnd/>
            </a:ln>
          </p:spPr>
          <p:txBody>
            <a:bodyPr>
              <a:spAutoFit/>
            </a:bodyPr>
            <a:lstStyle/>
            <a:p>
              <a:pPr algn="ctr" eaLnBrk="0" hangingPunct="0"/>
              <a:r>
                <a:rPr lang="en-US" sz="1200" b="1">
                  <a:solidFill>
                    <a:srgbClr val="000000"/>
                  </a:solidFill>
                  <a:latin typeface="Arial Narrow" pitchFamily="34" charset="0"/>
                  <a:cs typeface="Arial" charset="0"/>
                </a:rPr>
                <a:t>Thomas Steitz</a:t>
              </a:r>
            </a:p>
          </p:txBody>
        </p:sp>
        <p:sp>
          <p:nvSpPr>
            <p:cNvPr id="22538" name="Text Box 36"/>
            <p:cNvSpPr txBox="1">
              <a:spLocks noChangeArrowheads="1"/>
            </p:cNvSpPr>
            <p:nvPr/>
          </p:nvSpPr>
          <p:spPr bwMode="auto">
            <a:xfrm>
              <a:off x="935038" y="5805488"/>
              <a:ext cx="2852738" cy="378457"/>
            </a:xfrm>
            <a:prstGeom prst="rect">
              <a:avLst/>
            </a:prstGeom>
            <a:noFill/>
            <a:ln w="9525">
              <a:noFill/>
              <a:miter lim="800000"/>
              <a:headEnd/>
              <a:tailEnd/>
            </a:ln>
          </p:spPr>
          <p:txBody>
            <a:bodyPr>
              <a:spAutoFit/>
            </a:bodyPr>
            <a:lstStyle/>
            <a:p>
              <a:pPr algn="ctr" eaLnBrk="0" hangingPunct="0"/>
              <a:r>
                <a:rPr lang="en-US" sz="1200" b="1">
                  <a:solidFill>
                    <a:srgbClr val="000000"/>
                  </a:solidFill>
                  <a:latin typeface="Arial Narrow" pitchFamily="34" charset="0"/>
                  <a:cs typeface="Arial" charset="0"/>
                </a:rPr>
                <a:t>Venkatraman Ramakrishnan</a:t>
              </a:r>
            </a:p>
          </p:txBody>
        </p:sp>
        <p:sp>
          <p:nvSpPr>
            <p:cNvPr id="22539" name="Text Box 36"/>
            <p:cNvSpPr txBox="1">
              <a:spLocks noChangeArrowheads="1"/>
            </p:cNvSpPr>
            <p:nvPr/>
          </p:nvSpPr>
          <p:spPr bwMode="auto">
            <a:xfrm>
              <a:off x="3773487" y="5805488"/>
              <a:ext cx="1524001" cy="378457"/>
            </a:xfrm>
            <a:prstGeom prst="rect">
              <a:avLst/>
            </a:prstGeom>
            <a:noFill/>
            <a:ln w="9525">
              <a:noFill/>
              <a:miter lim="800000"/>
              <a:headEnd/>
              <a:tailEnd/>
            </a:ln>
          </p:spPr>
          <p:txBody>
            <a:bodyPr>
              <a:spAutoFit/>
            </a:bodyPr>
            <a:lstStyle/>
            <a:p>
              <a:pPr algn="ctr" eaLnBrk="0" hangingPunct="0"/>
              <a:r>
                <a:rPr lang="en-US" sz="1200" b="1">
                  <a:solidFill>
                    <a:srgbClr val="000000"/>
                  </a:solidFill>
                  <a:latin typeface="Arial Narrow" pitchFamily="34" charset="0"/>
                  <a:cs typeface="Arial" charset="0"/>
                </a:rPr>
                <a:t>Ada Yonath</a:t>
              </a:r>
            </a:p>
          </p:txBody>
        </p:sp>
        <p:pic>
          <p:nvPicPr>
            <p:cNvPr id="22540" name="Picture 11" descr="Ada.jpg"/>
            <p:cNvPicPr>
              <a:picLocks noChangeAspect="1"/>
            </p:cNvPicPr>
            <p:nvPr/>
          </p:nvPicPr>
          <p:blipFill>
            <a:blip r:embed="rId4" cstate="print"/>
            <a:srcRect l="9683" t="6087" b="11534"/>
            <a:stretch>
              <a:fillRect/>
            </a:stretch>
          </p:blipFill>
          <p:spPr bwMode="auto">
            <a:xfrm>
              <a:off x="3468688" y="3067050"/>
              <a:ext cx="2151062" cy="2743200"/>
            </a:xfrm>
            <a:prstGeom prst="rect">
              <a:avLst/>
            </a:prstGeom>
            <a:noFill/>
            <a:ln w="12700">
              <a:solidFill>
                <a:schemeClr val="tx1"/>
              </a:solidFill>
              <a:miter lim="800000"/>
              <a:headEnd/>
              <a:tailEnd/>
            </a:ln>
          </p:spPr>
        </p:pic>
      </p:grpSp>
      <p:sp>
        <p:nvSpPr>
          <p:cNvPr id="18" name="TextBox 17"/>
          <p:cNvSpPr txBox="1"/>
          <p:nvPr/>
        </p:nvSpPr>
        <p:spPr>
          <a:xfrm>
            <a:off x="415925" y="968375"/>
            <a:ext cx="8312150" cy="2986088"/>
          </a:xfrm>
          <a:prstGeom prst="rect">
            <a:avLst/>
          </a:prstGeom>
          <a:solidFill>
            <a:schemeClr val="bg1"/>
          </a:solidFill>
        </p:spPr>
        <p:txBody>
          <a:bodyPr>
            <a:spAutoFit/>
          </a:bodyPr>
          <a:lstStyle/>
          <a:p>
            <a:pPr>
              <a:spcAft>
                <a:spcPts val="1200"/>
              </a:spcAft>
              <a:defRPr/>
            </a:pPr>
            <a:r>
              <a:rPr lang="en-US" dirty="0">
                <a:solidFill>
                  <a:schemeClr val="tx1">
                    <a:lumMod val="95000"/>
                    <a:lumOff val="5000"/>
                  </a:schemeClr>
                </a:solidFill>
                <a:cs typeface="Arial" charset="0"/>
              </a:rPr>
              <a:t>2003: Roderick MacKinnon (Chemistry) for “structural and mechanistic studies of ion channels.”  </a:t>
            </a:r>
            <a:r>
              <a:rPr lang="en-US" i="1" dirty="0">
                <a:solidFill>
                  <a:schemeClr val="tx1">
                    <a:lumMod val="95000"/>
                    <a:lumOff val="5000"/>
                  </a:schemeClr>
                </a:solidFill>
                <a:cs typeface="Arial" charset="0"/>
              </a:rPr>
              <a:t>Used NSLS </a:t>
            </a:r>
            <a:r>
              <a:rPr lang="en-US" i="1" dirty="0" err="1">
                <a:solidFill>
                  <a:schemeClr val="tx1">
                    <a:lumMod val="95000"/>
                    <a:lumOff val="5000"/>
                  </a:schemeClr>
                </a:solidFill>
                <a:cs typeface="Arial" charset="0"/>
              </a:rPr>
              <a:t>beamlines</a:t>
            </a:r>
            <a:r>
              <a:rPr lang="en-US" i="1" dirty="0">
                <a:solidFill>
                  <a:schemeClr val="tx1">
                    <a:lumMod val="95000"/>
                    <a:lumOff val="5000"/>
                  </a:schemeClr>
                </a:solidFill>
                <a:cs typeface="Arial" charset="0"/>
              </a:rPr>
              <a:t> </a:t>
            </a:r>
            <a:r>
              <a:rPr lang="en-US" i="1" dirty="0"/>
              <a:t>X25 and X29.</a:t>
            </a:r>
            <a:endParaRPr lang="en-US" i="1" dirty="0">
              <a:solidFill>
                <a:schemeClr val="tx1">
                  <a:lumMod val="95000"/>
                  <a:lumOff val="5000"/>
                </a:schemeClr>
              </a:solidFill>
              <a:cs typeface="Arial" charset="0"/>
            </a:endParaRPr>
          </a:p>
          <a:p>
            <a:pPr>
              <a:spcAft>
                <a:spcPts val="1200"/>
              </a:spcAft>
              <a:defRPr/>
            </a:pPr>
            <a:r>
              <a:rPr lang="en-US" dirty="0">
                <a:solidFill>
                  <a:schemeClr val="tx1">
                    <a:lumMod val="95000"/>
                    <a:lumOff val="5000"/>
                  </a:schemeClr>
                </a:solidFill>
                <a:cs typeface="Arial" charset="0"/>
              </a:rPr>
              <a:t>2006: Roger Kornberg (Chemistry) "for his studies of the molecular basis of eukaryotic transcription.” </a:t>
            </a:r>
            <a:r>
              <a:rPr lang="en-US" i="1" dirty="0">
                <a:solidFill>
                  <a:schemeClr val="tx1">
                    <a:lumMod val="95000"/>
                    <a:lumOff val="5000"/>
                  </a:schemeClr>
                </a:solidFill>
                <a:cs typeface="Arial" charset="0"/>
              </a:rPr>
              <a:t>Used </a:t>
            </a:r>
            <a:r>
              <a:rPr lang="en-US" i="1" dirty="0"/>
              <a:t>SSRL macromolecular crystallography </a:t>
            </a:r>
            <a:r>
              <a:rPr lang="en-US" i="1" dirty="0" err="1"/>
              <a:t>beamlines</a:t>
            </a:r>
            <a:r>
              <a:rPr lang="en-US" i="1" dirty="0"/>
              <a:t>.</a:t>
            </a:r>
            <a:endParaRPr lang="en-US" i="1" dirty="0">
              <a:solidFill>
                <a:schemeClr val="tx1">
                  <a:lumMod val="95000"/>
                  <a:lumOff val="5000"/>
                </a:schemeClr>
              </a:solidFill>
              <a:cs typeface="Arial" charset="0"/>
            </a:endParaRPr>
          </a:p>
          <a:p>
            <a:pPr>
              <a:spcAft>
                <a:spcPts val="1200"/>
              </a:spcAft>
              <a:defRPr/>
            </a:pPr>
            <a:r>
              <a:rPr lang="en-US" dirty="0">
                <a:solidFill>
                  <a:schemeClr val="tx1">
                    <a:lumMod val="95000"/>
                    <a:lumOff val="5000"/>
                  </a:schemeClr>
                </a:solidFill>
                <a:cs typeface="Arial" charset="0"/>
              </a:rPr>
              <a:t>2009: </a:t>
            </a:r>
            <a:r>
              <a:rPr lang="en-US" dirty="0" err="1">
                <a:solidFill>
                  <a:schemeClr val="tx1">
                    <a:lumMod val="95000"/>
                    <a:lumOff val="5000"/>
                  </a:schemeClr>
                </a:solidFill>
                <a:cs typeface="Arial" charset="0"/>
              </a:rPr>
              <a:t>Venkatraman</a:t>
            </a:r>
            <a:r>
              <a:rPr lang="en-US" dirty="0">
                <a:solidFill>
                  <a:schemeClr val="tx1">
                    <a:lumMod val="95000"/>
                    <a:lumOff val="5000"/>
                  </a:schemeClr>
                </a:solidFill>
                <a:cs typeface="Arial" charset="0"/>
              </a:rPr>
              <a:t> </a:t>
            </a:r>
            <a:r>
              <a:rPr lang="en-US" dirty="0" err="1">
                <a:solidFill>
                  <a:schemeClr val="tx1">
                    <a:lumMod val="95000"/>
                    <a:lumOff val="5000"/>
                  </a:schemeClr>
                </a:solidFill>
                <a:cs typeface="Arial" charset="0"/>
              </a:rPr>
              <a:t>Ramakrishnan</a:t>
            </a:r>
            <a:r>
              <a:rPr lang="en-US" dirty="0">
                <a:solidFill>
                  <a:schemeClr val="tx1">
                    <a:lumMod val="95000"/>
                    <a:lumOff val="5000"/>
                  </a:schemeClr>
                </a:solidFill>
                <a:cs typeface="Arial" charset="0"/>
              </a:rPr>
              <a:t>, Thomas A. </a:t>
            </a:r>
            <a:r>
              <a:rPr lang="en-US" dirty="0" err="1">
                <a:solidFill>
                  <a:schemeClr val="tx1">
                    <a:lumMod val="95000"/>
                    <a:lumOff val="5000"/>
                  </a:schemeClr>
                </a:solidFill>
                <a:cs typeface="Arial" charset="0"/>
              </a:rPr>
              <a:t>Steitz</a:t>
            </a:r>
            <a:r>
              <a:rPr lang="en-US" dirty="0">
                <a:solidFill>
                  <a:schemeClr val="tx1">
                    <a:lumMod val="95000"/>
                    <a:lumOff val="5000"/>
                  </a:schemeClr>
                </a:solidFill>
                <a:cs typeface="Arial" charset="0"/>
              </a:rPr>
              <a:t>, and </a:t>
            </a:r>
            <a:r>
              <a:rPr lang="en-US" dirty="0" err="1">
                <a:solidFill>
                  <a:schemeClr val="tx1">
                    <a:lumMod val="95000"/>
                    <a:lumOff val="5000"/>
                  </a:schemeClr>
                </a:solidFill>
                <a:cs typeface="Arial" charset="0"/>
              </a:rPr>
              <a:t>Ada</a:t>
            </a:r>
            <a:r>
              <a:rPr lang="en-US" dirty="0">
                <a:solidFill>
                  <a:schemeClr val="tx1">
                    <a:lumMod val="95000"/>
                    <a:lumOff val="5000"/>
                  </a:schemeClr>
                </a:solidFill>
                <a:cs typeface="Arial" charset="0"/>
              </a:rPr>
              <a:t> E. </a:t>
            </a:r>
            <a:r>
              <a:rPr lang="en-US" dirty="0" err="1">
                <a:solidFill>
                  <a:schemeClr val="tx1">
                    <a:lumMod val="95000"/>
                    <a:lumOff val="5000"/>
                  </a:schemeClr>
                </a:solidFill>
                <a:cs typeface="Arial" charset="0"/>
              </a:rPr>
              <a:t>Yonath</a:t>
            </a:r>
            <a:r>
              <a:rPr lang="en-US" dirty="0">
                <a:solidFill>
                  <a:schemeClr val="tx1">
                    <a:lumMod val="95000"/>
                    <a:lumOff val="5000"/>
                  </a:schemeClr>
                </a:solidFill>
                <a:cs typeface="Arial" charset="0"/>
              </a:rPr>
              <a:t> (Chemistry) "for studies of the structure and function of the ribosome.”  </a:t>
            </a:r>
            <a:r>
              <a:rPr lang="en-US" i="1" dirty="0">
                <a:solidFill>
                  <a:schemeClr val="tx1">
                    <a:lumMod val="95000"/>
                    <a:lumOff val="5000"/>
                  </a:schemeClr>
                </a:solidFill>
                <a:cs typeface="Arial" charset="0"/>
              </a:rPr>
              <a:t>Used all 4 DOE light sources.</a:t>
            </a:r>
          </a:p>
          <a:p>
            <a:pPr>
              <a:spcAft>
                <a:spcPts val="1200"/>
              </a:spcAft>
              <a:defRPr/>
            </a:pPr>
            <a:endParaRPr lang="en-US" sz="1400" dirty="0"/>
          </a:p>
        </p:txBody>
      </p:sp>
      <p:sp>
        <p:nvSpPr>
          <p:cNvPr id="13"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20</a:t>
            </a:fld>
            <a:endParaRPr lang="en-US" dirty="0" smtClean="0">
              <a:latin typeface="Arial" charset="0"/>
              <a:cs typeface="Arial" charset="0"/>
            </a:endParaRPr>
          </a:p>
        </p:txBody>
      </p:sp>
      <p:sp>
        <p:nvSpPr>
          <p:cNvPr id="14"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The 10 DOE/SC Laboratories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2"/>
          <p:cNvSpPr>
            <a:spLocks noGrp="1"/>
          </p:cNvSpPr>
          <p:nvPr>
            <p:ph type="title"/>
          </p:nvPr>
        </p:nvSpPr>
        <p:spPr>
          <a:xfrm>
            <a:off x="0" y="-163513"/>
            <a:ext cx="9144000" cy="1143001"/>
          </a:xfrm>
        </p:spPr>
        <p:txBody>
          <a:bodyPr/>
          <a:lstStyle/>
          <a:p>
            <a:pPr eaLnBrk="1" hangingPunct="1"/>
            <a:r>
              <a:rPr lang="en-US" dirty="0" smtClean="0">
                <a:latin typeface="Arial" charset="0"/>
                <a:cs typeface="Arial" charset="0"/>
              </a:rPr>
              <a:t>The DOE Laboratories</a:t>
            </a:r>
          </a:p>
        </p:txBody>
      </p:sp>
      <p:pic>
        <p:nvPicPr>
          <p:cNvPr id="24579" name="Picture 4"/>
          <p:cNvPicPr>
            <a:picLocks noChangeAspect="1" noChangeArrowheads="1"/>
          </p:cNvPicPr>
          <p:nvPr/>
        </p:nvPicPr>
        <p:blipFill>
          <a:blip r:embed="rId2" cstate="print"/>
          <a:srcRect l="330" t="19475" b="3246"/>
          <a:stretch>
            <a:fillRect/>
          </a:stretch>
        </p:blipFill>
        <p:spPr bwMode="auto">
          <a:xfrm>
            <a:off x="71438" y="842963"/>
            <a:ext cx="8945562" cy="5938837"/>
          </a:xfrm>
          <a:prstGeom prst="rect">
            <a:avLst/>
          </a:prstGeom>
          <a:noFill/>
          <a:ln w="9525">
            <a:noFill/>
            <a:miter lim="800000"/>
            <a:headEnd/>
            <a:tailEnd/>
          </a:ln>
        </p:spPr>
      </p:pic>
      <p:sp>
        <p:nvSpPr>
          <p:cNvPr id="6" name="Isosceles Triangle 5"/>
          <p:cNvSpPr/>
          <p:nvPr/>
        </p:nvSpPr>
        <p:spPr>
          <a:xfrm>
            <a:off x="774700" y="293688"/>
            <a:ext cx="222250" cy="207962"/>
          </a:xfrm>
          <a:prstGeom prst="triangle">
            <a:avLst/>
          </a:prstGeom>
          <a:solidFill>
            <a:srgbClr val="004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1" name="TextBox 6"/>
          <p:cNvSpPr txBox="1">
            <a:spLocks noChangeArrowheads="1"/>
          </p:cNvSpPr>
          <p:nvPr/>
        </p:nvSpPr>
        <p:spPr bwMode="auto">
          <a:xfrm>
            <a:off x="925513" y="212725"/>
            <a:ext cx="1108075" cy="369888"/>
          </a:xfrm>
          <a:prstGeom prst="rect">
            <a:avLst/>
          </a:prstGeom>
          <a:noFill/>
          <a:ln w="9525">
            <a:noFill/>
            <a:miter lim="800000"/>
            <a:headEnd/>
            <a:tailEnd/>
          </a:ln>
        </p:spPr>
        <p:txBody>
          <a:bodyPr wrap="none">
            <a:spAutoFit/>
          </a:bodyPr>
          <a:lstStyle/>
          <a:p>
            <a:r>
              <a:rPr lang="en-US" b="1">
                <a:solidFill>
                  <a:srgbClr val="003399"/>
                </a:solidFill>
              </a:rPr>
              <a:t>SC Labs</a:t>
            </a:r>
          </a:p>
        </p:txBody>
      </p:sp>
      <p:sp>
        <p:nvSpPr>
          <p:cNvPr id="8" name="Rectangle 7"/>
          <p:cNvSpPr/>
          <p:nvPr/>
        </p:nvSpPr>
        <p:spPr>
          <a:xfrm>
            <a:off x="622300" y="120650"/>
            <a:ext cx="1397000" cy="552450"/>
          </a:xfrm>
          <a:prstGeom prst="rect">
            <a:avLst/>
          </a:prstGeom>
          <a:noFill/>
          <a:ln w="19050">
            <a:solidFill>
              <a:srgbClr val="004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22</a:t>
            </a:fld>
            <a:endParaRPr lang="en-US" dirty="0" smtClean="0">
              <a:latin typeface="Arial" charset="0"/>
              <a:cs typeface="Arial" charset="0"/>
            </a:endParaRPr>
          </a:p>
        </p:txBody>
      </p:sp>
      <p:sp>
        <p:nvSpPr>
          <p:cNvPr id="10"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2"/>
          <p:cNvSpPr>
            <a:spLocks noGrp="1"/>
          </p:cNvSpPr>
          <p:nvPr>
            <p:ph type="title"/>
          </p:nvPr>
        </p:nvSpPr>
        <p:spPr>
          <a:xfrm>
            <a:off x="0" y="-163513"/>
            <a:ext cx="9144000" cy="1143001"/>
          </a:xfrm>
        </p:spPr>
        <p:txBody>
          <a:bodyPr/>
          <a:lstStyle/>
          <a:p>
            <a:pPr eaLnBrk="1" hangingPunct="1"/>
            <a:r>
              <a:rPr lang="en-US" dirty="0" smtClean="0">
                <a:latin typeface="Arial" charset="0"/>
                <a:cs typeface="Arial" charset="0"/>
              </a:rPr>
              <a:t>Manhattan Project Sites</a:t>
            </a:r>
          </a:p>
        </p:txBody>
      </p:sp>
      <p:sp>
        <p:nvSpPr>
          <p:cNvPr id="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23</a:t>
            </a:fld>
            <a:endParaRPr lang="en-US" dirty="0" smtClean="0">
              <a:latin typeface="Arial" charset="0"/>
              <a:cs typeface="Arial" charset="0"/>
            </a:endParaRPr>
          </a:p>
        </p:txBody>
      </p:sp>
      <p:sp>
        <p:nvSpPr>
          <p:cNvPr id="10"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11" name="Picture 5" descr="Manhattan_Project_US_Map"/>
          <p:cNvPicPr>
            <a:picLocks noChangeAspect="1" noChangeArrowheads="1"/>
          </p:cNvPicPr>
          <p:nvPr/>
        </p:nvPicPr>
        <p:blipFill>
          <a:blip r:embed="rId2" cstate="print"/>
          <a:srcRect/>
          <a:stretch>
            <a:fillRect/>
          </a:stretch>
        </p:blipFill>
        <p:spPr bwMode="auto">
          <a:xfrm>
            <a:off x="1473200" y="1295400"/>
            <a:ext cx="7251700" cy="4711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The Energy Challenge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68275"/>
            <a:ext cx="9144000" cy="1143000"/>
          </a:xfrm>
        </p:spPr>
        <p:txBody>
          <a:bodyPr/>
          <a:lstStyle/>
          <a:p>
            <a:pPr>
              <a:lnSpc>
                <a:spcPts val="2000"/>
              </a:lnSpc>
            </a:pPr>
            <a:r>
              <a:rPr lang="en-US" dirty="0" smtClean="0"/>
              <a:t>400 Years of Energy Use in the U.S.</a:t>
            </a:r>
            <a:br>
              <a:rPr lang="en-US" dirty="0" smtClean="0"/>
            </a:br>
            <a:r>
              <a:rPr lang="en-US" b="1" i="1" dirty="0" smtClean="0">
                <a:effectLst>
                  <a:outerShdw blurRad="38100" dist="38100" dir="2700000" algn="tl">
                    <a:srgbClr val="C0C0C0"/>
                  </a:outerShdw>
                </a:effectLst>
              </a:rPr>
              <a:t> </a:t>
            </a:r>
            <a:r>
              <a:rPr lang="en-US" sz="1800" dirty="0" smtClean="0"/>
              <a:t>19</a:t>
            </a:r>
            <a:r>
              <a:rPr lang="en-US" sz="1800" baseline="30000" dirty="0" smtClean="0"/>
              <a:t>th</a:t>
            </a:r>
            <a:r>
              <a:rPr lang="en-US" sz="1800" dirty="0" smtClean="0"/>
              <a:t> C discoveries and 20</a:t>
            </a:r>
            <a:r>
              <a:rPr lang="en-US" sz="1800" baseline="30000" dirty="0" smtClean="0"/>
              <a:t>th</a:t>
            </a:r>
            <a:r>
              <a:rPr lang="en-US" sz="1800" dirty="0" smtClean="0"/>
              <a:t> C technologies are very much part of today’s infrastructure</a:t>
            </a:r>
            <a:endParaRPr lang="en-US" sz="1800" dirty="0"/>
          </a:p>
        </p:txBody>
      </p:sp>
      <p:sp>
        <p:nvSpPr>
          <p:cNvPr id="38" name="Rectangle 2"/>
          <p:cNvSpPr>
            <a:spLocks noChangeArrowheads="1"/>
          </p:cNvSpPr>
          <p:nvPr/>
        </p:nvSpPr>
        <p:spPr bwMode="auto">
          <a:xfrm>
            <a:off x="7822046" y="1156168"/>
            <a:ext cx="565727"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39" name="Rectangle 3"/>
          <p:cNvSpPr>
            <a:spLocks noChangeArrowheads="1"/>
          </p:cNvSpPr>
          <p:nvPr/>
        </p:nvSpPr>
        <p:spPr bwMode="auto">
          <a:xfrm>
            <a:off x="8126558" y="2474259"/>
            <a:ext cx="620568"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0" name="Rectangle 4"/>
          <p:cNvSpPr>
            <a:spLocks noChangeArrowheads="1"/>
          </p:cNvSpPr>
          <p:nvPr/>
        </p:nvSpPr>
        <p:spPr bwMode="auto">
          <a:xfrm>
            <a:off x="6419273" y="3426759"/>
            <a:ext cx="346364"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2" name="Rectangle 6"/>
          <p:cNvSpPr>
            <a:spLocks noChangeArrowheads="1"/>
          </p:cNvSpPr>
          <p:nvPr/>
        </p:nvSpPr>
        <p:spPr bwMode="auto">
          <a:xfrm>
            <a:off x="8472921" y="3325906"/>
            <a:ext cx="385329" cy="900673"/>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grpSp>
        <p:nvGrpSpPr>
          <p:cNvPr id="44" name="Group 8"/>
          <p:cNvGrpSpPr>
            <a:grpSpLocks/>
          </p:cNvGrpSpPr>
          <p:nvPr/>
        </p:nvGrpSpPr>
        <p:grpSpPr bwMode="auto">
          <a:xfrm>
            <a:off x="-4330" y="770965"/>
            <a:ext cx="9148330" cy="4888566"/>
            <a:chOff x="-3" y="489"/>
            <a:chExt cx="6339" cy="3489"/>
          </a:xfrm>
        </p:grpSpPr>
        <p:grpSp>
          <p:nvGrpSpPr>
            <p:cNvPr id="45"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1650</a:t>
                </a:r>
              </a:p>
            </p:txBody>
          </p:sp>
          <p:sp>
            <p:nvSpPr>
              <p:cNvPr id="68" name="Text Box 26"/>
              <p:cNvSpPr txBox="1">
                <a:spLocks noChangeArrowheads="1"/>
              </p:cNvSpPr>
              <p:nvPr/>
            </p:nvSpPr>
            <p:spPr bwMode="auto">
              <a:xfrm>
                <a:off x="1239"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1700</a:t>
                </a:r>
              </a:p>
            </p:txBody>
          </p:sp>
          <p:sp>
            <p:nvSpPr>
              <p:cNvPr id="69" name="Text Box 27"/>
              <p:cNvSpPr txBox="1">
                <a:spLocks noChangeArrowheads="1"/>
              </p:cNvSpPr>
              <p:nvPr/>
            </p:nvSpPr>
            <p:spPr bwMode="auto">
              <a:xfrm>
                <a:off x="1985"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1750</a:t>
                </a:r>
              </a:p>
            </p:txBody>
          </p:sp>
          <p:sp>
            <p:nvSpPr>
              <p:cNvPr id="70" name="Text Box 28"/>
              <p:cNvSpPr txBox="1">
                <a:spLocks noChangeArrowheads="1"/>
              </p:cNvSpPr>
              <p:nvPr/>
            </p:nvSpPr>
            <p:spPr bwMode="auto">
              <a:xfrm>
                <a:off x="2731"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1800</a:t>
                </a:r>
              </a:p>
            </p:txBody>
          </p:sp>
          <p:sp>
            <p:nvSpPr>
              <p:cNvPr id="71" name="Text Box 29"/>
              <p:cNvSpPr txBox="1">
                <a:spLocks noChangeArrowheads="1"/>
              </p:cNvSpPr>
              <p:nvPr/>
            </p:nvSpPr>
            <p:spPr bwMode="auto">
              <a:xfrm>
                <a:off x="3476"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1850</a:t>
                </a:r>
              </a:p>
            </p:txBody>
          </p:sp>
          <p:sp>
            <p:nvSpPr>
              <p:cNvPr id="72" name="Text Box 30"/>
              <p:cNvSpPr txBox="1">
                <a:spLocks noChangeArrowheads="1"/>
              </p:cNvSpPr>
              <p:nvPr/>
            </p:nvSpPr>
            <p:spPr bwMode="auto">
              <a:xfrm>
                <a:off x="4222"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1900</a:t>
                </a:r>
              </a:p>
            </p:txBody>
          </p:sp>
          <p:sp>
            <p:nvSpPr>
              <p:cNvPr id="73" name="Text Box 31"/>
              <p:cNvSpPr txBox="1">
                <a:spLocks noChangeArrowheads="1"/>
              </p:cNvSpPr>
              <p:nvPr/>
            </p:nvSpPr>
            <p:spPr bwMode="auto">
              <a:xfrm>
                <a:off x="4968"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1950</a:t>
                </a:r>
              </a:p>
            </p:txBody>
          </p:sp>
          <p:sp>
            <p:nvSpPr>
              <p:cNvPr id="74" name="Text Box 32"/>
              <p:cNvSpPr txBox="1">
                <a:spLocks noChangeArrowheads="1"/>
              </p:cNvSpPr>
              <p:nvPr/>
            </p:nvSpPr>
            <p:spPr bwMode="auto">
              <a:xfrm>
                <a:off x="5714"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10</a:t>
                </a:r>
              </a:p>
            </p:txBody>
          </p:sp>
          <p:sp>
            <p:nvSpPr>
              <p:cNvPr id="77" name="Rectangle 35"/>
              <p:cNvSpPr>
                <a:spLocks noChangeArrowheads="1"/>
              </p:cNvSpPr>
              <p:nvPr/>
            </p:nvSpPr>
            <p:spPr bwMode="auto">
              <a:xfrm>
                <a:off x="202" y="208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a:t>
                </a:r>
              </a:p>
            </p:txBody>
          </p:sp>
          <p:sp>
            <p:nvSpPr>
              <p:cNvPr id="78" name="Rectangle 36"/>
              <p:cNvSpPr>
                <a:spLocks noChangeArrowheads="1"/>
              </p:cNvSpPr>
              <p:nvPr/>
            </p:nvSpPr>
            <p:spPr bwMode="auto">
              <a:xfrm>
                <a:off x="202" y="140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30</a:t>
                </a:r>
              </a:p>
            </p:txBody>
          </p:sp>
          <p:sp>
            <p:nvSpPr>
              <p:cNvPr id="79" name="Rectangle 37"/>
              <p:cNvSpPr>
                <a:spLocks noChangeArrowheads="1"/>
              </p:cNvSpPr>
              <p:nvPr/>
            </p:nvSpPr>
            <p:spPr bwMode="auto">
              <a:xfrm>
                <a:off x="202" y="71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40</a:t>
                </a:r>
              </a:p>
            </p:txBody>
          </p:sp>
          <p:sp>
            <p:nvSpPr>
              <p:cNvPr id="80" name="Rectangle 38"/>
              <p:cNvSpPr>
                <a:spLocks noChangeArrowheads="1"/>
              </p:cNvSpPr>
              <p:nvPr/>
            </p:nvSpPr>
            <p:spPr bwMode="auto">
              <a:xfrm>
                <a:off x="275" y="3458"/>
                <a:ext cx="20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0</a:t>
                </a:r>
              </a:p>
            </p:txBody>
          </p:sp>
          <p:sp>
            <p:nvSpPr>
              <p:cNvPr id="81" name="Rectangle 39"/>
              <p:cNvSpPr>
                <a:spLocks noChangeArrowheads="1"/>
              </p:cNvSpPr>
              <p:nvPr/>
            </p:nvSpPr>
            <p:spPr bwMode="auto">
              <a:xfrm rot="16200000">
                <a:off x="-429" y="1885"/>
                <a:ext cx="1108" cy="256"/>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608">
                  <a:lnSpc>
                    <a:spcPct val="100000"/>
                  </a:lnSpc>
                  <a:spcBef>
                    <a:spcPct val="0"/>
                  </a:spcBef>
                </a:pPr>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608">
                <a:spcBef>
                  <a:spcPct val="0"/>
                </a:spcBef>
              </a:pPr>
              <a:r>
                <a:rPr lang="en-US" b="1" dirty="0">
                  <a:solidFill>
                    <a:srgbClr val="008000"/>
                  </a:solidFill>
                  <a:latin typeface="Arial Narrow" pitchFamily="34" charset="0"/>
                </a:rPr>
                <a:t>Hydroelectric</a:t>
              </a:r>
            </a:p>
            <a:p>
              <a:pPr defTabSz="914608">
                <a:spcBef>
                  <a:spcPct val="0"/>
                </a:spcBef>
              </a:pPr>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608">
                <a:lnSpc>
                  <a:spcPts val="1800"/>
                </a:lnSpc>
                <a:spcBef>
                  <a:spcPct val="0"/>
                </a:spcBef>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3" y="952500"/>
            <a:ext cx="528205" cy="4347043"/>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grpSp>
        <p:nvGrpSpPr>
          <p:cNvPr id="84" name="Group 48"/>
          <p:cNvGrpSpPr>
            <a:grpSpLocks/>
          </p:cNvGrpSpPr>
          <p:nvPr/>
        </p:nvGrpSpPr>
        <p:grpSpPr bwMode="auto">
          <a:xfrm>
            <a:off x="-4330" y="1080527"/>
            <a:ext cx="692727" cy="4209209"/>
            <a:chOff x="-3" y="717"/>
            <a:chExt cx="480"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10</a:t>
              </a:r>
            </a:p>
          </p:txBody>
        </p:sp>
        <p:sp>
          <p:nvSpPr>
            <p:cNvPr id="88" name="Rectangle 52"/>
            <p:cNvSpPr>
              <a:spLocks noChangeArrowheads="1"/>
            </p:cNvSpPr>
            <p:nvPr/>
          </p:nvSpPr>
          <p:spPr bwMode="auto">
            <a:xfrm>
              <a:off x="202" y="208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a:t>
              </a:r>
            </a:p>
          </p:txBody>
        </p:sp>
        <p:sp>
          <p:nvSpPr>
            <p:cNvPr id="89" name="Rectangle 53"/>
            <p:cNvSpPr>
              <a:spLocks noChangeArrowheads="1"/>
            </p:cNvSpPr>
            <p:nvPr/>
          </p:nvSpPr>
          <p:spPr bwMode="auto">
            <a:xfrm>
              <a:off x="202" y="140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30</a:t>
              </a:r>
            </a:p>
          </p:txBody>
        </p:sp>
        <p:sp>
          <p:nvSpPr>
            <p:cNvPr id="90" name="Rectangle 54"/>
            <p:cNvSpPr>
              <a:spLocks noChangeArrowheads="1"/>
            </p:cNvSpPr>
            <p:nvPr/>
          </p:nvSpPr>
          <p:spPr bwMode="auto">
            <a:xfrm>
              <a:off x="202" y="71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40</a:t>
              </a:r>
            </a:p>
          </p:txBody>
        </p:sp>
        <p:sp>
          <p:nvSpPr>
            <p:cNvPr id="91" name="Rectangle 55"/>
            <p:cNvSpPr>
              <a:spLocks noChangeArrowheads="1"/>
            </p:cNvSpPr>
            <p:nvPr/>
          </p:nvSpPr>
          <p:spPr bwMode="auto">
            <a:xfrm>
              <a:off x="275" y="3458"/>
              <a:ext cx="20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0</a:t>
              </a:r>
            </a:p>
          </p:txBody>
        </p:sp>
        <p:sp>
          <p:nvSpPr>
            <p:cNvPr id="92" name="Rectangle 56"/>
            <p:cNvSpPr>
              <a:spLocks noChangeArrowheads="1"/>
            </p:cNvSpPr>
            <p:nvPr/>
          </p:nvSpPr>
          <p:spPr bwMode="auto">
            <a:xfrm rot="16200000">
              <a:off x="-429" y="1885"/>
              <a:ext cx="1108" cy="256"/>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Quadrillion Btu</a:t>
              </a:r>
            </a:p>
          </p:txBody>
        </p:sp>
      </p:grpSp>
      <p:grpSp>
        <p:nvGrpSpPr>
          <p:cNvPr id="94" name="Group 70"/>
          <p:cNvGrpSpPr>
            <a:grpSpLocks/>
          </p:cNvGrpSpPr>
          <p:nvPr/>
        </p:nvGrpSpPr>
        <p:grpSpPr bwMode="auto">
          <a:xfrm>
            <a:off x="5945330" y="5176277"/>
            <a:ext cx="1213716" cy="1735511"/>
            <a:chOff x="4102" y="3641"/>
            <a:chExt cx="841"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102" y="3888"/>
              <a:ext cx="841" cy="264"/>
            </a:xfrm>
            <a:prstGeom prst="rect">
              <a:avLst/>
            </a:prstGeom>
            <a:noFill/>
            <a:ln w="9525">
              <a:noFill/>
              <a:miter lim="800000"/>
              <a:headEnd/>
              <a:tailEnd/>
            </a:ln>
            <a:effectLst/>
          </p:spPr>
          <p:txBody>
            <a:bodyPr wrap="none" lIns="91429" tIns="45715" rIns="91429" bIns="45715">
              <a:spAutoFit/>
            </a:bodyPr>
            <a:lstStyle/>
            <a:p>
              <a:pPr algn="l" defTabSz="914608">
                <a:lnSpc>
                  <a:spcPct val="100000"/>
                </a:lnSpc>
                <a:spcBef>
                  <a:spcPct val="0"/>
                </a:spcBef>
              </a:pPr>
              <a:r>
                <a:rPr lang="en-US" sz="900" dirty="0">
                  <a:solidFill>
                    <a:schemeClr val="bg1"/>
                  </a:solidFill>
                </a:rPr>
                <a:t>Rural Electrification Act, </a:t>
              </a:r>
            </a:p>
            <a:p>
              <a:pPr algn="l" defTabSz="914608">
                <a:lnSpc>
                  <a:spcPct val="100000"/>
                </a:lnSpc>
                <a:spcBef>
                  <a:spcPct val="0"/>
                </a:spcBef>
              </a:pPr>
              <a:r>
                <a:rPr lang="en-US" sz="900" dirty="0">
                  <a:solidFill>
                    <a:schemeClr val="bg1"/>
                  </a:solidFill>
                </a:rPr>
                <a:t>1935</a:t>
              </a:r>
            </a:p>
          </p:txBody>
        </p:sp>
      </p:grpSp>
      <p:grpSp>
        <p:nvGrpSpPr>
          <p:cNvPr id="98" name="Group 74"/>
          <p:cNvGrpSpPr>
            <a:grpSpLocks/>
          </p:cNvGrpSpPr>
          <p:nvPr/>
        </p:nvGrpSpPr>
        <p:grpSpPr bwMode="auto">
          <a:xfrm>
            <a:off x="7023389" y="5176276"/>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608">
                <a:lnSpc>
                  <a:spcPct val="100000"/>
                </a:lnSpc>
                <a:spcBef>
                  <a:spcPct val="0"/>
                </a:spcBef>
              </a:pPr>
              <a:r>
                <a:rPr lang="en-US" sz="900" dirty="0">
                  <a:solidFill>
                    <a:schemeClr val="tx1"/>
                  </a:solidFill>
                </a:rPr>
                <a:t>Eisenhower Highway System, 1956</a:t>
              </a:r>
            </a:p>
          </p:txBody>
        </p:sp>
        <p:pic>
          <p:nvPicPr>
            <p:cNvPr id="101" name="Picture 77" descr="36sign-s"/>
            <p:cNvPicPr>
              <a:picLocks noChangeAspect="1" noChangeArrowheads="1"/>
            </p:cNvPicPr>
            <p:nvPr/>
          </p:nvPicPr>
          <p:blipFill>
            <a:blip r:embed="rId4" cstate="print"/>
            <a:srcRect/>
            <a:stretch>
              <a:fillRect/>
            </a:stretch>
          </p:blipFill>
          <p:spPr bwMode="auto">
            <a:xfrm>
              <a:off x="4931" y="3906"/>
              <a:ext cx="1197" cy="827"/>
            </a:xfrm>
            <a:prstGeom prst="rect">
              <a:avLst/>
            </a:prstGeom>
            <a:noFill/>
            <a:ln w="12700">
              <a:solidFill>
                <a:schemeClr val="tx1"/>
              </a:solidFill>
              <a:miter lim="800000"/>
              <a:headEnd/>
              <a:tailEnd/>
            </a:ln>
          </p:spPr>
        </p:pic>
      </p:grpSp>
      <p:grpSp>
        <p:nvGrpSpPr>
          <p:cNvPr id="106" name="Group 89"/>
          <p:cNvGrpSpPr>
            <a:grpSpLocks/>
          </p:cNvGrpSpPr>
          <p:nvPr/>
        </p:nvGrpSpPr>
        <p:grpSpPr bwMode="auto">
          <a:xfrm>
            <a:off x="3586308" y="5176277"/>
            <a:ext cx="2216727"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sz="900" dirty="0">
                  <a:solidFill>
                    <a:schemeClr val="tx1"/>
                  </a:solidFill>
                </a:rPr>
                <a:t>Intercontinental Rail System, mid 1800s</a:t>
              </a:r>
            </a:p>
          </p:txBody>
        </p:sp>
        <p:pic>
          <p:nvPicPr>
            <p:cNvPr id="109" name="Picture 92" descr="lr_69631-steam-action"/>
            <p:cNvPicPr>
              <a:picLocks noChangeAspect="1" noChangeArrowheads="1"/>
            </p:cNvPicPr>
            <p:nvPr/>
          </p:nvPicPr>
          <p:blipFill>
            <a:blip r:embed="rId5"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6"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sp>
        <p:nvSpPr>
          <p:cNvPr id="119" name="Text Box 107"/>
          <p:cNvSpPr txBox="1">
            <a:spLocks noChangeArrowheads="1"/>
          </p:cNvSpPr>
          <p:nvPr/>
        </p:nvSpPr>
        <p:spPr bwMode="auto">
          <a:xfrm>
            <a:off x="8999682" y="6725491"/>
            <a:ext cx="57708" cy="193659"/>
          </a:xfrm>
          <a:prstGeom prst="rect">
            <a:avLst/>
          </a:prstGeom>
          <a:noFill/>
          <a:ln w="9525" algn="ctr">
            <a:noFill/>
            <a:miter lim="800000"/>
            <a:headEnd/>
            <a:tailEnd/>
          </a:ln>
          <a:effectLst/>
        </p:spPr>
        <p:txBody>
          <a:bodyPr wrap="none" lIns="0" tIns="41029" rIns="0" bIns="41029">
            <a:spAutoFit/>
          </a:bodyPr>
          <a:lstStyle/>
          <a:p>
            <a:pPr defTabSz="914608"/>
            <a:fld id="{37E39745-736C-4DC3-8467-1F101D266E51}" type="slidenum">
              <a:rPr lang="en-US" sz="900">
                <a:solidFill>
                  <a:schemeClr val="tx1"/>
                </a:solidFill>
                <a:latin typeface="Times New Roman" pitchFamily="18" charset="0"/>
              </a:rPr>
              <a:pPr defTabSz="914608"/>
              <a:t>25</a:t>
            </a:fld>
            <a:endParaRPr lang="en-US" sz="900" dirty="0">
              <a:solidFill>
                <a:schemeClr val="tx1"/>
              </a:solidFill>
              <a:latin typeface="Times New Roman" pitchFamily="18" charset="0"/>
            </a:endParaRPr>
          </a:p>
        </p:txBody>
      </p:sp>
      <p:grpSp>
        <p:nvGrpSpPr>
          <p:cNvPr id="121" name="Group 123"/>
          <p:cNvGrpSpPr>
            <a:grpSpLocks/>
          </p:cNvGrpSpPr>
          <p:nvPr/>
        </p:nvGrpSpPr>
        <p:grpSpPr bwMode="auto">
          <a:xfrm>
            <a:off x="1565853" y="1617010"/>
            <a:ext cx="4352636" cy="3459816"/>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123" name="Group 121"/>
            <p:cNvGrpSpPr>
              <a:grpSpLocks/>
            </p:cNvGrpSpPr>
            <p:nvPr/>
          </p:nvGrpSpPr>
          <p:grpSpPr bwMode="auto">
            <a:xfrm>
              <a:off x="1085" y="1100"/>
              <a:ext cx="3016" cy="2470"/>
              <a:chOff x="1085" y="1100"/>
              <a:chExt cx="3016" cy="2470"/>
            </a:xfrm>
          </p:grpSpPr>
          <p:grpSp>
            <p:nvGrpSpPr>
              <p:cNvPr id="124"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7"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Incandescent lamp, </a:t>
                  </a:r>
                </a:p>
                <a:p>
                  <a:pPr algn="ctr" defTabSz="914608">
                    <a:lnSpc>
                      <a:spcPct val="100000"/>
                    </a:lnSpc>
                    <a:spcBef>
                      <a:spcPct val="0"/>
                    </a:spcBef>
                  </a:pPr>
                  <a:r>
                    <a:rPr lang="en-US" sz="1100" b="1" dirty="0">
                      <a:solidFill>
                        <a:schemeClr val="tx1"/>
                      </a:solidFill>
                    </a:rPr>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Four-stroke combustion engine, 1870s</a:t>
                  </a:r>
                </a:p>
              </p:txBody>
            </p:sp>
          </p:grpSp>
          <p:grpSp>
            <p:nvGrpSpPr>
              <p:cNvPr id="125"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8"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Watt Steam Engine, 1782</a:t>
                    </a:r>
                  </a:p>
                </p:txBody>
              </p:sp>
              <p:pic>
                <p:nvPicPr>
                  <p:cNvPr id="130" name="Picture 83" descr="Watt Steam Engine"/>
                  <p:cNvPicPr>
                    <a:picLocks noChangeAspect="1" noChangeArrowheads="1"/>
                  </p:cNvPicPr>
                  <p:nvPr/>
                </p:nvPicPr>
                <p:blipFill>
                  <a:blip r:embed="rId8"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9"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49" name="Rectangle 21"/>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57731"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consumption today</a:t>
            </a:r>
          </a:p>
        </p:txBody>
      </p:sp>
      <p:grpSp>
        <p:nvGrpSpPr>
          <p:cNvPr id="2" name="Group 20"/>
          <p:cNvGrpSpPr>
            <a:grpSpLocks/>
          </p:cNvGrpSpPr>
          <p:nvPr/>
        </p:nvGrpSpPr>
        <p:grpSpPr bwMode="auto">
          <a:xfrm>
            <a:off x="3339523" y="3644714"/>
            <a:ext cx="2463512" cy="2384051"/>
            <a:chOff x="2525" y="2755"/>
            <a:chExt cx="1286" cy="1282"/>
          </a:xfrm>
        </p:grpSpPr>
        <p:grpSp>
          <p:nvGrpSpPr>
            <p:cNvPr id="3" name="Group 19"/>
            <p:cNvGrpSpPr>
              <a:grpSpLocks/>
            </p:cNvGrpSpPr>
            <p:nvPr/>
          </p:nvGrpSpPr>
          <p:grpSpPr bwMode="auto">
            <a:xfrm>
              <a:off x="2525" y="2755"/>
              <a:ext cx="1286" cy="1282"/>
              <a:chOff x="1979" y="2251"/>
              <a:chExt cx="2322" cy="2314"/>
            </a:xfrm>
          </p:grpSpPr>
          <p:sp>
            <p:nvSpPr>
              <p:cNvPr id="457735" name="Freeform 7"/>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57736" name="Freeform 8"/>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C0C0C0"/>
              </a:solidFill>
              <a:ln w="9525">
                <a:solidFill>
                  <a:srgbClr val="000000"/>
                </a:solidFill>
                <a:prstDash val="solid"/>
                <a:round/>
                <a:headEnd/>
                <a:tailEnd/>
              </a:ln>
            </p:spPr>
            <p:txBody>
              <a:bodyPr/>
              <a:lstStyle/>
              <a:p>
                <a:endParaRPr lang="en-US"/>
              </a:p>
            </p:txBody>
          </p:sp>
          <p:sp>
            <p:nvSpPr>
              <p:cNvPr id="457737" name="Freeform 9"/>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C0C0C0"/>
              </a:solidFill>
              <a:ln w="9525">
                <a:solidFill>
                  <a:srgbClr val="000000"/>
                </a:solidFill>
                <a:prstDash val="solid"/>
                <a:round/>
                <a:headEnd/>
                <a:tailEnd/>
              </a:ln>
            </p:spPr>
            <p:txBody>
              <a:bodyPr/>
              <a:lstStyle/>
              <a:p>
                <a:endParaRPr lang="en-US"/>
              </a:p>
            </p:txBody>
          </p:sp>
          <p:sp>
            <p:nvSpPr>
              <p:cNvPr id="457738" name="Freeform 10"/>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C0C0C0"/>
              </a:solidFill>
              <a:ln w="9525">
                <a:solidFill>
                  <a:srgbClr val="000000"/>
                </a:solidFill>
                <a:prstDash val="solid"/>
                <a:round/>
                <a:headEnd/>
                <a:tailEnd/>
              </a:ln>
            </p:spPr>
            <p:txBody>
              <a:bodyPr/>
              <a:lstStyle/>
              <a:p>
                <a:endParaRPr lang="en-US"/>
              </a:p>
            </p:txBody>
          </p:sp>
          <p:sp>
            <p:nvSpPr>
              <p:cNvPr id="457743" name="Freeform 15"/>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C0C0C0"/>
              </a:solidFill>
              <a:ln w="9525">
                <a:solidFill>
                  <a:srgbClr val="000000"/>
                </a:solidFill>
                <a:prstDash val="solid"/>
                <a:round/>
                <a:headEnd/>
                <a:tailEnd/>
              </a:ln>
            </p:spPr>
            <p:txBody>
              <a:bodyPr/>
              <a:lstStyle/>
              <a:p>
                <a:endParaRPr lang="en-US"/>
              </a:p>
            </p:txBody>
          </p:sp>
        </p:grpSp>
        <p:sp>
          <p:nvSpPr>
            <p:cNvPr id="457746" name="Text Box 18"/>
            <p:cNvSpPr txBox="1">
              <a:spLocks noChangeArrowheads="1"/>
            </p:cNvSpPr>
            <p:nvPr/>
          </p:nvSpPr>
          <p:spPr bwMode="auto">
            <a:xfrm>
              <a:off x="2788" y="3295"/>
              <a:ext cx="776" cy="195"/>
            </a:xfrm>
            <a:prstGeom prst="rect">
              <a:avLst/>
            </a:prstGeom>
            <a:solidFill>
              <a:srgbClr val="C0C0C0"/>
            </a:solidFill>
            <a:ln w="19050" algn="ctr">
              <a:noFill/>
              <a:miter lim="800000"/>
              <a:headEnd/>
              <a:tailEnd/>
            </a:ln>
            <a:effectLst/>
          </p:spPr>
          <p:txBody>
            <a:bodyPr wrap="none">
              <a:spAutoFit/>
            </a:bodyPr>
            <a:lstStyle/>
            <a:p>
              <a:pPr defTabSz="914608"/>
              <a:r>
                <a:rPr lang="en-US" sz="2200" b="1" i="1" dirty="0">
                  <a:solidFill>
                    <a:schemeClr val="tx1"/>
                  </a:solidFill>
                  <a:effectLst>
                    <a:outerShdw blurRad="38100" dist="38100" dir="2700000" algn="tl">
                      <a:srgbClr val="FFFFFF"/>
                    </a:outerShdw>
                  </a:effectLst>
                </a:rPr>
                <a:t>~100 Quads</a:t>
              </a:r>
            </a:p>
          </p:txBody>
        </p:sp>
      </p:grpSp>
      <p:sp>
        <p:nvSpPr>
          <p:cNvPr id="457750" name="Rectangle 22"/>
          <p:cNvSpPr>
            <a:spLocks noChangeArrowheads="1"/>
          </p:cNvSpPr>
          <p:nvPr/>
        </p:nvSpPr>
        <p:spPr bwMode="auto">
          <a:xfrm>
            <a:off x="6217228" y="4650442"/>
            <a:ext cx="1986730" cy="353703"/>
          </a:xfrm>
          <a:prstGeom prst="rect">
            <a:avLst/>
          </a:prstGeom>
          <a:noFill/>
          <a:ln w="19050" algn="ctr">
            <a:noFill/>
            <a:miter lim="800000"/>
            <a:headEnd/>
            <a:tailEnd/>
          </a:ln>
          <a:effectLst/>
        </p:spPr>
        <p:txBody>
          <a:bodyPr wrap="none" lIns="82058" tIns="41029" rIns="82058" bIns="41029">
            <a:spAutoFit/>
          </a:bodyPr>
          <a:lstStyle/>
          <a:p>
            <a:pPr defTabSz="914608"/>
            <a:r>
              <a:rPr lang="en-US" sz="2200" b="1" i="1" dirty="0">
                <a:solidFill>
                  <a:schemeClr val="tx1"/>
                </a:solidFill>
                <a:effectLst>
                  <a:outerShdw blurRad="38100" dist="38100" dir="2700000" algn="tl">
                    <a:srgbClr val="C0C0C0"/>
                  </a:outerShdw>
                </a:effectLst>
              </a:rPr>
              <a:t>Quad = 10</a:t>
            </a:r>
            <a:r>
              <a:rPr lang="en-US" sz="2200" b="1" i="1" baseline="30000" dirty="0">
                <a:solidFill>
                  <a:schemeClr val="tx1"/>
                </a:solidFill>
                <a:effectLst>
                  <a:outerShdw blurRad="38100" dist="38100" dir="2700000" algn="tl">
                    <a:srgbClr val="C0C0C0"/>
                  </a:outerShdw>
                </a:effectLst>
              </a:rPr>
              <a:t>15</a:t>
            </a:r>
            <a:r>
              <a:rPr lang="en-US" sz="2200" b="1" i="1" dirty="0">
                <a:solidFill>
                  <a:schemeClr val="tx1"/>
                </a:solidFill>
                <a:effectLst>
                  <a:outerShdw blurRad="38100" dist="38100" dir="2700000" algn="tl">
                    <a:srgbClr val="C0C0C0"/>
                  </a:outerShdw>
                </a:effectLst>
              </a:rPr>
              <a:t> BTU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56261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68275"/>
            <a:ext cx="9144000" cy="1143000"/>
          </a:xfrm>
        </p:spPr>
        <p:txBody>
          <a:bodyPr/>
          <a:lstStyle/>
          <a:p>
            <a:pPr>
              <a:lnSpc>
                <a:spcPts val="2000"/>
              </a:lnSpc>
            </a:pPr>
            <a:r>
              <a:rPr lang="en-US" dirty="0" smtClean="0"/>
              <a:t>U.S. and World Energy Consumption Today</a:t>
            </a:r>
            <a:br>
              <a:rPr lang="en-US" dirty="0" smtClean="0"/>
            </a:br>
            <a:r>
              <a:rPr lang="en-US" b="1" i="1" dirty="0" smtClean="0">
                <a:effectLst>
                  <a:outerShdw blurRad="38100" dist="38100" dir="2700000" algn="tl">
                    <a:srgbClr val="C0C0C0"/>
                  </a:outerShdw>
                </a:effectLst>
              </a:rPr>
              <a:t> </a:t>
            </a:r>
            <a:r>
              <a:rPr lang="en-US" sz="1800" dirty="0" smtClean="0"/>
              <a:t>With &lt;5% of the world’s population, the U.S. consumes 21% of all primary energy</a:t>
            </a:r>
            <a:endParaRPr lang="en-US" sz="1800" dirty="0"/>
          </a:p>
        </p:txBody>
      </p:sp>
      <p:sp>
        <p:nvSpPr>
          <p:cNvPr id="4" name="Footer Placeholder 3"/>
          <p:cNvSpPr>
            <a:spLocks noGrp="1"/>
          </p:cNvSpPr>
          <p:nvPr>
            <p:ph type="ftr" sz="quarter" idx="4294967295"/>
          </p:nvPr>
        </p:nvSpPr>
        <p:spPr>
          <a:xfrm>
            <a:off x="3200400" y="6356350"/>
            <a:ext cx="5257800" cy="365125"/>
          </a:xfrm>
          <a:prstGeom prst="rect">
            <a:avLst/>
          </a:prstGeom>
        </p:spPr>
        <p:txBody>
          <a:bodyPr/>
          <a:lstStyle/>
          <a:p>
            <a:pPr>
              <a:defRPr/>
            </a:pPr>
            <a:endParaRPr lang="en-US"/>
          </a:p>
        </p:txBody>
      </p:sp>
      <p:sp>
        <p:nvSpPr>
          <p:cNvPr id="5" name="Slide Number Placeholder 4"/>
          <p:cNvSpPr>
            <a:spLocks noGrp="1"/>
          </p:cNvSpPr>
          <p:nvPr>
            <p:ph type="sldNum" sz="quarter" idx="4294967295"/>
          </p:nvPr>
        </p:nvSpPr>
        <p:spPr>
          <a:xfrm>
            <a:off x="8382000" y="6351588"/>
            <a:ext cx="457200" cy="365125"/>
          </a:xfrm>
          <a:prstGeom prst="rect">
            <a:avLst/>
          </a:prstGeom>
        </p:spPr>
        <p:txBody>
          <a:bodyPr/>
          <a:lstStyle/>
          <a:p>
            <a:pPr>
              <a:defRPr/>
            </a:pPr>
            <a:fld id="{4A8DBBFE-4F25-49A6-97AD-A47E724EE9B7}" type="slidenum">
              <a:rPr lang="en-US" smtClean="0"/>
              <a:pPr>
                <a:defRPr/>
              </a:pPr>
              <a:t>27</a:t>
            </a:fld>
            <a:endParaRPr lang="en-US" dirty="0"/>
          </a:p>
        </p:txBody>
      </p:sp>
      <p:pic>
        <p:nvPicPr>
          <p:cNvPr id="7" name="Picture 33"/>
          <p:cNvPicPr>
            <a:picLocks noChangeAspect="1" noChangeArrowheads="1"/>
          </p:cNvPicPr>
          <p:nvPr/>
        </p:nvPicPr>
        <p:blipFill>
          <a:blip r:embed="rId2" cstate="print"/>
          <a:srcRect t="8835"/>
          <a:stretch>
            <a:fillRect/>
          </a:stretch>
        </p:blipFill>
        <p:spPr bwMode="auto">
          <a:xfrm>
            <a:off x="46182" y="1049152"/>
            <a:ext cx="7861012" cy="4719077"/>
          </a:xfrm>
          <a:prstGeom prst="rect">
            <a:avLst/>
          </a:prstGeom>
          <a:noFill/>
          <a:ln w="19050" algn="ctr">
            <a:noFill/>
            <a:miter lim="800000"/>
            <a:headEnd/>
            <a:tailEnd/>
          </a:ln>
          <a:effectLst/>
        </p:spPr>
      </p:pic>
      <p:sp>
        <p:nvSpPr>
          <p:cNvPr id="8" name="Rectangle 3"/>
          <p:cNvSpPr>
            <a:spLocks noChangeArrowheads="1"/>
          </p:cNvSpPr>
          <p:nvPr/>
        </p:nvSpPr>
        <p:spPr bwMode="auto">
          <a:xfrm>
            <a:off x="1711614" y="5983941"/>
            <a:ext cx="6697315" cy="858216"/>
          </a:xfrm>
          <a:prstGeom prst="rect">
            <a:avLst/>
          </a:prstGeom>
          <a:solidFill>
            <a:srgbClr val="CCECFF"/>
          </a:solidFill>
          <a:ln w="19050">
            <a:solidFill>
              <a:srgbClr val="000000"/>
            </a:solidFill>
            <a:miter lim="800000"/>
            <a:headEnd/>
            <a:tailEnd/>
          </a:ln>
          <a:effectLst/>
        </p:spPr>
        <p:txBody>
          <a:bodyPr wrap="none" lIns="82058" tIns="82058" rIns="82058" bIns="82058" anchor="ctr">
            <a:spAutoFit/>
          </a:bodyPr>
          <a:lstStyle/>
          <a:p>
            <a:pPr marL="3491750" indent="-3491750" algn="l">
              <a:lnSpc>
                <a:spcPct val="100000"/>
              </a:lnSpc>
              <a:spcBef>
                <a:spcPct val="0"/>
              </a:spcBef>
            </a:pPr>
            <a:r>
              <a:rPr lang="en-US" sz="900" u="sng" dirty="0">
                <a:solidFill>
                  <a:schemeClr val="tx1"/>
                </a:solidFill>
                <a:latin typeface="Comic Sans MS" pitchFamily="66" charset="0"/>
              </a:rPr>
              <a:t>Some equivalent ways of referring to the energy used by the U.S. in 1 year (approx. 100 Quads)</a:t>
            </a:r>
          </a:p>
          <a:p>
            <a:pPr marL="3491750" indent="-3491750" algn="l">
              <a:lnSpc>
                <a:spcPct val="100000"/>
              </a:lnSpc>
              <a:spcBef>
                <a:spcPct val="0"/>
              </a:spcBef>
            </a:pPr>
            <a:endParaRPr lang="en-US" sz="900" u="sng" dirty="0">
              <a:solidFill>
                <a:schemeClr val="tx1"/>
              </a:solidFill>
              <a:latin typeface="Comic Sans MS" pitchFamily="66" charset="0"/>
            </a:endParaRPr>
          </a:p>
          <a:p>
            <a:pPr marL="3491750" indent="-3491750" algn="l">
              <a:lnSpc>
                <a:spcPct val="100000"/>
              </a:lnSpc>
              <a:spcBef>
                <a:spcPct val="0"/>
              </a:spcBef>
            </a:pPr>
            <a:r>
              <a:rPr lang="en-US" sz="900" dirty="0">
                <a:solidFill>
                  <a:schemeClr val="tx1"/>
                </a:solidFill>
                <a:latin typeface="Comic Sans MS" pitchFamily="66" charset="0"/>
              </a:rPr>
              <a:t>100.0 quadrillion British Thermal Units (Quads)	U.S. &amp; British unit of energy</a:t>
            </a:r>
          </a:p>
          <a:p>
            <a:pPr marL="3491750" indent="-3491750" algn="l">
              <a:lnSpc>
                <a:spcPct val="100000"/>
              </a:lnSpc>
              <a:spcBef>
                <a:spcPct val="0"/>
              </a:spcBef>
            </a:pPr>
            <a:r>
              <a:rPr lang="en-US" sz="900" dirty="0">
                <a:solidFill>
                  <a:schemeClr val="tx1"/>
                </a:solidFill>
                <a:latin typeface="Comic Sans MS" pitchFamily="66" charset="0"/>
              </a:rPr>
              <a:t>105.5 </a:t>
            </a:r>
            <a:r>
              <a:rPr lang="en-US" sz="900" dirty="0" err="1">
                <a:solidFill>
                  <a:schemeClr val="tx1"/>
                </a:solidFill>
                <a:latin typeface="Comic Sans MS" pitchFamily="66" charset="0"/>
              </a:rPr>
              <a:t>exa</a:t>
            </a:r>
            <a:r>
              <a:rPr lang="en-US" sz="900" dirty="0">
                <a:solidFill>
                  <a:schemeClr val="tx1"/>
                </a:solidFill>
                <a:latin typeface="Comic Sans MS" pitchFamily="66" charset="0"/>
              </a:rPr>
              <a:t> Joules (EJ)	Metric unit of energy</a:t>
            </a:r>
          </a:p>
          <a:p>
            <a:pPr marL="3491750" indent="-3491750" algn="l">
              <a:lnSpc>
                <a:spcPct val="100000"/>
              </a:lnSpc>
              <a:spcBef>
                <a:spcPct val="0"/>
              </a:spcBef>
            </a:pPr>
            <a:r>
              <a:rPr lang="en-US" sz="900" dirty="0">
                <a:solidFill>
                  <a:schemeClr val="tx1"/>
                </a:solidFill>
                <a:latin typeface="Comic Sans MS" pitchFamily="66" charset="0"/>
              </a:rPr>
              <a:t>3.346 terawatt-years (TW-yr)	Metric unit of power (energy/sec)x(#seconds in a year)</a:t>
            </a:r>
          </a:p>
        </p:txBody>
      </p:sp>
      <p:sp>
        <p:nvSpPr>
          <p:cNvPr id="9" name="Text Box 4"/>
          <p:cNvSpPr txBox="1">
            <a:spLocks noChangeArrowheads="1"/>
          </p:cNvSpPr>
          <p:nvPr/>
        </p:nvSpPr>
        <p:spPr bwMode="auto">
          <a:xfrm>
            <a:off x="7572376" y="1466570"/>
            <a:ext cx="1443313" cy="421414"/>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sz="2200" b="1" dirty="0">
                <a:solidFill>
                  <a:schemeClr val="tx1"/>
                </a:solidFill>
                <a:latin typeface="Times New Roman" pitchFamily="18" charset="0"/>
              </a:rPr>
              <a:t>472 Quads</a:t>
            </a:r>
          </a:p>
        </p:txBody>
      </p:sp>
      <p:sp>
        <p:nvSpPr>
          <p:cNvPr id="10" name="Text Box 5"/>
          <p:cNvSpPr txBox="1">
            <a:spLocks noChangeArrowheads="1"/>
          </p:cNvSpPr>
          <p:nvPr/>
        </p:nvSpPr>
        <p:spPr bwMode="auto">
          <a:xfrm>
            <a:off x="7572376" y="4261037"/>
            <a:ext cx="1443313" cy="421414"/>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sz="2200" b="1" dirty="0">
                <a:solidFill>
                  <a:srgbClr val="333399"/>
                </a:solidFill>
                <a:latin typeface="Times New Roman" pitchFamily="18" charset="0"/>
              </a:rPr>
              <a:t>100 Quads</a:t>
            </a:r>
          </a:p>
        </p:txBody>
      </p:sp>
      <p:sp>
        <p:nvSpPr>
          <p:cNvPr id="11" name="Oval 6"/>
          <p:cNvSpPr>
            <a:spLocks noChangeArrowheads="1"/>
          </p:cNvSpPr>
          <p:nvPr/>
        </p:nvSpPr>
        <p:spPr bwMode="auto">
          <a:xfrm>
            <a:off x="7357341" y="1598240"/>
            <a:ext cx="164523" cy="159684"/>
          </a:xfrm>
          <a:prstGeom prst="ellipse">
            <a:avLst/>
          </a:prstGeom>
          <a:solidFill>
            <a:schemeClr val="tx1"/>
          </a:solidFill>
          <a:ln w="9525">
            <a:solidFill>
              <a:srgbClr val="800080"/>
            </a:solidFill>
            <a:round/>
            <a:headEnd/>
            <a:tailEnd/>
          </a:ln>
          <a:effectLst/>
        </p:spPr>
        <p:txBody>
          <a:bodyPr wrap="none" lIns="82058" tIns="41029" rIns="82058" bIns="41029" anchor="ctr"/>
          <a:lstStyle/>
          <a:p>
            <a:endParaRPr lang="en-US"/>
          </a:p>
        </p:txBody>
      </p:sp>
      <p:sp>
        <p:nvSpPr>
          <p:cNvPr id="12" name="Oval 7"/>
          <p:cNvSpPr>
            <a:spLocks noChangeArrowheads="1"/>
          </p:cNvSpPr>
          <p:nvPr/>
        </p:nvSpPr>
        <p:spPr bwMode="auto">
          <a:xfrm>
            <a:off x="7381876" y="4381500"/>
            <a:ext cx="164523" cy="159684"/>
          </a:xfrm>
          <a:prstGeom prst="ellipse">
            <a:avLst/>
          </a:prstGeom>
          <a:solidFill>
            <a:srgbClr val="000066"/>
          </a:solidFill>
          <a:ln w="9525">
            <a:solidFill>
              <a:srgbClr val="000066"/>
            </a:solidFill>
            <a:round/>
            <a:headEnd/>
            <a:tailEnd/>
          </a:ln>
          <a:effectLst/>
        </p:spPr>
        <p:txBody>
          <a:bodyPr wrap="none" lIns="82058" tIns="41029" rIns="82058" bIns="41029" anchor="ctr"/>
          <a:lstStyle/>
          <a:p>
            <a:pPr defTabSz="914608">
              <a:lnSpc>
                <a:spcPct val="100000"/>
              </a:lnSpc>
              <a:spcBef>
                <a:spcPct val="0"/>
              </a:spcBef>
            </a:pPr>
            <a:endParaRPr lang="en-US" b="1" dirty="0">
              <a:solidFill>
                <a:srgbClr val="333399"/>
              </a:solidFill>
              <a:latin typeface="TimesNewRomanPSMT" charset="0"/>
            </a:endParaRPr>
          </a:p>
        </p:txBody>
      </p:sp>
      <p:sp>
        <p:nvSpPr>
          <p:cNvPr id="13" name="Line 8"/>
          <p:cNvSpPr>
            <a:spLocks noChangeShapeType="1"/>
          </p:cNvSpPr>
          <p:nvPr/>
        </p:nvSpPr>
        <p:spPr bwMode="auto">
          <a:xfrm flipV="1">
            <a:off x="1099705" y="1178019"/>
            <a:ext cx="0" cy="4056529"/>
          </a:xfrm>
          <a:prstGeom prst="line">
            <a:avLst/>
          </a:prstGeom>
          <a:noFill/>
          <a:ln w="19050">
            <a:solidFill>
              <a:schemeClr val="tx1"/>
            </a:solidFill>
            <a:round/>
            <a:headEnd/>
            <a:tailEnd/>
          </a:ln>
          <a:effectLst/>
        </p:spPr>
        <p:txBody>
          <a:bodyPr lIns="82058" tIns="41029" rIns="82058" bIns="41029"/>
          <a:lstStyle/>
          <a:p>
            <a:endParaRPr lang="en-US"/>
          </a:p>
        </p:txBody>
      </p:sp>
      <p:sp>
        <p:nvSpPr>
          <p:cNvPr id="14" name="Rectangle 9"/>
          <p:cNvSpPr>
            <a:spLocks noChangeArrowheads="1"/>
          </p:cNvSpPr>
          <p:nvPr/>
        </p:nvSpPr>
        <p:spPr bwMode="auto">
          <a:xfrm>
            <a:off x="3541568" y="1769129"/>
            <a:ext cx="757671" cy="385202"/>
          </a:xfrm>
          <a:prstGeom prst="rect">
            <a:avLst/>
          </a:prstGeom>
          <a:solidFill>
            <a:schemeClr val="bg1"/>
          </a:solidFill>
          <a:ln w="9525">
            <a:noFill/>
            <a:miter lim="800000"/>
            <a:headEnd/>
            <a:tailEnd/>
          </a:ln>
          <a:effectLst/>
        </p:spPr>
        <p:txBody>
          <a:bodyPr wrap="none" lIns="82058" tIns="41029" rIns="82058" bIns="41029" anchor="ctr"/>
          <a:lstStyle/>
          <a:p>
            <a:endParaRPr lang="en-US"/>
          </a:p>
        </p:txBody>
      </p:sp>
      <p:sp>
        <p:nvSpPr>
          <p:cNvPr id="15" name="Text Box 11"/>
          <p:cNvSpPr txBox="1">
            <a:spLocks noChangeArrowheads="1"/>
          </p:cNvSpPr>
          <p:nvPr/>
        </p:nvSpPr>
        <p:spPr bwMode="auto">
          <a:xfrm>
            <a:off x="2417331" y="1750919"/>
            <a:ext cx="764279" cy="359858"/>
          </a:xfrm>
          <a:prstGeom prst="rect">
            <a:avLst/>
          </a:prstGeom>
          <a:solidFill>
            <a:schemeClr val="bg1"/>
          </a:solid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chemeClr val="tx1"/>
                </a:solidFill>
                <a:latin typeface="Arial" pitchFamily="34" charset="0"/>
              </a:rPr>
              <a:t>World</a:t>
            </a:r>
          </a:p>
        </p:txBody>
      </p:sp>
      <p:sp>
        <p:nvSpPr>
          <p:cNvPr id="16" name="Text Box 12"/>
          <p:cNvSpPr txBox="1">
            <a:spLocks noChangeArrowheads="1"/>
          </p:cNvSpPr>
          <p:nvPr/>
        </p:nvSpPr>
        <p:spPr bwMode="auto">
          <a:xfrm>
            <a:off x="2417330" y="3873034"/>
            <a:ext cx="1550713" cy="359858"/>
          </a:xfrm>
          <a:prstGeom prst="rect">
            <a:avLst/>
          </a:prstGeom>
          <a:solidFill>
            <a:schemeClr val="bg1"/>
          </a:solid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rgbClr val="000099"/>
                </a:solidFill>
                <a:latin typeface="Arial" pitchFamily="34" charset="0"/>
              </a:rPr>
              <a:t>United States</a:t>
            </a:r>
          </a:p>
        </p:txBody>
      </p:sp>
      <p:grpSp>
        <p:nvGrpSpPr>
          <p:cNvPr id="2" name="Group 43"/>
          <p:cNvGrpSpPr>
            <a:grpSpLocks/>
          </p:cNvGrpSpPr>
          <p:nvPr/>
        </p:nvGrpSpPr>
        <p:grpSpPr bwMode="auto">
          <a:xfrm>
            <a:off x="4572000" y="2005854"/>
            <a:ext cx="4179455" cy="2222967"/>
            <a:chOff x="3168" y="1432"/>
            <a:chExt cx="2896" cy="1587"/>
          </a:xfrm>
        </p:grpSpPr>
        <p:grpSp>
          <p:nvGrpSpPr>
            <p:cNvPr id="6" name="Group 42"/>
            <p:cNvGrpSpPr>
              <a:grpSpLocks/>
            </p:cNvGrpSpPr>
            <p:nvPr/>
          </p:nvGrpSpPr>
          <p:grpSpPr bwMode="auto">
            <a:xfrm>
              <a:off x="3168" y="1432"/>
              <a:ext cx="2896" cy="1587"/>
              <a:chOff x="3168" y="1432"/>
              <a:chExt cx="2896" cy="1587"/>
            </a:xfrm>
          </p:grpSpPr>
          <p:pic>
            <p:nvPicPr>
              <p:cNvPr id="22" name="Picture 15"/>
              <p:cNvPicPr>
                <a:picLocks noChangeAspect="1" noChangeArrowheads="1"/>
              </p:cNvPicPr>
              <p:nvPr/>
            </p:nvPicPr>
            <p:blipFill>
              <a:blip r:embed="rId3"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3"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4" name="Rectangle 17"/>
              <p:cNvSpPr>
                <a:spLocks noChangeArrowheads="1"/>
              </p:cNvSpPr>
              <p:nvPr/>
            </p:nvSpPr>
            <p:spPr bwMode="auto">
              <a:xfrm>
                <a:off x="3200" y="1456"/>
                <a:ext cx="1182" cy="121"/>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sz="1100" b="1" dirty="0">
                    <a:solidFill>
                      <a:srgbClr val="1C1C1C"/>
                    </a:solidFill>
                    <a:latin typeface="Arial" pitchFamily="34" charset="0"/>
                  </a:rPr>
                  <a:t>U.S. Share of World, 2006</a:t>
                </a:r>
              </a:p>
            </p:txBody>
          </p:sp>
          <p:sp>
            <p:nvSpPr>
              <p:cNvPr id="25"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26"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27"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28" name="Text Box 21"/>
              <p:cNvSpPr txBox="1">
                <a:spLocks noChangeArrowheads="1"/>
              </p:cNvSpPr>
              <p:nvPr/>
            </p:nvSpPr>
            <p:spPr bwMode="auto">
              <a:xfrm>
                <a:off x="3675" y="2884"/>
                <a:ext cx="466" cy="99"/>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900" b="1" dirty="0">
                    <a:solidFill>
                      <a:schemeClr val="tx1"/>
                    </a:solidFill>
                  </a:rPr>
                  <a:t>Population</a:t>
                </a:r>
              </a:p>
            </p:txBody>
          </p:sp>
          <p:sp>
            <p:nvSpPr>
              <p:cNvPr id="29" name="Text Box 22"/>
              <p:cNvSpPr txBox="1">
                <a:spLocks noChangeArrowheads="1"/>
              </p:cNvSpPr>
              <p:nvPr/>
            </p:nvSpPr>
            <p:spPr bwMode="auto">
              <a:xfrm>
                <a:off x="4508" y="2872"/>
                <a:ext cx="473" cy="138"/>
              </a:xfrm>
              <a:prstGeom prst="rect">
                <a:avLst/>
              </a:prstGeom>
              <a:solidFill>
                <a:schemeClr val="bg1"/>
              </a:solidFill>
              <a:ln w="9525">
                <a:noFill/>
                <a:miter lim="800000"/>
                <a:headEnd/>
                <a:tailEnd/>
              </a:ln>
              <a:effectLst/>
            </p:spPr>
            <p:txBody>
              <a:bodyPr wrap="none" tIns="0" bIns="0">
                <a:spAutoFit/>
              </a:bodyPr>
              <a:lstStyle/>
              <a:p>
                <a:pPr defTabSz="914608">
                  <a:lnSpc>
                    <a:spcPct val="70000"/>
                  </a:lnSpc>
                  <a:spcBef>
                    <a:spcPct val="0"/>
                  </a:spcBef>
                </a:pPr>
                <a:r>
                  <a:rPr lang="en-US" sz="900" b="1" dirty="0">
                    <a:solidFill>
                      <a:schemeClr val="tx1"/>
                    </a:solidFill>
                  </a:rPr>
                  <a:t>Energy</a:t>
                </a:r>
              </a:p>
              <a:p>
                <a:pPr defTabSz="914608">
                  <a:lnSpc>
                    <a:spcPct val="70000"/>
                  </a:lnSpc>
                  <a:spcBef>
                    <a:spcPct val="0"/>
                  </a:spcBef>
                </a:pPr>
                <a:r>
                  <a:rPr lang="en-US" sz="900" b="1" dirty="0">
                    <a:solidFill>
                      <a:schemeClr val="tx1"/>
                    </a:solidFill>
                  </a:rPr>
                  <a:t>Production</a:t>
                </a:r>
              </a:p>
            </p:txBody>
          </p:sp>
          <p:sp>
            <p:nvSpPr>
              <p:cNvPr id="30" name="Text Box 23"/>
              <p:cNvSpPr txBox="1">
                <a:spLocks noChangeArrowheads="1"/>
              </p:cNvSpPr>
              <p:nvPr/>
            </p:nvSpPr>
            <p:spPr bwMode="auto">
              <a:xfrm>
                <a:off x="5300" y="2875"/>
                <a:ext cx="550" cy="138"/>
              </a:xfrm>
              <a:prstGeom prst="rect">
                <a:avLst/>
              </a:prstGeom>
              <a:solidFill>
                <a:schemeClr val="bg1"/>
              </a:solidFill>
              <a:ln w="9525">
                <a:noFill/>
                <a:miter lim="800000"/>
                <a:headEnd/>
                <a:tailEnd/>
              </a:ln>
              <a:effectLst/>
            </p:spPr>
            <p:txBody>
              <a:bodyPr wrap="none" tIns="0" bIns="0">
                <a:spAutoFit/>
              </a:bodyPr>
              <a:lstStyle/>
              <a:p>
                <a:pPr defTabSz="914608">
                  <a:lnSpc>
                    <a:spcPct val="70000"/>
                  </a:lnSpc>
                  <a:spcBef>
                    <a:spcPct val="0"/>
                  </a:spcBef>
                </a:pPr>
                <a:r>
                  <a:rPr lang="en-US" sz="900" b="1" dirty="0">
                    <a:solidFill>
                      <a:schemeClr val="tx1"/>
                    </a:solidFill>
                  </a:rPr>
                  <a:t>Energy</a:t>
                </a:r>
              </a:p>
              <a:p>
                <a:pPr defTabSz="914608">
                  <a:lnSpc>
                    <a:spcPct val="70000"/>
                  </a:lnSpc>
                  <a:spcBef>
                    <a:spcPct val="0"/>
                  </a:spcBef>
                </a:pPr>
                <a:r>
                  <a:rPr lang="en-US" sz="900" b="1" dirty="0">
                    <a:solidFill>
                      <a:schemeClr val="tx1"/>
                    </a:solidFill>
                  </a:rPr>
                  <a:t>Consumption</a:t>
                </a:r>
              </a:p>
            </p:txBody>
          </p:sp>
        </p:grpSp>
        <p:sp>
          <p:nvSpPr>
            <p:cNvPr id="19" name="Text Box 24"/>
            <p:cNvSpPr txBox="1">
              <a:spLocks noChangeArrowheads="1"/>
            </p:cNvSpPr>
            <p:nvPr/>
          </p:nvSpPr>
          <p:spPr bwMode="auto">
            <a:xfrm>
              <a:off x="3758" y="2536"/>
              <a:ext cx="310"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4.6%</a:t>
              </a:r>
            </a:p>
          </p:txBody>
        </p:sp>
        <p:sp>
          <p:nvSpPr>
            <p:cNvPr id="20" name="Text Box 25"/>
            <p:cNvSpPr txBox="1">
              <a:spLocks noChangeArrowheads="1"/>
            </p:cNvSpPr>
            <p:nvPr/>
          </p:nvSpPr>
          <p:spPr bwMode="auto">
            <a:xfrm>
              <a:off x="4561" y="2068"/>
              <a:ext cx="355"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15.1%</a:t>
              </a:r>
            </a:p>
          </p:txBody>
        </p:sp>
        <p:sp>
          <p:nvSpPr>
            <p:cNvPr id="21" name="Text Box 26"/>
            <p:cNvSpPr txBox="1">
              <a:spLocks noChangeArrowheads="1"/>
            </p:cNvSpPr>
            <p:nvPr/>
          </p:nvSpPr>
          <p:spPr bwMode="auto">
            <a:xfrm>
              <a:off x="5394" y="1821"/>
              <a:ext cx="355"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21.1%</a:t>
              </a:r>
            </a:p>
          </p:txBody>
        </p:sp>
      </p:grpSp>
      <p:sp>
        <p:nvSpPr>
          <p:cNvPr id="31" name="Text Box 27"/>
          <p:cNvSpPr txBox="1">
            <a:spLocks noChangeArrowheads="1"/>
          </p:cNvSpPr>
          <p:nvPr/>
        </p:nvSpPr>
        <p:spPr bwMode="auto">
          <a:xfrm>
            <a:off x="2480830" y="4611221"/>
            <a:ext cx="768448" cy="359858"/>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rgbClr val="008000"/>
                </a:solidFill>
                <a:latin typeface="Arial" pitchFamily="34" charset="0"/>
              </a:rPr>
              <a:t>China</a:t>
            </a:r>
          </a:p>
        </p:txBody>
      </p:sp>
      <p:sp>
        <p:nvSpPr>
          <p:cNvPr id="32" name="Text Box 28"/>
          <p:cNvSpPr txBox="1">
            <a:spLocks noChangeArrowheads="1"/>
          </p:cNvSpPr>
          <p:nvPr/>
        </p:nvSpPr>
        <p:spPr bwMode="auto">
          <a:xfrm>
            <a:off x="2480831" y="4947397"/>
            <a:ext cx="871040" cy="359858"/>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rgbClr val="CC0000"/>
                </a:solidFill>
                <a:latin typeface="Arial" pitchFamily="34" charset="0"/>
              </a:rPr>
              <a:t>Russia</a:t>
            </a:r>
          </a:p>
        </p:txBody>
      </p:sp>
      <p:sp>
        <p:nvSpPr>
          <p:cNvPr id="33" name="Rectangle 29"/>
          <p:cNvSpPr>
            <a:spLocks noChangeArrowheads="1"/>
          </p:cNvSpPr>
          <p:nvPr/>
        </p:nvSpPr>
        <p:spPr bwMode="auto">
          <a:xfrm>
            <a:off x="3635375" y="4259637"/>
            <a:ext cx="1360920" cy="149878"/>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pic>
        <p:nvPicPr>
          <p:cNvPr id="34" name="Picture 32"/>
          <p:cNvPicPr>
            <a:picLocks noChangeAspect="1" noChangeArrowheads="1"/>
          </p:cNvPicPr>
          <p:nvPr/>
        </p:nvPicPr>
        <p:blipFill>
          <a:blip r:embed="rId4" cstate="print"/>
          <a:srcRect/>
          <a:stretch>
            <a:fillRect/>
          </a:stretch>
        </p:blipFill>
        <p:spPr bwMode="auto">
          <a:xfrm>
            <a:off x="0" y="5874684"/>
            <a:ext cx="1304636" cy="983316"/>
          </a:xfrm>
          <a:prstGeom prst="rect">
            <a:avLst/>
          </a:prstGeom>
          <a:noFill/>
          <a:ln w="19050" algn="ctr">
            <a:noFill/>
            <a:miter lim="800000"/>
            <a:headEnd/>
            <a:tailEnd/>
          </a:ln>
          <a:effectLst/>
        </p:spPr>
      </p:pic>
      <p:sp>
        <p:nvSpPr>
          <p:cNvPr id="35" name="Rectangle 34"/>
          <p:cNvSpPr>
            <a:spLocks noChangeArrowheads="1"/>
          </p:cNvSpPr>
          <p:nvPr/>
        </p:nvSpPr>
        <p:spPr bwMode="auto">
          <a:xfrm>
            <a:off x="3680114" y="4719078"/>
            <a:ext cx="747568" cy="175091"/>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36" name="Rectangle 35"/>
          <p:cNvSpPr>
            <a:spLocks noChangeArrowheads="1"/>
          </p:cNvSpPr>
          <p:nvPr/>
        </p:nvSpPr>
        <p:spPr bwMode="auto">
          <a:xfrm>
            <a:off x="3824432" y="5046850"/>
            <a:ext cx="747568" cy="161084"/>
          </a:xfrm>
          <a:prstGeom prst="rect">
            <a:avLst/>
          </a:prstGeom>
          <a:solidFill>
            <a:schemeClr val="bg1"/>
          </a:solidFill>
          <a:ln w="9525">
            <a:noFill/>
            <a:miter lim="800000"/>
            <a:headEnd/>
            <a:tailEnd/>
          </a:ln>
          <a:effectLst/>
        </p:spPr>
        <p:txBody>
          <a:bodyPr wrap="none" lIns="82058" tIns="41029" rIns="82058" bIns="41029"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56261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68275"/>
            <a:ext cx="9144000" cy="1143000"/>
          </a:xfrm>
        </p:spPr>
        <p:txBody>
          <a:bodyPr/>
          <a:lstStyle/>
          <a:p>
            <a:pPr>
              <a:lnSpc>
                <a:spcPts val="2000"/>
              </a:lnSpc>
            </a:pPr>
            <a:r>
              <a:rPr lang="en-US" dirty="0" smtClean="0"/>
              <a:t>U.S. Energy Production &amp; Consumption Since 1950</a:t>
            </a:r>
            <a:br>
              <a:rPr lang="en-US" dirty="0" smtClean="0"/>
            </a:br>
            <a:r>
              <a:rPr lang="en-US" b="1" i="1" dirty="0" smtClean="0">
                <a:effectLst>
                  <a:outerShdw blurRad="38100" dist="38100" dir="2700000" algn="tl">
                    <a:srgbClr val="C0C0C0"/>
                  </a:outerShdw>
                </a:effectLst>
              </a:rPr>
              <a:t> </a:t>
            </a:r>
            <a:r>
              <a:rPr lang="en-US" sz="1800" dirty="0" smtClean="0"/>
              <a:t>The U.S. was self sufficient in energy until the 1950s</a:t>
            </a:r>
            <a:endParaRPr lang="en-US" sz="1800" dirty="0"/>
          </a:p>
        </p:txBody>
      </p:sp>
      <p:sp>
        <p:nvSpPr>
          <p:cNvPr id="38" name="Rectangle 37"/>
          <p:cNvSpPr/>
          <p:nvPr/>
        </p:nvSpPr>
        <p:spPr>
          <a:xfrm>
            <a:off x="0" y="56261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p:cNvPicPr>
            <a:picLocks noChangeAspect="1" noChangeArrowheads="1"/>
          </p:cNvPicPr>
          <p:nvPr/>
        </p:nvPicPr>
        <p:blipFill>
          <a:blip r:embed="rId2" cstate="print"/>
          <a:srcRect t="10733"/>
          <a:stretch>
            <a:fillRect/>
          </a:stretch>
        </p:blipFill>
        <p:spPr bwMode="auto">
          <a:xfrm>
            <a:off x="546966" y="1238250"/>
            <a:ext cx="7687829" cy="4780710"/>
          </a:xfrm>
          <a:prstGeom prst="rect">
            <a:avLst/>
          </a:prstGeom>
          <a:noFill/>
          <a:ln w="19050" algn="ctr">
            <a:noFill/>
            <a:miter lim="800000"/>
            <a:headEnd/>
            <a:tailEnd/>
          </a:ln>
          <a:effectLst/>
        </p:spPr>
      </p:pic>
      <p:sp>
        <p:nvSpPr>
          <p:cNvPr id="40" name="Line 4"/>
          <p:cNvSpPr>
            <a:spLocks noChangeShapeType="1"/>
          </p:cNvSpPr>
          <p:nvPr/>
        </p:nvSpPr>
        <p:spPr bwMode="auto">
          <a:xfrm flipV="1">
            <a:off x="1593273" y="1392332"/>
            <a:ext cx="0" cy="4014507"/>
          </a:xfrm>
          <a:prstGeom prst="line">
            <a:avLst/>
          </a:prstGeom>
          <a:noFill/>
          <a:ln w="25400">
            <a:solidFill>
              <a:schemeClr val="tx1"/>
            </a:solidFill>
            <a:miter lim="800000"/>
            <a:headEnd/>
            <a:tailEnd/>
          </a:ln>
          <a:effectLst/>
        </p:spPr>
        <p:txBody>
          <a:bodyPr wrap="none" lIns="82058" tIns="41029" rIns="82058" bIns="41029"/>
          <a:lstStyle/>
          <a:p>
            <a:endParaRPr lang="en-US"/>
          </a:p>
        </p:txBody>
      </p:sp>
      <p:pic>
        <p:nvPicPr>
          <p:cNvPr id="41" name="Picture 8"/>
          <p:cNvPicPr>
            <a:picLocks noChangeAspect="1" noChangeArrowheads="1"/>
          </p:cNvPicPr>
          <p:nvPr/>
        </p:nvPicPr>
        <p:blipFill>
          <a:blip r:embed="rId3" cstate="print"/>
          <a:srcRect/>
          <a:stretch>
            <a:fillRect/>
          </a:stretch>
        </p:blipFill>
        <p:spPr bwMode="auto">
          <a:xfrm>
            <a:off x="0" y="5874684"/>
            <a:ext cx="1304636" cy="983316"/>
          </a:xfrm>
          <a:prstGeom prst="rect">
            <a:avLst/>
          </a:prstGeom>
          <a:noFill/>
          <a:ln w="19050" algn="ctr">
            <a:noFill/>
            <a:miter lim="800000"/>
            <a:headEnd/>
            <a:tailEnd/>
          </a:ln>
          <a:effectLst/>
        </p:spPr>
      </p:pic>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28</a:t>
            </a:fld>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57" name="Rectangle 33"/>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61827" name="Text Box 3"/>
          <p:cNvSpPr txBox="1">
            <a:spLocks noChangeArrowheads="1"/>
          </p:cNvSpPr>
          <p:nvPr/>
        </p:nvSpPr>
        <p:spPr bwMode="auto">
          <a:xfrm>
            <a:off x="246785" y="2271993"/>
            <a:ext cx="8643215"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needs in the 21st century</a:t>
            </a:r>
          </a:p>
        </p:txBody>
      </p:sp>
      <p:sp>
        <p:nvSpPr>
          <p:cNvPr id="461838" name="AutoShape 14"/>
          <p:cNvSpPr>
            <a:spLocks noChangeArrowheads="1"/>
          </p:cNvSpPr>
          <p:nvPr/>
        </p:nvSpPr>
        <p:spPr bwMode="auto">
          <a:xfrm>
            <a:off x="5325341" y="4416518"/>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40" name="Text Box 16"/>
          <p:cNvSpPr txBox="1">
            <a:spLocks noChangeArrowheads="1"/>
          </p:cNvSpPr>
          <p:nvPr/>
        </p:nvSpPr>
        <p:spPr bwMode="auto">
          <a:xfrm>
            <a:off x="7280853" y="4123419"/>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grpSp>
        <p:nvGrpSpPr>
          <p:cNvPr id="2" name="Group 17"/>
          <p:cNvGrpSpPr>
            <a:grpSpLocks/>
          </p:cNvGrpSpPr>
          <p:nvPr/>
        </p:nvGrpSpPr>
        <p:grpSpPr bwMode="auto">
          <a:xfrm>
            <a:off x="2547216" y="3342155"/>
            <a:ext cx="2463511" cy="2384051"/>
            <a:chOff x="2525" y="2755"/>
            <a:chExt cx="1286" cy="1282"/>
          </a:xfrm>
        </p:grpSpPr>
        <p:grpSp>
          <p:nvGrpSpPr>
            <p:cNvPr id="3" name="Group 18"/>
            <p:cNvGrpSpPr>
              <a:grpSpLocks/>
            </p:cNvGrpSpPr>
            <p:nvPr/>
          </p:nvGrpSpPr>
          <p:grpSpPr bwMode="auto">
            <a:xfrm>
              <a:off x="2525" y="2755"/>
              <a:ext cx="1286" cy="1282"/>
              <a:chOff x="1979" y="2251"/>
              <a:chExt cx="2322" cy="2314"/>
            </a:xfrm>
          </p:grpSpPr>
          <p:sp>
            <p:nvSpPr>
              <p:cNvPr id="461843" name="Freeform 19"/>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61844" name="Freeform 20"/>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C0C0C0"/>
              </a:solidFill>
              <a:ln w="9525">
                <a:solidFill>
                  <a:srgbClr val="000000"/>
                </a:solidFill>
                <a:prstDash val="solid"/>
                <a:round/>
                <a:headEnd/>
                <a:tailEnd/>
              </a:ln>
            </p:spPr>
            <p:txBody>
              <a:bodyPr/>
              <a:lstStyle/>
              <a:p>
                <a:endParaRPr lang="en-US"/>
              </a:p>
            </p:txBody>
          </p:sp>
          <p:sp>
            <p:nvSpPr>
              <p:cNvPr id="461845" name="Freeform 21"/>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C0C0C0"/>
              </a:solidFill>
              <a:ln w="9525">
                <a:solidFill>
                  <a:srgbClr val="000000"/>
                </a:solidFill>
                <a:prstDash val="solid"/>
                <a:round/>
                <a:headEnd/>
                <a:tailEnd/>
              </a:ln>
            </p:spPr>
            <p:txBody>
              <a:bodyPr/>
              <a:lstStyle/>
              <a:p>
                <a:endParaRPr lang="en-US"/>
              </a:p>
            </p:txBody>
          </p:sp>
          <p:sp>
            <p:nvSpPr>
              <p:cNvPr id="461846" name="Freeform 22"/>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C0C0C0"/>
              </a:solidFill>
              <a:ln w="9525">
                <a:solidFill>
                  <a:srgbClr val="000000"/>
                </a:solidFill>
                <a:prstDash val="solid"/>
                <a:round/>
                <a:headEnd/>
                <a:tailEnd/>
              </a:ln>
            </p:spPr>
            <p:txBody>
              <a:bodyPr/>
              <a:lstStyle/>
              <a:p>
                <a:endParaRPr lang="en-US"/>
              </a:p>
            </p:txBody>
          </p:sp>
          <p:sp>
            <p:nvSpPr>
              <p:cNvPr id="461847" name="Freeform 23"/>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C0C0C0"/>
              </a:solidFill>
              <a:ln w="9525">
                <a:solidFill>
                  <a:srgbClr val="000000"/>
                </a:solidFill>
                <a:prstDash val="solid"/>
                <a:round/>
                <a:headEnd/>
                <a:tailEnd/>
              </a:ln>
            </p:spPr>
            <p:txBody>
              <a:bodyPr/>
              <a:lstStyle/>
              <a:p>
                <a:endParaRPr lang="en-US"/>
              </a:p>
            </p:txBody>
          </p:sp>
        </p:grpSp>
        <p:sp>
          <p:nvSpPr>
            <p:cNvPr id="461848" name="Text Box 24"/>
            <p:cNvSpPr txBox="1">
              <a:spLocks noChangeArrowheads="1"/>
            </p:cNvSpPr>
            <p:nvPr/>
          </p:nvSpPr>
          <p:spPr bwMode="auto">
            <a:xfrm>
              <a:off x="2788" y="3295"/>
              <a:ext cx="776" cy="195"/>
            </a:xfrm>
            <a:prstGeom prst="rect">
              <a:avLst/>
            </a:prstGeom>
            <a:solidFill>
              <a:srgbClr val="C0C0C0"/>
            </a:solidFill>
            <a:ln w="19050" algn="ctr">
              <a:noFill/>
              <a:miter lim="800000"/>
              <a:headEnd/>
              <a:tailEnd/>
            </a:ln>
            <a:effectLst/>
          </p:spPr>
          <p:txBody>
            <a:bodyPr wrap="none">
              <a:spAutoFit/>
            </a:bodyPr>
            <a:lstStyle/>
            <a:p>
              <a:pPr defTabSz="914608"/>
              <a:r>
                <a:rPr lang="en-US" sz="2200" b="1" i="1" dirty="0">
                  <a:solidFill>
                    <a:schemeClr val="tx1"/>
                  </a:solidFill>
                  <a:effectLst>
                    <a:outerShdw blurRad="38100" dist="38100" dir="2700000" algn="tl">
                      <a:srgbClr val="FFFFFF"/>
                    </a:outerShdw>
                  </a:effectLst>
                </a:rPr>
                <a:t>~100 Quads</a:t>
              </a:r>
            </a:p>
          </p:txBody>
        </p:sp>
      </p:grpSp>
      <p:sp>
        <p:nvSpPr>
          <p:cNvPr id="461858" name="AutoShape 34"/>
          <p:cNvSpPr>
            <a:spLocks noChangeArrowheads="1"/>
          </p:cNvSpPr>
          <p:nvPr/>
        </p:nvSpPr>
        <p:spPr bwMode="auto">
          <a:xfrm>
            <a:off x="5325341" y="6043865"/>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59" name="Text Box 35"/>
          <p:cNvSpPr txBox="1">
            <a:spLocks noChangeArrowheads="1"/>
          </p:cNvSpPr>
          <p:nvPr/>
        </p:nvSpPr>
        <p:spPr bwMode="auto">
          <a:xfrm>
            <a:off x="7280853" y="5750766"/>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sp>
        <p:nvSpPr>
          <p:cNvPr id="461860" name="Text Box 36"/>
          <p:cNvSpPr txBox="1">
            <a:spLocks noChangeArrowheads="1"/>
          </p:cNvSpPr>
          <p:nvPr/>
        </p:nvSpPr>
        <p:spPr bwMode="auto">
          <a:xfrm>
            <a:off x="3050310" y="5966209"/>
            <a:ext cx="1462549" cy="390636"/>
          </a:xfrm>
          <a:prstGeom prst="rect">
            <a:avLst/>
          </a:prstGeom>
          <a:noFill/>
          <a:ln w="19050" algn="ctr">
            <a:noFill/>
            <a:miter lim="800000"/>
            <a:headEnd/>
            <a:tailEnd/>
          </a:ln>
          <a:effectLst/>
        </p:spPr>
        <p:txBody>
          <a:bodyPr wrap="none" lIns="82058" tIns="41029" rIns="82058" bIns="41029">
            <a:spAutoFit/>
          </a:bodyPr>
          <a:lstStyle/>
          <a:p>
            <a:pPr defTabSz="914608"/>
            <a:r>
              <a:rPr lang="en-US" sz="2000" b="1" i="1" dirty="0">
                <a:solidFill>
                  <a:schemeClr val="tx1"/>
                </a:solidFill>
                <a:effectLst>
                  <a:outerShdw blurRad="38100" dist="38100" dir="2700000" algn="tl">
                    <a:srgbClr val="C0C0C0"/>
                  </a:outerShdw>
                </a:effectLst>
              </a:rPr>
              <a:t>472 Quads</a:t>
            </a:r>
          </a:p>
        </p:txBody>
      </p:sp>
      <p:sp>
        <p:nvSpPr>
          <p:cNvPr id="461861" name="Text Box 37"/>
          <p:cNvSpPr txBox="1">
            <a:spLocks noChangeArrowheads="1"/>
          </p:cNvSpPr>
          <p:nvPr/>
        </p:nvSpPr>
        <p:spPr bwMode="auto">
          <a:xfrm>
            <a:off x="689264" y="4308085"/>
            <a:ext cx="763639"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U.S.</a:t>
            </a:r>
          </a:p>
        </p:txBody>
      </p:sp>
      <p:sp>
        <p:nvSpPr>
          <p:cNvPr id="461862" name="Text Box 38"/>
          <p:cNvSpPr txBox="1">
            <a:spLocks noChangeArrowheads="1"/>
          </p:cNvSpPr>
          <p:nvPr/>
        </p:nvSpPr>
        <p:spPr bwMode="auto">
          <a:xfrm>
            <a:off x="661844" y="5935432"/>
            <a:ext cx="1030571"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World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8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18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8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18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18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18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8" grpId="0" animBg="1"/>
      <p:bldP spid="461840" grpId="0"/>
      <p:bldP spid="461858" grpId="0" animBg="1"/>
      <p:bldP spid="461859" grpId="0"/>
      <p:bldP spid="461860" grpId="0"/>
      <p:bldP spid="461861" grpId="0"/>
      <p:bldP spid="4618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Mission</a:t>
            </a: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graphicFrame>
        <p:nvGraphicFramePr>
          <p:cNvPr id="1026" name="Object 12"/>
          <p:cNvGraphicFramePr>
            <a:graphicFrameLocks noChangeAspect="1"/>
          </p:cNvGraphicFramePr>
          <p:nvPr/>
        </p:nvGraphicFramePr>
        <p:xfrm>
          <a:off x="2487613" y="4129088"/>
          <a:ext cx="4138612" cy="1787525"/>
        </p:xfrm>
        <a:graphic>
          <a:graphicData uri="http://schemas.openxmlformats.org/presentationml/2006/ole">
            <p:oleObj spid="_x0000_s1026" name="Bitmap Image" r:id="rId3" imgW="5533333" imgH="2390476" progId="PBrush">
              <p:embed/>
            </p:oleObj>
          </a:graphicData>
        </a:graphic>
      </p:graphicFrame>
      <p:sp>
        <p:nvSpPr>
          <p:cNvPr id="9" name="Rectangle 8"/>
          <p:cNvSpPr/>
          <p:nvPr/>
        </p:nvSpPr>
        <p:spPr>
          <a:xfrm>
            <a:off x="2466975" y="5957888"/>
            <a:ext cx="4184650" cy="276225"/>
          </a:xfrm>
          <a:prstGeom prst="rect">
            <a:avLst/>
          </a:prstGeom>
        </p:spPr>
        <p:txBody>
          <a:bodyPr wrap="none">
            <a:spAutoFit/>
          </a:bodyPr>
          <a:lstStyle/>
          <a:p>
            <a:pPr marL="342900" indent="-342900" algn="ctr">
              <a:spcBef>
                <a:spcPct val="20000"/>
              </a:spcBef>
              <a:defRPr/>
            </a:pPr>
            <a:r>
              <a:rPr lang="en-US" sz="1200" b="1" dirty="0">
                <a:solidFill>
                  <a:schemeClr val="accent3">
                    <a:lumMod val="50000"/>
                  </a:schemeClr>
                </a:solidFill>
                <a:latin typeface="Arial" pitchFamily="34" charset="0"/>
                <a:cs typeface="Arial" pitchFamily="34" charset="0"/>
              </a:rPr>
              <a:t>DOE Headquarters, Forrestal Building, Washington DC</a:t>
            </a:r>
          </a:p>
        </p:txBody>
      </p:sp>
      <p:sp>
        <p:nvSpPr>
          <p:cNvPr id="1030" name="Rectangle 3"/>
          <p:cNvSpPr txBox="1">
            <a:spLocks/>
          </p:cNvSpPr>
          <p:nvPr/>
        </p:nvSpPr>
        <p:spPr bwMode="auto">
          <a:xfrm>
            <a:off x="457200" y="1308100"/>
            <a:ext cx="8229600" cy="2432050"/>
          </a:xfrm>
          <a:prstGeom prst="rect">
            <a:avLst/>
          </a:prstGeom>
          <a:noFill/>
          <a:ln w="9525">
            <a:noFill/>
            <a:miter lim="800000"/>
            <a:headEnd/>
            <a:tailEnd/>
          </a:ln>
        </p:spPr>
        <p:txBody>
          <a:bodyPr>
            <a:spAutoFit/>
          </a:bodyPr>
          <a:lstStyle/>
          <a:p>
            <a:pPr marL="342900" indent="-342900">
              <a:spcBef>
                <a:spcPts val="1200"/>
              </a:spcBef>
              <a:buFont typeface="Arial" charset="0"/>
              <a:buChar char="•"/>
            </a:pPr>
            <a:r>
              <a:rPr lang="en-US" sz="2200">
                <a:solidFill>
                  <a:srgbClr val="146737"/>
                </a:solidFill>
                <a:cs typeface="Arial" charset="0"/>
              </a:rPr>
              <a:t>Advance the national, economic, and energy security of the United States; </a:t>
            </a:r>
          </a:p>
          <a:p>
            <a:pPr marL="342900" indent="-342900">
              <a:spcBef>
                <a:spcPts val="1200"/>
              </a:spcBef>
              <a:buFont typeface="Arial" charset="0"/>
              <a:buChar char="•"/>
            </a:pPr>
            <a:r>
              <a:rPr lang="en-US" sz="2200">
                <a:solidFill>
                  <a:srgbClr val="146737"/>
                </a:solidFill>
                <a:cs typeface="Arial" charset="0"/>
              </a:rPr>
              <a:t>Promote scientific and technological innovation in support of that mission; and </a:t>
            </a:r>
          </a:p>
          <a:p>
            <a:pPr marL="342900" indent="-342900">
              <a:spcBef>
                <a:spcPts val="1200"/>
              </a:spcBef>
              <a:buFont typeface="Arial" charset="0"/>
              <a:buChar char="•"/>
            </a:pPr>
            <a:r>
              <a:rPr lang="en-US" sz="2200">
                <a:solidFill>
                  <a:srgbClr val="146737"/>
                </a:solidFill>
                <a:cs typeface="Arial" charset="0"/>
              </a:rPr>
              <a:t>Ensure the environmental cleanup of the national nuclear weapons complex.”</a:t>
            </a:r>
          </a:p>
        </p:txBody>
      </p:sp>
      <p:sp>
        <p:nvSpPr>
          <p:cNvPr id="11"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sp>
        <p:nvSpPr>
          <p:cNvPr id="12"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67" name="Title 1"/>
          <p:cNvSpPr>
            <a:spLocks noGrp="1"/>
          </p:cNvSpPr>
          <p:nvPr>
            <p:ph type="title"/>
          </p:nvPr>
        </p:nvSpPr>
        <p:spPr/>
        <p:txBody>
          <a:bodyPr/>
          <a:lstStyle/>
          <a:p>
            <a:r>
              <a:rPr lang="en-US" smtClean="0"/>
              <a:t>Fossil Fuels Will Continue to Dominate World Energy Supply Under Business as Usual</a:t>
            </a:r>
          </a:p>
        </p:txBody>
      </p:sp>
      <p:sp>
        <p:nvSpPr>
          <p:cNvPr id="36869"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522AB-82C5-4A43-A898-F80762963E69}" type="slidenum">
              <a:rPr lang="en-US" smtClean="0"/>
              <a:pPr fontAlgn="base">
                <a:spcBef>
                  <a:spcPct val="0"/>
                </a:spcBef>
                <a:spcAft>
                  <a:spcPct val="0"/>
                </a:spcAft>
              </a:pPr>
              <a:t>30</a:t>
            </a:fld>
            <a:endParaRPr lang="en-US" smtClean="0"/>
          </a:p>
        </p:txBody>
      </p:sp>
      <p:pic>
        <p:nvPicPr>
          <p:cNvPr id="36870" name="Picture 6"/>
          <p:cNvPicPr>
            <a:picLocks noChangeAspect="1" noChangeArrowheads="1"/>
          </p:cNvPicPr>
          <p:nvPr/>
        </p:nvPicPr>
        <p:blipFill>
          <a:blip r:embed="rId2" cstate="print"/>
          <a:srcRect/>
          <a:stretch>
            <a:fillRect/>
          </a:stretch>
        </p:blipFill>
        <p:spPr bwMode="auto">
          <a:xfrm>
            <a:off x="455613" y="1143000"/>
            <a:ext cx="8713787" cy="3886200"/>
          </a:xfrm>
          <a:prstGeom prst="rect">
            <a:avLst/>
          </a:prstGeom>
          <a:noFill/>
          <a:ln w="9525">
            <a:noFill/>
            <a:miter lim="800000"/>
            <a:headEnd/>
            <a:tailEnd/>
          </a:ln>
        </p:spPr>
      </p:pic>
      <p:sp>
        <p:nvSpPr>
          <p:cNvPr id="36871" name="TextBox 7"/>
          <p:cNvSpPr txBox="1">
            <a:spLocks noChangeArrowheads="1"/>
          </p:cNvSpPr>
          <p:nvPr/>
        </p:nvSpPr>
        <p:spPr bwMode="auto">
          <a:xfrm rot="-5400000">
            <a:off x="-1415256" y="2786856"/>
            <a:ext cx="3810000" cy="369888"/>
          </a:xfrm>
          <a:prstGeom prst="rect">
            <a:avLst/>
          </a:prstGeom>
          <a:solidFill>
            <a:schemeClr val="bg1"/>
          </a:solidFill>
          <a:ln w="9525">
            <a:noFill/>
            <a:miter lim="800000"/>
            <a:headEnd/>
            <a:tailEnd/>
          </a:ln>
        </p:spPr>
        <p:txBody>
          <a:bodyPr>
            <a:spAutoFit/>
          </a:bodyPr>
          <a:lstStyle/>
          <a:p>
            <a:r>
              <a:rPr lang="en-US" b="1"/>
              <a:t>Millions of tons of oil equivalent</a:t>
            </a:r>
          </a:p>
        </p:txBody>
      </p:sp>
      <p:sp>
        <p:nvSpPr>
          <p:cNvPr id="36872" name="Rectangle 7"/>
          <p:cNvSpPr>
            <a:spLocks noChangeArrowheads="1"/>
          </p:cNvSpPr>
          <p:nvPr/>
        </p:nvSpPr>
        <p:spPr bwMode="auto">
          <a:xfrm>
            <a:off x="381000" y="6002338"/>
            <a:ext cx="8382000" cy="246062"/>
          </a:xfrm>
          <a:prstGeom prst="rect">
            <a:avLst/>
          </a:prstGeom>
          <a:noFill/>
          <a:ln w="9525">
            <a:noFill/>
            <a:miter lim="800000"/>
            <a:headEnd/>
            <a:tailEnd/>
          </a:ln>
        </p:spPr>
        <p:txBody>
          <a:bodyPr>
            <a:spAutoFit/>
          </a:bodyPr>
          <a:lstStyle/>
          <a:p>
            <a:r>
              <a:rPr lang="en-US" sz="1000" b="1" i="1" dirty="0">
                <a:solidFill>
                  <a:srgbClr val="146737"/>
                </a:solidFill>
              </a:rPr>
              <a:t>Source: International Energy Agency World Energy Outlook, 2009.</a:t>
            </a:r>
            <a:endParaRPr lang="en-US" sz="1000" b="1" dirty="0">
              <a:solidFill>
                <a:srgbClr val="146737"/>
              </a:solidFill>
            </a:endParaRPr>
          </a:p>
        </p:txBody>
      </p:sp>
      <p:sp>
        <p:nvSpPr>
          <p:cNvPr id="10" name="TextBox 9"/>
          <p:cNvSpPr txBox="1"/>
          <p:nvPr/>
        </p:nvSpPr>
        <p:spPr>
          <a:xfrm>
            <a:off x="279400" y="5181600"/>
            <a:ext cx="85852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defRPr/>
            </a:pPr>
            <a:r>
              <a:rPr lang="en-US" b="1" dirty="0"/>
              <a:t>Over 90% of the increase in world primary energy demand </a:t>
            </a:r>
            <a:r>
              <a:rPr lang="en-US" b="1" dirty="0" smtClean="0"/>
              <a:t>between 2007 </a:t>
            </a:r>
            <a:r>
              <a:rPr lang="en-US" b="1" dirty="0"/>
              <a:t>and 2030 is projected to come from non-OECD </a:t>
            </a:r>
            <a:r>
              <a:rPr lang="en-US" b="1" dirty="0" smtClean="0"/>
              <a:t>countries, driven largely by China and India</a:t>
            </a:r>
            <a:endParaRPr lang="en-US" b="1" dirty="0"/>
          </a:p>
        </p:txBody>
      </p:sp>
      <p:sp>
        <p:nvSpPr>
          <p:cNvPr id="36874" name="TextBox 10"/>
          <p:cNvSpPr txBox="1">
            <a:spLocks noChangeArrowheads="1"/>
          </p:cNvSpPr>
          <p:nvPr/>
        </p:nvSpPr>
        <p:spPr bwMode="auto">
          <a:xfrm>
            <a:off x="1295400" y="838200"/>
            <a:ext cx="5715000" cy="369888"/>
          </a:xfrm>
          <a:prstGeom prst="rect">
            <a:avLst/>
          </a:prstGeom>
          <a:solidFill>
            <a:schemeClr val="bg1"/>
          </a:solidFill>
          <a:ln w="9525">
            <a:noFill/>
            <a:miter lim="800000"/>
            <a:headEnd/>
            <a:tailEnd/>
          </a:ln>
        </p:spPr>
        <p:txBody>
          <a:bodyPr>
            <a:spAutoFit/>
          </a:bodyPr>
          <a:lstStyle/>
          <a:p>
            <a:pPr algn="ctr"/>
            <a:r>
              <a:rPr lang="en-US" b="1">
                <a:solidFill>
                  <a:srgbClr val="4F8D69"/>
                </a:solidFill>
              </a:rPr>
              <a:t>IEA World Energy Outlook 2009 Reference Case</a:t>
            </a: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67" name="Title 1"/>
          <p:cNvSpPr>
            <a:spLocks noGrp="1"/>
          </p:cNvSpPr>
          <p:nvPr>
            <p:ph type="title"/>
          </p:nvPr>
        </p:nvSpPr>
        <p:spPr/>
        <p:txBody>
          <a:bodyPr/>
          <a:lstStyle/>
          <a:p>
            <a:r>
              <a:rPr lang="en-US" smtClean="0"/>
              <a:t>Fossil Fuels Will Continue to Dominate World Energy Supply Under Business as Usual</a:t>
            </a:r>
          </a:p>
        </p:txBody>
      </p:sp>
      <p:sp>
        <p:nvSpPr>
          <p:cNvPr id="36869"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522AB-82C5-4A43-A898-F80762963E69}" type="slidenum">
              <a:rPr lang="en-US" smtClean="0"/>
              <a:pPr fontAlgn="base">
                <a:spcBef>
                  <a:spcPct val="0"/>
                </a:spcBef>
                <a:spcAft>
                  <a:spcPct val="0"/>
                </a:spcAft>
              </a:pPr>
              <a:t>31</a:t>
            </a:fld>
            <a:endParaRPr lang="en-US" smtClean="0"/>
          </a:p>
        </p:txBody>
      </p:sp>
      <p:sp>
        <p:nvSpPr>
          <p:cNvPr id="36871" name="TextBox 7"/>
          <p:cNvSpPr txBox="1">
            <a:spLocks noChangeArrowheads="1"/>
          </p:cNvSpPr>
          <p:nvPr/>
        </p:nvSpPr>
        <p:spPr bwMode="auto">
          <a:xfrm rot="-5400000">
            <a:off x="-1250156" y="2977356"/>
            <a:ext cx="3810000" cy="369888"/>
          </a:xfrm>
          <a:prstGeom prst="rect">
            <a:avLst/>
          </a:prstGeom>
          <a:solidFill>
            <a:schemeClr val="bg1"/>
          </a:solidFill>
          <a:ln w="9525">
            <a:noFill/>
            <a:miter lim="800000"/>
            <a:headEnd/>
            <a:tailEnd/>
          </a:ln>
        </p:spPr>
        <p:txBody>
          <a:bodyPr>
            <a:spAutoFit/>
          </a:bodyPr>
          <a:lstStyle/>
          <a:p>
            <a:r>
              <a:rPr lang="en-US" b="1" dirty="0"/>
              <a:t>Millions of tons of oil equivalent</a:t>
            </a:r>
          </a:p>
        </p:txBody>
      </p:sp>
      <p:sp>
        <p:nvSpPr>
          <p:cNvPr id="36872" name="Rectangle 7"/>
          <p:cNvSpPr>
            <a:spLocks noChangeArrowheads="1"/>
          </p:cNvSpPr>
          <p:nvPr/>
        </p:nvSpPr>
        <p:spPr bwMode="auto">
          <a:xfrm>
            <a:off x="381000" y="6002338"/>
            <a:ext cx="8382000" cy="246062"/>
          </a:xfrm>
          <a:prstGeom prst="rect">
            <a:avLst/>
          </a:prstGeom>
          <a:noFill/>
          <a:ln w="9525">
            <a:noFill/>
            <a:miter lim="800000"/>
            <a:headEnd/>
            <a:tailEnd/>
          </a:ln>
        </p:spPr>
        <p:txBody>
          <a:bodyPr>
            <a:spAutoFit/>
          </a:bodyPr>
          <a:lstStyle/>
          <a:p>
            <a:r>
              <a:rPr lang="en-US" sz="1000" b="1" i="1" dirty="0">
                <a:solidFill>
                  <a:srgbClr val="146737"/>
                </a:solidFill>
              </a:rPr>
              <a:t>Source: International Energy Agency World Energy Outlook, 2009.</a:t>
            </a:r>
            <a:endParaRPr lang="en-US" sz="1000" b="1" dirty="0">
              <a:solidFill>
                <a:srgbClr val="146737"/>
              </a:solidFill>
            </a:endParaRPr>
          </a:p>
        </p:txBody>
      </p:sp>
      <p:sp>
        <p:nvSpPr>
          <p:cNvPr id="36874" name="TextBox 10"/>
          <p:cNvSpPr txBox="1">
            <a:spLocks noChangeArrowheads="1"/>
          </p:cNvSpPr>
          <p:nvPr/>
        </p:nvSpPr>
        <p:spPr bwMode="auto">
          <a:xfrm>
            <a:off x="1295400" y="838200"/>
            <a:ext cx="5715000" cy="369888"/>
          </a:xfrm>
          <a:prstGeom prst="rect">
            <a:avLst/>
          </a:prstGeom>
          <a:solidFill>
            <a:schemeClr val="bg1"/>
          </a:solidFill>
          <a:ln w="9525">
            <a:noFill/>
            <a:miter lim="800000"/>
            <a:headEnd/>
            <a:tailEnd/>
          </a:ln>
        </p:spPr>
        <p:txBody>
          <a:bodyPr>
            <a:spAutoFit/>
          </a:bodyPr>
          <a:lstStyle/>
          <a:p>
            <a:pPr algn="ctr"/>
            <a:r>
              <a:rPr lang="en-US" b="1">
                <a:solidFill>
                  <a:srgbClr val="4F8D69"/>
                </a:solidFill>
              </a:rPr>
              <a:t>IEA World Energy Outlook 2009 Reference Case</a:t>
            </a:r>
          </a:p>
        </p:txBody>
      </p:sp>
      <p:pic>
        <p:nvPicPr>
          <p:cNvPr id="16386" name="Picture 2"/>
          <p:cNvPicPr>
            <a:picLocks noChangeAspect="1" noChangeArrowheads="1"/>
          </p:cNvPicPr>
          <p:nvPr/>
        </p:nvPicPr>
        <p:blipFill>
          <a:blip r:embed="rId2" cstate="print"/>
          <a:srcRect l="8219" t="3968" b="27778"/>
          <a:stretch>
            <a:fillRect/>
          </a:stretch>
        </p:blipFill>
        <p:spPr bwMode="auto">
          <a:xfrm>
            <a:off x="784738" y="1313180"/>
            <a:ext cx="8295762" cy="4503420"/>
          </a:xfrm>
          <a:prstGeom prst="rect">
            <a:avLst/>
          </a:prstGeom>
          <a:noFill/>
          <a:ln w="9525">
            <a:noFill/>
            <a:miter lim="800000"/>
            <a:headEnd/>
            <a:tailEnd/>
          </a:ln>
          <a:effectLst/>
        </p:spPr>
      </p:pic>
      <p:sp>
        <p:nvSpPr>
          <p:cNvPr id="11"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1000" y="-200025"/>
            <a:ext cx="8305800" cy="1143000"/>
          </a:xfrm>
        </p:spPr>
        <p:txBody>
          <a:bodyPr/>
          <a:lstStyle/>
          <a:p>
            <a:r>
              <a:rPr lang="en-US" smtClean="0"/>
              <a:t>The Market Favors Expanded Use of </a:t>
            </a:r>
            <a:br>
              <a:rPr lang="en-US" smtClean="0"/>
            </a:br>
            <a:r>
              <a:rPr lang="en-US" smtClean="0"/>
              <a:t>Unconventional Natural Gas</a:t>
            </a:r>
          </a:p>
        </p:txBody>
      </p:sp>
      <p:sp>
        <p:nvSpPr>
          <p:cNvPr id="37892"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8A69F5-B2CA-45B9-94E3-7828DEDF9EA4}" type="slidenum">
              <a:rPr lang="en-US" smtClean="0"/>
              <a:pPr fontAlgn="base">
                <a:spcBef>
                  <a:spcPct val="0"/>
                </a:spcBef>
                <a:spcAft>
                  <a:spcPct val="0"/>
                </a:spcAft>
              </a:pPr>
              <a:t>32</a:t>
            </a:fld>
            <a:endParaRPr lang="en-US" smtClean="0"/>
          </a:p>
        </p:txBody>
      </p:sp>
      <p:sp>
        <p:nvSpPr>
          <p:cNvPr id="6" name="TextBox 5"/>
          <p:cNvSpPr txBox="1"/>
          <p:nvPr/>
        </p:nvSpPr>
        <p:spPr>
          <a:xfrm>
            <a:off x="952500" y="930275"/>
            <a:ext cx="7239000" cy="92392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dirty="0"/>
              <a:t>Today, perhaps the biggest change to the energy system is not expanded use of nuclear or renewable energy, but the development of shale gas formations through horizontal drilling and hydraulic fracturing.</a:t>
            </a:r>
          </a:p>
        </p:txBody>
      </p:sp>
      <p:pic>
        <p:nvPicPr>
          <p:cNvPr id="7169" name="Picture 1"/>
          <p:cNvPicPr>
            <a:picLocks noChangeAspect="1" noChangeArrowheads="1"/>
          </p:cNvPicPr>
          <p:nvPr/>
        </p:nvPicPr>
        <p:blipFill>
          <a:blip r:embed="rId3" cstate="print"/>
          <a:srcRect/>
          <a:stretch>
            <a:fillRect/>
          </a:stretch>
        </p:blipFill>
        <p:spPr bwMode="auto">
          <a:xfrm>
            <a:off x="348437" y="1905000"/>
            <a:ext cx="5745567" cy="4127500"/>
          </a:xfrm>
          <a:prstGeom prst="rect">
            <a:avLst/>
          </a:prstGeom>
          <a:noFill/>
          <a:ln w="9525">
            <a:noFill/>
            <a:miter lim="800000"/>
            <a:headEnd/>
            <a:tailEnd/>
          </a:ln>
        </p:spPr>
      </p:pic>
      <p:sp>
        <p:nvSpPr>
          <p:cNvPr id="10" name="Rectangle 7"/>
          <p:cNvSpPr>
            <a:spLocks noChangeArrowheads="1"/>
          </p:cNvSpPr>
          <p:nvPr/>
        </p:nvSpPr>
        <p:spPr bwMode="auto">
          <a:xfrm>
            <a:off x="304800" y="6002179"/>
            <a:ext cx="8686800" cy="246221"/>
          </a:xfrm>
          <a:prstGeom prst="rect">
            <a:avLst/>
          </a:prstGeom>
          <a:noFill/>
          <a:ln w="9525">
            <a:noFill/>
            <a:miter lim="800000"/>
            <a:headEnd/>
            <a:tailEnd/>
          </a:ln>
        </p:spPr>
        <p:txBody>
          <a:bodyPr>
            <a:spAutoFit/>
          </a:bodyPr>
          <a:lstStyle/>
          <a:p>
            <a:r>
              <a:rPr lang="en-US" sz="1000" b="1" i="1" dirty="0" smtClean="0">
                <a:solidFill>
                  <a:srgbClr val="146737"/>
                </a:solidFill>
              </a:rPr>
              <a:t>Source: Department of Energy, Energy Information Administration Annual Energy Outlook 2009, Reference Case.</a:t>
            </a:r>
            <a:endParaRPr lang="en-US" sz="1000" b="1" dirty="0">
              <a:solidFill>
                <a:srgbClr val="146737"/>
              </a:solidFill>
            </a:endParaRPr>
          </a:p>
        </p:txBody>
      </p:sp>
      <p:sp>
        <p:nvSpPr>
          <p:cNvPr id="37895" name="TextBox 6"/>
          <p:cNvSpPr txBox="1">
            <a:spLocks noChangeArrowheads="1"/>
          </p:cNvSpPr>
          <p:nvPr/>
        </p:nvSpPr>
        <p:spPr bwMode="auto">
          <a:xfrm>
            <a:off x="5958114" y="2755900"/>
            <a:ext cx="2895600" cy="1816100"/>
          </a:xfrm>
          <a:prstGeom prst="rect">
            <a:avLst/>
          </a:prstGeom>
          <a:noFill/>
          <a:ln w="9525">
            <a:noFill/>
            <a:miter lim="800000"/>
            <a:headEnd/>
            <a:tailEnd/>
          </a:ln>
        </p:spPr>
        <p:txBody>
          <a:bodyPr>
            <a:spAutoFit/>
          </a:bodyPr>
          <a:lstStyle/>
          <a:p>
            <a:r>
              <a:rPr lang="en-US" sz="1400" b="1" dirty="0">
                <a:solidFill>
                  <a:srgbClr val="146737"/>
                </a:solidFill>
              </a:rPr>
              <a:t>Proved natural gas reserves at the end of last year were 244.7 trillion cubic feet (</a:t>
            </a:r>
            <a:r>
              <a:rPr lang="en-US" sz="1400" b="1" dirty="0" err="1">
                <a:solidFill>
                  <a:srgbClr val="146737"/>
                </a:solidFill>
              </a:rPr>
              <a:t>tcf</a:t>
            </a:r>
            <a:r>
              <a:rPr lang="en-US" sz="1400" b="1" dirty="0">
                <a:solidFill>
                  <a:srgbClr val="146737"/>
                </a:solidFill>
              </a:rPr>
              <a:t>), the highest level since reports commenced in 1977. </a:t>
            </a:r>
          </a:p>
          <a:p>
            <a:endParaRPr lang="en-US" sz="1400" b="1" dirty="0">
              <a:solidFill>
                <a:srgbClr val="146737"/>
              </a:solidFill>
            </a:endParaRPr>
          </a:p>
          <a:p>
            <a:r>
              <a:rPr lang="en-US" sz="1400" b="1" dirty="0"/>
              <a:t>Proved reserves of shale gas grew by 8.9 </a:t>
            </a:r>
            <a:r>
              <a:rPr lang="en-US" sz="1400" b="1" dirty="0" err="1"/>
              <a:t>tcf</a:t>
            </a:r>
            <a:r>
              <a:rPr lang="en-US" sz="1400" b="1" dirty="0"/>
              <a:t> to </a:t>
            </a:r>
            <a:r>
              <a:rPr lang="en-US" sz="1400" b="1" dirty="0" smtClean="0"/>
              <a:t>32.8 </a:t>
            </a:r>
            <a:r>
              <a:rPr lang="en-US" sz="1400" b="1" dirty="0" err="1"/>
              <a:t>tcf</a:t>
            </a:r>
            <a:r>
              <a:rPr lang="en-US" sz="1400" b="1" dirty="0"/>
              <a:t>.</a:t>
            </a:r>
          </a:p>
        </p:txBody>
      </p:sp>
      <p:sp>
        <p:nvSpPr>
          <p:cNvPr id="9" name="Footer Placeholder 7"/>
          <p:cNvSpPr>
            <a:spLocks noGrp="1"/>
          </p:cNvSpPr>
          <p:nvPr>
            <p:ph type="ftr" sz="quarter" idx="10"/>
          </p:nvPr>
        </p:nvSpPr>
        <p:spPr bwMode="auto">
          <a:xfrm>
            <a:off x="3200400" y="6356350"/>
            <a:ext cx="52578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46" name="Rectangle 26"/>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65923" name="Text Box 3"/>
          <p:cNvSpPr txBox="1">
            <a:spLocks noChangeArrowheads="1"/>
          </p:cNvSpPr>
          <p:nvPr/>
        </p:nvSpPr>
        <p:spPr bwMode="auto">
          <a:xfrm>
            <a:off x="492125" y="2158534"/>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sp>
        <p:nvSpPr>
          <p:cNvPr id="465925" name="Text Box 5"/>
          <p:cNvSpPr txBox="1">
            <a:spLocks noChangeArrowheads="1"/>
          </p:cNvSpPr>
          <p:nvPr/>
        </p:nvSpPr>
        <p:spPr bwMode="auto">
          <a:xfrm>
            <a:off x="8970818" y="6649291"/>
            <a:ext cx="115416" cy="193659"/>
          </a:xfrm>
          <a:prstGeom prst="rect">
            <a:avLst/>
          </a:prstGeom>
          <a:noFill/>
          <a:ln w="9525" algn="ctr">
            <a:noFill/>
            <a:miter lim="800000"/>
            <a:headEnd/>
            <a:tailEnd/>
          </a:ln>
          <a:effectLst/>
        </p:spPr>
        <p:txBody>
          <a:bodyPr wrap="none" lIns="0" tIns="41029" rIns="0" bIns="41029">
            <a:spAutoFit/>
          </a:bodyPr>
          <a:lstStyle/>
          <a:p>
            <a:pPr defTabSz="914608"/>
            <a:fld id="{70E1A804-DE7F-4A52-A8BE-BFE245952544}" type="slidenum">
              <a:rPr lang="en-US" sz="900">
                <a:solidFill>
                  <a:schemeClr val="tx1"/>
                </a:solidFill>
                <a:latin typeface="Times New Roman" pitchFamily="18" charset="0"/>
              </a:rPr>
              <a:pPr defTabSz="914608"/>
              <a:t>33</a:t>
            </a:fld>
            <a:endParaRPr lang="en-US" sz="900" dirty="0">
              <a:solidFill>
                <a:schemeClr val="tx1"/>
              </a:solidFill>
              <a:latin typeface="Times New Roman" pitchFamily="18" charset="0"/>
            </a:endParaRP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8"/>
          <p:cNvPicPr>
            <a:picLocks noChangeAspect="1" noChangeArrowheads="1"/>
          </p:cNvPicPr>
          <p:nvPr/>
        </p:nvPicPr>
        <p:blipFill>
          <a:blip r:embed="rId2" cstate="print"/>
          <a:srcRect b="13953"/>
          <a:stretch>
            <a:fillRect/>
          </a:stretch>
        </p:blipFill>
        <p:spPr bwMode="auto">
          <a:xfrm>
            <a:off x="303213" y="1000125"/>
            <a:ext cx="8469312" cy="4862513"/>
          </a:xfrm>
          <a:prstGeom prst="rect">
            <a:avLst/>
          </a:prstGeom>
          <a:noFill/>
          <a:ln w="9525">
            <a:noFill/>
            <a:miter lim="800000"/>
            <a:headEnd/>
            <a:tailEnd/>
          </a:ln>
        </p:spPr>
      </p:pic>
      <p:sp>
        <p:nvSpPr>
          <p:cNvPr id="29699" name="Text Box 69"/>
          <p:cNvSpPr txBox="1">
            <a:spLocks noChangeArrowheads="1"/>
          </p:cNvSpPr>
          <p:nvPr/>
        </p:nvSpPr>
        <p:spPr bwMode="auto">
          <a:xfrm>
            <a:off x="1371600" y="2443163"/>
            <a:ext cx="1525588" cy="889000"/>
          </a:xfrm>
          <a:prstGeom prst="rect">
            <a:avLst/>
          </a:prstGeom>
          <a:solidFill>
            <a:srgbClr val="7AC2FE"/>
          </a:solidFill>
          <a:ln w="9525">
            <a:noFill/>
            <a:miter lim="800000"/>
            <a:headEnd/>
            <a:tailEnd/>
          </a:ln>
        </p:spPr>
        <p:txBody>
          <a:bodyPr lIns="0" tIns="41029" rIns="0" bIns="41029">
            <a:spAutoFit/>
          </a:bodyPr>
          <a:lstStyle/>
          <a:p>
            <a:pPr algn="ctr">
              <a:lnSpc>
                <a:spcPct val="95000"/>
              </a:lnSpc>
            </a:pPr>
            <a:r>
              <a:rPr lang="en-US" sz="1900"/>
              <a:t>Domestic</a:t>
            </a:r>
          </a:p>
          <a:p>
            <a:pPr algn="ctr">
              <a:lnSpc>
                <a:spcPct val="95000"/>
              </a:lnSpc>
            </a:pPr>
            <a:r>
              <a:rPr lang="en-US" sz="1900"/>
              <a:t>Production:</a:t>
            </a:r>
          </a:p>
          <a:p>
            <a:pPr algn="ctr">
              <a:lnSpc>
                <a:spcPct val="95000"/>
              </a:lnSpc>
            </a:pPr>
            <a:r>
              <a:rPr lang="en-US" sz="1900"/>
              <a:t>74 Quads</a:t>
            </a:r>
          </a:p>
        </p:txBody>
      </p:sp>
      <p:pic>
        <p:nvPicPr>
          <p:cNvPr id="29700" name="Picture 70"/>
          <p:cNvPicPr>
            <a:picLocks noChangeAspect="1" noChangeArrowheads="1"/>
          </p:cNvPicPr>
          <p:nvPr/>
        </p:nvPicPr>
        <p:blipFill>
          <a:blip r:embed="rId3" cstate="print"/>
          <a:srcRect/>
          <a:stretch>
            <a:fillRect/>
          </a:stretch>
        </p:blipFill>
        <p:spPr bwMode="auto">
          <a:xfrm>
            <a:off x="1062038" y="4478338"/>
            <a:ext cx="1497012" cy="509587"/>
          </a:xfrm>
          <a:prstGeom prst="rect">
            <a:avLst/>
          </a:prstGeom>
          <a:noFill/>
          <a:ln w="9525">
            <a:noFill/>
            <a:miter lim="800000"/>
            <a:headEnd/>
            <a:tailEnd/>
          </a:ln>
        </p:spPr>
      </p:pic>
      <p:sp>
        <p:nvSpPr>
          <p:cNvPr id="29701" name="Text Box 71"/>
          <p:cNvSpPr txBox="1">
            <a:spLocks noChangeArrowheads="1"/>
          </p:cNvSpPr>
          <p:nvPr/>
        </p:nvSpPr>
        <p:spPr bwMode="auto">
          <a:xfrm>
            <a:off x="1357313" y="4386263"/>
            <a:ext cx="1423987" cy="538162"/>
          </a:xfrm>
          <a:prstGeom prst="rect">
            <a:avLst/>
          </a:prstGeom>
          <a:solidFill>
            <a:srgbClr val="7AC2FE"/>
          </a:solidFill>
          <a:ln w="9525" algn="ctr">
            <a:noFill/>
            <a:miter lim="800000"/>
            <a:headEnd/>
            <a:tailEnd/>
          </a:ln>
        </p:spPr>
        <p:txBody>
          <a:bodyPr lIns="0" tIns="0" rIns="0" bIns="0">
            <a:spAutoFit/>
          </a:bodyPr>
          <a:lstStyle/>
          <a:p>
            <a:pPr algn="ctr">
              <a:lnSpc>
                <a:spcPct val="95000"/>
              </a:lnSpc>
            </a:pPr>
            <a:r>
              <a:rPr lang="en-US" sz="1900"/>
              <a:t>Imports:</a:t>
            </a:r>
          </a:p>
          <a:p>
            <a:pPr algn="ctr">
              <a:lnSpc>
                <a:spcPct val="95000"/>
              </a:lnSpc>
            </a:pPr>
            <a:r>
              <a:rPr lang="en-US" sz="1900"/>
              <a:t>33 Quads</a:t>
            </a:r>
          </a:p>
        </p:txBody>
      </p:sp>
      <p:sp>
        <p:nvSpPr>
          <p:cNvPr id="29702" name="Text Box 72"/>
          <p:cNvSpPr txBox="1">
            <a:spLocks noChangeArrowheads="1"/>
          </p:cNvSpPr>
          <p:nvPr/>
        </p:nvSpPr>
        <p:spPr bwMode="auto">
          <a:xfrm>
            <a:off x="5700713" y="3019425"/>
            <a:ext cx="1838325" cy="779463"/>
          </a:xfrm>
          <a:prstGeom prst="rect">
            <a:avLst/>
          </a:prstGeom>
          <a:solidFill>
            <a:srgbClr val="7AC2FE"/>
          </a:solidFill>
          <a:ln w="9525">
            <a:noFill/>
            <a:miter lim="800000"/>
            <a:headEnd/>
            <a:tailEnd/>
          </a:ln>
        </p:spPr>
        <p:txBody>
          <a:bodyPr lIns="0" tIns="123087" rIns="0" bIns="123087">
            <a:spAutoFit/>
          </a:bodyPr>
          <a:lstStyle/>
          <a:p>
            <a:pPr algn="ctr">
              <a:lnSpc>
                <a:spcPct val="95000"/>
              </a:lnSpc>
            </a:pPr>
            <a:r>
              <a:rPr lang="en-US" sz="1900"/>
              <a:t>Consumption:</a:t>
            </a:r>
          </a:p>
          <a:p>
            <a:pPr algn="ctr">
              <a:lnSpc>
                <a:spcPct val="95000"/>
              </a:lnSpc>
            </a:pPr>
            <a:r>
              <a:rPr lang="en-US" sz="1900"/>
              <a:t>99 Quads</a:t>
            </a:r>
          </a:p>
        </p:txBody>
      </p:sp>
      <p:sp>
        <p:nvSpPr>
          <p:cNvPr id="29703" name="Rectangle 73"/>
          <p:cNvSpPr>
            <a:spLocks noChangeArrowheads="1"/>
          </p:cNvSpPr>
          <p:nvPr/>
        </p:nvSpPr>
        <p:spPr bwMode="auto">
          <a:xfrm>
            <a:off x="4111625" y="5257800"/>
            <a:ext cx="1671638" cy="54768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9704" name="Rectangle 74"/>
          <p:cNvSpPr>
            <a:spLocks noChangeArrowheads="1"/>
          </p:cNvSpPr>
          <p:nvPr/>
        </p:nvSpPr>
        <p:spPr bwMode="auto">
          <a:xfrm>
            <a:off x="5487988" y="1089025"/>
            <a:ext cx="1671637" cy="54768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9705" name="Text Box 75"/>
          <p:cNvSpPr txBox="1">
            <a:spLocks noChangeArrowheads="1"/>
          </p:cNvSpPr>
          <p:nvPr/>
        </p:nvSpPr>
        <p:spPr bwMode="auto">
          <a:xfrm>
            <a:off x="4418013" y="5240338"/>
            <a:ext cx="1327150" cy="471487"/>
          </a:xfrm>
          <a:prstGeom prst="rect">
            <a:avLst/>
          </a:prstGeom>
          <a:solidFill>
            <a:schemeClr val="bg1"/>
          </a:solidFill>
          <a:ln w="9525">
            <a:noFill/>
            <a:miter lim="800000"/>
            <a:headEnd/>
            <a:tailEnd/>
          </a:ln>
        </p:spPr>
        <p:txBody>
          <a:bodyPr lIns="0" tIns="41029" rIns="0" bIns="41029">
            <a:spAutoFit/>
          </a:bodyPr>
          <a:lstStyle/>
          <a:p>
            <a:pPr algn="ctr">
              <a:lnSpc>
                <a:spcPct val="85000"/>
              </a:lnSpc>
            </a:pPr>
            <a:r>
              <a:rPr lang="en-US" sz="1500"/>
              <a:t>Adjustments ~1</a:t>
            </a:r>
          </a:p>
        </p:txBody>
      </p:sp>
      <p:sp>
        <p:nvSpPr>
          <p:cNvPr id="29706" name="Text Box 76"/>
          <p:cNvSpPr txBox="1">
            <a:spLocks noChangeArrowheads="1"/>
          </p:cNvSpPr>
          <p:nvPr/>
        </p:nvSpPr>
        <p:spPr bwMode="auto">
          <a:xfrm>
            <a:off x="5195888" y="1003300"/>
            <a:ext cx="1327150" cy="471488"/>
          </a:xfrm>
          <a:prstGeom prst="rect">
            <a:avLst/>
          </a:prstGeom>
          <a:noFill/>
          <a:ln w="9525">
            <a:noFill/>
            <a:miter lim="800000"/>
            <a:headEnd/>
            <a:tailEnd/>
          </a:ln>
        </p:spPr>
        <p:txBody>
          <a:bodyPr lIns="0" tIns="41029" rIns="0" bIns="41029">
            <a:spAutoFit/>
          </a:bodyPr>
          <a:lstStyle/>
          <a:p>
            <a:pPr algn="ctr">
              <a:lnSpc>
                <a:spcPct val="85000"/>
              </a:lnSpc>
            </a:pPr>
            <a:r>
              <a:rPr lang="en-US" sz="1500"/>
              <a:t>Exports</a:t>
            </a:r>
          </a:p>
          <a:p>
            <a:pPr algn="ctr">
              <a:lnSpc>
                <a:spcPct val="85000"/>
              </a:lnSpc>
            </a:pPr>
            <a:r>
              <a:rPr lang="en-US" sz="1500"/>
              <a:t>7 Quads</a:t>
            </a:r>
          </a:p>
        </p:txBody>
      </p:sp>
      <p:sp>
        <p:nvSpPr>
          <p:cNvPr id="29707" name="Text Box 77"/>
          <p:cNvSpPr txBox="1">
            <a:spLocks noChangeArrowheads="1"/>
          </p:cNvSpPr>
          <p:nvPr/>
        </p:nvSpPr>
        <p:spPr bwMode="auto">
          <a:xfrm rot="-5400000">
            <a:off x="-1499394" y="3334544"/>
            <a:ext cx="3538538" cy="431800"/>
          </a:xfrm>
          <a:prstGeom prst="rect">
            <a:avLst/>
          </a:prstGeom>
          <a:solidFill>
            <a:srgbClr val="FFFF99"/>
          </a:solidFill>
          <a:ln w="19050">
            <a:solidFill>
              <a:schemeClr val="tx1"/>
            </a:solidFill>
            <a:miter lim="800000"/>
            <a:headEnd/>
            <a:tailEnd/>
          </a:ln>
        </p:spPr>
        <p:txBody>
          <a:bodyPr lIns="82058" tIns="41029" rIns="82058" bIns="41029">
            <a:spAutoFit/>
          </a:bodyPr>
          <a:lstStyle/>
          <a:p>
            <a:pPr marL="209550" indent="-209550" algn="ctr">
              <a:buFont typeface="Wingdings" pitchFamily="2" charset="2"/>
              <a:buNone/>
            </a:pPr>
            <a:r>
              <a:rPr lang="en-US" sz="2200" b="1">
                <a:solidFill>
                  <a:srgbClr val="FF0000"/>
                </a:solidFill>
              </a:rPr>
              <a:t>Energy Supply (Quads)</a:t>
            </a:r>
          </a:p>
        </p:txBody>
      </p:sp>
      <p:sp>
        <p:nvSpPr>
          <p:cNvPr id="29708" name="Text Box 78"/>
          <p:cNvSpPr txBox="1">
            <a:spLocks noChangeArrowheads="1"/>
          </p:cNvSpPr>
          <p:nvPr/>
        </p:nvSpPr>
        <p:spPr bwMode="auto">
          <a:xfrm rot="-5400000">
            <a:off x="7308851" y="3327400"/>
            <a:ext cx="3135312" cy="433387"/>
          </a:xfrm>
          <a:prstGeom prst="rect">
            <a:avLst/>
          </a:prstGeom>
          <a:solidFill>
            <a:srgbClr val="FFFF99"/>
          </a:solidFill>
          <a:ln w="19050" algn="ctr">
            <a:solidFill>
              <a:schemeClr val="tx1"/>
            </a:solidFill>
            <a:miter lim="800000"/>
            <a:headEnd/>
            <a:tailEnd/>
          </a:ln>
        </p:spPr>
        <p:txBody>
          <a:bodyPr lIns="82058" tIns="41029" rIns="82058" bIns="41029">
            <a:spAutoFit/>
          </a:bodyPr>
          <a:lstStyle/>
          <a:p>
            <a:pPr marL="209550" indent="-209550" algn="ctr">
              <a:buFont typeface="Wingdings" pitchFamily="2" charset="2"/>
              <a:buNone/>
            </a:pPr>
            <a:r>
              <a:rPr lang="en-US" sz="2200" b="1">
                <a:solidFill>
                  <a:srgbClr val="FF0000"/>
                </a:solidFill>
              </a:rPr>
              <a:t>Energy Consumption</a:t>
            </a:r>
          </a:p>
        </p:txBody>
      </p:sp>
      <p:sp>
        <p:nvSpPr>
          <p:cNvPr id="29709" name="Rectangle 80"/>
          <p:cNvSpPr>
            <a:spLocks noChangeArrowheads="1"/>
          </p:cNvSpPr>
          <p:nvPr/>
        </p:nvSpPr>
        <p:spPr bwMode="auto">
          <a:xfrm>
            <a:off x="4946650" y="4910138"/>
            <a:ext cx="661988" cy="317500"/>
          </a:xfrm>
          <a:prstGeom prst="rect">
            <a:avLst/>
          </a:prstGeom>
          <a:solidFill>
            <a:schemeClr val="bg1"/>
          </a:solidFill>
          <a:ln w="9525">
            <a:noFill/>
            <a:miter lim="800000"/>
            <a:headEnd/>
            <a:tailEnd/>
          </a:ln>
        </p:spPr>
        <p:txBody>
          <a:bodyPr wrap="none" anchor="ctr"/>
          <a:lstStyle/>
          <a:p>
            <a:endParaRPr lang="en-US"/>
          </a:p>
        </p:txBody>
      </p:sp>
      <p:sp>
        <p:nvSpPr>
          <p:cNvPr id="29710" name="Line 81"/>
          <p:cNvSpPr>
            <a:spLocks noChangeShapeType="1"/>
          </p:cNvSpPr>
          <p:nvPr/>
        </p:nvSpPr>
        <p:spPr bwMode="auto">
          <a:xfrm flipH="1">
            <a:off x="5132388" y="4905375"/>
            <a:ext cx="346075" cy="125413"/>
          </a:xfrm>
          <a:prstGeom prst="line">
            <a:avLst/>
          </a:prstGeom>
          <a:noFill/>
          <a:ln w="19050">
            <a:solidFill>
              <a:schemeClr val="tx1"/>
            </a:solidFill>
            <a:miter lim="800000"/>
            <a:headEnd type="stealth" w="lg" len="lg"/>
            <a:tailEnd type="none" w="med" len="lg"/>
          </a:ln>
        </p:spPr>
        <p:txBody>
          <a:bodyPr wrap="none"/>
          <a:lstStyle/>
          <a:p>
            <a:endParaRPr lang="en-US"/>
          </a:p>
        </p:txBody>
      </p:sp>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dirty="0">
                <a:solidFill>
                  <a:srgbClr val="106636"/>
                </a:solidFill>
                <a:ea typeface="+mj-ea"/>
                <a:cs typeface="Arial" charset="0"/>
              </a:rPr>
              <a:t>U.S. Energy Flow, 2008</a:t>
            </a:r>
          </a:p>
          <a:p>
            <a:pPr algn="ctr" defTabSz="820738">
              <a:lnSpc>
                <a:spcPct val="95000"/>
              </a:lnSpc>
              <a:defRPr/>
            </a:pPr>
            <a:r>
              <a:rPr lang="en-US" sz="1600" i="1" dirty="0">
                <a:latin typeface="Arial Narrow" pitchFamily="34" charset="0"/>
              </a:rPr>
              <a:t>About 1/3 of U.S. primary energy is imported</a:t>
            </a:r>
            <a:endParaRPr lang="en-US" sz="2200" i="1"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34</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1"/>
          <p:cNvSpPr txBox="1">
            <a:spLocks noChangeArrowheads="1"/>
          </p:cNvSpPr>
          <p:nvPr/>
        </p:nvSpPr>
        <p:spPr bwMode="auto">
          <a:xfrm>
            <a:off x="160338" y="46038"/>
            <a:ext cx="8815387" cy="889000"/>
          </a:xfrm>
          <a:prstGeom prst="rect">
            <a:avLst/>
          </a:prstGeom>
          <a:noFill/>
          <a:ln w="9525" algn="ctr">
            <a:noFill/>
            <a:miter lim="800000"/>
            <a:headEnd/>
            <a:tailEnd/>
          </a:ln>
          <a:effectLst/>
        </p:spPr>
        <p:txBody>
          <a:bodyPr lIns="93503" tIns="46752" rIns="93503" bIns="46752"/>
          <a:lstStyle/>
          <a:p>
            <a:pPr algn="ctr" defTabSz="820738">
              <a:lnSpc>
                <a:spcPct val="95000"/>
              </a:lnSpc>
              <a:defRPr/>
            </a:pPr>
            <a:r>
              <a:rPr lang="en-US" sz="2200" b="1" i="1" dirty="0">
                <a:solidFill>
                  <a:srgbClr val="FF0000"/>
                </a:solidFill>
                <a:effectLst>
                  <a:outerShdw blurRad="38100" dist="38100" dir="2700000" algn="tl">
                    <a:srgbClr val="C0C0C0"/>
                  </a:outerShdw>
                </a:effectLst>
                <a:latin typeface="Arial Narrow" pitchFamily="34" charset="0"/>
              </a:rPr>
              <a:t> </a:t>
            </a:r>
            <a:r>
              <a:rPr lang="en-US" sz="2400" dirty="0">
                <a:solidFill>
                  <a:srgbClr val="106636"/>
                </a:solidFill>
                <a:ea typeface="+mj-ea"/>
                <a:cs typeface="Arial" charset="0"/>
              </a:rPr>
              <a:t>U.S. Energy Flow, 2007 (Quads)</a:t>
            </a:r>
          </a:p>
          <a:p>
            <a:pPr algn="ctr" defTabSz="820738">
              <a:lnSpc>
                <a:spcPct val="95000"/>
              </a:lnSpc>
              <a:defRPr/>
            </a:pPr>
            <a:r>
              <a:rPr lang="en-US" sz="1600" i="1" dirty="0">
                <a:latin typeface="Arial Narrow" pitchFamily="34" charset="0"/>
              </a:rPr>
              <a:t>85% of primary energy is from fossil fuels</a:t>
            </a:r>
          </a:p>
          <a:p>
            <a:pPr algn="ctr" defTabSz="820738">
              <a:lnSpc>
                <a:spcPct val="95000"/>
              </a:lnSpc>
              <a:defRPr/>
            </a:pPr>
            <a:endParaRPr lang="en-US" sz="1600" b="1" i="1" dirty="0">
              <a:solidFill>
                <a:srgbClr val="FF0000"/>
              </a:solidFill>
              <a:effectLst>
                <a:outerShdw blurRad="38100" dist="38100" dir="2700000" algn="tl">
                  <a:srgbClr val="C0C0C0"/>
                </a:outerShdw>
              </a:effectLst>
              <a:latin typeface="Arial Narrow" pitchFamily="34" charset="0"/>
            </a:endParaRPr>
          </a:p>
          <a:p>
            <a:pPr algn="ctr" defTabSz="820738">
              <a:lnSpc>
                <a:spcPct val="95000"/>
              </a:lnSpc>
              <a:defRPr/>
            </a:pPr>
            <a:endParaRPr lang="en-US" sz="2200" b="1" i="1" dirty="0">
              <a:solidFill>
                <a:srgbClr val="FF0000"/>
              </a:solidFill>
              <a:effectLst>
                <a:outerShdw blurRad="38100" dist="38100" dir="2700000" algn="tl">
                  <a:srgbClr val="C0C0C0"/>
                </a:outerShdw>
              </a:effectLst>
              <a:latin typeface="Arial Narrow" pitchFamily="34" charset="0"/>
            </a:endParaRPr>
          </a:p>
        </p:txBody>
      </p:sp>
      <p:pic>
        <p:nvPicPr>
          <p:cNvPr id="30725" name="Picture 17"/>
          <p:cNvPicPr>
            <a:picLocks noChangeAspect="1" noChangeArrowheads="1"/>
          </p:cNvPicPr>
          <p:nvPr/>
        </p:nvPicPr>
        <p:blipFill>
          <a:blip r:embed="rId2" cstate="print"/>
          <a:srcRect l="5420"/>
          <a:stretch>
            <a:fillRect/>
          </a:stretch>
        </p:blipFill>
        <p:spPr bwMode="auto">
          <a:xfrm>
            <a:off x="357188" y="1212850"/>
            <a:ext cx="8858250" cy="4625975"/>
          </a:xfrm>
          <a:prstGeom prst="rect">
            <a:avLst/>
          </a:prstGeom>
          <a:noFill/>
          <a:ln w="19050" algn="ctr">
            <a:noFill/>
            <a:miter lim="800000"/>
            <a:headEnd/>
            <a:tailEnd/>
          </a:ln>
        </p:spPr>
      </p:pic>
      <p:grpSp>
        <p:nvGrpSpPr>
          <p:cNvPr id="2" name="Group 18"/>
          <p:cNvGrpSpPr>
            <a:grpSpLocks/>
          </p:cNvGrpSpPr>
          <p:nvPr/>
        </p:nvGrpSpPr>
        <p:grpSpPr bwMode="auto">
          <a:xfrm>
            <a:off x="3603625" y="2176463"/>
            <a:ext cx="736600" cy="2570162"/>
            <a:chOff x="2494" y="1491"/>
            <a:chExt cx="510"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94" y="2044"/>
              <a:ext cx="510" cy="577"/>
            </a:xfrm>
            <a:prstGeom prst="rect">
              <a:avLst/>
            </a:prstGeom>
            <a:solidFill>
              <a:srgbClr val="BFDBFD"/>
            </a:solidFill>
            <a:ln w="9525">
              <a:noFill/>
              <a:miter lim="800000"/>
              <a:headEnd/>
              <a:tailEnd/>
            </a:ln>
          </p:spPr>
          <p:txBody>
            <a:bodyPr wrap="none" lIns="82058" tIns="41029" rIns="82058" bIns="41029">
              <a:spAutoFit/>
            </a:bodyPr>
            <a:lstStyle/>
            <a:p>
              <a:pPr algn="ctr"/>
              <a:r>
                <a:rPr lang="en-US" sz="1600" b="1">
                  <a:solidFill>
                    <a:srgbClr val="FF0000"/>
                  </a:solidFill>
                  <a:latin typeface="Arial Narrow" pitchFamily="34" charset="0"/>
                </a:rPr>
                <a:t>Supply</a:t>
              </a:r>
            </a:p>
            <a:p>
              <a:pPr algn="ctr"/>
              <a:r>
                <a:rPr lang="en-US" sz="1600" b="1">
                  <a:solidFill>
                    <a:srgbClr val="FF0000"/>
                  </a:solidFill>
                  <a:latin typeface="Arial Narrow" pitchFamily="34" charset="0"/>
                </a:rPr>
                <a:t>107 </a:t>
              </a:r>
            </a:p>
            <a:p>
              <a:pPr algn="ctr"/>
              <a:r>
                <a:rPr lang="en-US" sz="1600" b="1">
                  <a:solidFill>
                    <a:srgbClr val="FF0000"/>
                  </a:solidFill>
                  <a:latin typeface="Arial Narrow" pitchFamily="34" charset="0"/>
                </a:rPr>
                <a:t>Quads</a:t>
              </a:r>
            </a:p>
          </p:txBody>
        </p:sp>
      </p:grpSp>
      <p:grpSp>
        <p:nvGrpSpPr>
          <p:cNvPr id="3" name="Group 22"/>
          <p:cNvGrpSpPr>
            <a:grpSpLocks/>
          </p:cNvGrpSpPr>
          <p:nvPr/>
        </p:nvGrpSpPr>
        <p:grpSpPr bwMode="auto">
          <a:xfrm>
            <a:off x="2508250" y="2184400"/>
            <a:ext cx="1100138" cy="1857375"/>
            <a:chOff x="1735" y="1508"/>
            <a:chExt cx="762"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35" y="2037"/>
              <a:ext cx="762" cy="352"/>
            </a:xfrm>
            <a:prstGeom prst="rect">
              <a:avLst/>
            </a:prstGeom>
            <a:solidFill>
              <a:srgbClr val="BFDBFD"/>
            </a:solidFill>
            <a:ln w="9525">
              <a:noFill/>
              <a:miter lim="800000"/>
              <a:headEnd/>
              <a:tailEnd/>
            </a:ln>
          </p:spPr>
          <p:txBody>
            <a:bodyPr wrap="none" lIns="164117" tIns="41029" rIns="164117" bIns="41029">
              <a:spAutoFit/>
            </a:bodyPr>
            <a:lstStyle/>
            <a:p>
              <a:pPr algn="ctr">
                <a:lnSpc>
                  <a:spcPct val="85000"/>
                </a:lnSpc>
              </a:pPr>
              <a:r>
                <a:rPr lang="en-US" sz="1600" b="1">
                  <a:solidFill>
                    <a:srgbClr val="FF0000"/>
                  </a:solidFill>
                  <a:latin typeface="Arial Narrow" pitchFamily="34" charset="0"/>
                </a:rPr>
                <a:t>Domestic</a:t>
              </a:r>
            </a:p>
            <a:p>
              <a:pPr algn="ctr">
                <a:lnSpc>
                  <a:spcPct val="85000"/>
                </a:lnSpc>
              </a:pPr>
              <a:r>
                <a:rPr lang="en-US" sz="1600" b="1">
                  <a:solidFill>
                    <a:srgbClr val="FF0000"/>
                  </a:solidFill>
                  <a:latin typeface="Arial Narrow" pitchFamily="34" charset="0"/>
                </a:rPr>
                <a:t>67%</a:t>
              </a:r>
            </a:p>
          </p:txBody>
        </p:sp>
      </p:grpSp>
      <p:grpSp>
        <p:nvGrpSpPr>
          <p:cNvPr id="4" name="Group 25"/>
          <p:cNvGrpSpPr>
            <a:grpSpLocks/>
          </p:cNvGrpSpPr>
          <p:nvPr/>
        </p:nvGrpSpPr>
        <p:grpSpPr bwMode="auto">
          <a:xfrm>
            <a:off x="2744788" y="4054475"/>
            <a:ext cx="625475" cy="701675"/>
            <a:chOff x="1902" y="2835"/>
            <a:chExt cx="433"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902" y="2951"/>
              <a:ext cx="433" cy="260"/>
            </a:xfrm>
            <a:prstGeom prst="rect">
              <a:avLst/>
            </a:prstGeom>
            <a:solidFill>
              <a:srgbClr val="BFDBFD"/>
            </a:solidFill>
            <a:ln w="9525">
              <a:noFill/>
              <a:miter lim="800000"/>
              <a:headEnd/>
              <a:tailEnd/>
            </a:ln>
          </p:spPr>
          <p:txBody>
            <a:bodyPr wrap="none" lIns="0" tIns="0" rIns="0" bIns="0">
              <a:spAutoFit/>
            </a:bodyPr>
            <a:lstStyle/>
            <a:p>
              <a:pPr algn="ctr">
                <a:lnSpc>
                  <a:spcPct val="75000"/>
                </a:lnSpc>
              </a:pPr>
              <a:r>
                <a:rPr lang="en-US" sz="1600" b="1">
                  <a:solidFill>
                    <a:srgbClr val="FF0000"/>
                  </a:solidFill>
                  <a:latin typeface="Arial Narrow" pitchFamily="34" charset="0"/>
                </a:rPr>
                <a:t>Imports</a:t>
              </a:r>
            </a:p>
            <a:p>
              <a:pPr algn="ctr">
                <a:lnSpc>
                  <a:spcPct val="75000"/>
                </a:lnSpc>
              </a:pPr>
              <a:r>
                <a:rPr lang="en-US" sz="1600" b="1">
                  <a:solidFill>
                    <a:srgbClr val="FF0000"/>
                  </a:solidFill>
                  <a:latin typeface="Arial Narrow" pitchFamily="34" charset="0"/>
                </a:rPr>
                <a:t>33%</a:t>
              </a:r>
            </a:p>
          </p:txBody>
        </p:sp>
      </p:grpSp>
      <p:sp>
        <p:nvSpPr>
          <p:cNvPr id="43" name="Text Box 28"/>
          <p:cNvSpPr txBox="1">
            <a:spLocks noChangeArrowheads="1"/>
          </p:cNvSpPr>
          <p:nvPr/>
        </p:nvSpPr>
        <p:spPr bwMode="auto">
          <a:xfrm rot="-755368">
            <a:off x="7310438" y="2206625"/>
            <a:ext cx="911225" cy="241300"/>
          </a:xfrm>
          <a:prstGeom prst="rect">
            <a:avLst/>
          </a:prstGeom>
          <a:solidFill>
            <a:srgbClr val="BFDBFD"/>
          </a:solidFill>
          <a:ln w="9525">
            <a:noFill/>
            <a:miter lim="800000"/>
            <a:headEnd/>
            <a:tailEnd/>
          </a:ln>
        </p:spPr>
        <p:txBody>
          <a:bodyPr wrap="none" lIns="0" tIns="0" rIns="0" bIns="0">
            <a:spAutoFit/>
          </a:bodyPr>
          <a:lstStyle/>
          <a:p>
            <a:pPr algn="ctr"/>
            <a:r>
              <a:rPr lang="en-US" sz="1600" b="1">
                <a:solidFill>
                  <a:srgbClr val="FF0000"/>
                </a:solidFill>
                <a:latin typeface="Arial Narrow" pitchFamily="34" charset="0"/>
              </a:rPr>
              <a:t>Residential</a:t>
            </a:r>
          </a:p>
        </p:txBody>
      </p:sp>
      <p:sp>
        <p:nvSpPr>
          <p:cNvPr id="44" name="Text Box 29"/>
          <p:cNvSpPr txBox="1">
            <a:spLocks noChangeArrowheads="1"/>
          </p:cNvSpPr>
          <p:nvPr/>
        </p:nvSpPr>
        <p:spPr bwMode="auto">
          <a:xfrm rot="-268120">
            <a:off x="7267575" y="2767013"/>
            <a:ext cx="1144588" cy="404812"/>
          </a:xfrm>
          <a:prstGeom prst="rect">
            <a:avLst/>
          </a:prstGeom>
          <a:solidFill>
            <a:srgbClr val="BFDBFD"/>
          </a:solidFill>
          <a:ln w="9525">
            <a:noFill/>
            <a:miter lim="800000"/>
            <a:headEnd/>
            <a:tailEnd/>
          </a:ln>
        </p:spPr>
        <p:txBody>
          <a:bodyPr wrap="none" lIns="82058" tIns="82058" rIns="82058" bIns="82058">
            <a:spAutoFit/>
          </a:bodyPr>
          <a:lstStyle/>
          <a:p>
            <a:pPr algn="ctr"/>
            <a:r>
              <a:rPr lang="en-US" sz="1600" b="1">
                <a:solidFill>
                  <a:srgbClr val="FF0000"/>
                </a:solidFill>
                <a:latin typeface="Arial Narrow" pitchFamily="34" charset="0"/>
              </a:rPr>
              <a:t>Commercial</a:t>
            </a:r>
          </a:p>
        </p:txBody>
      </p:sp>
      <p:sp>
        <p:nvSpPr>
          <p:cNvPr id="45" name="Text Box 30"/>
          <p:cNvSpPr txBox="1">
            <a:spLocks noChangeArrowheads="1"/>
          </p:cNvSpPr>
          <p:nvPr/>
        </p:nvSpPr>
        <p:spPr bwMode="auto">
          <a:xfrm>
            <a:off x="7181850" y="3430588"/>
            <a:ext cx="1098550" cy="404812"/>
          </a:xfrm>
          <a:prstGeom prst="rect">
            <a:avLst/>
          </a:prstGeom>
          <a:solidFill>
            <a:srgbClr val="BFDBFD"/>
          </a:solidFill>
          <a:ln w="9525">
            <a:noFill/>
            <a:miter lim="800000"/>
            <a:headEnd/>
            <a:tailEnd/>
          </a:ln>
        </p:spPr>
        <p:txBody>
          <a:bodyPr wrap="none" lIns="164117" tIns="82058" rIns="164117" bIns="82058">
            <a:spAutoFit/>
          </a:bodyPr>
          <a:lstStyle/>
          <a:p>
            <a:pPr algn="ctr"/>
            <a:r>
              <a:rPr lang="en-US" sz="1600" b="1">
                <a:solidFill>
                  <a:srgbClr val="FF0000"/>
                </a:solidFill>
                <a:latin typeface="Arial Narrow" pitchFamily="34" charset="0"/>
              </a:rPr>
              <a:t>Industrial</a:t>
            </a:r>
          </a:p>
        </p:txBody>
      </p:sp>
      <p:grpSp>
        <p:nvGrpSpPr>
          <p:cNvPr id="5" name="Group 31"/>
          <p:cNvGrpSpPr>
            <a:grpSpLocks/>
          </p:cNvGrpSpPr>
          <p:nvPr/>
        </p:nvGrpSpPr>
        <p:grpSpPr bwMode="auto">
          <a:xfrm>
            <a:off x="6040438" y="2224088"/>
            <a:ext cx="944562" cy="2525712"/>
            <a:chOff x="4189" y="1525"/>
            <a:chExt cx="654" cy="1803"/>
          </a:xfrm>
        </p:grpSpPr>
        <p:sp>
          <p:nvSpPr>
            <p:cNvPr id="30744" name="Line 32"/>
            <p:cNvSpPr>
              <a:spLocks noChangeShapeType="1"/>
            </p:cNvSpPr>
            <p:nvPr/>
          </p:nvSpPr>
          <p:spPr bwMode="auto">
            <a:xfrm>
              <a:off x="4517" y="1525"/>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89" y="2044"/>
              <a:ext cx="654" cy="577"/>
            </a:xfrm>
            <a:prstGeom prst="rect">
              <a:avLst/>
            </a:prstGeom>
            <a:solidFill>
              <a:srgbClr val="BFDBFD"/>
            </a:solidFill>
            <a:ln w="9525">
              <a:noFill/>
              <a:miter lim="800000"/>
              <a:headEnd/>
              <a:tailEnd/>
            </a:ln>
          </p:spPr>
          <p:txBody>
            <a:bodyPr wrap="none" lIns="82058" tIns="41029" rIns="82058" bIns="41029">
              <a:spAutoFit/>
            </a:bodyPr>
            <a:lstStyle/>
            <a:p>
              <a:pPr algn="ctr"/>
              <a:r>
                <a:rPr lang="en-US" sz="1600" b="1">
                  <a:solidFill>
                    <a:srgbClr val="FF0000"/>
                  </a:solidFill>
                  <a:latin typeface="Arial Narrow" pitchFamily="34" charset="0"/>
                </a:rPr>
                <a:t>Consume</a:t>
              </a:r>
            </a:p>
            <a:p>
              <a:pPr algn="ctr"/>
              <a:r>
                <a:rPr lang="en-US" sz="1600" b="1">
                  <a:solidFill>
                    <a:srgbClr val="FF0000"/>
                  </a:solidFill>
                  <a:latin typeface="Arial Narrow" pitchFamily="34" charset="0"/>
                </a:rPr>
                <a:t>102 </a:t>
              </a:r>
            </a:p>
            <a:p>
              <a:pPr algn="ctr"/>
              <a:r>
                <a:rPr lang="en-US" sz="1600" b="1">
                  <a:solidFill>
                    <a:srgbClr val="FF0000"/>
                  </a:solidFill>
                  <a:latin typeface="Arial Narrow" pitchFamily="34" charset="0"/>
                </a:rPr>
                <a:t>Quads</a:t>
              </a:r>
            </a:p>
          </p:txBody>
        </p:sp>
      </p:grpSp>
      <p:grpSp>
        <p:nvGrpSpPr>
          <p:cNvPr id="6" name="Group 34"/>
          <p:cNvGrpSpPr>
            <a:grpSpLocks/>
          </p:cNvGrpSpPr>
          <p:nvPr/>
        </p:nvGrpSpPr>
        <p:grpSpPr bwMode="auto">
          <a:xfrm>
            <a:off x="5741988" y="4284663"/>
            <a:ext cx="1338262" cy="309562"/>
            <a:chOff x="3977" y="3013"/>
            <a:chExt cx="927" cy="221"/>
          </a:xfrm>
        </p:grpSpPr>
        <p:sp>
          <p:nvSpPr>
            <p:cNvPr id="30742" name="Text Box 35"/>
            <p:cNvSpPr txBox="1">
              <a:spLocks noChangeArrowheads="1"/>
            </p:cNvSpPr>
            <p:nvPr/>
          </p:nvSpPr>
          <p:spPr bwMode="auto">
            <a:xfrm>
              <a:off x="3997" y="3013"/>
              <a:ext cx="907" cy="173"/>
            </a:xfrm>
            <a:prstGeom prst="rect">
              <a:avLst/>
            </a:prstGeom>
            <a:solidFill>
              <a:srgbClr val="BFDBFD"/>
            </a:solidFill>
            <a:ln w="9525">
              <a:noFill/>
              <a:miter lim="800000"/>
              <a:headEnd/>
              <a:tailEnd/>
            </a:ln>
          </p:spPr>
          <p:txBody>
            <a:bodyPr lIns="82058" tIns="0" rIns="0" bIns="0">
              <a:spAutoFit/>
            </a:bodyPr>
            <a:lstStyle/>
            <a:p>
              <a:r>
                <a:rPr lang="en-US" sz="1600" b="1">
                  <a:solidFill>
                    <a:srgbClr val="FF0000"/>
                  </a:solidFill>
                  <a:latin typeface="Arial Narrow" pitchFamily="34" charset="0"/>
                </a:rPr>
                <a:t>Nuclear 8%</a:t>
              </a:r>
            </a:p>
          </p:txBody>
        </p:sp>
        <p:sp>
          <p:nvSpPr>
            <p:cNvPr id="30743" name="Line 36"/>
            <p:cNvSpPr>
              <a:spLocks noChangeShapeType="1"/>
            </p:cNvSpPr>
            <p:nvPr/>
          </p:nvSpPr>
          <p:spPr bwMode="auto">
            <a:xfrm>
              <a:off x="3977" y="3141"/>
              <a:ext cx="0" cy="93"/>
            </a:xfrm>
            <a:prstGeom prst="line">
              <a:avLst/>
            </a:prstGeom>
            <a:noFill/>
            <a:ln w="28575">
              <a:solidFill>
                <a:srgbClr val="FF0000"/>
              </a:solidFill>
              <a:round/>
              <a:headEnd type="none" w="lg" len="lg"/>
              <a:tailEnd type="none" w="lg" len="lg"/>
            </a:ln>
          </p:spPr>
          <p:txBody>
            <a:bodyPr/>
            <a:lstStyle/>
            <a:p>
              <a:endParaRPr lang="en-US"/>
            </a:p>
          </p:txBody>
        </p:sp>
      </p:grpSp>
      <p:grpSp>
        <p:nvGrpSpPr>
          <p:cNvPr id="7" name="Group 37"/>
          <p:cNvGrpSpPr>
            <a:grpSpLocks/>
          </p:cNvGrpSpPr>
          <p:nvPr/>
        </p:nvGrpSpPr>
        <p:grpSpPr bwMode="auto">
          <a:xfrm>
            <a:off x="5741988" y="4481513"/>
            <a:ext cx="1289050" cy="250825"/>
            <a:chOff x="3978" y="3150"/>
            <a:chExt cx="893" cy="180"/>
          </a:xfrm>
        </p:grpSpPr>
        <p:sp>
          <p:nvSpPr>
            <p:cNvPr id="30740" name="Text Box 38"/>
            <p:cNvSpPr txBox="1">
              <a:spLocks noChangeArrowheads="1"/>
            </p:cNvSpPr>
            <p:nvPr/>
          </p:nvSpPr>
          <p:spPr bwMode="auto">
            <a:xfrm>
              <a:off x="3991" y="3150"/>
              <a:ext cx="880" cy="173"/>
            </a:xfrm>
            <a:prstGeom prst="rect">
              <a:avLst/>
            </a:prstGeom>
            <a:solidFill>
              <a:srgbClr val="BFDBFD"/>
            </a:solidFill>
            <a:ln w="9525">
              <a:noFill/>
              <a:miter lim="800000"/>
              <a:headEnd/>
              <a:tailEnd/>
            </a:ln>
          </p:spPr>
          <p:txBody>
            <a:bodyPr wrap="none" lIns="82058" tIns="0" rIns="0" bIns="0">
              <a:spAutoFit/>
            </a:bodyPr>
            <a:lstStyle/>
            <a:p>
              <a:r>
                <a:rPr lang="en-US" sz="1600" b="1">
                  <a:solidFill>
                    <a:srgbClr val="FF0000"/>
                  </a:solidFill>
                  <a:latin typeface="Arial Narrow" pitchFamily="34" charset="0"/>
                </a:rPr>
                <a:t>Renewable 7%</a:t>
              </a:r>
            </a:p>
          </p:txBody>
        </p:sp>
        <p:sp>
          <p:nvSpPr>
            <p:cNvPr id="30741" name="Line 39"/>
            <p:cNvSpPr>
              <a:spLocks noChangeShapeType="1"/>
            </p:cNvSpPr>
            <p:nvPr/>
          </p:nvSpPr>
          <p:spPr bwMode="auto">
            <a:xfrm>
              <a:off x="3978" y="3237"/>
              <a:ext cx="0" cy="93"/>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8" name="Group 40"/>
          <p:cNvGrpSpPr>
            <a:grpSpLocks/>
          </p:cNvGrpSpPr>
          <p:nvPr/>
        </p:nvGrpSpPr>
        <p:grpSpPr bwMode="auto">
          <a:xfrm>
            <a:off x="5484813" y="2244725"/>
            <a:ext cx="492125" cy="2230438"/>
            <a:chOff x="3808" y="1536"/>
            <a:chExt cx="342"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808" y="2185"/>
              <a:ext cx="342" cy="294"/>
            </a:xfrm>
            <a:prstGeom prst="rect">
              <a:avLst/>
            </a:prstGeom>
            <a:solidFill>
              <a:srgbClr val="BFDBFD"/>
            </a:solidFill>
            <a:ln w="9525" algn="ctr">
              <a:noFill/>
              <a:miter lim="800000"/>
              <a:headEnd/>
              <a:tailEnd/>
            </a:ln>
          </p:spPr>
          <p:txBody>
            <a:bodyPr wrap="none" lIns="0" tIns="0" rIns="0" bIns="0">
              <a:spAutoFit/>
            </a:bodyPr>
            <a:lstStyle/>
            <a:p>
              <a:pPr algn="ctr">
                <a:lnSpc>
                  <a:spcPct val="85000"/>
                </a:lnSpc>
              </a:pPr>
              <a:r>
                <a:rPr lang="en-US" sz="1600" b="1">
                  <a:solidFill>
                    <a:srgbClr val="FF0000"/>
                  </a:solidFill>
                  <a:latin typeface="Arial Narrow" pitchFamily="34" charset="0"/>
                </a:rPr>
                <a:t>Fossil</a:t>
              </a:r>
            </a:p>
            <a:p>
              <a:pPr algn="ctr">
                <a:lnSpc>
                  <a:spcPct val="85000"/>
                </a:lnSpc>
              </a:pPr>
              <a:r>
                <a:rPr lang="en-US" sz="1600" b="1">
                  <a:solidFill>
                    <a:srgbClr val="FF0000"/>
                  </a:solidFill>
                  <a:latin typeface="Arial Narrow" pitchFamily="34" charset="0"/>
                </a:rPr>
                <a:t>85%</a:t>
              </a:r>
            </a:p>
          </p:txBody>
        </p:sp>
      </p:grpSp>
      <p:sp>
        <p:nvSpPr>
          <p:cNvPr id="58" name="Text Box 43"/>
          <p:cNvSpPr txBox="1">
            <a:spLocks noChangeArrowheads="1"/>
          </p:cNvSpPr>
          <p:nvPr/>
        </p:nvSpPr>
        <p:spPr bwMode="auto">
          <a:xfrm rot="431252">
            <a:off x="7046913" y="4230688"/>
            <a:ext cx="1201737" cy="404812"/>
          </a:xfrm>
          <a:prstGeom prst="rect">
            <a:avLst/>
          </a:prstGeom>
          <a:solidFill>
            <a:srgbClr val="BFDBFD"/>
          </a:solidFill>
          <a:ln w="9525">
            <a:noFill/>
            <a:miter lim="800000"/>
            <a:headEnd/>
            <a:tailEnd/>
          </a:ln>
        </p:spPr>
        <p:txBody>
          <a:bodyPr wrap="none" lIns="0" tIns="82058" rIns="0" bIns="82058">
            <a:spAutoFit/>
          </a:bodyPr>
          <a:lstStyle/>
          <a:p>
            <a:pPr algn="ctr"/>
            <a:r>
              <a:rPr lang="en-US" sz="1600" b="1">
                <a:solidFill>
                  <a:srgbClr val="FF0000"/>
                </a:solidFill>
                <a:latin typeface="Arial Narrow" pitchFamily="34" charset="0"/>
              </a:rPr>
              <a:t>Transportation</a:t>
            </a:r>
          </a:p>
        </p:txBody>
      </p:sp>
      <p:pic>
        <p:nvPicPr>
          <p:cNvPr id="30737" name="Picture 45"/>
          <p:cNvPicPr>
            <a:picLocks noChangeAspect="1" noChangeArrowheads="1"/>
          </p:cNvPicPr>
          <p:nvPr/>
        </p:nvPicPr>
        <p:blipFill>
          <a:blip r:embed="rId3" cstate="print"/>
          <a:srcRect/>
          <a:stretch>
            <a:fillRect/>
          </a:stretch>
        </p:blipFill>
        <p:spPr bwMode="auto">
          <a:xfrm>
            <a:off x="15875" y="5241925"/>
            <a:ext cx="1314450" cy="990600"/>
          </a:xfrm>
          <a:prstGeom prst="rect">
            <a:avLst/>
          </a:prstGeom>
          <a:noFill/>
          <a:ln w="19050" algn="ctr">
            <a:noFill/>
            <a:miter lim="800000"/>
            <a:headEnd/>
            <a:tailEnd/>
          </a:ln>
        </p:spPr>
      </p:pic>
      <p:sp>
        <p:nvSpPr>
          <p:cNvPr id="32"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35</a:t>
            </a:fld>
            <a:endParaRPr lang="en-US" dirty="0" smtClean="0">
              <a:latin typeface="Arial" charset="0"/>
              <a:cs typeface="Arial" charset="0"/>
            </a:endParaRPr>
          </a:p>
        </p:txBody>
      </p:sp>
      <p:sp>
        <p:nvSpPr>
          <p:cNvPr id="34"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U.S. Energy Production and Usage in 2008</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800" b="0" i="1"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Units in Quadrillion BTUs</a:t>
            </a:r>
            <a:r>
              <a:rPr kumimoji="0" lang="en-US" sz="1800" b="0" i="1" u="none" strike="noStrike" kern="1200" cap="none" spc="0" normalizeH="0" noProof="0" dirty="0" smtClean="0">
                <a:ln>
                  <a:noFill/>
                </a:ln>
                <a:solidFill>
                  <a:srgbClr val="106636"/>
                </a:solidFill>
                <a:effectLst/>
                <a:uLnTx/>
                <a:uFillTx/>
                <a:latin typeface="Arial" pitchFamily="34" charset="0"/>
                <a:ea typeface="+mj-ea"/>
                <a:cs typeface="Arial" pitchFamily="34" charset="0"/>
              </a:rPr>
              <a:t> (Quads)</a:t>
            </a:r>
            <a:endParaRPr kumimoji="0" lang="en-US" sz="1800" b="0" i="1"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p:txBody>
      </p:sp>
      <p:sp>
        <p:nvSpPr>
          <p:cNvPr id="11"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12"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36</a:t>
            </a:fld>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U.S. Energy Flow, 1950 (Quads)</a:t>
            </a:r>
            <a:endParaRPr lang="en-US" sz="2400" dirty="0">
              <a:solidFill>
                <a:srgbClr val="106636"/>
              </a:solidFill>
              <a:ea typeface="+mj-ea"/>
              <a:cs typeface="Arial" charset="0"/>
            </a:endParaRPr>
          </a:p>
          <a:p>
            <a:pPr algn="ctr" defTabSz="820738">
              <a:lnSpc>
                <a:spcPct val="95000"/>
              </a:lnSpc>
              <a:defRPr/>
            </a:pPr>
            <a:r>
              <a:rPr lang="en-US" sz="1600" i="1" dirty="0" smtClean="0">
                <a:latin typeface="Arial Narrow" pitchFamily="34" charset="0"/>
              </a:rPr>
              <a:t>At midcentury, the U.S. used 1/3 of the primary energy used today </a:t>
            </a:r>
            <a:r>
              <a:rPr lang="en-US" sz="1600" i="1" u="sng" dirty="0" smtClean="0">
                <a:latin typeface="Arial Narrow" pitchFamily="34" charset="0"/>
              </a:rPr>
              <a:t>and with greater overall efficiency</a:t>
            </a:r>
            <a:endParaRPr lang="en-US" sz="2200" i="1" u="sng"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37</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20" name="Picture 3"/>
          <p:cNvPicPr>
            <a:picLocks noChangeAspect="1" noChangeArrowheads="1"/>
          </p:cNvPicPr>
          <p:nvPr/>
        </p:nvPicPr>
        <p:blipFill>
          <a:blip r:embed="rId2" cstate="print"/>
          <a:srcRect l="15823" t="5331" r="10127" b="4547"/>
          <a:stretch>
            <a:fillRect/>
          </a:stretch>
        </p:blipFill>
        <p:spPr bwMode="auto">
          <a:xfrm rot="5400000">
            <a:off x="1619250" y="-666750"/>
            <a:ext cx="5905500" cy="9144000"/>
          </a:xfrm>
          <a:prstGeom prst="rect">
            <a:avLst/>
          </a:prstGeom>
          <a:noFill/>
          <a:ln w="9525">
            <a:noFill/>
            <a:miter lim="800000"/>
            <a:headEnd/>
            <a:tailEnd/>
          </a:ln>
          <a:effectLst/>
        </p:spPr>
      </p:pic>
      <p:pic>
        <p:nvPicPr>
          <p:cNvPr id="22" name="Picture 4"/>
          <p:cNvPicPr>
            <a:picLocks noChangeAspect="1" noChangeArrowheads="1"/>
          </p:cNvPicPr>
          <p:nvPr/>
        </p:nvPicPr>
        <p:blipFill>
          <a:blip r:embed="rId3" cstate="print"/>
          <a:srcRect/>
          <a:stretch>
            <a:fillRect/>
          </a:stretch>
        </p:blipFill>
        <p:spPr bwMode="auto">
          <a:xfrm>
            <a:off x="0" y="5552515"/>
            <a:ext cx="1047750" cy="1305485"/>
          </a:xfrm>
          <a:prstGeom prst="rect">
            <a:avLst/>
          </a:prstGeom>
          <a:noFill/>
          <a:ln w="9525">
            <a:solidFill>
              <a:schemeClr val="tx1"/>
            </a:solidFill>
            <a:miter lim="800000"/>
            <a:headEnd/>
            <a:tailEnd/>
          </a:ln>
          <a:effectLst/>
        </p:spPr>
      </p:pic>
      <p:sp>
        <p:nvSpPr>
          <p:cNvPr id="7" name="Slide Number Placeholder 39"/>
          <p:cNvSpPr txBox="1">
            <a:spLocks/>
          </p:cNvSpPr>
          <p:nvPr/>
        </p:nvSpPr>
        <p:spPr bwMode="auto">
          <a:xfrm>
            <a:off x="8566150" y="6524626"/>
            <a:ext cx="381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944929-F3F1-48F8-BC26-BA0BFE417CEF}" type="slidenum">
              <a:rPr kumimoji="0" lang="en-US" sz="1200" b="0" i="0" u="none" strike="noStrike" kern="1200" cap="none" spc="0" normalizeH="0" baseline="0" noProof="0" smtClean="0">
                <a:ln>
                  <a:noFill/>
                </a:ln>
                <a:solidFill>
                  <a:srgbClr val="106636"/>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b="1" i="1" dirty="0" smtClean="0">
                <a:solidFill>
                  <a:srgbClr val="106636"/>
                </a:solidFill>
                <a:latin typeface="Arial Narrow" pitchFamily="34" charset="0"/>
                <a:ea typeface="+mj-ea"/>
                <a:cs typeface="Arial" charset="0"/>
              </a:rPr>
              <a:t>Overall Efficiency of an Incandescent Bulb </a:t>
            </a:r>
            <a:r>
              <a:rPr lang="en-US" sz="2400" b="1" i="1" dirty="0" smtClean="0">
                <a:solidFill>
                  <a:srgbClr val="106636"/>
                </a:solidFill>
                <a:latin typeface="Arial Narrow" pitchFamily="34" charset="0"/>
                <a:ea typeface="+mj-ea"/>
                <a:cs typeface="Arial" charset="0"/>
                <a:sym typeface="Symbol" pitchFamily="18" charset="2"/>
              </a:rPr>
              <a:t> 2%</a:t>
            </a:r>
            <a:endParaRPr lang="en-US" sz="2400" b="1" i="1" dirty="0">
              <a:solidFill>
                <a:srgbClr val="106636"/>
              </a:solidFill>
              <a:latin typeface="Arial Narrow" pitchFamily="34" charset="0"/>
              <a:ea typeface="+mj-ea"/>
              <a:cs typeface="Arial" charset="0"/>
            </a:endParaRPr>
          </a:p>
          <a:p>
            <a:pPr algn="ctr" defTabSz="820738">
              <a:lnSpc>
                <a:spcPct val="95000"/>
              </a:lnSpc>
              <a:defRPr/>
            </a:pPr>
            <a:r>
              <a:rPr lang="en-US" sz="1600" i="1" dirty="0" smtClean="0">
                <a:latin typeface="Arial Narrow" pitchFamily="34" charset="0"/>
              </a:rPr>
              <a:t>Lighting accounts for 22% of all electricity usage in the U.S.</a:t>
            </a:r>
            <a:endParaRPr lang="en-US" sz="2200" i="1"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38</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5" name="Picture 2" descr="Energy_loss lighter"/>
          <p:cNvPicPr preferRelativeResize="0">
            <a:picLocks noChangeAspect="1" noChangeArrowheads="1"/>
          </p:cNvPicPr>
          <p:nvPr/>
        </p:nvPicPr>
        <p:blipFill>
          <a:blip r:embed="rId2" cstate="print"/>
          <a:srcRect/>
          <a:stretch>
            <a:fillRect/>
          </a:stretch>
        </p:blipFill>
        <p:spPr bwMode="auto">
          <a:xfrm>
            <a:off x="2587626" y="768818"/>
            <a:ext cx="6253306" cy="5235949"/>
          </a:xfrm>
          <a:prstGeom prst="rect">
            <a:avLst/>
          </a:prstGeom>
          <a:noFill/>
        </p:spPr>
      </p:pic>
      <p:sp>
        <p:nvSpPr>
          <p:cNvPr id="6" name="Text Box 3"/>
          <p:cNvSpPr txBox="1">
            <a:spLocks noChangeArrowheads="1"/>
          </p:cNvSpPr>
          <p:nvPr/>
        </p:nvSpPr>
        <p:spPr bwMode="auto">
          <a:xfrm>
            <a:off x="0" y="3306934"/>
            <a:ext cx="4219864" cy="1922403"/>
          </a:xfrm>
          <a:prstGeom prst="rect">
            <a:avLst/>
          </a:prstGeom>
          <a:solidFill>
            <a:schemeClr val="bg1"/>
          </a:solidFill>
          <a:ln w="9525" algn="ctr">
            <a:noFill/>
            <a:miter lim="800000"/>
            <a:headEnd/>
            <a:tailEnd/>
          </a:ln>
          <a:effectLst/>
        </p:spPr>
        <p:txBody>
          <a:bodyPr wrap="square" lIns="82058" tIns="0" rIns="82058" bIns="410291">
            <a:spAutoFit/>
          </a:bodyPr>
          <a:lstStyle/>
          <a:p>
            <a:pPr algn="l" defTabSz="914608">
              <a:lnSpc>
                <a:spcPct val="100000"/>
              </a:lnSpc>
              <a:spcBef>
                <a:spcPct val="0"/>
              </a:spcBef>
            </a:pPr>
            <a:r>
              <a:rPr lang="en-US" sz="1400" b="1" dirty="0"/>
              <a:t>Example of energy lost during conversion and transmission.  Imagine that the coal needed to illuminate an incandescent light bulb contains 100 units of energy when it enters the power plant.  Only two units of energy eventually light the bulb.  The remaining 98 units are lost along the way, primarily as heat.</a:t>
            </a:r>
            <a:endParaRPr lang="en-US" sz="1100" b="1" dirty="0"/>
          </a:p>
        </p:txBody>
      </p:sp>
      <p:pic>
        <p:nvPicPr>
          <p:cNvPr id="7" name="Picture 4" descr="NAS_Energy_cover"/>
          <p:cNvPicPr>
            <a:picLocks noChangeAspect="1" noChangeArrowheads="1"/>
          </p:cNvPicPr>
          <p:nvPr/>
        </p:nvPicPr>
        <p:blipFill>
          <a:blip r:embed="rId3" cstate="print"/>
          <a:srcRect/>
          <a:stretch>
            <a:fillRect/>
          </a:stretch>
        </p:blipFill>
        <p:spPr bwMode="auto">
          <a:xfrm>
            <a:off x="91441" y="4944777"/>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38597" y="2497750"/>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Illumination of the Night Sky</a:t>
            </a:r>
            <a:endParaRPr lang="en-US" sz="2400" dirty="0">
              <a:solidFill>
                <a:srgbClr val="106636"/>
              </a:solidFill>
              <a:ea typeface="+mj-ea"/>
              <a:cs typeface="Arial" charset="0"/>
            </a:endParaRPr>
          </a:p>
          <a:p>
            <a:pPr algn="ctr" defTabSz="820738">
              <a:lnSpc>
                <a:spcPct val="95000"/>
              </a:lnSpc>
              <a:defRPr/>
            </a:pPr>
            <a:r>
              <a:rPr lang="en-US" sz="1600" i="1" dirty="0" smtClean="0">
                <a:latin typeface="Arial Narrow" pitchFamily="34" charset="0"/>
              </a:rPr>
              <a:t>2/3 of U.S. population has lost naked eye visibility of the Milky Way</a:t>
            </a:r>
            <a:endParaRPr lang="en-US" sz="2200" i="1"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39</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5" name="Picture 6" descr="earth_lights_4800"/>
          <p:cNvPicPr>
            <a:picLocks noChangeAspect="1" noChangeArrowheads="1"/>
          </p:cNvPicPr>
          <p:nvPr/>
        </p:nvPicPr>
        <p:blipFill>
          <a:blip r:embed="rId2" cstate="print"/>
          <a:srcRect/>
          <a:stretch>
            <a:fillRect/>
          </a:stretch>
        </p:blipFill>
        <p:spPr bwMode="auto">
          <a:xfrm>
            <a:off x="-14432" y="793750"/>
            <a:ext cx="9167091" cy="6064250"/>
          </a:xfrm>
          <a:prstGeom prst="rect">
            <a:avLst/>
          </a:prstGeom>
          <a:noFill/>
        </p:spPr>
      </p:pic>
      <p:sp>
        <p:nvSpPr>
          <p:cNvPr id="6" name="Text Box 4"/>
          <p:cNvSpPr txBox="1">
            <a:spLocks noChangeArrowheads="1"/>
          </p:cNvSpPr>
          <p:nvPr/>
        </p:nvSpPr>
        <p:spPr bwMode="auto">
          <a:xfrm>
            <a:off x="0" y="6461126"/>
            <a:ext cx="2292903" cy="221359"/>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sz="900" dirty="0">
                <a:solidFill>
                  <a:srgbClr val="808080"/>
                </a:solidFill>
              </a:rPr>
              <a:t>http://visibleearth.nasa.gov/view_rec.php?id=1438l</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Quick Facts</a:t>
            </a:r>
          </a:p>
        </p:txBody>
      </p:sp>
      <p:sp>
        <p:nvSpPr>
          <p:cNvPr id="6" name="Rectangle 3"/>
          <p:cNvSpPr txBox="1">
            <a:spLocks/>
          </p:cNvSpPr>
          <p:nvPr/>
        </p:nvSpPr>
        <p:spPr bwMode="auto">
          <a:xfrm>
            <a:off x="1933575" y="1068388"/>
            <a:ext cx="5307013" cy="5029200"/>
          </a:xfrm>
          <a:prstGeom prst="rect">
            <a:avLst/>
          </a:prstGeom>
          <a:noFill/>
          <a:ln w="9525">
            <a:noFill/>
            <a:miter lim="800000"/>
            <a:headEnd/>
            <a:tailEnd/>
          </a:ln>
        </p:spPr>
        <p:txBody>
          <a:bodyPr/>
          <a:lstStyle/>
          <a:p>
            <a:pPr marL="284163" indent="-284163">
              <a:spcBef>
                <a:spcPts val="0"/>
              </a:spcBef>
              <a:buFont typeface="Wingdings" pitchFamily="2" charset="2"/>
              <a:buChar char="§"/>
              <a:defRPr/>
            </a:pPr>
            <a:r>
              <a:rPr lang="en-US" sz="2400" dirty="0">
                <a:solidFill>
                  <a:schemeClr val="accent3">
                    <a:lumMod val="50000"/>
                  </a:schemeClr>
                </a:solidFill>
                <a:latin typeface="Arial" pitchFamily="34" charset="0"/>
                <a:cs typeface="Arial" pitchFamily="34" charset="0"/>
              </a:rPr>
              <a:t>$26.4B FY 2010 budget request</a:t>
            </a:r>
          </a:p>
          <a:p>
            <a:pPr marL="284163" indent="-284163">
              <a:spcBef>
                <a:spcPts val="0"/>
              </a:spcBef>
              <a:buFont typeface="Wingdings" pitchFamily="2" charset="2"/>
              <a:buChar char="§"/>
              <a:defRPr/>
            </a:pPr>
            <a:r>
              <a:rPr lang="en-US" sz="2400" dirty="0">
                <a:solidFill>
                  <a:schemeClr val="accent3">
                    <a:lumMod val="50000"/>
                  </a:schemeClr>
                </a:solidFill>
                <a:latin typeface="Arial" pitchFamily="34" charset="0"/>
                <a:cs typeface="Arial" pitchFamily="34" charset="0"/>
              </a:rPr>
              <a:t>$36.7B in Recovery Act funds</a:t>
            </a:r>
          </a:p>
          <a:p>
            <a:pPr marL="284163" indent="-284163">
              <a:spcBef>
                <a:spcPts val="0"/>
              </a:spcBef>
              <a:buFont typeface="Wingdings" pitchFamily="2" charset="2"/>
              <a:buChar char="§"/>
              <a:defRPr/>
            </a:pPr>
            <a:r>
              <a:rPr lang="en-US" sz="2400" dirty="0">
                <a:solidFill>
                  <a:schemeClr val="accent3">
                    <a:lumMod val="50000"/>
                  </a:schemeClr>
                </a:solidFill>
                <a:latin typeface="Arial" pitchFamily="34" charset="0"/>
                <a:cs typeface="Arial" pitchFamily="34" charset="0"/>
              </a:rPr>
              <a:t>14,000 Federal employees</a:t>
            </a:r>
          </a:p>
          <a:p>
            <a:pPr marL="284163" indent="-284163">
              <a:spcBef>
                <a:spcPts val="0"/>
              </a:spcBef>
              <a:buFont typeface="Wingdings" pitchFamily="2" charset="2"/>
              <a:buChar char="§"/>
              <a:defRPr/>
            </a:pPr>
            <a:r>
              <a:rPr lang="en-US" sz="2400" dirty="0">
                <a:solidFill>
                  <a:schemeClr val="accent3">
                    <a:lumMod val="50000"/>
                  </a:schemeClr>
                </a:solidFill>
                <a:latin typeface="Arial" pitchFamily="34" charset="0"/>
                <a:cs typeface="Arial" pitchFamily="34" charset="0"/>
              </a:rPr>
              <a:t>93,000 contractor employees</a:t>
            </a:r>
          </a:p>
          <a:p>
            <a:pPr marL="284163" indent="-284163">
              <a:spcBef>
                <a:spcPts val="0"/>
              </a:spcBef>
              <a:buFont typeface="Wingdings" pitchFamily="2" charset="2"/>
              <a:buChar char="§"/>
              <a:defRPr/>
            </a:pPr>
            <a:r>
              <a:rPr lang="en-US" sz="2400" dirty="0">
                <a:solidFill>
                  <a:schemeClr val="accent3">
                    <a:lumMod val="50000"/>
                  </a:schemeClr>
                </a:solidFill>
                <a:latin typeface="Arial" pitchFamily="34" charset="0"/>
                <a:cs typeface="Arial" pitchFamily="34" charset="0"/>
              </a:rPr>
              <a:t>17 National Laboratories</a:t>
            </a:r>
          </a:p>
          <a:p>
            <a:pPr marL="284163" indent="-284163">
              <a:spcBef>
                <a:spcPts val="0"/>
              </a:spcBef>
              <a:buFont typeface="Wingdings" pitchFamily="2" charset="2"/>
              <a:buChar char="§"/>
              <a:defRPr/>
            </a:pPr>
            <a:r>
              <a:rPr lang="en-US" sz="2400" dirty="0">
                <a:solidFill>
                  <a:schemeClr val="accent3">
                    <a:lumMod val="50000"/>
                  </a:schemeClr>
                </a:solidFill>
                <a:latin typeface="Arial" pitchFamily="34" charset="0"/>
                <a:cs typeface="Arial" pitchFamily="34" charset="0"/>
              </a:rPr>
              <a:t>4 Power Marketing Administrations</a:t>
            </a:r>
          </a:p>
          <a:p>
            <a:pPr marL="284163" indent="-284163">
              <a:spcBef>
                <a:spcPts val="0"/>
              </a:spcBef>
              <a:buFont typeface="Wingdings" pitchFamily="2" charset="2"/>
              <a:buChar char="§"/>
              <a:defRPr/>
            </a:pPr>
            <a:r>
              <a:rPr lang="en-US" sz="2400" dirty="0" smtClean="0">
                <a:solidFill>
                  <a:schemeClr val="accent3">
                    <a:lumMod val="50000"/>
                  </a:schemeClr>
                </a:solidFill>
                <a:latin typeface="Arial" pitchFamily="34" charset="0"/>
                <a:cs typeface="Arial" pitchFamily="34" charset="0"/>
              </a:rPr>
              <a:t>89 </a:t>
            </a:r>
            <a:r>
              <a:rPr lang="en-US" sz="2400" dirty="0">
                <a:solidFill>
                  <a:schemeClr val="accent3">
                    <a:lumMod val="50000"/>
                  </a:schemeClr>
                </a:solidFill>
                <a:latin typeface="Arial" pitchFamily="34" charset="0"/>
                <a:cs typeface="Arial" pitchFamily="34" charset="0"/>
              </a:rPr>
              <a:t>Nobel Laureates</a:t>
            </a:r>
          </a:p>
        </p:txBody>
      </p:sp>
      <p:sp>
        <p:nvSpPr>
          <p:cNvPr id="10244" name="Footer Placeholder 4"/>
          <p:cNvSpPr>
            <a:spLocks noGrp="1"/>
          </p:cNvSpPr>
          <p:nvPr>
            <p:ph type="ftr" sz="quarter" idx="3"/>
          </p:nvPr>
        </p:nvSpPr>
        <p:spPr bwMode="auto">
          <a:xfrm>
            <a:off x="3124200" y="6392863"/>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charset="0"/>
                <a:cs typeface="Arial" charset="0"/>
              </a:rPr>
              <a:t>Advanced Energy 2009</a:t>
            </a:r>
          </a:p>
        </p:txBody>
      </p:sp>
      <p:sp>
        <p:nvSpPr>
          <p:cNvPr id="10245" name="Slide Number Placeholder 6"/>
          <p:cNvSpPr>
            <a:spLocks noGrp="1"/>
          </p:cNvSpPr>
          <p:nvPr>
            <p:ph type="sldNum" sz="quarter" idx="4"/>
          </p:nvPr>
        </p:nvSpPr>
        <p:spPr bwMode="auto">
          <a:xfrm>
            <a:off x="8413750" y="6392863"/>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61AB90C-C8F8-4CBD-AB48-730FCE37B18B}" type="slidenum">
              <a:rPr lang="en-US" smtClean="0">
                <a:latin typeface="Arial" charset="0"/>
                <a:cs typeface="Arial" charset="0"/>
              </a:rPr>
              <a:pPr fontAlgn="base">
                <a:spcBef>
                  <a:spcPct val="0"/>
                </a:spcBef>
                <a:spcAft>
                  <a:spcPct val="0"/>
                </a:spcAft>
              </a:pPr>
              <a:t>4</a:t>
            </a:fld>
            <a:endParaRPr lang="en-US" smtClean="0">
              <a:latin typeface="Arial" charset="0"/>
              <a:cs typeface="Arial" charset="0"/>
            </a:endParaRPr>
          </a:p>
        </p:txBody>
      </p:sp>
      <p:pic>
        <p:nvPicPr>
          <p:cNvPr id="7" name="Picture 2"/>
          <p:cNvPicPr>
            <a:picLocks noChangeAspect="1" noChangeArrowheads="1"/>
          </p:cNvPicPr>
          <p:nvPr/>
        </p:nvPicPr>
        <p:blipFill>
          <a:blip r:embed="rId2" cstate="print"/>
          <a:srcRect l="1817" t="48831" r="1949" b="12553"/>
          <a:stretch>
            <a:fillRect/>
          </a:stretch>
        </p:blipFill>
        <p:spPr bwMode="auto">
          <a:xfrm>
            <a:off x="-427038" y="3883025"/>
            <a:ext cx="9886951" cy="2974975"/>
          </a:xfrm>
          <a:prstGeom prst="rect">
            <a:avLst/>
          </a:prstGeom>
          <a:noFill/>
          <a:ln w="9525">
            <a:noFill/>
            <a:miter lim="800000"/>
            <a:headEnd/>
            <a:tailEnd/>
          </a:ln>
        </p:spPr>
      </p:pic>
      <p:sp>
        <p:nvSpPr>
          <p:cNvPr id="8" name="Rectangle 7"/>
          <p:cNvSpPr/>
          <p:nvPr/>
        </p:nvSpPr>
        <p:spPr>
          <a:xfrm>
            <a:off x="2843213" y="5902325"/>
            <a:ext cx="1055687" cy="7350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81" name="Rectangle 17"/>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469035" y="3583081"/>
            <a:ext cx="2239818" cy="2877110"/>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2332182" y="3784787"/>
            <a:ext cx="2239818" cy="2871507"/>
          </a:xfrm>
          <a:prstGeom prst="rect">
            <a:avLst/>
          </a:prstGeom>
          <a:noFill/>
          <a:ln w="9525">
            <a:noFill/>
            <a:miter lim="800000"/>
            <a:headEnd/>
            <a:tailEnd/>
          </a:ln>
        </p:spPr>
      </p:pic>
      <p:pic>
        <p:nvPicPr>
          <p:cNvPr id="523280" name="Picture 16" descr="globalwarmingisahoaxnewsweek"/>
          <p:cNvPicPr preferRelativeResize="0">
            <a:picLocks noChangeAspect="1" noChangeArrowheads="1"/>
          </p:cNvPicPr>
          <p:nvPr/>
        </p:nvPicPr>
        <p:blipFill>
          <a:blip r:embed="rId5" cstate="print"/>
          <a:srcRect/>
          <a:stretch>
            <a:fillRect/>
          </a:stretch>
        </p:blipFill>
        <p:spPr bwMode="auto">
          <a:xfrm>
            <a:off x="6528955" y="3703544"/>
            <a:ext cx="2239818" cy="2924735"/>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6" cstate="print"/>
          <a:srcRect/>
          <a:stretch>
            <a:fillRect/>
          </a:stretch>
        </p:blipFill>
        <p:spPr bwMode="auto">
          <a:xfrm>
            <a:off x="4398818" y="3721754"/>
            <a:ext cx="2239818" cy="289111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1" name="Text Box 2"/>
          <p:cNvSpPr txBox="1">
            <a:spLocks noChangeArrowheads="1"/>
          </p:cNvSpPr>
          <p:nvPr/>
        </p:nvSpPr>
        <p:spPr bwMode="auto">
          <a:xfrm>
            <a:off x="8855075" y="6626225"/>
            <a:ext cx="279400" cy="219075"/>
          </a:xfrm>
          <a:prstGeom prst="rect">
            <a:avLst/>
          </a:prstGeom>
          <a:noFill/>
          <a:ln w="9525">
            <a:noFill/>
            <a:miter lim="800000"/>
            <a:headEnd/>
            <a:tailEnd/>
          </a:ln>
        </p:spPr>
        <p:txBody>
          <a:bodyPr wrap="none" lIns="82048" tIns="41025" rIns="82048" bIns="41025">
            <a:spAutoFit/>
          </a:bodyPr>
          <a:lstStyle/>
          <a:p>
            <a:fld id="{A6A3F42B-87B6-499D-9407-B9E7710B5D0A}" type="slidenum">
              <a:rPr lang="en-US" sz="900">
                <a:latin typeface="Times New Roman" pitchFamily="18" charset="0"/>
              </a:rPr>
              <a:pPr/>
              <a:t>41</a:t>
            </a:fld>
            <a:endParaRPr lang="en-US" sz="900">
              <a:latin typeface="Times New Roman" pitchFamily="18" charset="0"/>
            </a:endParaRPr>
          </a:p>
        </p:txBody>
      </p:sp>
      <p:sp>
        <p:nvSpPr>
          <p:cNvPr id="32772" name="Text Box 3"/>
          <p:cNvSpPr txBox="1">
            <a:spLocks noChangeArrowheads="1"/>
          </p:cNvSpPr>
          <p:nvPr/>
        </p:nvSpPr>
        <p:spPr bwMode="auto">
          <a:xfrm>
            <a:off x="0" y="6508750"/>
            <a:ext cx="9144000" cy="360363"/>
          </a:xfrm>
          <a:prstGeom prst="rect">
            <a:avLst/>
          </a:prstGeom>
          <a:solidFill>
            <a:srgbClr val="CCECFF"/>
          </a:solidFill>
          <a:ln w="19050" algn="ctr">
            <a:solidFill>
              <a:schemeClr val="tx1"/>
            </a:solidFill>
            <a:miter lim="800000"/>
            <a:headEnd/>
            <a:tailEnd/>
          </a:ln>
        </p:spPr>
        <p:txBody>
          <a:bodyPr lIns="82058" tIns="41029" rIns="82058" bIns="41029">
            <a:spAutoFit/>
          </a:bodyPr>
          <a:lstStyle/>
          <a:p>
            <a:r>
              <a:rPr lang="en-US" sz="900">
                <a:latin typeface="Comic Sans MS" pitchFamily="66" charset="0"/>
              </a:rPr>
              <a:t>Naturally occurring greenhouse gases include water vapor, carbon dioxide, methane, nitrous oxide, and ozone.  Greenhouse gases that are not naturally occurring include hydro-fluorocarbons (HFCs), perfluorocarbons (PFCs), and sulfur hexafluoride (SF</a:t>
            </a:r>
            <a:r>
              <a:rPr lang="en-US" sz="900" baseline="-25000">
                <a:latin typeface="Comic Sans MS" pitchFamily="66" charset="0"/>
              </a:rPr>
              <a:t>6</a:t>
            </a:r>
            <a:r>
              <a:rPr lang="en-US" sz="900">
                <a:latin typeface="Comic Sans MS" pitchFamily="66" charset="0"/>
              </a:rPr>
              <a:t>), which are generated in a variety of industrial processes.</a:t>
            </a:r>
          </a:p>
        </p:txBody>
      </p:sp>
      <p:sp>
        <p:nvSpPr>
          <p:cNvPr id="907269" name="Rectangle 5"/>
          <p:cNvSpPr>
            <a:spLocks noChangeArrowheads="1"/>
          </p:cNvSpPr>
          <p:nvPr/>
        </p:nvSpPr>
        <p:spPr bwMode="auto">
          <a:xfrm>
            <a:off x="5040313" y="261938"/>
            <a:ext cx="3392487" cy="425450"/>
          </a:xfrm>
          <a:prstGeom prst="rect">
            <a:avLst/>
          </a:prstGeom>
          <a:noFill/>
          <a:ln w="9525" cap="flat" cmpd="sng" algn="ctr">
            <a:noFill/>
            <a:prstDash val="solid"/>
            <a:miter lim="800000"/>
            <a:headEnd/>
            <a:tailEnd/>
          </a:ln>
          <a:effectLst/>
        </p:spPr>
        <p:txBody>
          <a:bodyPr lIns="93503" tIns="46752" rIns="93503" bIns="46752"/>
          <a:lstStyle/>
          <a:p>
            <a:pPr>
              <a:defRPr/>
            </a:pPr>
            <a:r>
              <a:rPr lang="en-US" sz="2400" dirty="0">
                <a:solidFill>
                  <a:srgbClr val="106636"/>
                </a:solidFill>
                <a:ea typeface="+mj-ea"/>
                <a:cs typeface="Arial" charset="0"/>
              </a:rPr>
              <a:t>Greenhouse Effect</a:t>
            </a:r>
            <a:endParaRPr lang="en-GB" sz="2400"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8"/>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0" y="889000"/>
            <a:ext cx="9091613" cy="56388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44550"/>
            <a:ext cx="9144000" cy="0"/>
          </a:xfrm>
          <a:prstGeom prst="line">
            <a:avLst/>
          </a:prstGeom>
          <a:noFill/>
          <a:ln w="38100">
            <a:solidFill>
              <a:srgbClr val="146737"/>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39" name="Slide Number Placeholder 4"/>
          <p:cNvSpPr>
            <a:spLocks noGrp="1"/>
          </p:cNvSpPr>
          <p:nvPr>
            <p:ph type="sldNum" sz="quarter" idx="4294967295"/>
          </p:nvPr>
        </p:nvSpPr>
        <p:spPr bwMode="auto">
          <a:xfrm>
            <a:off x="8382000" y="6351588"/>
            <a:ext cx="4572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567E463-3BC9-4DBF-97EF-5B437BCD0A42}" type="slidenum">
              <a:rPr lang="en-US" smtClean="0"/>
              <a:pPr fontAlgn="base">
                <a:spcBef>
                  <a:spcPct val="0"/>
                </a:spcBef>
                <a:spcAft>
                  <a:spcPct val="0"/>
                </a:spcAft>
              </a:pPr>
              <a:t>42</a:t>
            </a:fld>
            <a:endParaRPr lang="en-US" smtClean="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U.S. Energy Production and Usage in 2008</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800" b="0" i="1"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Units in Quadrillion BTUs</a:t>
            </a:r>
            <a:r>
              <a:rPr kumimoji="0" lang="en-US" sz="1800" b="0" i="1" u="none" strike="noStrike" kern="1200" cap="none" spc="0" normalizeH="0" noProof="0" dirty="0" smtClean="0">
                <a:ln>
                  <a:noFill/>
                </a:ln>
                <a:solidFill>
                  <a:srgbClr val="106636"/>
                </a:solidFill>
                <a:effectLst/>
                <a:uLnTx/>
                <a:uFillTx/>
                <a:latin typeface="Arial" pitchFamily="34" charset="0"/>
                <a:ea typeface="+mj-ea"/>
                <a:cs typeface="Arial" pitchFamily="34" charset="0"/>
              </a:rPr>
              <a:t> (Quads)</a:t>
            </a:r>
            <a:endParaRPr kumimoji="0" lang="en-US" sz="1800" b="0" i="1"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p:txBody>
      </p:sp>
      <p:sp>
        <p:nvSpPr>
          <p:cNvPr id="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963" name="Title 2"/>
          <p:cNvSpPr>
            <a:spLocks noGrp="1"/>
          </p:cNvSpPr>
          <p:nvPr>
            <p:ph type="title"/>
          </p:nvPr>
        </p:nvSpPr>
        <p:spPr/>
        <p:txBody>
          <a:bodyPr/>
          <a:lstStyle/>
          <a:p>
            <a:r>
              <a:rPr lang="en-US" dirty="0" smtClean="0"/>
              <a:t>U.S. Carbon Dioxide Emissions in 2008</a:t>
            </a:r>
            <a:br>
              <a:rPr lang="en-US" dirty="0" smtClean="0"/>
            </a:br>
            <a:r>
              <a:rPr lang="en-US" sz="1800" i="1" dirty="0" smtClean="0"/>
              <a:t>Units in Millions of Metric Tons</a:t>
            </a:r>
          </a:p>
        </p:txBody>
      </p:sp>
      <p:sp>
        <p:nvSpPr>
          <p:cNvPr id="40965" name="Slide Number Placeholder 4"/>
          <p:cNvSpPr>
            <a:spLocks noGrp="1"/>
          </p:cNvSpPr>
          <p:nvPr>
            <p:ph type="sldNum" sz="quarter" idx="4294967295"/>
          </p:nvPr>
        </p:nvSpPr>
        <p:spPr bwMode="auto">
          <a:xfrm>
            <a:off x="8382000" y="6351588"/>
            <a:ext cx="4572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4842D23-8E52-4667-B126-3BEEA27B34A3}" type="slidenum">
              <a:rPr lang="en-US" smtClean="0"/>
              <a:pPr fontAlgn="base">
                <a:spcBef>
                  <a:spcPct val="0"/>
                </a:spcBef>
                <a:spcAft>
                  <a:spcPct val="0"/>
                </a:spcAft>
              </a:pPr>
              <a:t>43</a:t>
            </a:fld>
            <a:endParaRPr lang="en-US" smtClean="0"/>
          </a:p>
        </p:txBody>
      </p:sp>
      <p:pic>
        <p:nvPicPr>
          <p:cNvPr id="107525" name="Picture 5"/>
          <p:cNvPicPr>
            <a:picLocks noChangeAspect="1" noChangeArrowheads="1"/>
          </p:cNvPicPr>
          <p:nvPr/>
        </p:nvPicPr>
        <p:blipFill>
          <a:blip r:embed="rId2" cstate="print"/>
          <a:srcRect/>
          <a:stretch>
            <a:fillRect/>
          </a:stretch>
        </p:blipFill>
        <p:spPr bwMode="auto">
          <a:xfrm>
            <a:off x="88915" y="838200"/>
            <a:ext cx="9034537" cy="4953000"/>
          </a:xfrm>
          <a:prstGeom prst="rect">
            <a:avLst/>
          </a:prstGeom>
          <a:noFill/>
          <a:ln w="9525">
            <a:noFill/>
            <a:miter lim="800000"/>
            <a:headEnd/>
            <a:tailEnd/>
          </a:ln>
        </p:spPr>
      </p:pic>
      <p:sp>
        <p:nvSpPr>
          <p:cNvPr id="12"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a:solidFill>
                  <a:srgbClr val="146737"/>
                </a:solidFill>
              </a:rPr>
              <a:t>Source: Lawrence Livermore National Laboratory and the Department of Energy, Energy Information Administration, </a:t>
            </a:r>
            <a:r>
              <a:rPr lang="en-US" sz="1000" b="1" i="1" dirty="0" smtClean="0">
                <a:solidFill>
                  <a:srgbClr val="146737"/>
                </a:solidFill>
              </a:rPr>
              <a:t>2010 (based on data from DOE/EIA-0573(2008), December 2009).</a:t>
            </a:r>
            <a:endParaRPr lang="en-US" sz="1000" b="1" dirty="0">
              <a:solidFill>
                <a:srgbClr val="146737"/>
              </a:solidFill>
            </a:endParaRPr>
          </a:p>
        </p:txBody>
      </p:sp>
      <p:sp>
        <p:nvSpPr>
          <p:cNvPr id="8" name="Footer Placeholder 7"/>
          <p:cNvSpPr>
            <a:spLocks noGrp="1"/>
          </p:cNvSpPr>
          <p:nvPr>
            <p:ph type="ftr" sz="quarter" idx="4294967295"/>
          </p:nvPr>
        </p:nvSpPr>
        <p:spPr bwMode="auto">
          <a:xfrm>
            <a:off x="3200400" y="6356350"/>
            <a:ext cx="52578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85725"/>
            <a:ext cx="9144000" cy="731838"/>
          </a:xfrm>
          <a:prstGeom prst="rect">
            <a:avLst/>
          </a:prstGeom>
          <a:noFill/>
          <a:ln w="9525" algn="ctr">
            <a:noFill/>
            <a:miter lim="800000"/>
            <a:headEnd/>
            <a:tailEnd/>
          </a:ln>
          <a:effectLst/>
        </p:spPr>
        <p:txBody>
          <a:bodyPr lIns="93470" tIns="46735" rIns="93470" bIns="46735"/>
          <a:lstStyle/>
          <a:p>
            <a:pPr algn="ctr">
              <a:lnSpc>
                <a:spcPct val="90000"/>
              </a:lnSpc>
              <a:defRPr/>
            </a:pPr>
            <a:r>
              <a:rPr lang="en-US" sz="2400" dirty="0">
                <a:solidFill>
                  <a:srgbClr val="106636"/>
                </a:solidFill>
                <a:ea typeface="+mj-ea"/>
                <a:cs typeface="Arial" charset="0"/>
              </a:rPr>
              <a:t>Modern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 are Increasing </a:t>
            </a:r>
          </a:p>
          <a:p>
            <a:pPr algn="ctr">
              <a:lnSpc>
                <a:spcPct val="90000"/>
              </a:lnSpc>
              <a:defRPr/>
            </a:pPr>
            <a:r>
              <a:rPr lang="en-US" sz="1600" i="1" dirty="0"/>
              <a:t>The current concentration is the highest in 800,000 years, as determined by ice core data</a:t>
            </a:r>
          </a:p>
        </p:txBody>
      </p:sp>
      <p:sp>
        <p:nvSpPr>
          <p:cNvPr id="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44</a:t>
            </a:fld>
            <a:endParaRPr lang="en-US" dirty="0" smtClean="0">
              <a:latin typeface="Arial" charset="0"/>
              <a:cs typeface="Arial" charset="0"/>
            </a:endParaRPr>
          </a:p>
        </p:txBody>
      </p:sp>
      <p:sp>
        <p:nvSpPr>
          <p:cNvPr id="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17410" name="Picture 2"/>
          <p:cNvPicPr>
            <a:picLocks noChangeAspect="1" noChangeArrowheads="1"/>
          </p:cNvPicPr>
          <p:nvPr/>
        </p:nvPicPr>
        <p:blipFill>
          <a:blip r:embed="rId2" cstate="print"/>
          <a:srcRect r="8110"/>
          <a:stretch>
            <a:fillRect/>
          </a:stretch>
        </p:blipFill>
        <p:spPr bwMode="auto">
          <a:xfrm rot="16200000">
            <a:off x="1772323" y="-489789"/>
            <a:ext cx="5338097" cy="7813963"/>
          </a:xfrm>
          <a:prstGeom prst="rect">
            <a:avLst/>
          </a:prstGeom>
          <a:noFill/>
          <a:ln w="9525">
            <a:noFill/>
            <a:miter lim="800000"/>
            <a:headEnd/>
            <a:tailEnd/>
          </a:ln>
          <a:effectLst/>
        </p:spPr>
      </p:pic>
      <p:sp>
        <p:nvSpPr>
          <p:cNvPr id="33796" name="Text Box 5"/>
          <p:cNvSpPr txBox="1">
            <a:spLocks noChangeArrowheads="1"/>
          </p:cNvSpPr>
          <p:nvPr/>
        </p:nvSpPr>
        <p:spPr bwMode="auto">
          <a:xfrm>
            <a:off x="263525" y="5248275"/>
            <a:ext cx="1365250" cy="728663"/>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a:solidFill>
                  <a:srgbClr val="FF0000"/>
                </a:solidFill>
                <a:latin typeface="Comic Sans MS" pitchFamily="66" charset="0"/>
              </a:rPr>
              <a:t>Concentration prior to 1800 was ~280 ppm</a:t>
            </a:r>
          </a:p>
        </p:txBody>
      </p:sp>
      <p:sp>
        <p:nvSpPr>
          <p:cNvPr id="33797" name="Text Box 6"/>
          <p:cNvSpPr txBox="1">
            <a:spLocks noChangeArrowheads="1"/>
          </p:cNvSpPr>
          <p:nvPr/>
        </p:nvSpPr>
        <p:spPr bwMode="auto">
          <a:xfrm>
            <a:off x="7688263" y="1798638"/>
            <a:ext cx="1400175" cy="514350"/>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14288" y="1588"/>
            <a:ext cx="9144001" cy="1143000"/>
          </a:xfrm>
        </p:spPr>
        <p:txBody>
          <a:bodyPr/>
          <a:lstStyle/>
          <a:p>
            <a:pPr eaLnBrk="1" hangingPunct="1"/>
            <a:r>
              <a:rPr lang="en-US" smtClean="0">
                <a:latin typeface="Arial" charset="0"/>
                <a:cs typeface="Arial" charset="0"/>
              </a:rPr>
              <a:t>Greenland Ice Mass Loss – 2002 to 2009</a:t>
            </a:r>
            <a:br>
              <a:rPr lang="en-US" smtClean="0">
                <a:latin typeface="Arial" charset="0"/>
                <a:cs typeface="Arial" charset="0"/>
              </a:rPr>
            </a:br>
            <a:endParaRPr lang="en-US" smtClean="0">
              <a:latin typeface="Arial" charset="0"/>
              <a:cs typeface="Arial" charset="0"/>
            </a:endParaRPr>
          </a:p>
        </p:txBody>
      </p:sp>
      <p:sp>
        <p:nvSpPr>
          <p:cNvPr id="34819" name="TextBox 5"/>
          <p:cNvSpPr txBox="1">
            <a:spLocks noChangeArrowheads="1"/>
          </p:cNvSpPr>
          <p:nvPr/>
        </p:nvSpPr>
        <p:spPr bwMode="auto">
          <a:xfrm>
            <a:off x="1720850" y="5961063"/>
            <a:ext cx="6135688" cy="274637"/>
          </a:xfrm>
          <a:prstGeom prst="rect">
            <a:avLst/>
          </a:prstGeom>
          <a:noFill/>
          <a:ln w="9525">
            <a:noFill/>
            <a:miter lim="800000"/>
            <a:headEnd/>
            <a:tailEnd/>
          </a:ln>
        </p:spPr>
        <p:txBody>
          <a:bodyPr wrap="none">
            <a:spAutoFit/>
          </a:bodyPr>
          <a:lstStyle/>
          <a:p>
            <a:pPr algn="ctr"/>
            <a:r>
              <a:rPr lang="en-US" sz="1200">
                <a:latin typeface="Arial Narrow" pitchFamily="34" charset="0"/>
              </a:rPr>
              <a:t>I. Velicogna, GEOPHYSICAL RESEARCH LETTERS, VOL. 36, L19503, doi:10.1029/2009GL040222, 2009</a:t>
            </a:r>
          </a:p>
        </p:txBody>
      </p:sp>
      <p:sp>
        <p:nvSpPr>
          <p:cNvPr id="34820" name="Rectangle 7"/>
          <p:cNvSpPr>
            <a:spLocks noChangeArrowheads="1"/>
          </p:cNvSpPr>
          <p:nvPr/>
        </p:nvSpPr>
        <p:spPr bwMode="auto">
          <a:xfrm>
            <a:off x="5683250" y="1192213"/>
            <a:ext cx="2968625" cy="1570037"/>
          </a:xfrm>
          <a:prstGeom prst="rect">
            <a:avLst/>
          </a:prstGeom>
          <a:noFill/>
          <a:ln w="19050">
            <a:solidFill>
              <a:schemeClr val="tx1"/>
            </a:solidFill>
            <a:miter lim="800000"/>
            <a:headEnd/>
            <a:tailEnd/>
          </a:ln>
        </p:spPr>
        <p:txBody>
          <a:bodyPr anchor="ctr">
            <a:spAutoFit/>
          </a:bodyPr>
          <a:lstStyle/>
          <a:p>
            <a:r>
              <a:rPr lang="en-US" sz="1600">
                <a:cs typeface="Arial" charset="0"/>
              </a:rPr>
              <a:t>Increasing rates of ice mass loss from the Greenland and Antarctic ice sheets revealed by GRACE (Gravity Recovery and Climate Experiment) satellite</a:t>
            </a:r>
          </a:p>
        </p:txBody>
      </p:sp>
      <p:sp>
        <p:nvSpPr>
          <p:cNvPr id="34821" name="Rectangle 8"/>
          <p:cNvSpPr>
            <a:spLocks noChangeArrowheads="1"/>
          </p:cNvSpPr>
          <p:nvPr/>
        </p:nvSpPr>
        <p:spPr bwMode="auto">
          <a:xfrm>
            <a:off x="5683250" y="3302000"/>
            <a:ext cx="2968625" cy="2216150"/>
          </a:xfrm>
          <a:prstGeom prst="rect">
            <a:avLst/>
          </a:prstGeom>
          <a:noFill/>
          <a:ln w="19050">
            <a:solidFill>
              <a:srgbClr val="146737"/>
            </a:solidFill>
            <a:miter lim="800000"/>
            <a:headEnd/>
            <a:tailEnd/>
          </a:ln>
        </p:spPr>
        <p:txBody>
          <a:bodyPr anchor="ctr">
            <a:spAutoFit/>
          </a:bodyPr>
          <a:lstStyle/>
          <a:p>
            <a:pPr marL="225425" indent="-225425">
              <a:spcAft>
                <a:spcPts val="1200"/>
              </a:spcAft>
              <a:buFont typeface="Wingdings" pitchFamily="2" charset="2"/>
              <a:buChar char="§"/>
            </a:pPr>
            <a:r>
              <a:rPr lang="en-US" sz="1600">
                <a:solidFill>
                  <a:srgbClr val="146737"/>
                </a:solidFill>
                <a:cs typeface="Arial" charset="0"/>
              </a:rPr>
              <a:t>In Greenland, the mass loss increased from 137 Gt/yr in 2002–2003 to 286 Gt/yr in 2007–2009</a:t>
            </a:r>
            <a:endParaRPr lang="en-US" sz="1600">
              <a:solidFill>
                <a:srgbClr val="146737"/>
              </a:solidFill>
              <a:latin typeface="Arial Narrow" pitchFamily="34" charset="0"/>
            </a:endParaRPr>
          </a:p>
          <a:p>
            <a:pPr marL="225425" indent="-225425">
              <a:spcAft>
                <a:spcPts val="1200"/>
              </a:spcAft>
              <a:buFont typeface="Wingdings" pitchFamily="2" charset="2"/>
              <a:buChar char="§"/>
            </a:pPr>
            <a:r>
              <a:rPr lang="en-US" sz="1600">
                <a:solidFill>
                  <a:srgbClr val="146737"/>
                </a:solidFill>
                <a:cs typeface="Arial" charset="0"/>
              </a:rPr>
              <a:t>In Antarctica, the mass loss increased from 104 Gt/yr in 2002–2006 to 246 Gt/yr in 2006–2009 </a:t>
            </a:r>
          </a:p>
        </p:txBody>
      </p:sp>
      <p:pic>
        <p:nvPicPr>
          <p:cNvPr id="34822" name="Picture 2"/>
          <p:cNvPicPr>
            <a:picLocks noChangeAspect="1" noChangeArrowheads="1"/>
          </p:cNvPicPr>
          <p:nvPr/>
        </p:nvPicPr>
        <p:blipFill>
          <a:blip r:embed="rId2" cstate="print"/>
          <a:srcRect l="16780" t="5489" r="8275" b="34750"/>
          <a:stretch>
            <a:fillRect/>
          </a:stretch>
        </p:blipFill>
        <p:spPr bwMode="auto">
          <a:xfrm>
            <a:off x="0" y="817563"/>
            <a:ext cx="5240338" cy="3965575"/>
          </a:xfrm>
          <a:prstGeom prst="rect">
            <a:avLst/>
          </a:prstGeom>
          <a:noFill/>
          <a:ln w="9525">
            <a:noFill/>
            <a:miter lim="800000"/>
            <a:headEnd/>
            <a:tailEnd/>
          </a:ln>
        </p:spPr>
      </p:pic>
      <p:sp>
        <p:nvSpPr>
          <p:cNvPr id="34823" name="TextBox 10"/>
          <p:cNvSpPr txBox="1">
            <a:spLocks noChangeArrowheads="1"/>
          </p:cNvSpPr>
          <p:nvPr/>
        </p:nvSpPr>
        <p:spPr bwMode="auto">
          <a:xfrm>
            <a:off x="287338" y="4762500"/>
            <a:ext cx="4926012" cy="1200150"/>
          </a:xfrm>
          <a:prstGeom prst="rect">
            <a:avLst/>
          </a:prstGeom>
          <a:solidFill>
            <a:schemeClr val="bg1"/>
          </a:solidFill>
          <a:ln w="9525">
            <a:noFill/>
            <a:miter lim="800000"/>
            <a:headEnd/>
            <a:tailEnd/>
          </a:ln>
        </p:spPr>
        <p:txBody>
          <a:bodyPr>
            <a:spAutoFit/>
          </a:bodyPr>
          <a:lstStyle/>
          <a:p>
            <a:r>
              <a:rPr lang="en-US" sz="1200"/>
              <a:t>Time series of ice mass changes for the Greenland ice sheet estimated from GRACE monthly mass solutions for the period from April 2002 to February 2009. Unfiltered data are blue crosses. Data filtered for the seasonal dependence using a 13-month window are shown as red crosses. The best-fitting quadratic trend is shown (green line). The GRACE data have been corrected for leakage and GIA.</a:t>
            </a:r>
          </a:p>
        </p:txBody>
      </p:sp>
      <p:sp>
        <p:nvSpPr>
          <p:cNvPr id="10"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45</a:t>
            </a:fld>
            <a:endParaRPr lang="en-US" dirty="0" smtClean="0">
              <a:latin typeface="Arial" charset="0"/>
              <a:cs typeface="Arial" charset="0"/>
            </a:endParaRPr>
          </a:p>
        </p:txBody>
      </p:sp>
      <p:sp>
        <p:nvSpPr>
          <p:cNvPr id="11"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14288" y="1588"/>
            <a:ext cx="9144001" cy="1143000"/>
          </a:xfrm>
        </p:spPr>
        <p:txBody>
          <a:bodyPr/>
          <a:lstStyle/>
          <a:p>
            <a:pPr eaLnBrk="1" hangingPunct="1"/>
            <a:r>
              <a:rPr lang="en-US" dirty="0" smtClean="0">
                <a:latin typeface="Arial" charset="0"/>
                <a:cs typeface="Arial" charset="0"/>
              </a:rPr>
              <a:t>Gravity Recovery and Climate Experiment (GRACE)</a:t>
            </a:r>
            <a:br>
              <a:rPr lang="en-US" dirty="0" smtClean="0">
                <a:latin typeface="Arial" charset="0"/>
                <a:cs typeface="Arial" charset="0"/>
              </a:rPr>
            </a:br>
            <a:endParaRPr lang="en-US" dirty="0" smtClean="0">
              <a:latin typeface="Arial" charset="0"/>
              <a:cs typeface="Arial" charset="0"/>
            </a:endParaRPr>
          </a:p>
        </p:txBody>
      </p:sp>
      <p:sp>
        <p:nvSpPr>
          <p:cNvPr id="38915" name="Rectangle 9"/>
          <p:cNvSpPr>
            <a:spLocks noChangeArrowheads="1"/>
          </p:cNvSpPr>
          <p:nvPr/>
        </p:nvSpPr>
        <p:spPr bwMode="auto">
          <a:xfrm>
            <a:off x="211138" y="969963"/>
            <a:ext cx="4164012" cy="5078412"/>
          </a:xfrm>
          <a:prstGeom prst="rect">
            <a:avLst/>
          </a:prstGeom>
          <a:noFill/>
          <a:ln w="9525">
            <a:noFill/>
            <a:miter lim="800000"/>
            <a:headEnd/>
            <a:tailEnd/>
          </a:ln>
        </p:spPr>
        <p:txBody>
          <a:bodyPr>
            <a:spAutoFit/>
          </a:bodyPr>
          <a:lstStyle/>
          <a:p>
            <a:pPr>
              <a:spcAft>
                <a:spcPts val="1200"/>
              </a:spcAft>
            </a:pPr>
            <a:r>
              <a:rPr lang="en-US" sz="1600"/>
              <a:t>GRACE uses a microwave ranging system to measure changes in the speed and distance between two identical spacecraft flying about 220 kilometers apart, 500 kilometers above Earth. Separation changes as small as 10 microns—about one-tenth the width of a human hair—can be detected.</a:t>
            </a:r>
          </a:p>
          <a:p>
            <a:pPr>
              <a:spcAft>
                <a:spcPts val="1200"/>
              </a:spcAft>
            </a:pPr>
            <a:r>
              <a:rPr lang="en-US" sz="1600"/>
              <a:t>GRACE satellites can sense minute variations in Earth's gravitational pull. When the first satellite passes over a region of slightly stronger gravity, it is pulled ahead of the trailing satellite, causing the distance between the satellites to increase. </a:t>
            </a:r>
          </a:p>
          <a:p>
            <a:pPr>
              <a:spcAft>
                <a:spcPts val="1200"/>
              </a:spcAft>
            </a:pPr>
            <a:r>
              <a:rPr lang="en-US" sz="1600"/>
              <a:t>By measuring the changing distance between the two satellites and combining that data with positioning measurements from GPS instruments, a gravity map can be constructed.</a:t>
            </a:r>
          </a:p>
        </p:txBody>
      </p:sp>
      <p:pic>
        <p:nvPicPr>
          <p:cNvPr id="38916" name="Picture 2" descr="http://www.csr.utexas.edu/grace/gallery/other/posters/GRACE_D2001_0828_C1.JPG"/>
          <p:cNvPicPr>
            <a:picLocks noChangeAspect="1" noChangeArrowheads="1"/>
          </p:cNvPicPr>
          <p:nvPr/>
        </p:nvPicPr>
        <p:blipFill>
          <a:blip r:embed="rId2" cstate="print"/>
          <a:srcRect b="14903"/>
          <a:stretch>
            <a:fillRect/>
          </a:stretch>
        </p:blipFill>
        <p:spPr bwMode="auto">
          <a:xfrm>
            <a:off x="4840288" y="962025"/>
            <a:ext cx="3962400" cy="5124450"/>
          </a:xfrm>
          <a:prstGeom prst="rect">
            <a:avLst/>
          </a:prstGeom>
          <a:noFill/>
          <a:ln w="12700">
            <a:solidFill>
              <a:schemeClr val="tx1"/>
            </a:solidFill>
            <a:miter lim="800000"/>
            <a:headEnd/>
            <a:tailEnd/>
          </a:ln>
        </p:spPr>
      </p:pic>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46</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3" name="Title 2"/>
          <p:cNvSpPr>
            <a:spLocks noGrp="1"/>
          </p:cNvSpPr>
          <p:nvPr>
            <p:ph type="title"/>
          </p:nvPr>
        </p:nvSpPr>
        <p:spPr>
          <a:xfrm>
            <a:off x="381000" y="54592"/>
            <a:ext cx="8305800" cy="685800"/>
          </a:xfrm>
        </p:spPr>
        <p:txBody>
          <a:bodyPr/>
          <a:lstStyle/>
          <a:p>
            <a:r>
              <a:rPr lang="en-US" dirty="0" smtClean="0"/>
              <a:t>GRACE (Gravity Recovery and Climate Experiment)</a:t>
            </a:r>
            <a:endParaRPr lang="en-US" b="1" dirty="0" smtClean="0"/>
          </a:p>
        </p:txBody>
      </p:sp>
      <p:pic>
        <p:nvPicPr>
          <p:cNvPr id="9" name="Picture 8" descr="GRACE_Fact_Sheet_Cover.jpg"/>
          <p:cNvPicPr>
            <a:picLocks noChangeAspect="1"/>
          </p:cNvPicPr>
          <p:nvPr/>
        </p:nvPicPr>
        <p:blipFill>
          <a:blip r:embed="rId3" cstate="print"/>
          <a:stretch>
            <a:fillRect/>
          </a:stretch>
        </p:blipFill>
        <p:spPr>
          <a:xfrm>
            <a:off x="412300" y="839362"/>
            <a:ext cx="8379725" cy="5254401"/>
          </a:xfrm>
          <a:prstGeom prst="rect">
            <a:avLst/>
          </a:prstGeom>
        </p:spPr>
      </p:pic>
      <p:sp>
        <p:nvSpPr>
          <p:cNvPr id="6"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47</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3" name="Title 2"/>
          <p:cNvSpPr>
            <a:spLocks noGrp="1"/>
          </p:cNvSpPr>
          <p:nvPr>
            <p:ph type="title"/>
          </p:nvPr>
        </p:nvSpPr>
        <p:spPr>
          <a:xfrm>
            <a:off x="381000" y="54592"/>
            <a:ext cx="8305800" cy="685800"/>
          </a:xfrm>
        </p:spPr>
        <p:txBody>
          <a:bodyPr/>
          <a:lstStyle/>
          <a:p>
            <a:r>
              <a:rPr lang="en-US" dirty="0" smtClean="0"/>
              <a:t>How GRACE Works</a:t>
            </a:r>
            <a:endParaRPr lang="en-US" b="1" dirty="0" smtClean="0"/>
          </a:p>
        </p:txBody>
      </p:sp>
      <p:sp>
        <p:nvSpPr>
          <p:cNvPr id="5" name="Rectangle 4"/>
          <p:cNvSpPr/>
          <p:nvPr/>
        </p:nvSpPr>
        <p:spPr>
          <a:xfrm>
            <a:off x="429111" y="1169160"/>
            <a:ext cx="7970292" cy="4832092"/>
          </a:xfrm>
          <a:prstGeom prst="rect">
            <a:avLst/>
          </a:prstGeom>
        </p:spPr>
        <p:txBody>
          <a:bodyPr wrap="square">
            <a:spAutoFit/>
          </a:bodyPr>
          <a:lstStyle/>
          <a:p>
            <a:r>
              <a:rPr lang="en-US" sz="1400" dirty="0" smtClean="0"/>
              <a:t>GRACE uses a microwave ranging system to measure changes in the speed and distance between two identical spacecraft flying in a polar orbit about 220 kilometers apart, 500 kilometers above Earth. The ranging system can detect separation changes as small as 10 microns over a distance of 220 kilometers.</a:t>
            </a:r>
          </a:p>
          <a:p>
            <a:endParaRPr lang="en-US" sz="1400" dirty="0" smtClean="0"/>
          </a:p>
          <a:p>
            <a:r>
              <a:rPr lang="en-US" sz="1400" dirty="0" smtClean="0"/>
              <a:t> As the GRACE satellites circle the globe 16 times a day, they sense minute variations in Earth's gravitational pull. When the first satellite passes over a region of slightly stronger gravity, a gravity anomaly, it is pulled slightly ahead of the trailing satellite. This causes the distance between the satellites to increase. The first spacecraft then passes the anomaly, and slows down again; meanwhile the following spacecraft accelerates, then decelerates over the same point.</a:t>
            </a:r>
          </a:p>
          <a:p>
            <a:endParaRPr lang="en-US" sz="1400" dirty="0" smtClean="0"/>
          </a:p>
          <a:p>
            <a:r>
              <a:rPr lang="en-US" sz="1400" dirty="0" smtClean="0"/>
              <a:t>By measuring the constantly changing distance between the two satellites and combining that data with precise positioning measurements from Global Positioning System (GPS) instruments, scientists can construct a detailed map of Earth's gravity.</a:t>
            </a:r>
          </a:p>
          <a:p>
            <a:endParaRPr lang="en-US" sz="1400" dirty="0" smtClean="0"/>
          </a:p>
          <a:p>
            <a:r>
              <a:rPr lang="en-US" sz="1400" dirty="0" smtClean="0"/>
              <a:t>The two satellites (nicknamed "Tom" and "Jerry") constantly maintain a two-way microwave-ranging link between them. Fine distance measurements are made by comparing frequency shifts of the link. As a cross-check, the vehicles measure their own movements using accelerometers. All of this information is then downloaded to ground stations. To establish baseline positions and fulfill housekeeping functions, the satellites also use star cameras, magnetometers, and GPS receivers. The GRACE vehicles also have optical corner reflectors to enable laser ranging from ground stations, bridging the range between spacecraft positions and Doppler ranges.</a:t>
            </a:r>
            <a:endParaRPr lang="en-US" sz="1400" dirty="0"/>
          </a:p>
        </p:txBody>
      </p:sp>
      <p:sp>
        <p:nvSpPr>
          <p:cNvPr id="7"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48</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Major Changes are Required to </a:t>
            </a:r>
            <a:br>
              <a:rPr lang="en-US" dirty="0" smtClean="0"/>
            </a:br>
            <a:r>
              <a:rPr lang="en-US" dirty="0" smtClean="0"/>
              <a:t>Reduce Greenhouse Gas Concentrations</a:t>
            </a:r>
            <a:endParaRPr lang="en-US" dirty="0"/>
          </a:p>
        </p:txBody>
      </p:sp>
      <p:sp>
        <p:nvSpPr>
          <p:cNvPr id="5" name="Slide Number Placeholder 4"/>
          <p:cNvSpPr>
            <a:spLocks noGrp="1"/>
          </p:cNvSpPr>
          <p:nvPr>
            <p:ph type="sldNum" sz="quarter" idx="4294967295"/>
          </p:nvPr>
        </p:nvSpPr>
        <p:spPr>
          <a:xfrm>
            <a:off x="8382000" y="6351588"/>
            <a:ext cx="457200" cy="365125"/>
          </a:xfrm>
          <a:prstGeom prst="rect">
            <a:avLst/>
          </a:prstGeom>
        </p:spPr>
        <p:txBody>
          <a:bodyPr/>
          <a:lstStyle/>
          <a:p>
            <a:pPr>
              <a:defRPr/>
            </a:pPr>
            <a:fld id="{4A8DBBFE-4F25-49A6-97AD-A47E724EE9B7}" type="slidenum">
              <a:rPr lang="en-US" smtClean="0"/>
              <a:pPr>
                <a:defRPr/>
              </a:pPr>
              <a:t>49</a:t>
            </a:fld>
            <a:endParaRPr lang="en-US" dirty="0"/>
          </a:p>
        </p:txBody>
      </p:sp>
      <p:pic>
        <p:nvPicPr>
          <p:cNvPr id="15362" name="Picture 2"/>
          <p:cNvPicPr>
            <a:picLocks noChangeAspect="1" noChangeArrowheads="1"/>
          </p:cNvPicPr>
          <p:nvPr/>
        </p:nvPicPr>
        <p:blipFill>
          <a:blip r:embed="rId2" cstate="print"/>
          <a:srcRect/>
          <a:stretch>
            <a:fillRect/>
          </a:stretch>
        </p:blipFill>
        <p:spPr bwMode="auto">
          <a:xfrm>
            <a:off x="0" y="-152400"/>
            <a:ext cx="9144000" cy="84908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Evolution - I</a:t>
            </a:r>
          </a:p>
        </p:txBody>
      </p:sp>
      <p:sp>
        <p:nvSpPr>
          <p:cNvPr id="2053" name="Rectangle 9"/>
          <p:cNvSpPr txBox="1">
            <a:spLocks/>
          </p:cNvSpPr>
          <p:nvPr/>
        </p:nvSpPr>
        <p:spPr bwMode="auto">
          <a:xfrm>
            <a:off x="2667000" y="1143000"/>
            <a:ext cx="609600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000" b="1">
                <a:solidFill>
                  <a:srgbClr val="006600"/>
                </a:solidFill>
                <a:cs typeface="Arial" charset="0"/>
              </a:rPr>
              <a:t>1942-1946 Manhattan Project led by War Department Army Corps of Engineers</a:t>
            </a:r>
          </a:p>
          <a:p>
            <a:pPr marL="742950" lvl="1" indent="-285750">
              <a:spcBef>
                <a:spcPct val="20000"/>
              </a:spcBef>
              <a:buFont typeface="Arial" charset="0"/>
              <a:buChar char="–"/>
            </a:pPr>
            <a:r>
              <a:rPr lang="en-US">
                <a:solidFill>
                  <a:srgbClr val="404040"/>
                </a:solidFill>
                <a:cs typeface="Arial" charset="0"/>
              </a:rPr>
              <a:t>Classified R&amp;D</a:t>
            </a:r>
          </a:p>
          <a:p>
            <a:pPr marL="742950" lvl="1" indent="-285750">
              <a:spcBef>
                <a:spcPct val="20000"/>
              </a:spcBef>
              <a:buFont typeface="Arial" charset="0"/>
              <a:buChar char="–"/>
            </a:pPr>
            <a:r>
              <a:rPr lang="en-US">
                <a:solidFill>
                  <a:srgbClr val="404040"/>
                </a:solidFill>
                <a:cs typeface="Arial" charset="0"/>
              </a:rPr>
              <a:t>Sprawling logistical and technical demands</a:t>
            </a:r>
          </a:p>
          <a:p>
            <a:pPr marL="742950" lvl="1" indent="-285750">
              <a:spcBef>
                <a:spcPct val="20000"/>
              </a:spcBef>
              <a:buFont typeface="Arial" charset="0"/>
              <a:buChar char="–"/>
            </a:pPr>
            <a:r>
              <a:rPr lang="en-US">
                <a:solidFill>
                  <a:srgbClr val="404040"/>
                </a:solidFill>
                <a:cs typeface="Arial" charset="0"/>
              </a:rPr>
              <a:t>Foundations of first multi-purpose national labs</a:t>
            </a:r>
            <a:endParaRPr lang="en-US" sz="2000">
              <a:solidFill>
                <a:srgbClr val="404040"/>
              </a:solidFill>
              <a:cs typeface="Arial" charset="0"/>
            </a:endParaRPr>
          </a:p>
          <a:p>
            <a:pPr marL="342900" indent="-342900">
              <a:spcBef>
                <a:spcPct val="20000"/>
              </a:spcBef>
              <a:buFont typeface="Arial" charset="0"/>
              <a:buChar char="•"/>
            </a:pPr>
            <a:endParaRPr lang="en-US" sz="2000" b="1">
              <a:solidFill>
                <a:srgbClr val="146737"/>
              </a:solidFill>
              <a:cs typeface="Arial" charset="0"/>
            </a:endParaRPr>
          </a:p>
          <a:p>
            <a:pPr marL="342900" indent="-342900">
              <a:spcBef>
                <a:spcPct val="20000"/>
              </a:spcBef>
              <a:buFont typeface="Arial" charset="0"/>
              <a:buChar char="•"/>
            </a:pPr>
            <a:endParaRPr lang="en-US" sz="2000" b="1">
              <a:solidFill>
                <a:srgbClr val="146737"/>
              </a:solidFill>
              <a:cs typeface="Arial" charset="0"/>
            </a:endParaRPr>
          </a:p>
          <a:p>
            <a:pPr marL="342900" indent="-342900">
              <a:spcBef>
                <a:spcPct val="20000"/>
              </a:spcBef>
              <a:buFont typeface="Arial" charset="0"/>
              <a:buChar char="•"/>
            </a:pPr>
            <a:r>
              <a:rPr lang="en-US" sz="2000" b="1">
                <a:solidFill>
                  <a:srgbClr val="006600"/>
                </a:solidFill>
                <a:cs typeface="Arial" charset="0"/>
              </a:rPr>
              <a:t>1946 Atomic Energy Act (P.L. 79-585)</a:t>
            </a:r>
          </a:p>
          <a:p>
            <a:pPr marL="342900" indent="-342900">
              <a:spcBef>
                <a:spcPct val="20000"/>
              </a:spcBef>
              <a:buFont typeface="Arial" charset="0"/>
              <a:buChar char="•"/>
            </a:pPr>
            <a:r>
              <a:rPr lang="en-US" sz="2000" b="1">
                <a:solidFill>
                  <a:srgbClr val="006600"/>
                </a:solidFill>
                <a:cs typeface="Arial" charset="0"/>
              </a:rPr>
              <a:t>1946-1974 Atomic Energy Commission (AEC)</a:t>
            </a:r>
          </a:p>
          <a:p>
            <a:pPr marL="742950" lvl="1" indent="-285750">
              <a:spcBef>
                <a:spcPct val="20000"/>
              </a:spcBef>
              <a:buFont typeface="Arial" charset="0"/>
              <a:buChar char="–"/>
            </a:pPr>
            <a:r>
              <a:rPr lang="en-US">
                <a:solidFill>
                  <a:srgbClr val="404040"/>
                </a:solidFill>
                <a:cs typeface="Arial" charset="0"/>
              </a:rPr>
              <a:t>Charter emphasized research into</a:t>
            </a:r>
          </a:p>
          <a:p>
            <a:pPr marL="1143000" lvl="2" indent="-228600">
              <a:spcBef>
                <a:spcPct val="20000"/>
              </a:spcBef>
              <a:buFont typeface="Arial" charset="0"/>
              <a:buChar char="•"/>
            </a:pPr>
            <a:r>
              <a:rPr lang="en-US" sz="1600">
                <a:cs typeface="Arial" charset="0"/>
              </a:rPr>
              <a:t>Basic nuclear processes</a:t>
            </a:r>
          </a:p>
          <a:p>
            <a:pPr marL="1143000" lvl="2" indent="-228600">
              <a:spcBef>
                <a:spcPct val="20000"/>
              </a:spcBef>
              <a:buFont typeface="Arial" charset="0"/>
              <a:buChar char="•"/>
            </a:pPr>
            <a:r>
              <a:rPr lang="en-US" sz="1600">
                <a:cs typeface="Arial" charset="0"/>
              </a:rPr>
              <a:t>Nuclear energy</a:t>
            </a:r>
          </a:p>
          <a:p>
            <a:pPr marL="1143000" lvl="2" indent="-228600">
              <a:spcBef>
                <a:spcPct val="20000"/>
              </a:spcBef>
              <a:buFont typeface="Arial" charset="0"/>
              <a:buChar char="•"/>
            </a:pPr>
            <a:r>
              <a:rPr lang="en-US" sz="1600">
                <a:cs typeface="Arial" charset="0"/>
              </a:rPr>
              <a:t>Utilization of nuclear materials for variety of purposes</a:t>
            </a:r>
          </a:p>
          <a:p>
            <a:pPr marL="742950" lvl="1" indent="-285750">
              <a:spcBef>
                <a:spcPct val="20000"/>
              </a:spcBef>
              <a:buFont typeface="Arial" charset="0"/>
              <a:buChar char="–"/>
            </a:pPr>
            <a:r>
              <a:rPr lang="en-US">
                <a:solidFill>
                  <a:srgbClr val="404040"/>
                </a:solidFill>
                <a:cs typeface="Arial" charset="0"/>
              </a:rPr>
              <a:t>Continual expansion of R&amp;D activities and facilities</a:t>
            </a:r>
          </a:p>
        </p:txBody>
      </p:sp>
      <p:graphicFrame>
        <p:nvGraphicFramePr>
          <p:cNvPr id="7" name="Object 4"/>
          <p:cNvGraphicFramePr>
            <a:graphicFrameLocks noChangeAspect="1"/>
          </p:cNvGraphicFramePr>
          <p:nvPr>
            <p:ph idx="4294967295"/>
          </p:nvPr>
        </p:nvGraphicFramePr>
        <p:xfrm>
          <a:off x="381000" y="3505200"/>
          <a:ext cx="2133600" cy="2133600"/>
        </p:xfrm>
        <a:graphic>
          <a:graphicData uri="http://schemas.openxmlformats.org/presentationml/2006/ole">
            <p:oleObj spid="_x0000_s2050" name="Image" r:id="rId3" imgW="5892063" imgH="5892063" progId="Photoshop.Image.9">
              <p:embed/>
            </p:oleObj>
          </a:graphicData>
        </a:graphic>
      </p:graphicFrame>
      <p:graphicFrame>
        <p:nvGraphicFramePr>
          <p:cNvPr id="9" name="Object 17"/>
          <p:cNvGraphicFramePr>
            <a:graphicFrameLocks noChangeAspect="1"/>
          </p:cNvGraphicFramePr>
          <p:nvPr>
            <p:ph sz="half" idx="1"/>
          </p:nvPr>
        </p:nvGraphicFramePr>
        <p:xfrm>
          <a:off x="381000" y="1143000"/>
          <a:ext cx="2133600" cy="2112963"/>
        </p:xfrm>
        <a:graphic>
          <a:graphicData uri="http://schemas.openxmlformats.org/presentationml/2006/ole">
            <p:oleObj spid="_x0000_s2051" name="Image" r:id="rId4" imgW="2653968" imgH="2628571" progId="Photoshop.Image.9">
              <p:embed/>
            </p:oleObj>
          </a:graphicData>
        </a:graphic>
      </p:graphicFrame>
      <p:sp>
        <p:nvSpPr>
          <p:cNvPr id="10"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a:t>
            </a:fld>
            <a:endParaRPr lang="en-US" dirty="0" smtClean="0">
              <a:latin typeface="Arial" charset="0"/>
              <a:cs typeface="Arial" charset="0"/>
            </a:endParaRPr>
          </a:p>
        </p:txBody>
      </p:sp>
      <p:sp>
        <p:nvSpPr>
          <p:cNvPr id="11"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000" name="Rectangle 8"/>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724998" name="Text Box 6"/>
          <p:cNvSpPr txBox="1">
            <a:spLocks noChangeArrowheads="1"/>
          </p:cNvSpPr>
          <p:nvPr/>
        </p:nvSpPr>
        <p:spPr bwMode="auto">
          <a:xfrm>
            <a:off x="492125" y="2158534"/>
            <a:ext cx="8151091" cy="984093"/>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Recap</a:t>
            </a:r>
          </a:p>
          <a:p>
            <a:pPr algn="ctr" defTabSz="914608" eaLnBrk="0" hangingPunct="0">
              <a:lnSpc>
                <a:spcPct val="95000"/>
              </a:lnSpc>
              <a:spcBef>
                <a:spcPct val="0"/>
              </a:spcBef>
              <a:tabLst>
                <a:tab pos="1696726" algn="l"/>
              </a:tabLst>
            </a:pPr>
            <a:r>
              <a:rPr lang="en-US" sz="2500" b="1" dirty="0">
                <a:solidFill>
                  <a:srgbClr val="FF0000"/>
                </a:solidFill>
                <a:effectLst>
                  <a:outerShdw blurRad="38100" dist="38100" dir="2700000" algn="tl">
                    <a:srgbClr val="C0C0C0"/>
                  </a:outerShdw>
                </a:effectLst>
                <a:latin typeface="Arial" pitchFamily="34" charset="0"/>
              </a:rPr>
              <a:t>and the components of energy strategies</a:t>
            </a: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6" y="5258360"/>
            <a:ext cx="1936750" cy="1469372"/>
          </a:xfrm>
          <a:prstGeom prst="rect">
            <a:avLst/>
          </a:prstGeom>
          <a:noFill/>
          <a:ln w="12700" algn="ctr">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Content Placeholder 1"/>
          <p:cNvSpPr>
            <a:spLocks noGrp="1"/>
          </p:cNvSpPr>
          <p:nvPr>
            <p:ph idx="1"/>
          </p:nvPr>
        </p:nvSpPr>
        <p:spPr/>
        <p:txBody>
          <a:bodyPr/>
          <a:lstStyle/>
          <a:p>
            <a:endParaRPr lang="en-US" smtClean="0"/>
          </a:p>
        </p:txBody>
      </p:sp>
      <p:sp>
        <p:nvSpPr>
          <p:cNvPr id="47108" name="Title 2"/>
          <p:cNvSpPr>
            <a:spLocks noGrp="1"/>
          </p:cNvSpPr>
          <p:nvPr>
            <p:ph type="title"/>
          </p:nvPr>
        </p:nvSpPr>
        <p:spPr>
          <a:xfrm>
            <a:off x="0" y="-180975"/>
            <a:ext cx="9144000" cy="1143000"/>
          </a:xfrm>
        </p:spPr>
        <p:txBody>
          <a:bodyPr/>
          <a:lstStyle/>
          <a:p>
            <a:r>
              <a:rPr lang="en-US" dirty="0" smtClean="0"/>
              <a:t>A National Strategy for a New Energy Economy</a:t>
            </a:r>
          </a:p>
        </p:txBody>
      </p:sp>
      <p:sp>
        <p:nvSpPr>
          <p:cNvPr id="47110" name="Slide Number Placeholder 4"/>
          <p:cNvSpPr>
            <a:spLocks noGrp="1"/>
          </p:cNvSpPr>
          <p:nvPr>
            <p:ph type="sldNum" sz="quarter" idx="4294967295"/>
          </p:nvPr>
        </p:nvSpPr>
        <p:spPr bwMode="auto">
          <a:xfrm>
            <a:off x="8382000" y="6351588"/>
            <a:ext cx="4572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29ABE9AE-3498-434D-9B50-F9E12781613D}" type="slidenum">
              <a:rPr lang="en-US" smtClean="0"/>
              <a:pPr fontAlgn="base">
                <a:spcBef>
                  <a:spcPct val="0"/>
                </a:spcBef>
                <a:spcAft>
                  <a:spcPct val="0"/>
                </a:spcAft>
              </a:pPr>
              <a:t>51</a:t>
            </a:fld>
            <a:endParaRPr lang="en-US" smtClean="0"/>
          </a:p>
        </p:txBody>
      </p:sp>
      <p:pic>
        <p:nvPicPr>
          <p:cNvPr id="62465" name="Picture 1"/>
          <p:cNvPicPr>
            <a:picLocks noChangeAspect="1" noChangeArrowheads="1"/>
          </p:cNvPicPr>
          <p:nvPr/>
        </p:nvPicPr>
        <p:blipFill>
          <a:blip r:embed="rId3" cstate="print"/>
          <a:srcRect/>
          <a:stretch>
            <a:fillRect/>
          </a:stretch>
        </p:blipFill>
        <p:spPr bwMode="auto">
          <a:xfrm>
            <a:off x="43543" y="776514"/>
            <a:ext cx="9029898" cy="5257799"/>
          </a:xfrm>
          <a:prstGeom prst="rect">
            <a:avLst/>
          </a:prstGeom>
          <a:noFill/>
          <a:ln w="9525">
            <a:noFill/>
            <a:miter lim="800000"/>
            <a:headEnd/>
            <a:tailEnd/>
          </a:ln>
        </p:spPr>
      </p:pic>
      <p:sp>
        <p:nvSpPr>
          <p:cNvPr id="8" name="Footer Placeholder 7"/>
          <p:cNvSpPr>
            <a:spLocks noGrp="1"/>
          </p:cNvSpPr>
          <p:nvPr>
            <p:ph type="ftr" sz="quarter" idx="4294967295"/>
          </p:nvPr>
        </p:nvSpPr>
        <p:spPr bwMode="auto">
          <a:xfrm>
            <a:off x="3200400" y="6356350"/>
            <a:ext cx="52578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9560" name="Rectangle 8"/>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919558" name="Text Box 6"/>
          <p:cNvSpPr txBox="1">
            <a:spLocks noChangeArrowheads="1"/>
          </p:cNvSpPr>
          <p:nvPr/>
        </p:nvSpPr>
        <p:spPr bwMode="auto">
          <a:xfrm>
            <a:off x="492125" y="2145927"/>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Continuous improvement – </a:t>
            </a:r>
            <a:br>
              <a:rPr lang="en-US" sz="3600" b="1" dirty="0">
                <a:solidFill>
                  <a:srgbClr val="FF0000"/>
                </a:solidFill>
                <a:effectLst>
                  <a:outerShdw blurRad="38100" dist="38100" dir="2700000" algn="tl">
                    <a:srgbClr val="C0C0C0"/>
                  </a:outerShdw>
                </a:effectLst>
                <a:latin typeface="Arial" pitchFamily="34" charset="0"/>
              </a:rPr>
            </a:br>
            <a:r>
              <a:rPr lang="en-US" sz="3600" b="1" dirty="0">
                <a:solidFill>
                  <a:srgbClr val="FF0000"/>
                </a:solidFill>
                <a:effectLst>
                  <a:outerShdw blurRad="38100" dist="38100" dir="2700000" algn="tl">
                    <a:srgbClr val="C0C0C0"/>
                  </a:outerShdw>
                </a:effectLst>
                <a:latin typeface="Arial" pitchFamily="34" charset="0"/>
              </a:rPr>
              <a:t>the role of current technologies</a:t>
            </a:r>
          </a:p>
        </p:txBody>
      </p:sp>
      <p:pic>
        <p:nvPicPr>
          <p:cNvPr id="919559" name="Picture 7"/>
          <p:cNvPicPr>
            <a:picLocks noChangeAspect="1" noChangeArrowheads="1"/>
          </p:cNvPicPr>
          <p:nvPr/>
        </p:nvPicPr>
        <p:blipFill>
          <a:blip r:embed="rId3" cstate="print"/>
          <a:srcRect l="3604" b="15810"/>
          <a:stretch>
            <a:fillRect/>
          </a:stretch>
        </p:blipFill>
        <p:spPr bwMode="auto">
          <a:xfrm>
            <a:off x="3232728" y="4541184"/>
            <a:ext cx="3023466" cy="2095500"/>
          </a:xfrm>
          <a:prstGeom prst="rect">
            <a:avLst/>
          </a:prstGeom>
          <a:noFill/>
          <a:ln w="9525" algn="ctr">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5300" name="Picture 4"/>
          <p:cNvPicPr>
            <a:picLocks noChangeAspect="1" noChangeArrowheads="1"/>
          </p:cNvPicPr>
          <p:nvPr/>
        </p:nvPicPr>
        <p:blipFill>
          <a:blip r:embed="rId3" cstate="print"/>
          <a:srcRect l="8646" r="3802"/>
          <a:stretch>
            <a:fillRect/>
          </a:stretch>
        </p:blipFill>
        <p:spPr bwMode="auto">
          <a:xfrm>
            <a:off x="0" y="1892394"/>
            <a:ext cx="9144000" cy="1848971"/>
          </a:xfrm>
          <a:prstGeom prst="rect">
            <a:avLst/>
          </a:prstGeom>
          <a:noFill/>
          <a:ln w="9525" algn="ctr">
            <a:noFill/>
            <a:miter lim="800000"/>
            <a:headEnd/>
            <a:tailEnd/>
          </a:ln>
          <a:effectLst/>
        </p:spPr>
      </p:pic>
      <p:sp>
        <p:nvSpPr>
          <p:cNvPr id="695302" name="Rectangle 6"/>
          <p:cNvSpPr>
            <a:spLocks noChangeArrowheads="1"/>
          </p:cNvSpPr>
          <p:nvPr/>
        </p:nvSpPr>
        <p:spPr bwMode="auto">
          <a:xfrm>
            <a:off x="0" y="102255"/>
            <a:ext cx="9144000" cy="620715"/>
          </a:xfrm>
          <a:prstGeom prst="rect">
            <a:avLst/>
          </a:prstGeom>
          <a:noFill/>
          <a:ln w="9525" algn="ctr">
            <a:noFill/>
            <a:miter lim="800000"/>
            <a:headEnd/>
            <a:tailEnd/>
          </a:ln>
          <a:effectLst/>
        </p:spPr>
        <p:txBody>
          <a:bodyPr lIns="93503" tIns="46752" rIns="93503" bIns="46752">
            <a:spAutoFit/>
          </a:bodyPr>
          <a:lstStyle/>
          <a:p>
            <a:pPr algn="ctr" defTabSz="914608">
              <a:lnSpc>
                <a:spcPct val="90000"/>
              </a:lnSpc>
              <a:spcBef>
                <a:spcPct val="0"/>
              </a:spcBef>
            </a:pPr>
            <a:r>
              <a:rPr lang="fr-FR" sz="2400" dirty="0" smtClean="0">
                <a:solidFill>
                  <a:srgbClr val="106636"/>
                </a:solidFill>
                <a:ea typeface="+mj-ea"/>
                <a:cs typeface="Arial" charset="0"/>
              </a:rPr>
              <a:t>One </a:t>
            </a:r>
            <a:r>
              <a:rPr lang="fr-FR" sz="2400" dirty="0" err="1" smtClean="0">
                <a:solidFill>
                  <a:srgbClr val="106636"/>
                </a:solidFill>
                <a:ea typeface="+mj-ea"/>
                <a:cs typeface="Arial" charset="0"/>
              </a:rPr>
              <a:t>Strategy</a:t>
            </a:r>
            <a:r>
              <a:rPr lang="fr-FR" sz="2400" dirty="0" smtClean="0">
                <a:solidFill>
                  <a:srgbClr val="106636"/>
                </a:solidFill>
                <a:ea typeface="+mj-ea"/>
                <a:cs typeface="Arial" charset="0"/>
              </a:rPr>
              <a:t>:  Use </a:t>
            </a:r>
            <a:r>
              <a:rPr lang="fr-FR" sz="2400" dirty="0" err="1" smtClean="0">
                <a:solidFill>
                  <a:srgbClr val="106636"/>
                </a:solidFill>
                <a:ea typeface="+mj-ea"/>
                <a:cs typeface="Arial" charset="0"/>
              </a:rPr>
              <a:t>Current</a:t>
            </a:r>
            <a:r>
              <a:rPr lang="fr-FR" sz="2400" dirty="0" smtClean="0">
                <a:solidFill>
                  <a:srgbClr val="106636"/>
                </a:solidFill>
                <a:ea typeface="+mj-ea"/>
                <a:cs typeface="Arial" charset="0"/>
              </a:rPr>
              <a:t> Technologies</a:t>
            </a:r>
            <a:r>
              <a:rPr lang="fr-FR" sz="2900" b="1" dirty="0">
                <a:solidFill>
                  <a:srgbClr val="FF0000"/>
                </a:solidFill>
                <a:effectLst>
                  <a:outerShdw blurRad="38100" dist="38100" dir="2700000" algn="tl">
                    <a:srgbClr val="C0C0C0"/>
                  </a:outerShdw>
                </a:effectLst>
                <a:latin typeface="Arial" pitchFamily="34" charset="0"/>
              </a:rPr>
              <a:t/>
            </a:r>
            <a:br>
              <a:rPr lang="fr-FR" sz="2900" b="1" dirty="0">
                <a:solidFill>
                  <a:srgbClr val="FF0000"/>
                </a:solidFill>
                <a:effectLst>
                  <a:outerShdw blurRad="38100" dist="38100" dir="2700000" algn="tl">
                    <a:srgbClr val="C0C0C0"/>
                  </a:outerShdw>
                </a:effectLst>
                <a:latin typeface="Arial" pitchFamily="34" charset="0"/>
              </a:rPr>
            </a:br>
            <a:r>
              <a:rPr lang="fr-FR" sz="1400" b="1" i="1" dirty="0" err="1">
                <a:solidFill>
                  <a:schemeClr val="tx1"/>
                </a:solidFill>
              </a:rPr>
              <a:t>Stabilization</a:t>
            </a:r>
            <a:r>
              <a:rPr lang="fr-FR" sz="1400" b="1" i="1" dirty="0">
                <a:solidFill>
                  <a:schemeClr val="tx1"/>
                </a:solidFill>
              </a:rPr>
              <a:t> </a:t>
            </a:r>
            <a:r>
              <a:rPr lang="fr-FR" sz="1400" b="1" i="1" dirty="0" err="1">
                <a:solidFill>
                  <a:schemeClr val="tx1"/>
                </a:solidFill>
              </a:rPr>
              <a:t>Wedges</a:t>
            </a:r>
            <a:r>
              <a:rPr lang="fr-FR" sz="1400" b="1" i="1" dirty="0">
                <a:solidFill>
                  <a:schemeClr val="tx1"/>
                </a:solidFill>
              </a:rPr>
              <a:t>: </a:t>
            </a:r>
            <a:r>
              <a:rPr lang="fr-FR" sz="1400" b="1" i="1" dirty="0" err="1">
                <a:solidFill>
                  <a:schemeClr val="tx1"/>
                </a:solidFill>
              </a:rPr>
              <a:t>Pacala</a:t>
            </a:r>
            <a:r>
              <a:rPr lang="fr-FR" sz="1400" b="1" i="1" dirty="0">
                <a:solidFill>
                  <a:schemeClr val="tx1"/>
                </a:solidFill>
              </a:rPr>
              <a:t> and </a:t>
            </a:r>
            <a:r>
              <a:rPr lang="fr-FR" sz="1400" b="1" i="1" dirty="0" err="1">
                <a:solidFill>
                  <a:schemeClr val="tx1"/>
                </a:solidFill>
              </a:rPr>
              <a:t>Socolow</a:t>
            </a:r>
            <a:r>
              <a:rPr lang="fr-FR" sz="1400" b="1" i="1" dirty="0">
                <a:solidFill>
                  <a:schemeClr val="tx1"/>
                </a:solidFill>
              </a:rPr>
              <a:t> Challenge for CO</a:t>
            </a:r>
            <a:r>
              <a:rPr lang="fr-FR" sz="1400" b="1" i="1" baseline="-25000" dirty="0">
                <a:solidFill>
                  <a:schemeClr val="tx1"/>
                </a:solidFill>
              </a:rPr>
              <a:t>2</a:t>
            </a:r>
            <a:r>
              <a:rPr lang="fr-FR" sz="1400" b="1" i="1" dirty="0">
                <a:solidFill>
                  <a:schemeClr val="tx1"/>
                </a:solidFill>
              </a:rPr>
              <a:t> </a:t>
            </a:r>
            <a:r>
              <a:rPr lang="fr-FR" sz="1400" b="1" i="1" dirty="0" err="1">
                <a:solidFill>
                  <a:schemeClr val="tx1"/>
                </a:solidFill>
              </a:rPr>
              <a:t>Stabilization</a:t>
            </a:r>
            <a:r>
              <a:rPr lang="fr-FR" sz="1400" b="1" i="1" dirty="0">
                <a:solidFill>
                  <a:schemeClr val="tx1"/>
                </a:solidFill>
              </a:rPr>
              <a:t> for Kids and </a:t>
            </a:r>
            <a:r>
              <a:rPr lang="fr-FR" sz="1400" b="1" i="1" dirty="0" err="1">
                <a:solidFill>
                  <a:schemeClr val="tx1"/>
                </a:solidFill>
              </a:rPr>
              <a:t>Lawmakers</a:t>
            </a:r>
            <a:r>
              <a:rPr lang="fr-FR" sz="1400" b="1" i="1" dirty="0">
                <a:solidFill>
                  <a:srgbClr val="FF0000"/>
                </a:solidFill>
              </a:rPr>
              <a:t> </a:t>
            </a:r>
            <a:endParaRPr lang="en-AU" sz="1400" b="1" i="1" dirty="0">
              <a:solidFill>
                <a:srgbClr val="FF0000"/>
              </a:solidFill>
            </a:endParaRPr>
          </a:p>
        </p:txBody>
      </p:sp>
      <p:pic>
        <p:nvPicPr>
          <p:cNvPr id="695303" name="Picture 7"/>
          <p:cNvPicPr>
            <a:picLocks noChangeAspect="1" noChangeArrowheads="1"/>
          </p:cNvPicPr>
          <p:nvPr/>
        </p:nvPicPr>
        <p:blipFill>
          <a:blip r:embed="rId4" cstate="print"/>
          <a:srcRect/>
          <a:stretch>
            <a:fillRect/>
          </a:stretch>
        </p:blipFill>
        <p:spPr bwMode="auto">
          <a:xfrm>
            <a:off x="243898" y="3538258"/>
            <a:ext cx="8034193" cy="2445684"/>
          </a:xfrm>
          <a:prstGeom prst="rect">
            <a:avLst/>
          </a:prstGeom>
          <a:noFill/>
          <a:ln w="9525" algn="ctr">
            <a:noFill/>
            <a:miter lim="800000"/>
            <a:headEnd/>
            <a:tailEnd/>
          </a:ln>
          <a:effectLst/>
        </p:spPr>
      </p:pic>
      <p:pic>
        <p:nvPicPr>
          <p:cNvPr id="695304" name="Picture 8"/>
          <p:cNvPicPr>
            <a:picLocks noChangeAspect="1" noChangeArrowheads="1"/>
          </p:cNvPicPr>
          <p:nvPr/>
        </p:nvPicPr>
        <p:blipFill>
          <a:blip r:embed="rId5" cstate="print"/>
          <a:srcRect r="2794"/>
          <a:stretch>
            <a:fillRect/>
          </a:stretch>
        </p:blipFill>
        <p:spPr bwMode="auto">
          <a:xfrm>
            <a:off x="0" y="6342529"/>
            <a:ext cx="9144000" cy="515471"/>
          </a:xfrm>
          <a:prstGeom prst="rect">
            <a:avLst/>
          </a:prstGeom>
          <a:noFill/>
          <a:ln w="9525" algn="ctr">
            <a:noFill/>
            <a:miter lim="800000"/>
            <a:headEnd/>
            <a:tailEnd/>
          </a:ln>
          <a:effectLst/>
        </p:spPr>
      </p:pic>
      <p:sp>
        <p:nvSpPr>
          <p:cNvPr id="7"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53</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8372" name="Picture 4"/>
          <p:cNvPicPr>
            <a:picLocks noChangeAspect="1" noChangeArrowheads="1"/>
          </p:cNvPicPr>
          <p:nvPr/>
        </p:nvPicPr>
        <p:blipFill>
          <a:blip r:embed="rId3" cstate="print"/>
          <a:srcRect l="3604" b="15810"/>
          <a:stretch>
            <a:fillRect/>
          </a:stretch>
        </p:blipFill>
        <p:spPr bwMode="auto">
          <a:xfrm>
            <a:off x="453159" y="994522"/>
            <a:ext cx="8458489" cy="5863478"/>
          </a:xfrm>
          <a:prstGeom prst="rect">
            <a:avLst/>
          </a:prstGeom>
          <a:noFill/>
          <a:ln w="9525" algn="ctr">
            <a:noFill/>
            <a:miter lim="800000"/>
            <a:headEnd/>
            <a:tailEnd/>
          </a:ln>
          <a:effectLst/>
        </p:spPr>
      </p:pic>
      <p:grpSp>
        <p:nvGrpSpPr>
          <p:cNvPr id="2" name="Group 10"/>
          <p:cNvGrpSpPr>
            <a:grpSpLocks/>
          </p:cNvGrpSpPr>
          <p:nvPr/>
        </p:nvGrpSpPr>
        <p:grpSpPr bwMode="auto">
          <a:xfrm>
            <a:off x="3685886" y="1890993"/>
            <a:ext cx="5293591" cy="2148728"/>
            <a:chOff x="2512" y="1350"/>
            <a:chExt cx="3668" cy="1534"/>
          </a:xfrm>
        </p:grpSpPr>
        <p:pic>
          <p:nvPicPr>
            <p:cNvPr id="698373" name="Picture 5"/>
            <p:cNvPicPr>
              <a:picLocks noChangeAspect="1" noChangeArrowheads="1"/>
            </p:cNvPicPr>
            <p:nvPr/>
          </p:nvPicPr>
          <p:blipFill>
            <a:blip r:embed="rId4" cstate="print"/>
            <a:srcRect l="14980" t="9340" r="27049" b="16803"/>
            <a:stretch>
              <a:fillRect/>
            </a:stretch>
          </p:blipFill>
          <p:spPr bwMode="auto">
            <a:xfrm>
              <a:off x="2512" y="1350"/>
              <a:ext cx="2051" cy="1534"/>
            </a:xfrm>
            <a:prstGeom prst="rect">
              <a:avLst/>
            </a:prstGeom>
            <a:noFill/>
            <a:ln w="9525" algn="ctr">
              <a:noFill/>
              <a:miter lim="800000"/>
              <a:headEnd/>
              <a:tailEnd/>
            </a:ln>
            <a:effectLst/>
          </p:spPr>
        </p:pic>
        <p:sp>
          <p:nvSpPr>
            <p:cNvPr id="698377" name="Text Box 9"/>
            <p:cNvSpPr txBox="1">
              <a:spLocks noChangeArrowheads="1"/>
            </p:cNvSpPr>
            <p:nvPr/>
          </p:nvSpPr>
          <p:spPr bwMode="auto">
            <a:xfrm>
              <a:off x="4680" y="1753"/>
              <a:ext cx="1500" cy="828"/>
            </a:xfrm>
            <a:prstGeom prst="rect">
              <a:avLst/>
            </a:prstGeom>
            <a:noFill/>
            <a:ln w="9525" algn="ctr">
              <a:noFill/>
              <a:miter lim="800000"/>
              <a:headEnd/>
              <a:tailEnd/>
            </a:ln>
            <a:effectLst/>
          </p:spPr>
          <p:txBody>
            <a:bodyPr>
              <a:spAutoFit/>
            </a:bodyPr>
            <a:lstStyle/>
            <a:p>
              <a:pPr algn="l" defTabSz="914608">
                <a:lnSpc>
                  <a:spcPct val="100000"/>
                </a:lnSpc>
                <a:spcBef>
                  <a:spcPct val="0"/>
                </a:spcBef>
              </a:pPr>
              <a:r>
                <a:rPr lang="en-US" sz="1400" b="1" dirty="0">
                  <a:solidFill>
                    <a:schemeClr val="tx1"/>
                  </a:solidFill>
                </a:rPr>
                <a:t>7 wedges are needed to build the stabilization triangle.  Each avoids 1 billion tons of carbon emissions per year by 2055</a:t>
              </a:r>
            </a:p>
          </p:txBody>
        </p:sp>
      </p:grpSp>
      <p:sp>
        <p:nvSpPr>
          <p:cNvPr id="698374" name="Rectangle 6"/>
          <p:cNvSpPr>
            <a:spLocks noChangeArrowheads="1"/>
          </p:cNvSpPr>
          <p:nvPr/>
        </p:nvSpPr>
        <p:spPr bwMode="auto">
          <a:xfrm>
            <a:off x="489239" y="67236"/>
            <a:ext cx="8174182" cy="796148"/>
          </a:xfrm>
          <a:prstGeom prst="rect">
            <a:avLst/>
          </a:prstGeom>
          <a:noFill/>
          <a:ln w="9525" algn="ctr">
            <a:noFill/>
            <a:miter lim="800000"/>
            <a:headEnd/>
            <a:tailEnd/>
          </a:ln>
          <a:effectLst/>
        </p:spPr>
        <p:txBody>
          <a:bodyPr lIns="93503" tIns="46752" rIns="93503" bIns="46752">
            <a:spAutoFit/>
          </a:bodyPr>
          <a:lstStyle/>
          <a:p>
            <a:pPr defTabSz="914608">
              <a:lnSpc>
                <a:spcPct val="95000"/>
              </a:lnSpc>
              <a:spcBef>
                <a:spcPct val="0"/>
              </a:spcBef>
            </a:pPr>
            <a:r>
              <a:rPr lang="fr-FR" sz="2400" dirty="0" err="1" smtClean="0">
                <a:solidFill>
                  <a:srgbClr val="106636"/>
                </a:solidFill>
                <a:ea typeface="+mj-ea"/>
                <a:cs typeface="Arial" charset="0"/>
              </a:rPr>
              <a:t>Stabilization</a:t>
            </a:r>
            <a:r>
              <a:rPr lang="fr-FR" sz="2400" dirty="0" smtClean="0">
                <a:solidFill>
                  <a:srgbClr val="106636"/>
                </a:solidFill>
                <a:ea typeface="+mj-ea"/>
                <a:cs typeface="Arial" charset="0"/>
              </a:rPr>
              <a:t> </a:t>
            </a:r>
            <a:r>
              <a:rPr lang="fr-FR" sz="2400" dirty="0" err="1" smtClean="0">
                <a:solidFill>
                  <a:srgbClr val="106636"/>
                </a:solidFill>
                <a:ea typeface="+mj-ea"/>
                <a:cs typeface="Arial" charset="0"/>
              </a:rPr>
              <a:t>Wedges</a:t>
            </a:r>
            <a:r>
              <a:rPr lang="fr-FR" sz="2400" dirty="0" smtClean="0">
                <a:solidFill>
                  <a:srgbClr val="106636"/>
                </a:solidFill>
                <a:ea typeface="+mj-ea"/>
                <a:cs typeface="Arial" charset="0"/>
              </a:rPr>
              <a:t>:</a:t>
            </a:r>
            <a:r>
              <a:rPr lang="fr-FR" sz="2900" b="1" dirty="0">
                <a:solidFill>
                  <a:srgbClr val="FF0000"/>
                </a:solidFill>
                <a:effectLst>
                  <a:outerShdw blurRad="38100" dist="38100" dir="2700000" algn="tl">
                    <a:srgbClr val="C0C0C0"/>
                  </a:outerShdw>
                </a:effectLst>
                <a:latin typeface="Arial" pitchFamily="34" charset="0"/>
              </a:rPr>
              <a:t/>
            </a:r>
            <a:br>
              <a:rPr lang="fr-FR" sz="2900" b="1" dirty="0">
                <a:solidFill>
                  <a:srgbClr val="FF0000"/>
                </a:solidFill>
                <a:effectLst>
                  <a:outerShdw blurRad="38100" dist="38100" dir="2700000" algn="tl">
                    <a:srgbClr val="C0C0C0"/>
                  </a:outerShdw>
                </a:effectLst>
                <a:latin typeface="Arial" pitchFamily="34" charset="0"/>
              </a:rPr>
            </a:br>
            <a:r>
              <a:rPr lang="fr-FR" sz="2400" dirty="0" err="1" smtClean="0">
                <a:solidFill>
                  <a:srgbClr val="106636"/>
                </a:solidFill>
                <a:ea typeface="+mj-ea"/>
                <a:cs typeface="Arial" charset="0"/>
              </a:rPr>
              <a:t>Two</a:t>
            </a:r>
            <a:r>
              <a:rPr lang="fr-FR" sz="2400" dirty="0" smtClean="0">
                <a:solidFill>
                  <a:srgbClr val="106636"/>
                </a:solidFill>
                <a:ea typeface="+mj-ea"/>
                <a:cs typeface="Arial" charset="0"/>
              </a:rPr>
              <a:t> Emission Scenarios </a:t>
            </a:r>
            <a:r>
              <a:rPr lang="fr-FR" sz="2400" dirty="0" err="1" smtClean="0">
                <a:solidFill>
                  <a:srgbClr val="106636"/>
                </a:solidFill>
                <a:ea typeface="+mj-ea"/>
                <a:cs typeface="Arial" charset="0"/>
              </a:rPr>
              <a:t>Define</a:t>
            </a:r>
            <a:r>
              <a:rPr lang="fr-FR" sz="2400" dirty="0" smtClean="0">
                <a:solidFill>
                  <a:srgbClr val="106636"/>
                </a:solidFill>
                <a:ea typeface="+mj-ea"/>
                <a:cs typeface="Arial" charset="0"/>
              </a:rPr>
              <a:t> the </a:t>
            </a:r>
            <a:r>
              <a:rPr lang="fr-FR" sz="2400" dirty="0" err="1" smtClean="0">
                <a:solidFill>
                  <a:srgbClr val="106636"/>
                </a:solidFill>
                <a:ea typeface="+mj-ea"/>
                <a:cs typeface="Arial" charset="0"/>
              </a:rPr>
              <a:t>Stabilization</a:t>
            </a:r>
            <a:r>
              <a:rPr lang="fr-FR" sz="2400" dirty="0" smtClean="0">
                <a:solidFill>
                  <a:srgbClr val="106636"/>
                </a:solidFill>
                <a:ea typeface="+mj-ea"/>
                <a:cs typeface="Arial" charset="0"/>
              </a:rPr>
              <a:t> Triangle</a:t>
            </a:r>
            <a:endParaRPr lang="en-AU" sz="2400" dirty="0" smtClean="0">
              <a:solidFill>
                <a:srgbClr val="106636"/>
              </a:solidFill>
              <a:ea typeface="+mj-ea"/>
              <a:cs typeface="Arial" charset="0"/>
            </a:endParaRPr>
          </a:p>
        </p:txBody>
      </p:sp>
      <p:sp>
        <p:nvSpPr>
          <p:cNvPr id="698379" name="Text Box 11"/>
          <p:cNvSpPr txBox="1">
            <a:spLocks noChangeArrowheads="1"/>
          </p:cNvSpPr>
          <p:nvPr/>
        </p:nvSpPr>
        <p:spPr bwMode="auto">
          <a:xfrm rot="19459692">
            <a:off x="4620322" y="2366955"/>
            <a:ext cx="2166266" cy="242903"/>
          </a:xfrm>
          <a:prstGeom prst="rect">
            <a:avLst/>
          </a:prstGeom>
          <a:solidFill>
            <a:schemeClr val="bg1"/>
          </a:solidFill>
          <a:ln w="9525" algn="ctr">
            <a:noFill/>
            <a:miter lim="800000"/>
            <a:headEnd/>
            <a:tailEnd/>
          </a:ln>
          <a:effectLst/>
        </p:spPr>
        <p:txBody>
          <a:bodyPr wrap="none" lIns="82058" tIns="41029" rIns="82058" bIns="41029">
            <a:spAutoFit/>
          </a:bodyPr>
          <a:lstStyle/>
          <a:p>
            <a:pPr defTabSz="914608"/>
            <a:r>
              <a:rPr lang="en-US" sz="1300" b="1" dirty="0">
                <a:solidFill>
                  <a:schemeClr val="tx1"/>
                </a:solidFill>
                <a:latin typeface="Arial" pitchFamily="34" charset="0"/>
              </a:rPr>
              <a:t>Emissions-doubling path</a:t>
            </a: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54</a:t>
            </a:fld>
            <a:endParaRPr lang="en-US" dirty="0" smtClean="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411432" y="953901"/>
            <a:ext cx="6401955" cy="5736011"/>
            <a:chOff x="978" y="681"/>
            <a:chExt cx="4262" cy="3921"/>
          </a:xfrm>
        </p:grpSpPr>
        <p:pic>
          <p:nvPicPr>
            <p:cNvPr id="700418" name="Picture 2"/>
            <p:cNvPicPr>
              <a:picLocks noChangeAspect="1" noChangeArrowheads="1"/>
            </p:cNvPicPr>
            <p:nvPr/>
          </p:nvPicPr>
          <p:blipFill>
            <a:blip r:embed="rId3" cstate="print"/>
            <a:srcRect l="59193" t="24341" r="5350" b="35237"/>
            <a:stretch>
              <a:fillRect/>
            </a:stretch>
          </p:blipFill>
          <p:spPr bwMode="auto">
            <a:xfrm>
              <a:off x="978" y="3261"/>
              <a:ext cx="2627" cy="1341"/>
            </a:xfrm>
            <a:prstGeom prst="rect">
              <a:avLst/>
            </a:prstGeom>
            <a:noFill/>
            <a:ln w="9525" algn="ctr">
              <a:noFill/>
              <a:miter lim="800000"/>
              <a:headEnd/>
              <a:tailEnd/>
            </a:ln>
            <a:effectLst/>
          </p:spPr>
        </p:pic>
        <p:pic>
          <p:nvPicPr>
            <p:cNvPr id="700419" name="Picture 3"/>
            <p:cNvPicPr>
              <a:picLocks noChangeAspect="1" noChangeArrowheads="1"/>
            </p:cNvPicPr>
            <p:nvPr/>
          </p:nvPicPr>
          <p:blipFill>
            <a:blip r:embed="rId3" cstate="print"/>
            <a:srcRect l="4428" t="3067" r="40550" b="33910"/>
            <a:stretch>
              <a:fillRect/>
            </a:stretch>
          </p:blipFill>
          <p:spPr bwMode="auto">
            <a:xfrm>
              <a:off x="1164" y="681"/>
              <a:ext cx="4076" cy="2091"/>
            </a:xfrm>
            <a:prstGeom prst="rect">
              <a:avLst/>
            </a:prstGeom>
            <a:noFill/>
            <a:ln w="9525" algn="ctr">
              <a:noFill/>
              <a:miter lim="800000"/>
              <a:headEnd/>
              <a:tailEnd/>
            </a:ln>
            <a:effectLst/>
          </p:spPr>
        </p:pic>
        <p:pic>
          <p:nvPicPr>
            <p:cNvPr id="700420" name="Picture 4"/>
            <p:cNvPicPr>
              <a:picLocks noChangeAspect="1" noChangeArrowheads="1"/>
            </p:cNvPicPr>
            <p:nvPr/>
          </p:nvPicPr>
          <p:blipFill>
            <a:blip r:embed="rId3" cstate="print"/>
            <a:srcRect l="59193" t="2492" r="5350" b="80290"/>
            <a:stretch>
              <a:fillRect/>
            </a:stretch>
          </p:blipFill>
          <p:spPr bwMode="auto">
            <a:xfrm>
              <a:off x="1005" y="2761"/>
              <a:ext cx="2627" cy="571"/>
            </a:xfrm>
            <a:prstGeom prst="rect">
              <a:avLst/>
            </a:prstGeom>
            <a:noFill/>
            <a:ln w="9525" algn="ctr">
              <a:noFill/>
              <a:miter lim="800000"/>
              <a:headEnd/>
              <a:tailEnd/>
            </a:ln>
            <a:effectLst/>
          </p:spPr>
        </p:pic>
      </p:grpSp>
      <p:sp>
        <p:nvSpPr>
          <p:cNvPr id="700423" name="Rectangle 7"/>
          <p:cNvSpPr>
            <a:spLocks noChangeArrowheads="1"/>
          </p:cNvSpPr>
          <p:nvPr/>
        </p:nvSpPr>
        <p:spPr bwMode="auto">
          <a:xfrm>
            <a:off x="710046" y="197504"/>
            <a:ext cx="7855239" cy="420221"/>
          </a:xfrm>
          <a:prstGeom prst="rect">
            <a:avLst/>
          </a:prstGeom>
          <a:noFill/>
          <a:ln w="9525" cap="flat" cmpd="sng" algn="ctr">
            <a:noFill/>
            <a:prstDash val="solid"/>
            <a:miter lim="800000"/>
            <a:headEnd/>
            <a:tailEnd/>
          </a:ln>
          <a:effectLst/>
        </p:spPr>
        <p:txBody>
          <a:bodyPr lIns="93503" tIns="46752" rIns="93503" bIns="46752"/>
          <a:lstStyle/>
          <a:p>
            <a:pPr algn="ctr">
              <a:lnSpc>
                <a:spcPct val="100000"/>
              </a:lnSpc>
            </a:pPr>
            <a:r>
              <a:rPr lang="en-US" sz="2400" dirty="0" smtClean="0">
                <a:solidFill>
                  <a:srgbClr val="106636"/>
                </a:solidFill>
                <a:ea typeface="+mj-ea"/>
                <a:cs typeface="Arial" charset="0"/>
              </a:rPr>
              <a:t>The Wedge Stabilization Game Pieces</a:t>
            </a:r>
          </a:p>
        </p:txBody>
      </p:sp>
      <p:sp>
        <p:nvSpPr>
          <p:cNvPr id="7"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55</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90" name="Rectangle 6"/>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pic>
        <p:nvPicPr>
          <p:cNvPr id="937996" name="Picture 12" descr="1101991231_400"/>
          <p:cNvPicPr>
            <a:picLocks noChangeAspect="1" noChangeArrowheads="1"/>
          </p:cNvPicPr>
          <p:nvPr/>
        </p:nvPicPr>
        <p:blipFill>
          <a:blip r:embed="rId3" cstate="print"/>
          <a:srcRect/>
          <a:stretch>
            <a:fillRect/>
          </a:stretch>
        </p:blipFill>
        <p:spPr bwMode="auto">
          <a:xfrm>
            <a:off x="3327978" y="3703545"/>
            <a:ext cx="2486603" cy="3179669"/>
          </a:xfrm>
          <a:prstGeom prst="rect">
            <a:avLst/>
          </a:prstGeom>
          <a:noFill/>
        </p:spPr>
      </p:pic>
      <p:sp>
        <p:nvSpPr>
          <p:cNvPr id="7" name="Text Box 3"/>
          <p:cNvSpPr txBox="1">
            <a:spLocks noChangeArrowheads="1"/>
          </p:cNvSpPr>
          <p:nvPr/>
        </p:nvSpPr>
        <p:spPr bwMode="auto">
          <a:xfrm>
            <a:off x="496454" y="1307727"/>
            <a:ext cx="8151091" cy="1671205"/>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err="1">
                <a:solidFill>
                  <a:srgbClr val="FF0000"/>
                </a:solidFill>
                <a:effectLst>
                  <a:outerShdw blurRad="38100" dist="38100" dir="2700000" algn="tl">
                    <a:srgbClr val="C0C0C0"/>
                  </a:outerShdw>
                </a:effectLst>
                <a:latin typeface="Arial" pitchFamily="34" charset="0"/>
              </a:rPr>
              <a:t>Tranformational</a:t>
            </a:r>
            <a:r>
              <a:rPr lang="en-US" sz="3600" b="1" dirty="0">
                <a:solidFill>
                  <a:srgbClr val="FF0000"/>
                </a:solidFill>
                <a:effectLst>
                  <a:outerShdw blurRad="38100" dist="38100" dir="2700000" algn="tl">
                    <a:srgbClr val="C0C0C0"/>
                  </a:outerShdw>
                </a:effectLst>
                <a:latin typeface="Arial" pitchFamily="34" charset="0"/>
              </a:rPr>
              <a:t> change – </a:t>
            </a:r>
            <a:br>
              <a:rPr lang="en-US" sz="3600" b="1" dirty="0">
                <a:solidFill>
                  <a:srgbClr val="FF0000"/>
                </a:solidFill>
                <a:effectLst>
                  <a:outerShdw blurRad="38100" dist="38100" dir="2700000" algn="tl">
                    <a:srgbClr val="C0C0C0"/>
                  </a:outerShdw>
                </a:effectLst>
                <a:latin typeface="Arial" pitchFamily="34" charset="0"/>
              </a:rPr>
            </a:br>
            <a:r>
              <a:rPr lang="en-US" sz="3600" b="1" dirty="0">
                <a:solidFill>
                  <a:srgbClr val="FF0000"/>
                </a:solidFill>
                <a:effectLst>
                  <a:outerShdw blurRad="38100" dist="38100" dir="2700000" algn="tl">
                    <a:srgbClr val="C0C0C0"/>
                  </a:outerShdw>
                </a:effectLst>
                <a:latin typeface="Arial" pitchFamily="34" charset="0"/>
              </a:rPr>
              <a:t>the role of </a:t>
            </a:r>
            <a:r>
              <a:rPr lang="en-US" sz="3600" b="1" dirty="0" smtClean="0">
                <a:solidFill>
                  <a:srgbClr val="FF0000"/>
                </a:solidFill>
                <a:effectLst>
                  <a:outerShdw blurRad="38100" dist="38100" dir="2700000" algn="tl">
                    <a:srgbClr val="C0C0C0"/>
                  </a:outerShdw>
                </a:effectLst>
                <a:latin typeface="Arial" pitchFamily="34" charset="0"/>
              </a:rPr>
              <a:t>basic research </a:t>
            </a:r>
            <a:r>
              <a:rPr lang="en-US" sz="3600" b="1" dirty="0">
                <a:solidFill>
                  <a:srgbClr val="FF0000"/>
                </a:solidFill>
                <a:effectLst>
                  <a:outerShdw blurRad="38100" dist="38100" dir="2700000" algn="tl">
                    <a:srgbClr val="C0C0C0"/>
                  </a:outerShdw>
                </a:effectLst>
                <a:latin typeface="Arial" pitchFamily="34" charset="0"/>
              </a:rPr>
              <a:t>and innovation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9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379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6235" t="8997" r="17506" b="15517"/>
          <a:stretch>
            <a:fillRect/>
          </a:stretch>
        </p:blipFill>
        <p:spPr bwMode="auto">
          <a:xfrm>
            <a:off x="-60325" y="0"/>
            <a:ext cx="9144000" cy="6858000"/>
          </a:xfrm>
          <a:prstGeom prst="rect">
            <a:avLst/>
          </a:prstGeom>
          <a:noFill/>
          <a:ln w="9525">
            <a:noFill/>
            <a:miter lim="800000"/>
            <a:headEnd/>
            <a:tailEnd/>
          </a:ln>
        </p:spPr>
      </p:pic>
      <p:sp>
        <p:nvSpPr>
          <p:cNvPr id="11267" name="Rectangle 11"/>
          <p:cNvSpPr>
            <a:spLocks noChangeArrowheads="1"/>
          </p:cNvSpPr>
          <p:nvPr/>
        </p:nvSpPr>
        <p:spPr bwMode="auto">
          <a:xfrm>
            <a:off x="-60325" y="304800"/>
            <a:ext cx="609600" cy="838200"/>
          </a:xfrm>
          <a:prstGeom prst="rect">
            <a:avLst/>
          </a:prstGeom>
          <a:solidFill>
            <a:schemeClr val="bg1"/>
          </a:solidFill>
          <a:ln w="9525">
            <a:noFill/>
            <a:miter lim="800000"/>
            <a:headEnd/>
            <a:tailEnd/>
          </a:ln>
        </p:spPr>
        <p:txBody>
          <a:bodyPr wrap="none" anchor="ctr"/>
          <a:lstStyle/>
          <a:p>
            <a:endParaRPr lang="en-US"/>
          </a:p>
        </p:txBody>
      </p:sp>
      <p:sp>
        <p:nvSpPr>
          <p:cNvPr id="12" name="Rectangle 11"/>
          <p:cNvSpPr/>
          <p:nvPr/>
        </p:nvSpPr>
        <p:spPr>
          <a:xfrm>
            <a:off x="4572000" y="6720681"/>
            <a:ext cx="1965325" cy="24923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635875" y="509588"/>
            <a:ext cx="1638300" cy="126841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6435725" y="2324100"/>
            <a:ext cx="2647950" cy="4533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316663" y="1401763"/>
            <a:ext cx="1246187" cy="10033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879475" y="0"/>
            <a:ext cx="1638300" cy="12684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550863" y="3295650"/>
            <a:ext cx="93662" cy="487363"/>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555625" y="3862388"/>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555625" y="4429125"/>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555625" y="4995863"/>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555625" y="5562600"/>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555625" y="6129338"/>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555625" y="6689725"/>
            <a:ext cx="93663" cy="487363"/>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71438" y="1843088"/>
            <a:ext cx="95250" cy="1303337"/>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2259013" y="1841500"/>
            <a:ext cx="120650" cy="661988"/>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ctangle 26"/>
          <p:cNvSpPr/>
          <p:nvPr/>
        </p:nvSpPr>
        <p:spPr>
          <a:xfrm>
            <a:off x="2260600" y="2501900"/>
            <a:ext cx="120650" cy="6397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2757488" y="3297238"/>
            <a:ext cx="95250" cy="48736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p:cNvSpPr/>
          <p:nvPr/>
        </p:nvSpPr>
        <p:spPr>
          <a:xfrm>
            <a:off x="2757488" y="4411663"/>
            <a:ext cx="95250" cy="48895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p:cNvSpPr/>
          <p:nvPr/>
        </p:nvSpPr>
        <p:spPr>
          <a:xfrm>
            <a:off x="2751138" y="4967288"/>
            <a:ext cx="95250" cy="48736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a:xfrm>
            <a:off x="2752725" y="5526088"/>
            <a:ext cx="95250" cy="48895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ctangle 31"/>
          <p:cNvSpPr/>
          <p:nvPr/>
        </p:nvSpPr>
        <p:spPr>
          <a:xfrm>
            <a:off x="2757488" y="3846513"/>
            <a:ext cx="95250" cy="4889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Rectangle 34"/>
          <p:cNvSpPr/>
          <p:nvPr/>
        </p:nvSpPr>
        <p:spPr>
          <a:xfrm>
            <a:off x="4714875" y="3302000"/>
            <a:ext cx="95250" cy="48895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Rectangle 35"/>
          <p:cNvSpPr/>
          <p:nvPr/>
        </p:nvSpPr>
        <p:spPr>
          <a:xfrm>
            <a:off x="4438650" y="1851025"/>
            <a:ext cx="95250" cy="129698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ctangle 36"/>
          <p:cNvSpPr/>
          <p:nvPr/>
        </p:nvSpPr>
        <p:spPr>
          <a:xfrm>
            <a:off x="7724775" y="1802606"/>
            <a:ext cx="1300163" cy="507208"/>
          </a:xfrm>
          <a:prstGeom prst="rect">
            <a:avLst/>
          </a:prstGeom>
          <a:noFill/>
          <a:ln w="571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755900" y="6091238"/>
            <a:ext cx="95250" cy="487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Rectangle 33"/>
          <p:cNvSpPr/>
          <p:nvPr/>
        </p:nvSpPr>
        <p:spPr>
          <a:xfrm>
            <a:off x="2755900" y="6654800"/>
            <a:ext cx="95250" cy="4873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57</a:t>
            </a:fld>
            <a:endParaRPr lang="en-US" dirty="0" smtClean="0">
              <a:latin typeface="Arial" charset="0"/>
              <a:cs typeface="Arial" charset="0"/>
            </a:endParaRPr>
          </a:p>
        </p:txBody>
      </p:sp>
      <p:sp>
        <p:nvSpPr>
          <p:cNvPr id="40"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38" name="Rectangle 37"/>
          <p:cNvSpPr/>
          <p:nvPr/>
        </p:nvSpPr>
        <p:spPr>
          <a:xfrm>
            <a:off x="6197601" y="6593682"/>
            <a:ext cx="508000" cy="26431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8" name="Rectangle 12"/>
          <p:cNvSpPr>
            <a:spLocks noChangeArrowheads="1"/>
          </p:cNvSpPr>
          <p:nvPr/>
        </p:nvSpPr>
        <p:spPr bwMode="auto">
          <a:xfrm>
            <a:off x="0" y="22412"/>
            <a:ext cx="8999682" cy="732585"/>
          </a:xfrm>
          <a:prstGeom prst="rect">
            <a:avLst/>
          </a:prstGeom>
          <a:noFill/>
          <a:ln w="9525" algn="ctr">
            <a:noFill/>
            <a:miter lim="800000"/>
            <a:headEnd/>
            <a:tailEnd/>
          </a:ln>
          <a:effectLst/>
        </p:spPr>
        <p:txBody>
          <a:bodyPr lIns="93470" tIns="46735" rIns="93470" bIns="46735"/>
          <a:lstStyle/>
          <a:p>
            <a:pPr algn="ctr">
              <a:lnSpc>
                <a:spcPct val="85000"/>
              </a:lnSpc>
            </a:pPr>
            <a:r>
              <a:rPr lang="en-US" sz="2400" dirty="0" smtClean="0">
                <a:solidFill>
                  <a:srgbClr val="106636"/>
                </a:solidFill>
                <a:ea typeface="+mj-ea"/>
                <a:cs typeface="Arial" charset="0"/>
              </a:rPr>
              <a:t>Strategic Planning:  </a:t>
            </a:r>
            <a:br>
              <a:rPr lang="en-US" sz="2400" dirty="0" smtClean="0">
                <a:solidFill>
                  <a:srgbClr val="106636"/>
                </a:solidFill>
                <a:ea typeface="+mj-ea"/>
                <a:cs typeface="Arial" charset="0"/>
              </a:rPr>
            </a:br>
            <a:r>
              <a:rPr lang="en-US" sz="2400" dirty="0" smtClean="0">
                <a:solidFill>
                  <a:srgbClr val="106636"/>
                </a:solidFill>
                <a:ea typeface="+mj-ea"/>
                <a:cs typeface="Arial" charset="0"/>
              </a:rPr>
              <a:t>10 “Basic Research Needs …” Workshops</a:t>
            </a:r>
          </a:p>
        </p:txBody>
      </p:sp>
      <p:sp>
        <p:nvSpPr>
          <p:cNvPr id="17" name="Text Box 13"/>
          <p:cNvSpPr txBox="1">
            <a:spLocks noChangeArrowheads="1"/>
          </p:cNvSpPr>
          <p:nvPr/>
        </p:nvSpPr>
        <p:spPr bwMode="auto">
          <a:xfrm>
            <a:off x="2408875" y="1042350"/>
            <a:ext cx="6462713" cy="3940297"/>
          </a:xfrm>
          <a:prstGeom prst="rect">
            <a:avLst/>
          </a:prstGeom>
          <a:noFill/>
          <a:ln w="9525">
            <a:noFill/>
            <a:miter lim="800000"/>
            <a:headEnd/>
            <a:tailEnd/>
          </a:ln>
          <a:effectLst/>
        </p:spPr>
        <p:txBody>
          <a:bodyPr lIns="82030" tIns="41015" rIns="82030" bIns="41015">
            <a:spAutoFit/>
          </a:bodyPr>
          <a:lstStyle/>
          <a:p>
            <a:pPr eaLnBrk="1" hangingPunct="1">
              <a:spcBef>
                <a:spcPts val="363"/>
              </a:spcBef>
              <a:buFont typeface="Wingdings" pitchFamily="2" charset="2"/>
              <a:buNone/>
            </a:pPr>
            <a:r>
              <a:rPr lang="en-US" dirty="0">
                <a:latin typeface="Arial Narrow" pitchFamily="34" charset="0"/>
              </a:rPr>
              <a:t>Basic Research Needs to Assure a Secure Energy Future (BESAC)</a:t>
            </a:r>
          </a:p>
          <a:p>
            <a:pPr eaLnBrk="1" hangingPunct="1">
              <a:spcBef>
                <a:spcPts val="363"/>
              </a:spcBef>
              <a:buFont typeface="Wingdings" pitchFamily="2" charset="2"/>
              <a:buChar char="§"/>
            </a:pPr>
            <a:endParaRPr lang="en-US" sz="400" dirty="0">
              <a:latin typeface="Arial Narrow" pitchFamily="34" charset="0"/>
            </a:endParaRPr>
          </a:p>
          <a:p>
            <a:pPr marL="363538" lvl="1" indent="-203200" eaLnBrk="1" hangingPunct="1">
              <a:spcBef>
                <a:spcPts val="363"/>
              </a:spcBef>
              <a:buFont typeface="Wingdings" pitchFamily="2" charset="2"/>
              <a:buChar char="§"/>
            </a:pPr>
            <a:r>
              <a:rPr lang="en-US" sz="1600" b="0" dirty="0">
                <a:latin typeface="Arial Narrow" pitchFamily="34" charset="0"/>
              </a:rPr>
              <a:t>Basic Research Needs for the Hydrogen Economy </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Solar Energy Utilization</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Superconductivity</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Solid State Lighting</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Advanced Nuclear Energy Systems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the Clean and Efficient Combustion of 21</a:t>
            </a:r>
            <a:r>
              <a:rPr lang="en-US" sz="1600" b="0" baseline="30000" dirty="0">
                <a:latin typeface="Arial Narrow" pitchFamily="34" charset="0"/>
              </a:rPr>
              <a:t>st</a:t>
            </a:r>
            <a:r>
              <a:rPr lang="en-US" sz="1600" b="0" dirty="0">
                <a:latin typeface="Arial Narrow" pitchFamily="34" charset="0"/>
              </a:rPr>
              <a:t> Century Transportation Fuels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Geosciences: Facilitating 21</a:t>
            </a:r>
            <a:r>
              <a:rPr lang="en-US" sz="1600" b="0" baseline="30000" dirty="0">
                <a:latin typeface="Arial Narrow" pitchFamily="34" charset="0"/>
              </a:rPr>
              <a:t>st</a:t>
            </a:r>
            <a:r>
              <a:rPr lang="en-US" sz="1600" b="0" dirty="0">
                <a:latin typeface="Arial Narrow" pitchFamily="34" charset="0"/>
              </a:rPr>
              <a:t> Century Energy Systems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Electrical Energy Storage</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Catalysis for Energy Applications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Materials under Extreme Environments</a:t>
            </a:r>
          </a:p>
        </p:txBody>
      </p:sp>
      <p:pic>
        <p:nvPicPr>
          <p:cNvPr id="18" name="Picture 14"/>
          <p:cNvPicPr preferRelativeResize="0">
            <a:picLocks noGrp="1" noChangeAspect="1" noChangeArrowheads="1"/>
          </p:cNvPicPr>
          <p:nvPr>
            <p:ph sz="half" idx="1"/>
          </p:nvPr>
        </p:nvPicPr>
        <p:blipFill>
          <a:blip r:embed="rId3" cstate="print"/>
          <a:srcRect/>
          <a:stretch>
            <a:fillRect/>
          </a:stretch>
        </p:blipFill>
        <p:spPr>
          <a:xfrm>
            <a:off x="214313" y="1903413"/>
            <a:ext cx="1458912" cy="1781175"/>
          </a:xfrm>
          <a:noFill/>
          <a:ln/>
        </p:spPr>
      </p:pic>
      <p:sp>
        <p:nvSpPr>
          <p:cNvPr id="19" name="Text Box 15"/>
          <p:cNvSpPr txBox="1">
            <a:spLocks noChangeArrowheads="1"/>
          </p:cNvSpPr>
          <p:nvPr/>
        </p:nvSpPr>
        <p:spPr bwMode="auto">
          <a:xfrm>
            <a:off x="3238500" y="6702238"/>
            <a:ext cx="2132292" cy="215431"/>
          </a:xfrm>
          <a:prstGeom prst="rect">
            <a:avLst/>
          </a:prstGeom>
          <a:noFill/>
          <a:ln w="9525" algn="ctr">
            <a:noFill/>
            <a:miter lim="800000"/>
            <a:headEnd/>
            <a:tailEnd/>
          </a:ln>
          <a:effectLst/>
        </p:spPr>
        <p:txBody>
          <a:bodyPr wrap="none" lIns="91429" tIns="45714" rIns="91429" bIns="45714">
            <a:spAutoFit/>
          </a:bodyPr>
          <a:lstStyle/>
          <a:p>
            <a:pPr algn="ctr" eaLnBrk="1" hangingPunct="1">
              <a:lnSpc>
                <a:spcPct val="80000"/>
              </a:lnSpc>
              <a:spcBef>
                <a:spcPct val="20000"/>
              </a:spcBef>
            </a:pPr>
            <a:r>
              <a:rPr lang="en-US" sz="1000" b="0">
                <a:latin typeface="Arial Narrow" pitchFamily="34" charset="0"/>
              </a:rPr>
              <a:t>www.science.doe.gov/bes/reports/list.html</a:t>
            </a:r>
          </a:p>
        </p:txBody>
      </p:sp>
      <p:sp>
        <p:nvSpPr>
          <p:cNvPr id="20" name="Line 16"/>
          <p:cNvSpPr>
            <a:spLocks noChangeShapeType="1"/>
          </p:cNvSpPr>
          <p:nvPr/>
        </p:nvSpPr>
        <p:spPr bwMode="auto">
          <a:xfrm flipH="1" flipV="1">
            <a:off x="1701800" y="2846388"/>
            <a:ext cx="949325" cy="1903412"/>
          </a:xfrm>
          <a:prstGeom prst="line">
            <a:avLst/>
          </a:prstGeom>
          <a:noFill/>
          <a:ln w="12700">
            <a:solidFill>
              <a:schemeClr val="tx1"/>
            </a:solidFill>
            <a:round/>
            <a:headEnd type="stealth" w="lg" len="lg"/>
            <a:tailEnd type="none" w="med" len="lg"/>
          </a:ln>
          <a:effectLst/>
        </p:spPr>
        <p:txBody>
          <a:bodyPr/>
          <a:lstStyle/>
          <a:p>
            <a:endParaRPr lang="en-US"/>
          </a:p>
        </p:txBody>
      </p:sp>
      <p:grpSp>
        <p:nvGrpSpPr>
          <p:cNvPr id="21" name="Group 17"/>
          <p:cNvGrpSpPr>
            <a:grpSpLocks/>
          </p:cNvGrpSpPr>
          <p:nvPr/>
        </p:nvGrpSpPr>
        <p:grpSpPr bwMode="auto">
          <a:xfrm>
            <a:off x="1666875" y="1631950"/>
            <a:ext cx="949325" cy="2782888"/>
            <a:chOff x="1155" y="1464"/>
            <a:chExt cx="658" cy="1987"/>
          </a:xfrm>
        </p:grpSpPr>
        <p:sp>
          <p:nvSpPr>
            <p:cNvPr id="22" name="Line 18"/>
            <p:cNvSpPr>
              <a:spLocks noChangeShapeType="1"/>
            </p:cNvSpPr>
            <p:nvPr/>
          </p:nvSpPr>
          <p:spPr bwMode="auto">
            <a:xfrm flipH="1">
              <a:off x="1157" y="1464"/>
              <a:ext cx="652" cy="841"/>
            </a:xfrm>
            <a:prstGeom prst="line">
              <a:avLst/>
            </a:prstGeom>
            <a:noFill/>
            <a:ln w="12700">
              <a:solidFill>
                <a:schemeClr val="tx1"/>
              </a:solidFill>
              <a:round/>
              <a:headEnd type="stealth" w="lg" len="lg"/>
              <a:tailEnd type="none" w="med" len="lg"/>
            </a:ln>
            <a:effectLst/>
          </p:spPr>
          <p:txBody>
            <a:bodyPr/>
            <a:lstStyle/>
            <a:p>
              <a:endParaRPr lang="en-US"/>
            </a:p>
          </p:txBody>
        </p:sp>
        <p:sp>
          <p:nvSpPr>
            <p:cNvPr id="23" name="Line 19"/>
            <p:cNvSpPr>
              <a:spLocks noChangeShapeType="1"/>
            </p:cNvSpPr>
            <p:nvPr/>
          </p:nvSpPr>
          <p:spPr bwMode="auto">
            <a:xfrm flipH="1">
              <a:off x="1157" y="1664"/>
              <a:ext cx="654" cy="636"/>
            </a:xfrm>
            <a:prstGeom prst="line">
              <a:avLst/>
            </a:prstGeom>
            <a:noFill/>
            <a:ln w="12700">
              <a:solidFill>
                <a:schemeClr val="tx1"/>
              </a:solidFill>
              <a:round/>
              <a:headEnd type="stealth" w="lg" len="lg"/>
              <a:tailEnd type="none" w="med" len="lg"/>
            </a:ln>
            <a:effectLst/>
          </p:spPr>
          <p:txBody>
            <a:bodyPr/>
            <a:lstStyle/>
            <a:p>
              <a:endParaRPr lang="en-US"/>
            </a:p>
          </p:txBody>
        </p:sp>
        <p:sp>
          <p:nvSpPr>
            <p:cNvPr id="24" name="Line 20"/>
            <p:cNvSpPr>
              <a:spLocks noChangeShapeType="1"/>
            </p:cNvSpPr>
            <p:nvPr/>
          </p:nvSpPr>
          <p:spPr bwMode="auto">
            <a:xfrm flipH="1">
              <a:off x="1158" y="1875"/>
              <a:ext cx="654" cy="423"/>
            </a:xfrm>
            <a:prstGeom prst="line">
              <a:avLst/>
            </a:prstGeom>
            <a:noFill/>
            <a:ln w="12700">
              <a:solidFill>
                <a:schemeClr val="tx1"/>
              </a:solidFill>
              <a:round/>
              <a:headEnd type="stealth" w="lg" len="lg"/>
              <a:tailEnd type="none" w="med" len="lg"/>
            </a:ln>
            <a:effectLst/>
          </p:spPr>
          <p:txBody>
            <a:bodyPr/>
            <a:lstStyle/>
            <a:p>
              <a:endParaRPr lang="en-US"/>
            </a:p>
          </p:txBody>
        </p:sp>
        <p:sp>
          <p:nvSpPr>
            <p:cNvPr id="25" name="Line 21"/>
            <p:cNvSpPr>
              <a:spLocks noChangeShapeType="1"/>
            </p:cNvSpPr>
            <p:nvPr/>
          </p:nvSpPr>
          <p:spPr bwMode="auto">
            <a:xfrm flipH="1">
              <a:off x="1156" y="2078"/>
              <a:ext cx="657" cy="226"/>
            </a:xfrm>
            <a:prstGeom prst="line">
              <a:avLst/>
            </a:prstGeom>
            <a:noFill/>
            <a:ln w="12700">
              <a:solidFill>
                <a:schemeClr val="tx1"/>
              </a:solidFill>
              <a:round/>
              <a:headEnd type="stealth" w="lg" len="lg"/>
              <a:tailEnd type="none" w="med" len="lg"/>
            </a:ln>
            <a:effectLst/>
          </p:spPr>
          <p:txBody>
            <a:bodyPr/>
            <a:lstStyle/>
            <a:p>
              <a:endParaRPr lang="en-US"/>
            </a:p>
          </p:txBody>
        </p:sp>
        <p:sp>
          <p:nvSpPr>
            <p:cNvPr id="26" name="Line 22"/>
            <p:cNvSpPr>
              <a:spLocks noChangeShapeType="1"/>
            </p:cNvSpPr>
            <p:nvPr/>
          </p:nvSpPr>
          <p:spPr bwMode="auto">
            <a:xfrm flipH="1">
              <a:off x="1158" y="2283"/>
              <a:ext cx="653" cy="20"/>
            </a:xfrm>
            <a:prstGeom prst="line">
              <a:avLst/>
            </a:prstGeom>
            <a:noFill/>
            <a:ln w="12700">
              <a:solidFill>
                <a:schemeClr val="tx1"/>
              </a:solidFill>
              <a:round/>
              <a:headEnd type="stealth" w="lg" len="lg"/>
              <a:tailEnd type="none" w="med" len="lg"/>
            </a:ln>
            <a:effectLst/>
          </p:spPr>
          <p:txBody>
            <a:bodyPr/>
            <a:lstStyle/>
            <a:p>
              <a:endParaRPr lang="en-US"/>
            </a:p>
          </p:txBody>
        </p:sp>
        <p:sp>
          <p:nvSpPr>
            <p:cNvPr id="27" name="Line 23"/>
            <p:cNvSpPr>
              <a:spLocks noChangeShapeType="1"/>
            </p:cNvSpPr>
            <p:nvPr/>
          </p:nvSpPr>
          <p:spPr bwMode="auto">
            <a:xfrm flipH="1" flipV="1">
              <a:off x="1158" y="2297"/>
              <a:ext cx="653" cy="197"/>
            </a:xfrm>
            <a:prstGeom prst="line">
              <a:avLst/>
            </a:prstGeom>
            <a:noFill/>
            <a:ln w="12700">
              <a:solidFill>
                <a:schemeClr val="tx1"/>
              </a:solidFill>
              <a:round/>
              <a:headEnd type="stealth" w="lg" len="lg"/>
              <a:tailEnd type="none" w="med" len="lg"/>
            </a:ln>
            <a:effectLst/>
          </p:spPr>
          <p:txBody>
            <a:bodyPr/>
            <a:lstStyle/>
            <a:p>
              <a:endParaRPr lang="en-US"/>
            </a:p>
          </p:txBody>
        </p:sp>
        <p:sp>
          <p:nvSpPr>
            <p:cNvPr id="28" name="Line 24"/>
            <p:cNvSpPr>
              <a:spLocks noChangeShapeType="1"/>
            </p:cNvSpPr>
            <p:nvPr/>
          </p:nvSpPr>
          <p:spPr bwMode="auto">
            <a:xfrm flipH="1" flipV="1">
              <a:off x="1155" y="2298"/>
              <a:ext cx="656" cy="563"/>
            </a:xfrm>
            <a:prstGeom prst="line">
              <a:avLst/>
            </a:prstGeom>
            <a:noFill/>
            <a:ln w="12700">
              <a:solidFill>
                <a:schemeClr val="tx1"/>
              </a:solidFill>
              <a:round/>
              <a:headEnd type="stealth" w="lg" len="lg"/>
              <a:tailEnd type="none" w="med" len="lg"/>
            </a:ln>
            <a:effectLst/>
          </p:spPr>
          <p:txBody>
            <a:bodyPr/>
            <a:lstStyle/>
            <a:p>
              <a:endParaRPr lang="en-US"/>
            </a:p>
          </p:txBody>
        </p:sp>
        <p:sp>
          <p:nvSpPr>
            <p:cNvPr id="29" name="Line 25"/>
            <p:cNvSpPr>
              <a:spLocks noChangeShapeType="1"/>
            </p:cNvSpPr>
            <p:nvPr/>
          </p:nvSpPr>
          <p:spPr bwMode="auto">
            <a:xfrm flipH="1" flipV="1">
              <a:off x="1156" y="2297"/>
              <a:ext cx="656" cy="944"/>
            </a:xfrm>
            <a:prstGeom prst="line">
              <a:avLst/>
            </a:prstGeom>
            <a:noFill/>
            <a:ln w="12700">
              <a:solidFill>
                <a:schemeClr val="tx1"/>
              </a:solidFill>
              <a:round/>
              <a:headEnd type="stealth" w="lg" len="lg"/>
              <a:tailEnd type="none" w="med" len="lg"/>
            </a:ln>
            <a:effectLst/>
          </p:spPr>
          <p:txBody>
            <a:bodyPr/>
            <a:lstStyle/>
            <a:p>
              <a:endParaRPr lang="en-US"/>
            </a:p>
          </p:txBody>
        </p:sp>
        <p:sp>
          <p:nvSpPr>
            <p:cNvPr id="30" name="Line 26"/>
            <p:cNvSpPr>
              <a:spLocks noChangeShapeType="1"/>
            </p:cNvSpPr>
            <p:nvPr/>
          </p:nvSpPr>
          <p:spPr bwMode="auto">
            <a:xfrm flipH="1" flipV="1">
              <a:off x="1157" y="2300"/>
              <a:ext cx="654" cy="1151"/>
            </a:xfrm>
            <a:prstGeom prst="line">
              <a:avLst/>
            </a:prstGeom>
            <a:noFill/>
            <a:ln w="12700">
              <a:solidFill>
                <a:schemeClr val="tx1"/>
              </a:solidFill>
              <a:round/>
              <a:headEnd type="stealth" w="lg" len="lg"/>
              <a:tailEnd type="none" w="med" len="lg"/>
            </a:ln>
            <a:effectLst/>
          </p:spPr>
          <p:txBody>
            <a:bodyPr/>
            <a:lstStyle/>
            <a:p>
              <a:endParaRPr lang="en-US"/>
            </a:p>
          </p:txBody>
        </p:sp>
      </p:grpSp>
      <p:sp>
        <p:nvSpPr>
          <p:cNvPr id="31" name="Rectangle 28"/>
          <p:cNvSpPr>
            <a:spLocks noChangeArrowheads="1"/>
          </p:cNvSpPr>
          <p:nvPr/>
        </p:nvSpPr>
        <p:spPr bwMode="auto">
          <a:xfrm>
            <a:off x="1044575" y="4970463"/>
            <a:ext cx="7502525" cy="336550"/>
          </a:xfrm>
          <a:prstGeom prst="rect">
            <a:avLst/>
          </a:prstGeom>
          <a:noFill/>
          <a:ln w="9525">
            <a:noFill/>
            <a:miter lim="800000"/>
            <a:headEnd/>
            <a:tailEnd/>
          </a:ln>
          <a:effectLst/>
        </p:spPr>
        <p:txBody>
          <a:bodyPr wrap="none">
            <a:spAutoFit/>
          </a:bodyPr>
          <a:lstStyle/>
          <a:p>
            <a:r>
              <a:rPr lang="en-US" sz="1600">
                <a:latin typeface="Arial Narrow" pitchFamily="34" charset="0"/>
              </a:rPr>
              <a:t>10 workshops; 5 years; more than 1,500 participants from academia, industry, and DOE labs </a:t>
            </a:r>
          </a:p>
        </p:txBody>
      </p:sp>
      <p:pic>
        <p:nvPicPr>
          <p:cNvPr id="32" name="Picture 29"/>
          <p:cNvPicPr>
            <a:picLocks noChangeAspect="1" noChangeArrowheads="1"/>
          </p:cNvPicPr>
          <p:nvPr/>
        </p:nvPicPr>
        <p:blipFill>
          <a:blip r:embed="rId4" cstate="print"/>
          <a:srcRect/>
          <a:stretch>
            <a:fillRect/>
          </a:stretch>
        </p:blipFill>
        <p:spPr bwMode="auto">
          <a:xfrm>
            <a:off x="17463" y="5552888"/>
            <a:ext cx="9126537" cy="1204912"/>
          </a:xfrm>
          <a:prstGeom prst="rect">
            <a:avLst/>
          </a:prstGeom>
          <a:noFill/>
          <a:ln w="12700">
            <a:noFill/>
            <a:miter lim="800000"/>
            <a:headEnd/>
            <a:tailEnd/>
          </a:ln>
          <a:effec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0" name="Picture 4" descr="GC_xlg"/>
          <p:cNvPicPr>
            <a:picLocks noChangeAspect="1" noChangeArrowheads="1"/>
          </p:cNvPicPr>
          <p:nvPr/>
        </p:nvPicPr>
        <p:blipFill>
          <a:blip r:embed="rId3" cstate="print"/>
          <a:srcRect/>
          <a:stretch>
            <a:fillRect/>
          </a:stretch>
        </p:blipFill>
        <p:spPr bwMode="auto">
          <a:xfrm>
            <a:off x="212148" y="1566022"/>
            <a:ext cx="2239818" cy="2812676"/>
          </a:xfrm>
          <a:prstGeom prst="rect">
            <a:avLst/>
          </a:prstGeom>
          <a:noFill/>
        </p:spPr>
      </p:pic>
      <p:sp>
        <p:nvSpPr>
          <p:cNvPr id="444421" name="Rectangle 5"/>
          <p:cNvSpPr>
            <a:spLocks noChangeArrowheads="1"/>
          </p:cNvSpPr>
          <p:nvPr/>
        </p:nvSpPr>
        <p:spPr bwMode="auto">
          <a:xfrm>
            <a:off x="2705967" y="1114985"/>
            <a:ext cx="6166715" cy="4396033"/>
          </a:xfrm>
          <a:prstGeom prst="rect">
            <a:avLst/>
          </a:prstGeom>
          <a:noFill/>
          <a:ln w="9525" algn="ctr">
            <a:noFill/>
            <a:miter lim="800000"/>
            <a:headEnd/>
            <a:tailEnd/>
          </a:ln>
          <a:effectLst/>
        </p:spPr>
        <p:txBody>
          <a:bodyPr lIns="73639" tIns="73639" rIns="73639" bIns="73639" anchor="ctr">
            <a:spAutoFit/>
          </a:bodyPr>
          <a:lstStyle/>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Control the quantum behavior of electrons in materials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Synthesize, atom by atom, new forms of matter with tailored properties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Control emergent properties that arise from the complex correlations of atomic and electronic constituents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Synthesize man-made </a:t>
            </a:r>
            <a:r>
              <a:rPr lang="en-US" sz="2000" b="1" dirty="0" err="1">
                <a:solidFill>
                  <a:schemeClr val="tx1"/>
                </a:solidFill>
                <a:latin typeface="Arial" pitchFamily="34" charset="0"/>
              </a:rPr>
              <a:t>nanoscale</a:t>
            </a:r>
            <a:r>
              <a:rPr lang="en-US" sz="2000" b="1" dirty="0">
                <a:solidFill>
                  <a:schemeClr val="tx1"/>
                </a:solidFill>
                <a:latin typeface="Arial" pitchFamily="34" charset="0"/>
              </a:rPr>
              <a:t> objects with capabilities rivaling those of living things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Control matter very far away from equilibrium</a:t>
            </a:r>
            <a:br>
              <a:rPr lang="en-US" sz="2000" b="1" dirty="0">
                <a:solidFill>
                  <a:schemeClr val="tx1"/>
                </a:solidFill>
                <a:latin typeface="Arial" pitchFamily="34" charset="0"/>
              </a:rPr>
            </a:br>
            <a:endParaRPr lang="en-US" sz="2000" b="1" dirty="0">
              <a:solidFill>
                <a:schemeClr val="tx1"/>
              </a:solidFill>
              <a:latin typeface="Arial" pitchFamily="34" charset="0"/>
            </a:endParaRPr>
          </a:p>
        </p:txBody>
      </p:sp>
      <p:sp>
        <p:nvSpPr>
          <p:cNvPr id="444428" name="Rectangle 12"/>
          <p:cNvSpPr>
            <a:spLocks noChangeArrowheads="1"/>
          </p:cNvSpPr>
          <p:nvPr/>
        </p:nvSpPr>
        <p:spPr bwMode="auto">
          <a:xfrm>
            <a:off x="0" y="22412"/>
            <a:ext cx="8999682" cy="732585"/>
          </a:xfrm>
          <a:prstGeom prst="rect">
            <a:avLst/>
          </a:prstGeom>
          <a:noFill/>
          <a:ln w="9525" algn="ctr">
            <a:noFill/>
            <a:miter lim="800000"/>
            <a:headEnd/>
            <a:tailEnd/>
          </a:ln>
          <a:effectLst/>
        </p:spPr>
        <p:txBody>
          <a:bodyPr lIns="93470" tIns="46735" rIns="93470" bIns="46735"/>
          <a:lstStyle/>
          <a:p>
            <a:pPr algn="ctr">
              <a:lnSpc>
                <a:spcPct val="85000"/>
              </a:lnSpc>
            </a:pPr>
            <a:r>
              <a:rPr lang="en-US" sz="2400" dirty="0" smtClean="0">
                <a:solidFill>
                  <a:srgbClr val="106636"/>
                </a:solidFill>
                <a:ea typeface="+mj-ea"/>
                <a:cs typeface="Arial" charset="0"/>
              </a:rPr>
              <a:t>Directing Matter and Energy:  </a:t>
            </a:r>
            <a:br>
              <a:rPr lang="en-US" sz="2400" dirty="0" smtClean="0">
                <a:solidFill>
                  <a:srgbClr val="106636"/>
                </a:solidFill>
                <a:ea typeface="+mj-ea"/>
                <a:cs typeface="Arial" charset="0"/>
              </a:rPr>
            </a:br>
            <a:r>
              <a:rPr lang="en-US" sz="2400" dirty="0" smtClean="0">
                <a:solidFill>
                  <a:srgbClr val="106636"/>
                </a:solidFill>
                <a:ea typeface="+mj-ea"/>
                <a:cs typeface="Arial" charset="0"/>
              </a:rPr>
              <a:t>Five Challenges for Science and the Imagination</a:t>
            </a:r>
          </a:p>
        </p:txBody>
      </p:sp>
      <p:pic>
        <p:nvPicPr>
          <p:cNvPr id="444429" name="Picture 13" descr="BES_H_Cover8-03"/>
          <p:cNvPicPr preferRelativeResize="0">
            <a:picLocks noChangeAspect="1" noChangeArrowheads="1"/>
          </p:cNvPicPr>
          <p:nvPr/>
        </p:nvPicPr>
        <p:blipFill>
          <a:blip r:embed="rId4" cstate="print"/>
          <a:srcRect/>
          <a:stretch>
            <a:fillRect/>
          </a:stretch>
        </p:blipFill>
        <p:spPr bwMode="auto">
          <a:xfrm>
            <a:off x="37523" y="5672978"/>
            <a:ext cx="887557" cy="1147203"/>
          </a:xfrm>
          <a:prstGeom prst="rect">
            <a:avLst/>
          </a:prstGeom>
          <a:noFill/>
          <a:ln w="28575">
            <a:solidFill>
              <a:srgbClr val="FF0000"/>
            </a:solidFill>
            <a:miter lim="800000"/>
            <a:headEnd/>
            <a:tailEnd/>
          </a:ln>
          <a:effectLst/>
        </p:spPr>
      </p:pic>
      <p:pic>
        <p:nvPicPr>
          <p:cNvPr id="444430" name="Picture 14"/>
          <p:cNvPicPr preferRelativeResize="0">
            <a:picLocks noChangeAspect="1" noChangeArrowheads="1"/>
          </p:cNvPicPr>
          <p:nvPr/>
        </p:nvPicPr>
        <p:blipFill>
          <a:blip r:embed="rId5" cstate="print"/>
          <a:srcRect/>
          <a:stretch>
            <a:fillRect/>
          </a:stretch>
        </p:blipFill>
        <p:spPr bwMode="auto">
          <a:xfrm>
            <a:off x="946728" y="5672978"/>
            <a:ext cx="887557" cy="1147203"/>
          </a:xfrm>
          <a:prstGeom prst="rect">
            <a:avLst/>
          </a:prstGeom>
          <a:noFill/>
          <a:ln w="28575">
            <a:solidFill>
              <a:srgbClr val="FF0000"/>
            </a:solidFill>
            <a:miter lim="800000"/>
            <a:headEnd/>
            <a:tailEnd/>
          </a:ln>
          <a:effectLst/>
        </p:spPr>
      </p:pic>
      <p:pic>
        <p:nvPicPr>
          <p:cNvPr id="444431" name="Picture 15"/>
          <p:cNvPicPr preferRelativeResize="0">
            <a:picLocks noChangeAspect="1" noChangeArrowheads="1"/>
          </p:cNvPicPr>
          <p:nvPr/>
        </p:nvPicPr>
        <p:blipFill>
          <a:blip r:embed="rId6" cstate="print">
            <a:lum bright="-10000" contrast="20000"/>
          </a:blip>
          <a:srcRect/>
          <a:stretch>
            <a:fillRect/>
          </a:stretch>
        </p:blipFill>
        <p:spPr bwMode="auto">
          <a:xfrm>
            <a:off x="2765137" y="5672978"/>
            <a:ext cx="887557" cy="1147203"/>
          </a:xfrm>
          <a:prstGeom prst="rect">
            <a:avLst/>
          </a:prstGeom>
          <a:noFill/>
          <a:ln w="28575">
            <a:solidFill>
              <a:srgbClr val="FF0000"/>
            </a:solidFill>
            <a:miter lim="800000"/>
            <a:headEnd/>
            <a:tailEnd/>
          </a:ln>
          <a:effectLst/>
        </p:spPr>
      </p:pic>
      <p:pic>
        <p:nvPicPr>
          <p:cNvPr id="444432" name="Picture 16"/>
          <p:cNvPicPr preferRelativeResize="0">
            <a:picLocks noChangeAspect="1" noChangeArrowheads="1"/>
          </p:cNvPicPr>
          <p:nvPr/>
        </p:nvPicPr>
        <p:blipFill>
          <a:blip r:embed="rId7" cstate="print"/>
          <a:srcRect/>
          <a:stretch>
            <a:fillRect/>
          </a:stretch>
        </p:blipFill>
        <p:spPr bwMode="auto">
          <a:xfrm>
            <a:off x="3672898" y="5672978"/>
            <a:ext cx="887556" cy="1147203"/>
          </a:xfrm>
          <a:prstGeom prst="rect">
            <a:avLst/>
          </a:prstGeom>
          <a:noFill/>
          <a:ln w="28575">
            <a:solidFill>
              <a:srgbClr val="FF0000"/>
            </a:solidFill>
            <a:miter lim="800000"/>
            <a:headEnd/>
            <a:tailEnd/>
          </a:ln>
          <a:effectLst/>
        </p:spPr>
      </p:pic>
      <p:pic>
        <p:nvPicPr>
          <p:cNvPr id="444433" name="Picture 17"/>
          <p:cNvPicPr preferRelativeResize="0">
            <a:picLocks noChangeAspect="1" noChangeArrowheads="1"/>
          </p:cNvPicPr>
          <p:nvPr/>
        </p:nvPicPr>
        <p:blipFill>
          <a:blip r:embed="rId8" cstate="print"/>
          <a:srcRect/>
          <a:stretch>
            <a:fillRect/>
          </a:stretch>
        </p:blipFill>
        <p:spPr bwMode="auto">
          <a:xfrm>
            <a:off x="4583546" y="5672978"/>
            <a:ext cx="887557" cy="1147203"/>
          </a:xfrm>
          <a:prstGeom prst="rect">
            <a:avLst/>
          </a:prstGeom>
          <a:noFill/>
          <a:ln w="28575">
            <a:solidFill>
              <a:srgbClr val="FF0000"/>
            </a:solidFill>
            <a:miter lim="800000"/>
            <a:headEnd/>
            <a:tailEnd/>
          </a:ln>
          <a:effectLst/>
        </p:spPr>
      </p:pic>
      <p:pic>
        <p:nvPicPr>
          <p:cNvPr id="444434" name="Picture 18" descr="EES_xlg"/>
          <p:cNvPicPr preferRelativeResize="0">
            <a:picLocks noChangeAspect="1" noChangeArrowheads="1"/>
          </p:cNvPicPr>
          <p:nvPr/>
        </p:nvPicPr>
        <p:blipFill>
          <a:blip r:embed="rId9" cstate="print"/>
          <a:srcRect/>
          <a:stretch>
            <a:fillRect/>
          </a:stretch>
        </p:blipFill>
        <p:spPr bwMode="auto">
          <a:xfrm>
            <a:off x="6400512" y="5672978"/>
            <a:ext cx="887556" cy="1147203"/>
          </a:xfrm>
          <a:prstGeom prst="rect">
            <a:avLst/>
          </a:prstGeom>
          <a:noFill/>
          <a:ln w="28575">
            <a:solidFill>
              <a:srgbClr val="FF0000"/>
            </a:solidFill>
            <a:miter lim="800000"/>
            <a:headEnd/>
            <a:tailEnd/>
          </a:ln>
          <a:effectLst/>
        </p:spPr>
      </p:pic>
      <p:pic>
        <p:nvPicPr>
          <p:cNvPr id="444435" name="Picture 19" descr="CAT_lg"/>
          <p:cNvPicPr preferRelativeResize="0">
            <a:picLocks noChangeAspect="1" noChangeArrowheads="1"/>
          </p:cNvPicPr>
          <p:nvPr/>
        </p:nvPicPr>
        <p:blipFill>
          <a:blip r:embed="rId10" cstate="print"/>
          <a:srcRect/>
          <a:stretch>
            <a:fillRect/>
          </a:stretch>
        </p:blipFill>
        <p:spPr bwMode="auto">
          <a:xfrm>
            <a:off x="7311159" y="5672978"/>
            <a:ext cx="886114" cy="1147203"/>
          </a:xfrm>
          <a:prstGeom prst="rect">
            <a:avLst/>
          </a:prstGeom>
          <a:noFill/>
          <a:ln w="28575">
            <a:solidFill>
              <a:srgbClr val="FF0000"/>
            </a:solidFill>
            <a:miter lim="800000"/>
            <a:headEnd/>
            <a:tailEnd/>
          </a:ln>
        </p:spPr>
      </p:pic>
      <p:pic>
        <p:nvPicPr>
          <p:cNvPr id="444436" name="Picture 20" descr="GEO_lg"/>
          <p:cNvPicPr preferRelativeResize="0">
            <a:picLocks noChangeAspect="1" noChangeArrowheads="1"/>
          </p:cNvPicPr>
          <p:nvPr/>
        </p:nvPicPr>
        <p:blipFill>
          <a:blip r:embed="rId11" cstate="print"/>
          <a:srcRect/>
          <a:stretch>
            <a:fillRect/>
          </a:stretch>
        </p:blipFill>
        <p:spPr bwMode="auto">
          <a:xfrm>
            <a:off x="5492751" y="5672978"/>
            <a:ext cx="887557" cy="1147203"/>
          </a:xfrm>
          <a:prstGeom prst="rect">
            <a:avLst/>
          </a:prstGeom>
          <a:noFill/>
          <a:ln w="28575">
            <a:solidFill>
              <a:srgbClr val="FF0000"/>
            </a:solidFill>
            <a:miter lim="800000"/>
            <a:headEnd/>
            <a:tailEnd/>
          </a:ln>
        </p:spPr>
      </p:pic>
      <p:pic>
        <p:nvPicPr>
          <p:cNvPr id="444437" name="Picture 21" descr="MuEE"/>
          <p:cNvPicPr preferRelativeResize="0">
            <a:picLocks noChangeAspect="1" noChangeArrowheads="1"/>
          </p:cNvPicPr>
          <p:nvPr/>
        </p:nvPicPr>
        <p:blipFill>
          <a:blip r:embed="rId12" cstate="print"/>
          <a:srcRect/>
          <a:stretch>
            <a:fillRect/>
          </a:stretch>
        </p:blipFill>
        <p:spPr bwMode="auto">
          <a:xfrm>
            <a:off x="8220364" y="5672978"/>
            <a:ext cx="887557" cy="1147203"/>
          </a:xfrm>
          <a:prstGeom prst="rect">
            <a:avLst/>
          </a:prstGeom>
          <a:noFill/>
          <a:ln w="28575">
            <a:solidFill>
              <a:srgbClr val="FF0000"/>
            </a:solidFill>
            <a:miter lim="800000"/>
            <a:headEnd/>
            <a:tailEnd/>
          </a:ln>
        </p:spPr>
      </p:pic>
      <p:pic>
        <p:nvPicPr>
          <p:cNvPr id="444438" name="Picture 22" descr="Cover_921"/>
          <p:cNvPicPr preferRelativeResize="0">
            <a:picLocks noChangeAspect="1" noChangeArrowheads="1"/>
          </p:cNvPicPr>
          <p:nvPr/>
        </p:nvPicPr>
        <p:blipFill>
          <a:blip r:embed="rId13" cstate="print"/>
          <a:srcRect/>
          <a:stretch>
            <a:fillRect/>
          </a:stretch>
        </p:blipFill>
        <p:spPr bwMode="auto">
          <a:xfrm>
            <a:off x="1855932" y="5672978"/>
            <a:ext cx="887557" cy="1147203"/>
          </a:xfrm>
          <a:prstGeom prst="rect">
            <a:avLst/>
          </a:prstGeom>
          <a:noFill/>
          <a:ln w="28575">
            <a:solidFill>
              <a:srgbClr val="FF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44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44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4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44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44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44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44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44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4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Evolution - II</a:t>
            </a:r>
          </a:p>
        </p:txBody>
      </p:sp>
      <p:sp>
        <p:nvSpPr>
          <p:cNvPr id="10" name="Rectangle 3"/>
          <p:cNvSpPr txBox="1">
            <a:spLocks/>
          </p:cNvSpPr>
          <p:nvPr/>
        </p:nvSpPr>
        <p:spPr bwMode="auto">
          <a:xfrm>
            <a:off x="2743200" y="1143000"/>
            <a:ext cx="601980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000" b="1">
                <a:solidFill>
                  <a:srgbClr val="006600"/>
                </a:solidFill>
                <a:cs typeface="Arial" charset="0"/>
              </a:rPr>
              <a:t>1971 AEC charter expands to non-nuclear energy</a:t>
            </a:r>
          </a:p>
          <a:p>
            <a:pPr marL="342900" indent="-342900">
              <a:spcBef>
                <a:spcPct val="20000"/>
              </a:spcBef>
              <a:buFont typeface="Arial" charset="0"/>
              <a:buChar char="•"/>
            </a:pPr>
            <a:r>
              <a:rPr lang="en-US" sz="2000" b="1">
                <a:solidFill>
                  <a:srgbClr val="006600"/>
                </a:solidFill>
                <a:cs typeface="Arial" charset="0"/>
              </a:rPr>
              <a:t>1974 Arab oil embargo motivates creation of new energy R&amp;D agency (P.L. 93-438)</a:t>
            </a:r>
          </a:p>
          <a:p>
            <a:pPr marL="342900" indent="-342900">
              <a:spcBef>
                <a:spcPct val="20000"/>
              </a:spcBef>
              <a:buFont typeface="Arial" charset="0"/>
              <a:buChar char="•"/>
            </a:pPr>
            <a:r>
              <a:rPr lang="en-US" sz="2000" b="1">
                <a:solidFill>
                  <a:srgbClr val="006600"/>
                </a:solidFill>
                <a:cs typeface="Arial" charset="0"/>
              </a:rPr>
              <a:t>1974-1977 Energy Research and Development Administration</a:t>
            </a:r>
          </a:p>
          <a:p>
            <a:pPr marL="742950" lvl="1" indent="-285750">
              <a:spcBef>
                <a:spcPct val="20000"/>
              </a:spcBef>
              <a:buFont typeface="Arial" charset="0"/>
              <a:buChar char="–"/>
            </a:pPr>
            <a:r>
              <a:rPr lang="en-US">
                <a:solidFill>
                  <a:srgbClr val="404040"/>
                </a:solidFill>
                <a:cs typeface="Arial" charset="0"/>
              </a:rPr>
              <a:t>Nuclear, solar, fossil, geothermal, synthetic fuels, transmission, conservation, etc.</a:t>
            </a:r>
            <a:endParaRPr lang="en-US" sz="2000">
              <a:solidFill>
                <a:srgbClr val="404040"/>
              </a:solidFill>
              <a:cs typeface="Arial" charset="0"/>
            </a:endParaRPr>
          </a:p>
          <a:p>
            <a:pPr marL="342900" indent="-342900">
              <a:spcBef>
                <a:spcPct val="20000"/>
              </a:spcBef>
              <a:buFont typeface="Arial" charset="0"/>
              <a:buChar char="•"/>
            </a:pPr>
            <a:endParaRPr lang="en-US" sz="2000" b="1">
              <a:solidFill>
                <a:srgbClr val="146737"/>
              </a:solidFill>
              <a:cs typeface="Arial" charset="0"/>
            </a:endParaRPr>
          </a:p>
          <a:p>
            <a:pPr marL="342900" indent="-342900">
              <a:spcBef>
                <a:spcPct val="20000"/>
              </a:spcBef>
              <a:buFont typeface="Arial" charset="0"/>
              <a:buChar char="•"/>
            </a:pPr>
            <a:r>
              <a:rPr lang="en-US" sz="2000" b="1">
                <a:solidFill>
                  <a:srgbClr val="006600"/>
                </a:solidFill>
                <a:cs typeface="Arial" charset="0"/>
              </a:rPr>
              <a:t>1977 Consolidation of Federal energy activity into a new Department of Energy (P.L. 95-91)</a:t>
            </a:r>
          </a:p>
          <a:p>
            <a:pPr marL="742950" lvl="1" indent="-285750">
              <a:spcBef>
                <a:spcPct val="20000"/>
              </a:spcBef>
              <a:buFont typeface="Arial" charset="0"/>
              <a:buChar char="–"/>
            </a:pPr>
            <a:r>
              <a:rPr lang="en-US">
                <a:solidFill>
                  <a:srgbClr val="404040"/>
                </a:solidFill>
                <a:cs typeface="Arial" charset="0"/>
              </a:rPr>
              <a:t>Formal separation of management oversight of weapons and non-weapons labs</a:t>
            </a:r>
          </a:p>
          <a:p>
            <a:pPr marL="742950" lvl="1" indent="-285750">
              <a:spcBef>
                <a:spcPct val="20000"/>
              </a:spcBef>
              <a:buFont typeface="Arial" charset="0"/>
              <a:buChar char="–"/>
            </a:pPr>
            <a:r>
              <a:rPr lang="en-US">
                <a:solidFill>
                  <a:srgbClr val="404040"/>
                </a:solidFill>
                <a:cs typeface="Arial" charset="0"/>
              </a:rPr>
              <a:t>Formal separation of basic and applied research programs</a:t>
            </a:r>
          </a:p>
          <a:p>
            <a:pPr marL="342900" indent="-342900">
              <a:spcBef>
                <a:spcPct val="20000"/>
              </a:spcBef>
              <a:buFont typeface="Arial" charset="0"/>
              <a:buChar char="•"/>
            </a:pPr>
            <a:endParaRPr lang="en-US" sz="2000" b="1">
              <a:solidFill>
                <a:srgbClr val="146737"/>
              </a:solidFill>
              <a:cs typeface="Arial" charset="0"/>
            </a:endParaRPr>
          </a:p>
          <a:p>
            <a:pPr marL="342900" indent="-342900">
              <a:spcBef>
                <a:spcPct val="20000"/>
              </a:spcBef>
              <a:buFont typeface="Arial" charset="0"/>
              <a:buChar char="•"/>
            </a:pPr>
            <a:endParaRPr lang="en-US" sz="2000" b="1">
              <a:solidFill>
                <a:srgbClr val="146737"/>
              </a:solidFill>
              <a:cs typeface="Arial" charset="0"/>
            </a:endParaRPr>
          </a:p>
        </p:txBody>
      </p:sp>
      <p:graphicFrame>
        <p:nvGraphicFramePr>
          <p:cNvPr id="11" name="Object 6"/>
          <p:cNvGraphicFramePr>
            <a:graphicFrameLocks noChangeAspect="1"/>
          </p:cNvGraphicFramePr>
          <p:nvPr>
            <p:ph sz="half" idx="1"/>
          </p:nvPr>
        </p:nvGraphicFramePr>
        <p:xfrm>
          <a:off x="384175" y="1219200"/>
          <a:ext cx="2201863" cy="2209800"/>
        </p:xfrm>
        <a:graphic>
          <a:graphicData uri="http://schemas.openxmlformats.org/presentationml/2006/ole">
            <p:oleObj spid="_x0000_s3074" name="Image" r:id="rId3" imgW="6590476" imgH="6615873" progId="Photoshop.Image.9">
              <p:embed/>
            </p:oleObj>
          </a:graphicData>
        </a:graphic>
      </p:graphicFrame>
      <p:pic>
        <p:nvPicPr>
          <p:cNvPr id="3077" name="Picture 7" descr="New_DOE_Seal_Color"/>
          <p:cNvPicPr>
            <a:picLocks noChangeAspect="1" noChangeArrowheads="1"/>
          </p:cNvPicPr>
          <p:nvPr/>
        </p:nvPicPr>
        <p:blipFill>
          <a:blip r:embed="rId4" cstate="print"/>
          <a:srcRect/>
          <a:stretch>
            <a:fillRect/>
          </a:stretch>
        </p:blipFill>
        <p:spPr bwMode="auto">
          <a:xfrm>
            <a:off x="381000" y="3733800"/>
            <a:ext cx="2209800" cy="2209800"/>
          </a:xfrm>
          <a:prstGeom prst="rect">
            <a:avLst/>
          </a:prstGeom>
          <a:noFill/>
          <a:ln w="9525">
            <a:noFill/>
            <a:miter lim="800000"/>
            <a:headEnd/>
            <a:tailEnd/>
          </a:ln>
        </p:spPr>
      </p:pic>
      <p:sp>
        <p:nvSpPr>
          <p:cNvPr id="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6</a:t>
            </a:fld>
            <a:endParaRPr lang="en-US" dirty="0" smtClean="0">
              <a:latin typeface="Arial" charset="0"/>
              <a:cs typeface="Arial" charset="0"/>
            </a:endParaRPr>
          </a:p>
        </p:txBody>
      </p:sp>
      <p:sp>
        <p:nvSpPr>
          <p:cNvPr id="12"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ChangeArrowheads="1"/>
          </p:cNvSpPr>
          <p:nvPr/>
        </p:nvSpPr>
        <p:spPr bwMode="auto">
          <a:xfrm rot="5400000">
            <a:off x="1849184" y="-1060271"/>
            <a:ext cx="5445632" cy="9144000"/>
          </a:xfrm>
          <a:prstGeom prst="rect">
            <a:avLst/>
          </a:prstGeom>
          <a:gradFill rotWithShape="0">
            <a:gsLst>
              <a:gs pos="0">
                <a:srgbClr val="DDFFDD">
                  <a:alpha val="64000"/>
                </a:srgbClr>
              </a:gs>
              <a:gs pos="100000">
                <a:srgbClr val="FEEBBC">
                  <a:alpha val="71001"/>
                </a:srgbClr>
              </a:gs>
            </a:gsLst>
            <a:lin ang="0" scaled="1"/>
          </a:gradFill>
          <a:ln w="9525" algn="ctr">
            <a:noFill/>
            <a:miter lim="800000"/>
            <a:headEnd/>
            <a:tailEnd/>
          </a:ln>
          <a:effectLst/>
        </p:spPr>
        <p:txBody>
          <a:bodyPr wrap="none" anchor="ctr"/>
          <a:lstStyle/>
          <a:p>
            <a:endParaRPr lang="en-US"/>
          </a:p>
        </p:txBody>
      </p:sp>
      <p:sp>
        <p:nvSpPr>
          <p:cNvPr id="124932" name="Text Box 4"/>
          <p:cNvSpPr txBox="1">
            <a:spLocks noChangeArrowheads="1"/>
          </p:cNvSpPr>
          <p:nvPr/>
        </p:nvSpPr>
        <p:spPr bwMode="auto">
          <a:xfrm>
            <a:off x="1912938" y="1150863"/>
            <a:ext cx="1744662" cy="2130425"/>
          </a:xfrm>
          <a:prstGeom prst="rect">
            <a:avLst/>
          </a:prstGeom>
          <a:noFill/>
          <a:ln w="38100" algn="ctr">
            <a:noFill/>
            <a:miter lim="800000"/>
            <a:headEnd/>
            <a:tailEnd/>
          </a:ln>
          <a:effectLst/>
        </p:spPr>
        <p:txBody>
          <a:bodyPr lIns="41025" tIns="41019" rIns="41025" bIns="41019"/>
          <a:lstStyle/>
          <a:p>
            <a:pPr marL="139700" indent="-139700" defTabSz="820738">
              <a:lnSpc>
                <a:spcPct val="90000"/>
              </a:lnSpc>
              <a:spcBef>
                <a:spcPct val="35000"/>
              </a:spcBef>
              <a:buFont typeface="Wingdings" pitchFamily="2" charset="2"/>
              <a:buChar char="§"/>
            </a:pPr>
            <a:r>
              <a:rPr lang="en-US" sz="1200" b="1" dirty="0">
                <a:latin typeface="Arial Narrow" pitchFamily="34" charset="0"/>
              </a:rPr>
              <a:t>Basic research for fundamental new understanding on materials or systems that may revolutionize or transform today’s energy technologies </a:t>
            </a:r>
          </a:p>
          <a:p>
            <a:pPr marL="139700" indent="-139700" defTabSz="820738">
              <a:lnSpc>
                <a:spcPct val="90000"/>
              </a:lnSpc>
              <a:spcBef>
                <a:spcPct val="35000"/>
              </a:spcBef>
              <a:buFont typeface="Wingdings" pitchFamily="2" charset="2"/>
              <a:buChar char="§"/>
            </a:pPr>
            <a:r>
              <a:rPr lang="en-US" sz="1200" b="1" dirty="0">
                <a:latin typeface="Arial Narrow" pitchFamily="34" charset="0"/>
              </a:rPr>
              <a:t>Development of new tools, techniques, and facilities, including those for the scattering sciences and for advanced modeling and computation</a:t>
            </a:r>
          </a:p>
        </p:txBody>
      </p:sp>
      <p:sp>
        <p:nvSpPr>
          <p:cNvPr id="124933" name="Text Box 5"/>
          <p:cNvSpPr txBox="1">
            <a:spLocks noChangeArrowheads="1"/>
          </p:cNvSpPr>
          <p:nvPr/>
        </p:nvSpPr>
        <p:spPr bwMode="auto">
          <a:xfrm>
            <a:off x="3667125" y="1150863"/>
            <a:ext cx="1744663" cy="1012825"/>
          </a:xfrm>
          <a:prstGeom prst="rect">
            <a:avLst/>
          </a:prstGeom>
          <a:noFill/>
          <a:ln w="38100" algn="ctr">
            <a:noFill/>
            <a:miter lim="800000"/>
            <a:headEnd/>
            <a:tailEnd/>
          </a:ln>
          <a:effectLst/>
        </p:spPr>
        <p:txBody>
          <a:bodyPr lIns="41025" tIns="41019" rIns="41025" bIns="41019"/>
          <a:lstStyle/>
          <a:p>
            <a:pPr marL="139700" indent="-139700" defTabSz="820738">
              <a:lnSpc>
                <a:spcPct val="90000"/>
              </a:lnSpc>
              <a:spcBef>
                <a:spcPct val="35000"/>
              </a:spcBef>
              <a:buFont typeface="Wingdings" pitchFamily="2" charset="2"/>
              <a:buChar char="§"/>
            </a:pPr>
            <a:r>
              <a:rPr lang="en-US" altLang="ja-JP" sz="1200" b="1" dirty="0">
                <a:latin typeface="Arial Narrow" pitchFamily="34" charset="0"/>
                <a:ea typeface="ＭＳ Ｐゴシック" charset="-128"/>
              </a:rPr>
              <a:t>Basic research, often with the goal of addressing showstoppers on real-world applications in the energy technologies</a:t>
            </a:r>
          </a:p>
        </p:txBody>
      </p:sp>
      <p:sp>
        <p:nvSpPr>
          <p:cNvPr id="124934" name="Text Box 6"/>
          <p:cNvSpPr txBox="1">
            <a:spLocks noChangeArrowheads="1"/>
          </p:cNvSpPr>
          <p:nvPr/>
        </p:nvSpPr>
        <p:spPr bwMode="auto">
          <a:xfrm>
            <a:off x="5407025" y="1150863"/>
            <a:ext cx="1744663" cy="1463675"/>
          </a:xfrm>
          <a:prstGeom prst="rect">
            <a:avLst/>
          </a:prstGeom>
          <a:noFill/>
          <a:ln w="38100" algn="ctr">
            <a:noFill/>
            <a:miter lim="800000"/>
            <a:headEnd/>
            <a:tailEnd/>
          </a:ln>
          <a:effectLst/>
        </p:spPr>
        <p:txBody>
          <a:bodyPr lIns="41025" tIns="41019" rIns="41025" bIns="41019"/>
          <a:lstStyle/>
          <a:p>
            <a:pPr marL="139700" indent="-139700" defTabSz="820738">
              <a:lnSpc>
                <a:spcPct val="90000"/>
              </a:lnSpc>
              <a:spcBef>
                <a:spcPct val="35000"/>
              </a:spcBef>
              <a:buFont typeface="Wingdings" pitchFamily="2" charset="2"/>
              <a:buChar char="§"/>
            </a:pPr>
            <a:r>
              <a:rPr lang="en-US" altLang="ja-JP" sz="1200" b="1">
                <a:latin typeface="Arial Narrow" pitchFamily="34" charset="0"/>
                <a:ea typeface="ＭＳ Ｐゴシック" charset="-128"/>
              </a:rPr>
              <a:t>Research with the goal of meeting </a:t>
            </a:r>
            <a:r>
              <a:rPr lang="en-US" altLang="ja-JP" sz="1200" b="1" i="1" u="sng">
                <a:latin typeface="Arial Narrow" pitchFamily="34" charset="0"/>
                <a:ea typeface="ＭＳ Ｐゴシック" charset="-128"/>
              </a:rPr>
              <a:t>technical milestones</a:t>
            </a:r>
            <a:r>
              <a:rPr lang="en-US" altLang="ja-JP" sz="1200" b="1">
                <a:latin typeface="Arial Narrow" pitchFamily="34" charset="0"/>
                <a:ea typeface="ＭＳ Ｐゴシック" charset="-128"/>
              </a:rPr>
              <a:t>, with emphasis on the </a:t>
            </a:r>
            <a:r>
              <a:rPr lang="en-US" sz="1200" b="1">
                <a:latin typeface="Arial Narrow" pitchFamily="34" charset="0"/>
                <a:ea typeface="ＭＳ Ｐゴシック" charset="-128"/>
              </a:rPr>
              <a:t>development, performance, cost reduction, and durability of materials and components or on efficient processes</a:t>
            </a:r>
            <a:endParaRPr lang="en-US" altLang="ja-JP" sz="1200" b="1">
              <a:latin typeface="Arial Narrow" pitchFamily="34" charset="0"/>
              <a:ea typeface="ＭＳ Ｐゴシック" charset="-128"/>
            </a:endParaRPr>
          </a:p>
          <a:p>
            <a:pPr marL="139700" indent="-139700" defTabSz="820738">
              <a:lnSpc>
                <a:spcPct val="90000"/>
              </a:lnSpc>
              <a:spcBef>
                <a:spcPct val="35000"/>
              </a:spcBef>
              <a:buFont typeface="Wingdings" pitchFamily="2" charset="2"/>
              <a:buChar char="§"/>
            </a:pPr>
            <a:r>
              <a:rPr lang="en-US" altLang="ja-JP" sz="1200" b="1">
                <a:latin typeface="Arial Narrow" pitchFamily="34" charset="0"/>
                <a:ea typeface="ＭＳ Ｐゴシック" charset="-128"/>
              </a:rPr>
              <a:t>Proof of technology concepts</a:t>
            </a:r>
          </a:p>
        </p:txBody>
      </p:sp>
      <p:sp>
        <p:nvSpPr>
          <p:cNvPr id="124935" name="Text Box 7"/>
          <p:cNvSpPr txBox="1">
            <a:spLocks noChangeArrowheads="1"/>
          </p:cNvSpPr>
          <p:nvPr/>
        </p:nvSpPr>
        <p:spPr bwMode="auto">
          <a:xfrm>
            <a:off x="7399338" y="1150863"/>
            <a:ext cx="1744662" cy="1139825"/>
          </a:xfrm>
          <a:prstGeom prst="rect">
            <a:avLst/>
          </a:prstGeom>
          <a:noFill/>
          <a:ln w="38100" algn="ctr">
            <a:noFill/>
            <a:miter lim="800000"/>
            <a:headEnd/>
            <a:tailEnd/>
          </a:ln>
          <a:effectLst/>
        </p:spPr>
        <p:txBody>
          <a:bodyPr lIns="41025" tIns="41019" rIns="41025" bIns="41019"/>
          <a:lstStyle/>
          <a:p>
            <a:pPr marL="139700" indent="-139700" defTabSz="820738">
              <a:lnSpc>
                <a:spcPct val="90000"/>
              </a:lnSpc>
              <a:spcBef>
                <a:spcPct val="35000"/>
              </a:spcBef>
              <a:buFont typeface="Wingdings" pitchFamily="2" charset="2"/>
              <a:buChar char="§"/>
            </a:pPr>
            <a:r>
              <a:rPr lang="en-US" sz="1200" b="1">
                <a:latin typeface="Arial Narrow" pitchFamily="34" charset="0"/>
                <a:ea typeface="ＭＳ Ｐゴシック" charset="-128"/>
              </a:rPr>
              <a:t>Scale-up research </a:t>
            </a:r>
          </a:p>
          <a:p>
            <a:pPr marL="139700" indent="-139700" defTabSz="820738">
              <a:lnSpc>
                <a:spcPct val="90000"/>
              </a:lnSpc>
              <a:spcBef>
                <a:spcPct val="35000"/>
              </a:spcBef>
              <a:buFont typeface="Wingdings" pitchFamily="2" charset="2"/>
              <a:buChar char="§"/>
            </a:pPr>
            <a:r>
              <a:rPr lang="en-US" sz="1200" b="1">
                <a:latin typeface="Arial Narrow" pitchFamily="34" charset="0"/>
                <a:ea typeface="ＭＳ Ｐゴシック" charset="-128"/>
              </a:rPr>
              <a:t>At-scale demonstration</a:t>
            </a:r>
          </a:p>
          <a:p>
            <a:pPr marL="139700" indent="-139700" defTabSz="820738">
              <a:lnSpc>
                <a:spcPct val="90000"/>
              </a:lnSpc>
              <a:spcBef>
                <a:spcPct val="35000"/>
              </a:spcBef>
              <a:buFont typeface="Wingdings" pitchFamily="2" charset="2"/>
              <a:buChar char="§"/>
            </a:pPr>
            <a:r>
              <a:rPr lang="en-US" sz="1200" b="1">
                <a:latin typeface="Arial Narrow" pitchFamily="34" charset="0"/>
                <a:ea typeface="ＭＳ Ｐゴシック" charset="-128"/>
              </a:rPr>
              <a:t>Cost reduction</a:t>
            </a:r>
          </a:p>
          <a:p>
            <a:pPr marL="139700" indent="-139700" defTabSz="820738">
              <a:lnSpc>
                <a:spcPct val="90000"/>
              </a:lnSpc>
              <a:spcBef>
                <a:spcPct val="35000"/>
              </a:spcBef>
              <a:buFont typeface="Wingdings" pitchFamily="2" charset="2"/>
              <a:buChar char="§"/>
            </a:pPr>
            <a:r>
              <a:rPr lang="en-US" sz="1200" b="1">
                <a:latin typeface="Arial Narrow" pitchFamily="34" charset="0"/>
                <a:ea typeface="ＭＳ Ｐゴシック" charset="-128"/>
              </a:rPr>
              <a:t>Prototyping</a:t>
            </a:r>
          </a:p>
          <a:p>
            <a:pPr marL="139700" indent="-139700" defTabSz="820738">
              <a:lnSpc>
                <a:spcPct val="90000"/>
              </a:lnSpc>
              <a:spcBef>
                <a:spcPct val="35000"/>
              </a:spcBef>
              <a:buFont typeface="Wingdings" pitchFamily="2" charset="2"/>
              <a:buChar char="§"/>
            </a:pPr>
            <a:r>
              <a:rPr lang="en-US" sz="1200" b="1">
                <a:latin typeface="Arial Narrow" pitchFamily="34" charset="0"/>
                <a:ea typeface="ＭＳ Ｐゴシック" charset="-128"/>
              </a:rPr>
              <a:t>Manufacturing R&amp;D</a:t>
            </a:r>
          </a:p>
          <a:p>
            <a:pPr marL="139700" indent="-139700" defTabSz="820738">
              <a:lnSpc>
                <a:spcPct val="90000"/>
              </a:lnSpc>
              <a:spcBef>
                <a:spcPct val="35000"/>
              </a:spcBef>
              <a:buFont typeface="Wingdings" pitchFamily="2" charset="2"/>
              <a:buChar char="§"/>
            </a:pPr>
            <a:r>
              <a:rPr lang="en-US" sz="1200" b="1">
                <a:latin typeface="Arial Narrow" pitchFamily="34" charset="0"/>
                <a:ea typeface="ＭＳ Ｐゴシック" charset="-128"/>
              </a:rPr>
              <a:t>Deployment support</a:t>
            </a:r>
          </a:p>
        </p:txBody>
      </p:sp>
      <p:sp>
        <p:nvSpPr>
          <p:cNvPr id="124936" name="AutoShape 8"/>
          <p:cNvSpPr>
            <a:spLocks noChangeArrowheads="1"/>
          </p:cNvSpPr>
          <p:nvPr/>
        </p:nvSpPr>
        <p:spPr bwMode="auto">
          <a:xfrm>
            <a:off x="6894513" y="755575"/>
            <a:ext cx="2249487" cy="403225"/>
          </a:xfrm>
          <a:prstGeom prst="homePlate">
            <a:avLst>
              <a:gd name="adj" fmla="val 65731"/>
            </a:avLst>
          </a:prstGeom>
          <a:gradFill rotWithShape="1">
            <a:gsLst>
              <a:gs pos="0">
                <a:srgbClr val="FEF6D6"/>
              </a:gs>
              <a:gs pos="100000">
                <a:srgbClr val="FEF6D6"/>
              </a:gs>
            </a:gsLst>
            <a:lin ang="0" scaled="1"/>
          </a:gradFill>
          <a:ln w="19050" algn="ctr">
            <a:solidFill>
              <a:schemeClr val="tx1"/>
            </a:solidFill>
            <a:miter lim="800000"/>
            <a:headEnd/>
            <a:tailEnd/>
          </a:ln>
          <a:effectLst/>
        </p:spPr>
        <p:txBody>
          <a:bodyPr wrap="none" lIns="0" tIns="41025" rIns="0" bIns="41025" anchor="ctr"/>
          <a:lstStyle/>
          <a:p>
            <a:pPr marL="204788" algn="ctr" eaLnBrk="1" hangingPunct="1">
              <a:lnSpc>
                <a:spcPct val="90000"/>
              </a:lnSpc>
            </a:pPr>
            <a:r>
              <a:rPr lang="en-US" sz="1400" b="1">
                <a:latin typeface="Arial Narrow" pitchFamily="34" charset="0"/>
              </a:rPr>
              <a:t>Technology Maturation</a:t>
            </a:r>
          </a:p>
          <a:p>
            <a:pPr marL="204788" algn="ctr" eaLnBrk="1" hangingPunct="1">
              <a:lnSpc>
                <a:spcPct val="90000"/>
              </a:lnSpc>
            </a:pPr>
            <a:r>
              <a:rPr lang="en-US" sz="1400" b="1">
                <a:latin typeface="Arial Narrow" pitchFamily="34" charset="0"/>
              </a:rPr>
              <a:t> &amp; Deployment</a:t>
            </a:r>
          </a:p>
        </p:txBody>
      </p:sp>
      <p:sp>
        <p:nvSpPr>
          <p:cNvPr id="124937" name="AutoShape 9"/>
          <p:cNvSpPr>
            <a:spLocks noChangeArrowheads="1"/>
          </p:cNvSpPr>
          <p:nvPr/>
        </p:nvSpPr>
        <p:spPr bwMode="auto">
          <a:xfrm>
            <a:off x="5302250" y="773038"/>
            <a:ext cx="1962150" cy="403225"/>
          </a:xfrm>
          <a:prstGeom prst="homePlate">
            <a:avLst>
              <a:gd name="adj" fmla="val 65130"/>
            </a:avLst>
          </a:prstGeom>
          <a:gradFill rotWithShape="1">
            <a:gsLst>
              <a:gs pos="0">
                <a:srgbClr val="FEF6D6"/>
              </a:gs>
              <a:gs pos="100000">
                <a:srgbClr val="FEF6D6"/>
              </a:gs>
            </a:gsLst>
            <a:lin ang="0" scaled="1"/>
          </a:gradFill>
          <a:ln w="19050" algn="ctr">
            <a:solidFill>
              <a:schemeClr val="tx1"/>
            </a:solidFill>
            <a:miter lim="800000"/>
            <a:headEnd/>
            <a:tailEnd/>
          </a:ln>
          <a:effectLst/>
        </p:spPr>
        <p:txBody>
          <a:bodyPr wrap="none" lIns="0" tIns="41025" rIns="0" bIns="41025" anchor="ctr"/>
          <a:lstStyle/>
          <a:p>
            <a:pPr algn="ctr" eaLnBrk="1" hangingPunct="1">
              <a:lnSpc>
                <a:spcPct val="90000"/>
              </a:lnSpc>
            </a:pPr>
            <a:r>
              <a:rPr lang="en-US" sz="1400" b="1">
                <a:latin typeface="Arial Narrow" pitchFamily="34" charset="0"/>
              </a:rPr>
              <a:t>Applied Research</a:t>
            </a:r>
          </a:p>
        </p:txBody>
      </p:sp>
      <p:sp>
        <p:nvSpPr>
          <p:cNvPr id="124938" name="AutoShape 10"/>
          <p:cNvSpPr>
            <a:spLocks noChangeArrowheads="1"/>
          </p:cNvSpPr>
          <p:nvPr/>
        </p:nvSpPr>
        <p:spPr bwMode="auto">
          <a:xfrm>
            <a:off x="0" y="773038"/>
            <a:ext cx="5570538" cy="403225"/>
          </a:xfrm>
          <a:prstGeom prst="homePlate">
            <a:avLst>
              <a:gd name="adj" fmla="val 70610"/>
            </a:avLst>
          </a:prstGeom>
          <a:gradFill rotWithShape="1">
            <a:gsLst>
              <a:gs pos="0">
                <a:srgbClr val="DFEBD9"/>
              </a:gs>
              <a:gs pos="100000">
                <a:srgbClr val="DFEBD6"/>
              </a:gs>
            </a:gsLst>
            <a:lin ang="0" scaled="1"/>
          </a:gradFill>
          <a:ln w="19050" algn="ctr">
            <a:solidFill>
              <a:schemeClr val="tx1"/>
            </a:solidFill>
            <a:miter lim="800000"/>
            <a:headEnd/>
            <a:tailEnd/>
          </a:ln>
          <a:effectLst/>
        </p:spPr>
        <p:txBody>
          <a:bodyPr wrap="none" lIns="0" tIns="41025" rIns="0" bIns="41025" anchor="ctr"/>
          <a:lstStyle/>
          <a:p>
            <a:pPr eaLnBrk="1" hangingPunct="1">
              <a:lnSpc>
                <a:spcPct val="90000"/>
              </a:lnSpc>
            </a:pPr>
            <a:r>
              <a:rPr lang="en-US" sz="1300" b="1" dirty="0">
                <a:latin typeface="Arial Narrow" pitchFamily="34" charset="0"/>
              </a:rPr>
              <a:t>    </a:t>
            </a:r>
            <a:r>
              <a:rPr lang="en-US" sz="1400" b="1" dirty="0">
                <a:latin typeface="Arial Narrow" pitchFamily="34" charset="0"/>
              </a:rPr>
              <a:t>Grand </a:t>
            </a:r>
            <a:r>
              <a:rPr lang="en-US" sz="1400" b="1">
                <a:latin typeface="Arial Narrow" pitchFamily="34" charset="0"/>
              </a:rPr>
              <a:t>Challenges    </a:t>
            </a:r>
            <a:r>
              <a:rPr lang="en-US" sz="1400" b="1" smtClean="0">
                <a:latin typeface="Arial Narrow" pitchFamily="34" charset="0"/>
              </a:rPr>
              <a:t>             </a:t>
            </a:r>
            <a:r>
              <a:rPr lang="en-US" sz="1400" b="1" dirty="0">
                <a:latin typeface="Arial Narrow" pitchFamily="34" charset="0"/>
              </a:rPr>
              <a:t>Discovery and Use-Inspired Basic Research </a:t>
            </a:r>
            <a:r>
              <a:rPr lang="en-US" sz="1300" b="1" dirty="0">
                <a:latin typeface="Arial Narrow" pitchFamily="34" charset="0"/>
              </a:rPr>
              <a:t/>
            </a:r>
            <a:br>
              <a:rPr lang="en-US" sz="1300" b="1" dirty="0">
                <a:latin typeface="Arial Narrow" pitchFamily="34" charset="0"/>
              </a:rPr>
            </a:br>
            <a:r>
              <a:rPr lang="en-US" sz="1300" b="1" dirty="0">
                <a:latin typeface="Arial Narrow" pitchFamily="34" charset="0"/>
              </a:rPr>
              <a:t>     </a:t>
            </a:r>
            <a:r>
              <a:rPr lang="en-US" sz="1100" b="1" i="1" dirty="0">
                <a:solidFill>
                  <a:srgbClr val="FF0000"/>
                </a:solidFill>
                <a:effectLst>
                  <a:outerShdw blurRad="38100" dist="38100" dir="2700000" algn="tl">
                    <a:srgbClr val="000000"/>
                  </a:outerShdw>
                </a:effectLst>
                <a:latin typeface="Arial Narrow" pitchFamily="34" charset="0"/>
              </a:rPr>
              <a:t>How nature </a:t>
            </a:r>
            <a:r>
              <a:rPr lang="en-US" sz="1100" b="1" i="1" dirty="0" smtClean="0">
                <a:solidFill>
                  <a:srgbClr val="FF0000"/>
                </a:solidFill>
                <a:effectLst>
                  <a:outerShdw blurRad="38100" dist="38100" dir="2700000" algn="tl">
                    <a:srgbClr val="000000"/>
                  </a:outerShdw>
                </a:effectLst>
                <a:latin typeface="Arial Narrow" pitchFamily="34" charset="0"/>
              </a:rPr>
              <a:t>works                         </a:t>
            </a:r>
            <a:r>
              <a:rPr lang="en-US" sz="1100" b="1" i="1" dirty="0">
                <a:solidFill>
                  <a:srgbClr val="FF0000"/>
                </a:solidFill>
                <a:effectLst>
                  <a:outerShdw blurRad="38100" dist="38100" dir="2700000" algn="tl">
                    <a:srgbClr val="000000"/>
                  </a:outerShdw>
                </a:effectLst>
                <a:latin typeface="Arial Narrow" pitchFamily="34" charset="0"/>
              </a:rPr>
              <a:t>Materials properties and chemical functionalities by design</a:t>
            </a:r>
            <a:endParaRPr lang="en-US" sz="1300" b="1" dirty="0">
              <a:latin typeface="Arial Narrow" pitchFamily="34" charset="0"/>
            </a:endParaRPr>
          </a:p>
        </p:txBody>
      </p:sp>
      <p:sp>
        <p:nvSpPr>
          <p:cNvPr id="124939" name="Text Box 11"/>
          <p:cNvSpPr txBox="1">
            <a:spLocks noChangeArrowheads="1"/>
          </p:cNvSpPr>
          <p:nvPr/>
        </p:nvSpPr>
        <p:spPr bwMode="auto">
          <a:xfrm>
            <a:off x="0" y="1150863"/>
            <a:ext cx="1804988" cy="2130425"/>
          </a:xfrm>
          <a:prstGeom prst="rect">
            <a:avLst/>
          </a:prstGeom>
          <a:noFill/>
          <a:ln w="38100" algn="ctr">
            <a:noFill/>
            <a:miter lim="800000"/>
            <a:headEnd/>
            <a:tailEnd/>
          </a:ln>
          <a:effectLst/>
        </p:spPr>
        <p:txBody>
          <a:bodyPr lIns="41025" tIns="41019" rIns="41025" bIns="41019"/>
          <a:lstStyle/>
          <a:p>
            <a:pPr marL="139700" indent="-139700" defTabSz="820738">
              <a:lnSpc>
                <a:spcPct val="90000"/>
              </a:lnSpc>
              <a:spcBef>
                <a:spcPct val="35000"/>
              </a:spcBef>
              <a:buFont typeface="Wingdings" pitchFamily="2" charset="2"/>
              <a:buChar char="§"/>
            </a:pPr>
            <a:r>
              <a:rPr lang="en-US" sz="1200" b="1" dirty="0">
                <a:latin typeface="Arial Narrow" pitchFamily="34" charset="0"/>
              </a:rPr>
              <a:t>Controlling materials processes at the level of quantum behavior of electrons</a:t>
            </a:r>
          </a:p>
          <a:p>
            <a:pPr marL="139700" indent="-139700" defTabSz="820738">
              <a:lnSpc>
                <a:spcPct val="90000"/>
              </a:lnSpc>
              <a:spcBef>
                <a:spcPct val="35000"/>
              </a:spcBef>
              <a:buFont typeface="Wingdings" pitchFamily="2" charset="2"/>
              <a:buChar char="§"/>
            </a:pPr>
            <a:r>
              <a:rPr lang="en-US" sz="1200" b="1" dirty="0">
                <a:latin typeface="Arial Narrow" pitchFamily="34" charset="0"/>
              </a:rPr>
              <a:t>Atom- and energy-efficient syntheses of new forms of matter with tailored properties</a:t>
            </a:r>
            <a:endParaRPr lang="en-US" sz="1200" b="1" i="1" dirty="0">
              <a:latin typeface="Arial Narrow" pitchFamily="34" charset="0"/>
            </a:endParaRPr>
          </a:p>
          <a:p>
            <a:pPr marL="139700" indent="-139700" defTabSz="820738">
              <a:lnSpc>
                <a:spcPct val="90000"/>
              </a:lnSpc>
              <a:spcBef>
                <a:spcPct val="35000"/>
              </a:spcBef>
              <a:buFont typeface="Wingdings" pitchFamily="2" charset="2"/>
              <a:buChar char="§"/>
            </a:pPr>
            <a:r>
              <a:rPr lang="en-US" sz="1200" b="1" dirty="0">
                <a:latin typeface="Arial Narrow" pitchFamily="34" charset="0"/>
              </a:rPr>
              <a:t>Emergent properties from complex correlations of atomic and electronic constituents</a:t>
            </a:r>
            <a:endParaRPr lang="en-US" sz="1200" b="1" i="1" dirty="0">
              <a:latin typeface="Arial Narrow" pitchFamily="34" charset="0"/>
            </a:endParaRPr>
          </a:p>
          <a:p>
            <a:pPr marL="139700" indent="-139700" defTabSz="820738">
              <a:lnSpc>
                <a:spcPct val="90000"/>
              </a:lnSpc>
              <a:spcBef>
                <a:spcPct val="35000"/>
              </a:spcBef>
              <a:buFont typeface="Wingdings" pitchFamily="2" charset="2"/>
              <a:buChar char="§"/>
            </a:pPr>
            <a:r>
              <a:rPr lang="en-US" sz="1200" b="1" dirty="0">
                <a:latin typeface="Arial Narrow" pitchFamily="34" charset="0"/>
              </a:rPr>
              <a:t>Man-made </a:t>
            </a:r>
            <a:r>
              <a:rPr lang="en-US" sz="1200" b="1" dirty="0" err="1">
                <a:latin typeface="Arial Narrow" pitchFamily="34" charset="0"/>
              </a:rPr>
              <a:t>nanoscale</a:t>
            </a:r>
            <a:r>
              <a:rPr lang="en-US" sz="1200" b="1" dirty="0">
                <a:latin typeface="Arial Narrow" pitchFamily="34" charset="0"/>
              </a:rPr>
              <a:t> objects with capabilities rivaling those of living things</a:t>
            </a:r>
          </a:p>
          <a:p>
            <a:pPr marL="139700" indent="-139700" defTabSz="820738">
              <a:lnSpc>
                <a:spcPct val="90000"/>
              </a:lnSpc>
              <a:spcBef>
                <a:spcPct val="35000"/>
              </a:spcBef>
              <a:buFont typeface="Wingdings" pitchFamily="2" charset="2"/>
              <a:buChar char="§"/>
            </a:pPr>
            <a:r>
              <a:rPr lang="en-US" sz="1200" b="1" dirty="0">
                <a:latin typeface="Arial Narrow" pitchFamily="34" charset="0"/>
              </a:rPr>
              <a:t>Controlling matter very far away from equilibrium</a:t>
            </a:r>
          </a:p>
        </p:txBody>
      </p:sp>
      <p:sp>
        <p:nvSpPr>
          <p:cNvPr id="124940" name="AutoShape 12"/>
          <p:cNvSpPr>
            <a:spLocks noChangeArrowheads="1"/>
          </p:cNvSpPr>
          <p:nvPr/>
        </p:nvSpPr>
        <p:spPr bwMode="auto">
          <a:xfrm>
            <a:off x="1741488" y="4112713"/>
            <a:ext cx="3867150" cy="403225"/>
          </a:xfrm>
          <a:prstGeom prst="leftRightArrow">
            <a:avLst>
              <a:gd name="adj1" fmla="val 58667"/>
              <a:gd name="adj2" fmla="val 84184"/>
            </a:avLst>
          </a:prstGeom>
          <a:solidFill>
            <a:srgbClr val="C3EFC7"/>
          </a:solidFill>
          <a:ln w="9525" algn="ctr">
            <a:solidFill>
              <a:schemeClr val="tx1"/>
            </a:solidFill>
            <a:miter lim="800000"/>
            <a:headEnd/>
            <a:tailEnd/>
          </a:ln>
          <a:effectLst/>
        </p:spPr>
        <p:txBody>
          <a:bodyPr wrap="none" lIns="82048" tIns="41025" rIns="82048" bIns="41025" anchor="ctr"/>
          <a:lstStyle/>
          <a:p>
            <a:pPr algn="ctr" defTabSz="820738"/>
            <a:r>
              <a:rPr lang="en-US" sz="1300" b="1" dirty="0">
                <a:latin typeface="Arial Narrow" pitchFamily="34" charset="0"/>
              </a:rPr>
              <a:t>BESAC &amp; BES Basic Research Needs Workshops</a:t>
            </a:r>
          </a:p>
        </p:txBody>
      </p:sp>
      <p:sp>
        <p:nvSpPr>
          <p:cNvPr id="124941" name="AutoShape 13"/>
          <p:cNvSpPr>
            <a:spLocks noChangeArrowheads="1"/>
          </p:cNvSpPr>
          <p:nvPr/>
        </p:nvSpPr>
        <p:spPr bwMode="auto">
          <a:xfrm>
            <a:off x="0" y="4630238"/>
            <a:ext cx="2263775" cy="436562"/>
          </a:xfrm>
          <a:prstGeom prst="leftRightArrow">
            <a:avLst>
              <a:gd name="adj1" fmla="val 58667"/>
              <a:gd name="adj2" fmla="val 45517"/>
            </a:avLst>
          </a:prstGeom>
          <a:solidFill>
            <a:srgbClr val="C3EFC7"/>
          </a:solidFill>
          <a:ln w="9525" algn="ctr">
            <a:solidFill>
              <a:schemeClr val="tx1"/>
            </a:solidFill>
            <a:miter lim="800000"/>
            <a:headEnd/>
            <a:tailEnd/>
          </a:ln>
          <a:effectLst/>
        </p:spPr>
        <p:txBody>
          <a:bodyPr wrap="none" lIns="82048" tIns="41025" rIns="82048" bIns="41025" anchor="ctr"/>
          <a:lstStyle/>
          <a:p>
            <a:pPr algn="ctr" defTabSz="820738"/>
            <a:r>
              <a:rPr lang="en-US" sz="1300" b="1" dirty="0">
                <a:latin typeface="Arial Narrow" pitchFamily="34" charset="0"/>
              </a:rPr>
              <a:t>BESAC Grand Challenges Panel</a:t>
            </a:r>
          </a:p>
        </p:txBody>
      </p:sp>
      <p:sp>
        <p:nvSpPr>
          <p:cNvPr id="124942" name="AutoShape 14"/>
          <p:cNvSpPr>
            <a:spLocks noChangeArrowheads="1"/>
          </p:cNvSpPr>
          <p:nvPr/>
        </p:nvSpPr>
        <p:spPr bwMode="auto">
          <a:xfrm>
            <a:off x="5210175" y="4638175"/>
            <a:ext cx="3933825" cy="404813"/>
          </a:xfrm>
          <a:prstGeom prst="leftRightArrow">
            <a:avLst>
              <a:gd name="adj1" fmla="val 58667"/>
              <a:gd name="adj2" fmla="val 85299"/>
            </a:avLst>
          </a:prstGeom>
          <a:solidFill>
            <a:srgbClr val="FBE753"/>
          </a:solidFill>
          <a:ln w="9525" algn="ctr">
            <a:solidFill>
              <a:schemeClr val="tx1"/>
            </a:solidFill>
            <a:miter lim="800000"/>
            <a:headEnd/>
            <a:tailEnd/>
          </a:ln>
          <a:effectLst/>
        </p:spPr>
        <p:txBody>
          <a:bodyPr wrap="none" lIns="82048" tIns="41025" rIns="82048" bIns="41025" anchor="ctr"/>
          <a:lstStyle/>
          <a:p>
            <a:pPr algn="ctr" defTabSz="820738"/>
            <a:r>
              <a:rPr lang="en-US" sz="1300" b="1">
                <a:latin typeface="Arial Narrow" pitchFamily="34" charset="0"/>
              </a:rPr>
              <a:t>DOE Technology Office/Industry Roadmaps</a:t>
            </a:r>
          </a:p>
        </p:txBody>
      </p:sp>
      <p:sp>
        <p:nvSpPr>
          <p:cNvPr id="124943" name="Rectangle 15"/>
          <p:cNvSpPr>
            <a:spLocks noGrp="1" noChangeArrowheads="1"/>
          </p:cNvSpPr>
          <p:nvPr>
            <p:ph type="title"/>
          </p:nvPr>
        </p:nvSpPr>
        <p:spPr>
          <a:xfrm>
            <a:off x="819398" y="59375"/>
            <a:ext cx="7505204" cy="952500"/>
          </a:xfrm>
          <a:noFill/>
          <a:ln/>
        </p:spPr>
        <p:txBody>
          <a:bodyPr lIns="91407" tIns="45704" rIns="91407" bIns="45704" anchor="t"/>
          <a:lstStyle/>
          <a:p>
            <a:pPr>
              <a:lnSpc>
                <a:spcPct val="95000"/>
              </a:lnSpc>
              <a:tabLst>
                <a:tab pos="1890713" algn="l"/>
              </a:tabLst>
            </a:pPr>
            <a:r>
              <a:rPr lang="en-US" sz="2400" dirty="0">
                <a:effectLst/>
                <a:cs typeface="Times New Roman" pitchFamily="18" charset="0"/>
              </a:rPr>
              <a:t>Basic and Applied R&amp;D Coordination</a:t>
            </a:r>
            <a:r>
              <a:rPr lang="en-US" sz="2400" b="1" dirty="0">
                <a:effectLst/>
                <a:cs typeface="Times New Roman" pitchFamily="18" charset="0"/>
              </a:rPr>
              <a:t/>
            </a:r>
            <a:br>
              <a:rPr lang="en-US" sz="2400" b="1" dirty="0">
                <a:effectLst/>
                <a:cs typeface="Times New Roman" pitchFamily="18" charset="0"/>
              </a:rPr>
            </a:br>
            <a:r>
              <a:rPr lang="en-US" sz="1400" b="1" dirty="0">
                <a:effectLst/>
                <a:cs typeface="Times New Roman" pitchFamily="18" charset="0"/>
              </a:rPr>
              <a:t>How Nature Works </a:t>
            </a:r>
            <a:r>
              <a:rPr lang="en-US" sz="1400" b="1" baseline="24000" dirty="0">
                <a:effectLst/>
                <a:cs typeface="Times New Roman" pitchFamily="18" charset="0"/>
              </a:rPr>
              <a:t>…</a:t>
            </a:r>
            <a:r>
              <a:rPr lang="en-US" sz="1400" b="1" dirty="0">
                <a:effectLst/>
                <a:cs typeface="Times New Roman" pitchFamily="18" charset="0"/>
              </a:rPr>
              <a:t> to </a:t>
            </a:r>
            <a:r>
              <a:rPr lang="en-US" sz="1400" b="1" baseline="24000" dirty="0">
                <a:effectLst/>
                <a:cs typeface="Times New Roman" pitchFamily="18" charset="0"/>
              </a:rPr>
              <a:t>…</a:t>
            </a:r>
            <a:r>
              <a:rPr lang="en-US" sz="1400" b="1" dirty="0">
                <a:effectLst/>
                <a:cs typeface="Times New Roman" pitchFamily="18" charset="0"/>
              </a:rPr>
              <a:t> Design and Control </a:t>
            </a:r>
            <a:r>
              <a:rPr lang="en-US" sz="1400" b="1" baseline="24000" dirty="0">
                <a:effectLst/>
                <a:cs typeface="Times New Roman" pitchFamily="18" charset="0"/>
              </a:rPr>
              <a:t>…</a:t>
            </a:r>
            <a:r>
              <a:rPr lang="en-US" sz="1400" b="1" dirty="0">
                <a:effectLst/>
                <a:cs typeface="Times New Roman" pitchFamily="18" charset="0"/>
              </a:rPr>
              <a:t> to </a:t>
            </a:r>
            <a:r>
              <a:rPr lang="en-US" sz="1400" b="1" baseline="24000" dirty="0">
                <a:effectLst/>
                <a:cs typeface="Times New Roman" pitchFamily="18" charset="0"/>
              </a:rPr>
              <a:t>…</a:t>
            </a:r>
            <a:r>
              <a:rPr lang="en-US" sz="1400" b="1" dirty="0">
                <a:effectLst/>
                <a:cs typeface="Times New Roman" pitchFamily="18" charset="0"/>
              </a:rPr>
              <a:t> Technologies for the 21</a:t>
            </a:r>
            <a:r>
              <a:rPr lang="en-US" sz="1400" b="1" baseline="30000" dirty="0">
                <a:effectLst/>
                <a:cs typeface="Times New Roman" pitchFamily="18" charset="0"/>
              </a:rPr>
              <a:t>st</a:t>
            </a:r>
            <a:r>
              <a:rPr lang="en-US" sz="1400" b="1" dirty="0">
                <a:effectLst/>
                <a:cs typeface="Times New Roman" pitchFamily="18" charset="0"/>
              </a:rPr>
              <a:t> Century</a:t>
            </a:r>
          </a:p>
        </p:txBody>
      </p:sp>
      <p:grpSp>
        <p:nvGrpSpPr>
          <p:cNvPr id="2" name="Group 17"/>
          <p:cNvGrpSpPr>
            <a:grpSpLocks/>
          </p:cNvGrpSpPr>
          <p:nvPr/>
        </p:nvGrpSpPr>
        <p:grpSpPr bwMode="auto">
          <a:xfrm>
            <a:off x="0" y="5343025"/>
            <a:ext cx="5567363" cy="585788"/>
            <a:chOff x="0" y="4332"/>
            <a:chExt cx="5935" cy="564"/>
          </a:xfrm>
        </p:grpSpPr>
        <p:grpSp>
          <p:nvGrpSpPr>
            <p:cNvPr id="3" name="Group 18"/>
            <p:cNvGrpSpPr>
              <a:grpSpLocks/>
            </p:cNvGrpSpPr>
            <p:nvPr/>
          </p:nvGrpSpPr>
          <p:grpSpPr bwMode="auto">
            <a:xfrm>
              <a:off x="489" y="4332"/>
              <a:ext cx="4952" cy="564"/>
              <a:chOff x="0" y="4202"/>
              <a:chExt cx="5717" cy="694"/>
            </a:xfrm>
          </p:grpSpPr>
          <p:pic>
            <p:nvPicPr>
              <p:cNvPr id="124947" name="Picture 19" descr="CAT_sm"/>
              <p:cNvPicPr>
                <a:picLocks noChangeAspect="1" noChangeArrowheads="1"/>
              </p:cNvPicPr>
              <p:nvPr/>
            </p:nvPicPr>
            <p:blipFill>
              <a:blip r:embed="rId3" cstate="print"/>
              <a:srcRect/>
              <a:stretch>
                <a:fillRect/>
              </a:stretch>
            </p:blipFill>
            <p:spPr bwMode="auto">
              <a:xfrm>
                <a:off x="576" y="4202"/>
                <a:ext cx="536" cy="694"/>
              </a:xfrm>
              <a:prstGeom prst="rect">
                <a:avLst/>
              </a:prstGeom>
              <a:noFill/>
              <a:ln w="28575">
                <a:solidFill>
                  <a:srgbClr val="FF0000"/>
                </a:solidFill>
                <a:miter lim="800000"/>
                <a:headEnd/>
                <a:tailEnd/>
              </a:ln>
            </p:spPr>
          </p:pic>
          <p:grpSp>
            <p:nvGrpSpPr>
              <p:cNvPr id="4" name="Group 20"/>
              <p:cNvGrpSpPr>
                <a:grpSpLocks/>
              </p:cNvGrpSpPr>
              <p:nvPr/>
            </p:nvGrpSpPr>
            <p:grpSpPr bwMode="auto">
              <a:xfrm>
                <a:off x="0" y="4202"/>
                <a:ext cx="5717" cy="694"/>
                <a:chOff x="0" y="4202"/>
                <a:chExt cx="5717" cy="694"/>
              </a:xfrm>
            </p:grpSpPr>
            <p:grpSp>
              <p:nvGrpSpPr>
                <p:cNvPr id="5" name="Group 21"/>
                <p:cNvGrpSpPr>
                  <a:grpSpLocks/>
                </p:cNvGrpSpPr>
                <p:nvPr/>
              </p:nvGrpSpPr>
              <p:grpSpPr bwMode="auto">
                <a:xfrm>
                  <a:off x="0" y="4202"/>
                  <a:ext cx="5144" cy="694"/>
                  <a:chOff x="0" y="4202"/>
                  <a:chExt cx="5144" cy="694"/>
                </a:xfrm>
              </p:grpSpPr>
              <p:pic>
                <p:nvPicPr>
                  <p:cNvPr id="124950" name="Picture 22" descr="ANES_sm"/>
                  <p:cNvPicPr>
                    <a:picLocks noChangeAspect="1" noChangeArrowheads="1"/>
                  </p:cNvPicPr>
                  <p:nvPr/>
                </p:nvPicPr>
                <p:blipFill>
                  <a:blip r:embed="rId4" cstate="print"/>
                  <a:srcRect/>
                  <a:stretch>
                    <a:fillRect/>
                  </a:stretch>
                </p:blipFill>
                <p:spPr bwMode="auto">
                  <a:xfrm>
                    <a:off x="0" y="4202"/>
                    <a:ext cx="536" cy="694"/>
                  </a:xfrm>
                  <a:prstGeom prst="rect">
                    <a:avLst/>
                  </a:prstGeom>
                  <a:noFill/>
                  <a:ln w="28575">
                    <a:solidFill>
                      <a:srgbClr val="FF0000"/>
                    </a:solidFill>
                    <a:miter lim="800000"/>
                    <a:headEnd/>
                    <a:tailEnd/>
                  </a:ln>
                </p:spPr>
              </p:pic>
              <p:pic>
                <p:nvPicPr>
                  <p:cNvPr id="124951" name="Picture 23" descr="CTF_sm"/>
                  <p:cNvPicPr>
                    <a:picLocks noChangeAspect="1" noChangeArrowheads="1"/>
                  </p:cNvPicPr>
                  <p:nvPr/>
                </p:nvPicPr>
                <p:blipFill>
                  <a:blip r:embed="rId5" cstate="print"/>
                  <a:srcRect/>
                  <a:stretch>
                    <a:fillRect/>
                  </a:stretch>
                </p:blipFill>
                <p:spPr bwMode="auto">
                  <a:xfrm>
                    <a:off x="1152" y="4202"/>
                    <a:ext cx="536" cy="694"/>
                  </a:xfrm>
                  <a:prstGeom prst="rect">
                    <a:avLst/>
                  </a:prstGeom>
                  <a:noFill/>
                  <a:ln w="28575">
                    <a:solidFill>
                      <a:srgbClr val="FF0000"/>
                    </a:solidFill>
                    <a:miter lim="800000"/>
                    <a:headEnd/>
                    <a:tailEnd/>
                  </a:ln>
                </p:spPr>
              </p:pic>
              <p:pic>
                <p:nvPicPr>
                  <p:cNvPr id="124952" name="Picture 24" descr="EES_sm"/>
                  <p:cNvPicPr>
                    <a:picLocks noChangeAspect="1" noChangeArrowheads="1"/>
                  </p:cNvPicPr>
                  <p:nvPr/>
                </p:nvPicPr>
                <p:blipFill>
                  <a:blip r:embed="rId6" cstate="print"/>
                  <a:srcRect/>
                  <a:stretch>
                    <a:fillRect/>
                  </a:stretch>
                </p:blipFill>
                <p:spPr bwMode="auto">
                  <a:xfrm>
                    <a:off x="1728" y="4202"/>
                    <a:ext cx="536" cy="694"/>
                  </a:xfrm>
                  <a:prstGeom prst="rect">
                    <a:avLst/>
                  </a:prstGeom>
                  <a:noFill/>
                  <a:ln w="28575">
                    <a:solidFill>
                      <a:srgbClr val="FF0000"/>
                    </a:solidFill>
                    <a:miter lim="800000"/>
                    <a:headEnd/>
                    <a:tailEnd/>
                  </a:ln>
                </p:spPr>
              </p:pic>
              <p:pic>
                <p:nvPicPr>
                  <p:cNvPr id="124953" name="Picture 25" descr="GEO_sm"/>
                  <p:cNvPicPr>
                    <a:picLocks noChangeAspect="1" noChangeArrowheads="1"/>
                  </p:cNvPicPr>
                  <p:nvPr/>
                </p:nvPicPr>
                <p:blipFill>
                  <a:blip r:embed="rId7" cstate="print"/>
                  <a:srcRect/>
                  <a:stretch>
                    <a:fillRect/>
                  </a:stretch>
                </p:blipFill>
                <p:spPr bwMode="auto">
                  <a:xfrm>
                    <a:off x="2304" y="4202"/>
                    <a:ext cx="536" cy="694"/>
                  </a:xfrm>
                  <a:prstGeom prst="rect">
                    <a:avLst/>
                  </a:prstGeom>
                  <a:noFill/>
                  <a:ln w="28575">
                    <a:solidFill>
                      <a:srgbClr val="FF0000"/>
                    </a:solidFill>
                    <a:miter lim="800000"/>
                    <a:headEnd/>
                    <a:tailEnd/>
                  </a:ln>
                </p:spPr>
              </p:pic>
              <p:pic>
                <p:nvPicPr>
                  <p:cNvPr id="124954" name="Picture 26" descr="SSL_sm"/>
                  <p:cNvPicPr>
                    <a:picLocks noChangeAspect="1" noChangeArrowheads="1"/>
                  </p:cNvPicPr>
                  <p:nvPr/>
                </p:nvPicPr>
                <p:blipFill>
                  <a:blip r:embed="rId8" cstate="print"/>
                  <a:srcRect/>
                  <a:stretch>
                    <a:fillRect/>
                  </a:stretch>
                </p:blipFill>
                <p:spPr bwMode="auto">
                  <a:xfrm>
                    <a:off x="4608" y="4202"/>
                    <a:ext cx="536" cy="694"/>
                  </a:xfrm>
                  <a:prstGeom prst="rect">
                    <a:avLst/>
                  </a:prstGeom>
                  <a:noFill/>
                  <a:ln w="28575">
                    <a:solidFill>
                      <a:srgbClr val="FF0000"/>
                    </a:solidFill>
                    <a:miter lim="800000"/>
                    <a:headEnd/>
                    <a:tailEnd/>
                  </a:ln>
                </p:spPr>
              </p:pic>
              <p:pic>
                <p:nvPicPr>
                  <p:cNvPr id="124955" name="Picture 27" descr="MUEE_sm"/>
                  <p:cNvPicPr>
                    <a:picLocks noChangeAspect="1" noChangeArrowheads="1"/>
                  </p:cNvPicPr>
                  <p:nvPr/>
                </p:nvPicPr>
                <p:blipFill>
                  <a:blip r:embed="rId9" cstate="print"/>
                  <a:srcRect/>
                  <a:stretch>
                    <a:fillRect/>
                  </a:stretch>
                </p:blipFill>
                <p:spPr bwMode="auto">
                  <a:xfrm>
                    <a:off x="3456" y="4202"/>
                    <a:ext cx="536" cy="694"/>
                  </a:xfrm>
                  <a:prstGeom prst="rect">
                    <a:avLst/>
                  </a:prstGeom>
                  <a:noFill/>
                  <a:ln w="28575">
                    <a:solidFill>
                      <a:srgbClr val="FF0000"/>
                    </a:solidFill>
                    <a:miter lim="800000"/>
                    <a:headEnd/>
                    <a:tailEnd/>
                  </a:ln>
                </p:spPr>
              </p:pic>
              <p:pic>
                <p:nvPicPr>
                  <p:cNvPr id="124956" name="Picture 28" descr="NHE_sm"/>
                  <p:cNvPicPr>
                    <a:picLocks noChangeAspect="1" noChangeArrowheads="1"/>
                  </p:cNvPicPr>
                  <p:nvPr/>
                </p:nvPicPr>
                <p:blipFill>
                  <a:blip r:embed="rId10" cstate="print"/>
                  <a:srcRect/>
                  <a:stretch>
                    <a:fillRect/>
                  </a:stretch>
                </p:blipFill>
                <p:spPr bwMode="auto">
                  <a:xfrm>
                    <a:off x="2880" y="4202"/>
                    <a:ext cx="536" cy="694"/>
                  </a:xfrm>
                  <a:prstGeom prst="rect">
                    <a:avLst/>
                  </a:prstGeom>
                  <a:noFill/>
                  <a:ln w="28575">
                    <a:solidFill>
                      <a:srgbClr val="FF0000"/>
                    </a:solidFill>
                    <a:miter lim="800000"/>
                    <a:headEnd/>
                    <a:tailEnd/>
                  </a:ln>
                </p:spPr>
              </p:pic>
              <p:pic>
                <p:nvPicPr>
                  <p:cNvPr id="124957" name="Picture 29" descr="SEU_sm"/>
                  <p:cNvPicPr>
                    <a:picLocks noChangeAspect="1" noChangeArrowheads="1"/>
                  </p:cNvPicPr>
                  <p:nvPr/>
                </p:nvPicPr>
                <p:blipFill>
                  <a:blip r:embed="rId11" cstate="print"/>
                  <a:srcRect/>
                  <a:stretch>
                    <a:fillRect/>
                  </a:stretch>
                </p:blipFill>
                <p:spPr bwMode="auto">
                  <a:xfrm>
                    <a:off x="4032" y="4202"/>
                    <a:ext cx="536" cy="694"/>
                  </a:xfrm>
                  <a:prstGeom prst="rect">
                    <a:avLst/>
                  </a:prstGeom>
                  <a:noFill/>
                  <a:ln w="28575">
                    <a:solidFill>
                      <a:srgbClr val="FF0000"/>
                    </a:solidFill>
                    <a:miter lim="800000"/>
                    <a:headEnd/>
                    <a:tailEnd/>
                  </a:ln>
                </p:spPr>
              </p:pic>
            </p:grpSp>
            <p:pic>
              <p:nvPicPr>
                <p:cNvPr id="124958" name="Picture 30" descr="SC_sm"/>
                <p:cNvPicPr>
                  <a:picLocks noChangeAspect="1" noChangeArrowheads="1"/>
                </p:cNvPicPr>
                <p:nvPr/>
              </p:nvPicPr>
              <p:blipFill>
                <a:blip r:embed="rId12" cstate="print"/>
                <a:srcRect/>
                <a:stretch>
                  <a:fillRect/>
                </a:stretch>
              </p:blipFill>
              <p:spPr bwMode="auto">
                <a:xfrm>
                  <a:off x="5181" y="4202"/>
                  <a:ext cx="536" cy="694"/>
                </a:xfrm>
                <a:prstGeom prst="rect">
                  <a:avLst/>
                </a:prstGeom>
                <a:noFill/>
                <a:ln w="28575">
                  <a:solidFill>
                    <a:srgbClr val="FF0000"/>
                  </a:solidFill>
                  <a:miter lim="800000"/>
                  <a:headEnd/>
                  <a:tailEnd/>
                </a:ln>
              </p:spPr>
            </p:pic>
          </p:grpSp>
        </p:grpSp>
        <p:pic>
          <p:nvPicPr>
            <p:cNvPr id="124959" name="Picture 31" descr="GC_lg"/>
            <p:cNvPicPr>
              <a:picLocks noChangeAspect="1" noChangeArrowheads="1"/>
            </p:cNvPicPr>
            <p:nvPr/>
          </p:nvPicPr>
          <p:blipFill>
            <a:blip r:embed="rId13" cstate="print"/>
            <a:srcRect/>
            <a:stretch>
              <a:fillRect/>
            </a:stretch>
          </p:blipFill>
          <p:spPr bwMode="auto">
            <a:xfrm>
              <a:off x="5467" y="4334"/>
              <a:ext cx="468" cy="562"/>
            </a:xfrm>
            <a:prstGeom prst="rect">
              <a:avLst/>
            </a:prstGeom>
            <a:noFill/>
            <a:ln w="28575">
              <a:solidFill>
                <a:schemeClr val="accent2"/>
              </a:solidFill>
              <a:miter lim="800000"/>
              <a:headEnd/>
              <a:tailEnd/>
            </a:ln>
          </p:spPr>
        </p:pic>
        <p:pic>
          <p:nvPicPr>
            <p:cNvPr id="124960" name="Picture 32"/>
            <p:cNvPicPr preferRelativeResize="0">
              <a:picLocks noChangeAspect="1" noChangeArrowheads="1"/>
            </p:cNvPicPr>
            <p:nvPr/>
          </p:nvPicPr>
          <p:blipFill>
            <a:blip r:embed="rId14" cstate="print"/>
            <a:srcRect/>
            <a:stretch>
              <a:fillRect/>
            </a:stretch>
          </p:blipFill>
          <p:spPr bwMode="auto">
            <a:xfrm>
              <a:off x="0" y="4332"/>
              <a:ext cx="486" cy="564"/>
            </a:xfrm>
            <a:prstGeom prst="rect">
              <a:avLst/>
            </a:prstGeom>
            <a:noFill/>
            <a:ln w="28575">
              <a:solidFill>
                <a:schemeClr val="accent2"/>
              </a:solidFill>
              <a:miter lim="800000"/>
              <a:headEnd/>
              <a:tailEnd/>
            </a:ln>
            <a:effectLst/>
          </p:spPr>
        </p:pic>
      </p:grpSp>
      <p:sp>
        <p:nvSpPr>
          <p:cNvPr id="37" name="Footer Placeholder 7"/>
          <p:cNvSpPr>
            <a:spLocks noGrp="1"/>
          </p:cNvSpPr>
          <p:nvPr>
            <p:ph type="ftr" sz="quarter" idx="4294967295"/>
          </p:nvPr>
        </p:nvSpPr>
        <p:spPr bwMode="auto">
          <a:xfrm>
            <a:off x="3124200" y="6372226"/>
            <a:ext cx="5334000" cy="365125"/>
          </a:xfrm>
          <a:prstGeom prst="rect">
            <a:avLst/>
          </a:prstGeom>
        </p:spPr>
        <p:txBody>
          <a:bodyPr wrap="square" numCol="1" anchorCtr="0" compatLnSpc="1">
            <a:prstTxWarp prst="textNoShape">
              <a:avLst/>
            </a:prstTxWarp>
          </a:bodyPr>
          <a:lstStyle/>
          <a:p>
            <a:pPr algn="r" fontAlgn="base">
              <a:spcBef>
                <a:spcPct val="0"/>
              </a:spcBef>
              <a:spcAft>
                <a:spcPct val="0"/>
              </a:spcAft>
            </a:pPr>
            <a:r>
              <a:rPr lang="en-US" sz="1200" dirty="0" smtClean="0">
                <a:solidFill>
                  <a:srgbClr val="106636"/>
                </a:solidFill>
                <a:cs typeface="Arial" charset="0"/>
              </a:rPr>
              <a:t>Energy Facts 2010</a:t>
            </a:r>
          </a:p>
        </p:txBody>
      </p:sp>
      <p:sp>
        <p:nvSpPr>
          <p:cNvPr id="39" name="Slide Number Placeholder 39"/>
          <p:cNvSpPr>
            <a:spLocks noGrp="1"/>
          </p:cNvSpPr>
          <p:nvPr>
            <p:ph type="sldNum" sz="quarter" idx="4294967295"/>
          </p:nvPr>
        </p:nvSpPr>
        <p:spPr bwMode="auto">
          <a:xfrm>
            <a:off x="8413750" y="6321426"/>
            <a:ext cx="381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algn="ctr"/>
            <a:fld id="{90944929-F3F1-48F8-BC26-BA0BFE417CEF}" type="slidenum">
              <a:rPr lang="en-US" sz="1200" smtClean="0">
                <a:solidFill>
                  <a:srgbClr val="106636"/>
                </a:solidFill>
                <a:latin typeface="Arial" pitchFamily="34" charset="0"/>
                <a:cs typeface="Arial" pitchFamily="34" charset="0"/>
              </a:rPr>
              <a:pPr algn="ctr"/>
              <a:t>60</a:t>
            </a:fld>
            <a:endParaRPr lang="en-US" sz="1200" dirty="0" smtClean="0">
              <a:solidFill>
                <a:srgbClr val="106636"/>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3" name="Rectangle 15"/>
          <p:cNvSpPr>
            <a:spLocks noGrp="1" noChangeArrowheads="1"/>
          </p:cNvSpPr>
          <p:nvPr>
            <p:ph type="title"/>
          </p:nvPr>
        </p:nvSpPr>
        <p:spPr>
          <a:xfrm>
            <a:off x="819398" y="22304"/>
            <a:ext cx="7505204" cy="952500"/>
          </a:xfrm>
          <a:noFill/>
          <a:ln/>
        </p:spPr>
        <p:txBody>
          <a:bodyPr lIns="91407" tIns="45704" rIns="91407" bIns="45704" anchor="t"/>
          <a:lstStyle/>
          <a:p>
            <a:pPr>
              <a:lnSpc>
                <a:spcPct val="95000"/>
              </a:lnSpc>
              <a:tabLst>
                <a:tab pos="1890713" algn="l"/>
              </a:tabLst>
            </a:pPr>
            <a:r>
              <a:rPr lang="en-US" sz="2400" dirty="0" smtClean="0">
                <a:effectLst/>
                <a:cs typeface="Times New Roman" pitchFamily="18" charset="0"/>
              </a:rPr>
              <a:t>Science for Energy Technology:</a:t>
            </a:r>
            <a:r>
              <a:rPr lang="en-US" sz="2400" b="1" dirty="0">
                <a:effectLst/>
                <a:cs typeface="Times New Roman" pitchFamily="18" charset="0"/>
              </a:rPr>
              <a:t/>
            </a:r>
            <a:br>
              <a:rPr lang="en-US" sz="2400" b="1" dirty="0">
                <a:effectLst/>
                <a:cs typeface="Times New Roman" pitchFamily="18" charset="0"/>
              </a:rPr>
            </a:br>
            <a:r>
              <a:rPr lang="en-US" sz="1800" dirty="0" smtClean="0">
                <a:effectLst/>
                <a:cs typeface="Times New Roman" pitchFamily="18" charset="0"/>
              </a:rPr>
              <a:t>Strengthening the Link Between Basic Research And Industry</a:t>
            </a:r>
            <a:endParaRPr lang="en-US" sz="1400" dirty="0">
              <a:effectLst/>
              <a:cs typeface="Times New Roman" pitchFamily="18" charset="0"/>
            </a:endParaRPr>
          </a:p>
        </p:txBody>
      </p:sp>
      <p:sp>
        <p:nvSpPr>
          <p:cNvPr id="37" name="Footer Placeholder 7"/>
          <p:cNvSpPr>
            <a:spLocks noGrp="1"/>
          </p:cNvSpPr>
          <p:nvPr>
            <p:ph type="ftr" sz="quarter" idx="4294967295"/>
          </p:nvPr>
        </p:nvSpPr>
        <p:spPr bwMode="auto">
          <a:xfrm>
            <a:off x="3124200" y="6372226"/>
            <a:ext cx="5334000" cy="365125"/>
          </a:xfrm>
          <a:prstGeom prst="rect">
            <a:avLst/>
          </a:prstGeom>
        </p:spPr>
        <p:txBody>
          <a:bodyPr wrap="square" numCol="1" anchorCtr="0" compatLnSpc="1">
            <a:prstTxWarp prst="textNoShape">
              <a:avLst/>
            </a:prstTxWarp>
          </a:bodyPr>
          <a:lstStyle/>
          <a:p>
            <a:pPr algn="r" fontAlgn="base">
              <a:spcBef>
                <a:spcPct val="0"/>
              </a:spcBef>
              <a:spcAft>
                <a:spcPct val="0"/>
              </a:spcAft>
            </a:pPr>
            <a:r>
              <a:rPr lang="en-US" sz="1200" dirty="0" smtClean="0">
                <a:solidFill>
                  <a:srgbClr val="106636"/>
                </a:solidFill>
                <a:cs typeface="Arial" charset="0"/>
              </a:rPr>
              <a:t>Energy Facts 2010</a:t>
            </a:r>
          </a:p>
        </p:txBody>
      </p:sp>
      <p:sp>
        <p:nvSpPr>
          <p:cNvPr id="39" name="Slide Number Placeholder 39"/>
          <p:cNvSpPr>
            <a:spLocks noGrp="1"/>
          </p:cNvSpPr>
          <p:nvPr>
            <p:ph type="sldNum" sz="quarter" idx="4294967295"/>
          </p:nvPr>
        </p:nvSpPr>
        <p:spPr bwMode="auto">
          <a:xfrm>
            <a:off x="8413750" y="6321426"/>
            <a:ext cx="381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algn="ctr"/>
            <a:fld id="{90944929-F3F1-48F8-BC26-BA0BFE417CEF}" type="slidenum">
              <a:rPr lang="en-US" sz="1200" smtClean="0">
                <a:solidFill>
                  <a:srgbClr val="106636"/>
                </a:solidFill>
                <a:latin typeface="Arial" pitchFamily="34" charset="0"/>
                <a:cs typeface="Arial" pitchFamily="34" charset="0"/>
              </a:rPr>
              <a:pPr algn="ctr"/>
              <a:t>61</a:t>
            </a:fld>
            <a:endParaRPr lang="en-US" sz="1200" dirty="0" smtClean="0">
              <a:solidFill>
                <a:srgbClr val="106636"/>
              </a:solidFill>
              <a:latin typeface="Arial" pitchFamily="34" charset="0"/>
              <a:cs typeface="Arial" pitchFamily="34" charset="0"/>
            </a:endParaRPr>
          </a:p>
        </p:txBody>
      </p:sp>
      <p:pic>
        <p:nvPicPr>
          <p:cNvPr id="33" name="Picture 4"/>
          <p:cNvPicPr>
            <a:picLocks noChangeAspect="1"/>
          </p:cNvPicPr>
          <p:nvPr/>
        </p:nvPicPr>
        <p:blipFill>
          <a:blip r:embed="rId3" cstate="print"/>
          <a:srcRect/>
          <a:stretch>
            <a:fillRect/>
          </a:stretch>
        </p:blipFill>
        <p:spPr bwMode="auto">
          <a:xfrm>
            <a:off x="407773" y="1280878"/>
            <a:ext cx="3291016" cy="4220795"/>
          </a:xfrm>
          <a:prstGeom prst="rect">
            <a:avLst/>
          </a:prstGeom>
          <a:noFill/>
          <a:ln w="9525">
            <a:noFill/>
            <a:miter lim="800000"/>
            <a:headEnd/>
            <a:tailEnd/>
          </a:ln>
        </p:spPr>
      </p:pic>
      <p:sp>
        <p:nvSpPr>
          <p:cNvPr id="36" name="TextBox 5"/>
          <p:cNvSpPr txBox="1">
            <a:spLocks noChangeArrowheads="1"/>
          </p:cNvSpPr>
          <p:nvPr/>
        </p:nvSpPr>
        <p:spPr bwMode="auto">
          <a:xfrm>
            <a:off x="3842951" y="1295399"/>
            <a:ext cx="5016842" cy="4524315"/>
          </a:xfrm>
          <a:prstGeom prst="rect">
            <a:avLst/>
          </a:prstGeom>
          <a:noFill/>
          <a:ln w="9525">
            <a:noFill/>
            <a:miter lim="800000"/>
            <a:headEnd/>
            <a:tailEnd/>
          </a:ln>
        </p:spPr>
        <p:txBody>
          <a:bodyPr wrap="square">
            <a:spAutoFit/>
          </a:bodyPr>
          <a:lstStyle/>
          <a:p>
            <a:pPr>
              <a:spcAft>
                <a:spcPts val="1200"/>
              </a:spcAft>
            </a:pPr>
            <a:r>
              <a:rPr lang="en-US" sz="1600" b="1" dirty="0" smtClean="0">
                <a:latin typeface="Arial" pitchFamily="34" charset="0"/>
                <a:cs typeface="Arial" pitchFamily="34" charset="0"/>
              </a:rPr>
              <a:t>Two </a:t>
            </a:r>
            <a:r>
              <a:rPr lang="en-US" sz="1600" b="1" dirty="0">
                <a:latin typeface="Arial" pitchFamily="34" charset="0"/>
                <a:cs typeface="Arial" pitchFamily="34" charset="0"/>
              </a:rPr>
              <a:t>kinds of science </a:t>
            </a:r>
            <a:r>
              <a:rPr lang="en-US" sz="1600" b="1" dirty="0" smtClean="0">
                <a:latin typeface="Arial" pitchFamily="34" charset="0"/>
                <a:cs typeface="Arial" pitchFamily="34" charset="0"/>
              </a:rPr>
              <a:t>contributions:</a:t>
            </a:r>
            <a:endParaRPr lang="en-US" sz="1600" b="1" dirty="0">
              <a:latin typeface="Arial" pitchFamily="34" charset="0"/>
              <a:cs typeface="Arial" pitchFamily="34" charset="0"/>
            </a:endParaRPr>
          </a:p>
          <a:p>
            <a:pPr marL="111125" lvl="1"/>
            <a:r>
              <a:rPr lang="en-US" sz="1600" b="1" dirty="0">
                <a:latin typeface="Arial" pitchFamily="34" charset="0"/>
                <a:cs typeface="Arial" pitchFamily="34" charset="0"/>
              </a:rPr>
              <a:t>1. “Supernovas</a:t>
            </a:r>
            <a:r>
              <a:rPr lang="en-US" sz="1600" b="1" dirty="0" smtClean="0">
                <a:latin typeface="Arial" pitchFamily="34" charset="0"/>
                <a:cs typeface="Arial" pitchFamily="34" charset="0"/>
              </a:rPr>
              <a:t>” – </a:t>
            </a:r>
            <a:r>
              <a:rPr lang="en-US" sz="1600" b="1" dirty="0">
                <a:latin typeface="Arial" pitchFamily="34" charset="0"/>
                <a:cs typeface="Arial" pitchFamily="34" charset="0"/>
              </a:rPr>
              <a:t>breakthroughs that change technical landscape </a:t>
            </a:r>
          </a:p>
          <a:p>
            <a:pPr marL="395288" lvl="2" indent="-160338">
              <a:spcAft>
                <a:spcPts val="1200"/>
              </a:spcAft>
              <a:buFont typeface="Arial" pitchFamily="34" charset="0"/>
              <a:buChar char="•"/>
            </a:pPr>
            <a:r>
              <a:rPr lang="en-US" sz="1400" dirty="0" smtClean="0">
                <a:latin typeface="Arial" pitchFamily="34" charset="0"/>
                <a:cs typeface="Arial" pitchFamily="34" charset="0"/>
              </a:rPr>
              <a:t>High </a:t>
            </a:r>
            <a:r>
              <a:rPr lang="en-US" sz="1400" dirty="0">
                <a:latin typeface="Arial" pitchFamily="34" charset="0"/>
                <a:cs typeface="Arial" pitchFamily="34" charset="0"/>
              </a:rPr>
              <a:t>temperature superconductivity in 1986</a:t>
            </a:r>
          </a:p>
          <a:p>
            <a:pPr marL="111125" lvl="1"/>
            <a:r>
              <a:rPr lang="en-US" sz="1600" b="1" dirty="0">
                <a:latin typeface="Arial" pitchFamily="34" charset="0"/>
                <a:cs typeface="Arial" pitchFamily="34" charset="0"/>
              </a:rPr>
              <a:t>2. Understanding and ultimately controlling existing phenomena </a:t>
            </a:r>
          </a:p>
          <a:p>
            <a:pPr marL="395288" lvl="2" indent="-160338">
              <a:buFont typeface="Arial" pitchFamily="34" charset="0"/>
              <a:buChar char="•"/>
            </a:pPr>
            <a:r>
              <a:rPr lang="en-US" sz="1400" dirty="0" smtClean="0">
                <a:latin typeface="Arial" pitchFamily="34" charset="0"/>
                <a:cs typeface="Arial" pitchFamily="34" charset="0"/>
              </a:rPr>
              <a:t>Complex </a:t>
            </a:r>
            <a:r>
              <a:rPr lang="en-US" sz="1400" dirty="0">
                <a:latin typeface="Arial" pitchFamily="34" charset="0"/>
                <a:cs typeface="Arial" pitchFamily="34" charset="0"/>
              </a:rPr>
              <a:t>materials and chemistry at the </a:t>
            </a:r>
            <a:r>
              <a:rPr lang="en-US" sz="1400" dirty="0" err="1">
                <a:latin typeface="Arial" pitchFamily="34" charset="0"/>
                <a:cs typeface="Arial" pitchFamily="34" charset="0"/>
              </a:rPr>
              <a:t>nanoscale</a:t>
            </a:r>
            <a:endParaRPr lang="en-US" sz="1400" dirty="0">
              <a:latin typeface="Arial" pitchFamily="34" charset="0"/>
              <a:cs typeface="Arial" pitchFamily="34" charset="0"/>
            </a:endParaRPr>
          </a:p>
          <a:p>
            <a:pPr marL="395288" lvl="2" indent="-160338">
              <a:buFont typeface="Arial" pitchFamily="34" charset="0"/>
              <a:buChar char="•"/>
            </a:pPr>
            <a:r>
              <a:rPr lang="en-US" sz="1400" dirty="0" smtClean="0">
                <a:latin typeface="Arial" pitchFamily="34" charset="0"/>
                <a:cs typeface="Arial" pitchFamily="34" charset="0"/>
              </a:rPr>
              <a:t>Mechanisms </a:t>
            </a:r>
            <a:r>
              <a:rPr lang="en-US" sz="1400" dirty="0">
                <a:latin typeface="Arial" pitchFamily="34" charset="0"/>
                <a:cs typeface="Arial" pitchFamily="34" charset="0"/>
              </a:rPr>
              <a:t>of “droop” in high current solid state lighting</a:t>
            </a:r>
          </a:p>
          <a:p>
            <a:pPr marL="395288" lvl="2" indent="-160338">
              <a:buFont typeface="Arial" pitchFamily="34" charset="0"/>
              <a:buChar char="•"/>
            </a:pPr>
            <a:r>
              <a:rPr lang="en-US" sz="1400" dirty="0" smtClean="0">
                <a:latin typeface="Arial" pitchFamily="34" charset="0"/>
                <a:cs typeface="Arial" pitchFamily="34" charset="0"/>
              </a:rPr>
              <a:t>Development </a:t>
            </a:r>
            <a:r>
              <a:rPr lang="en-US" sz="1400" dirty="0">
                <a:latin typeface="Arial" pitchFamily="34" charset="0"/>
                <a:cs typeface="Arial" pitchFamily="34" charset="0"/>
              </a:rPr>
              <a:t>of carbon sequestration plumes</a:t>
            </a:r>
          </a:p>
          <a:p>
            <a:pPr marL="395288" lvl="2" indent="-160338">
              <a:buFont typeface="Arial" pitchFamily="34" charset="0"/>
              <a:buChar char="•"/>
            </a:pPr>
            <a:r>
              <a:rPr lang="en-US" sz="1400" dirty="0" smtClean="0">
                <a:latin typeface="Arial" pitchFamily="34" charset="0"/>
                <a:cs typeface="Arial" pitchFamily="34" charset="0"/>
              </a:rPr>
              <a:t>Conversion </a:t>
            </a:r>
            <a:r>
              <a:rPr lang="en-US" sz="1400" dirty="0">
                <a:latin typeface="Arial" pitchFamily="34" charset="0"/>
                <a:cs typeface="Arial" pitchFamily="34" charset="0"/>
              </a:rPr>
              <a:t>among photons, electrons and chemical bonds</a:t>
            </a:r>
          </a:p>
          <a:p>
            <a:pPr lvl="1">
              <a:buFontTx/>
              <a:buChar char="-"/>
            </a:pPr>
            <a:endParaRPr lang="en-US" sz="1600" dirty="0">
              <a:latin typeface="Arial" pitchFamily="34" charset="0"/>
              <a:cs typeface="Arial" pitchFamily="34" charset="0"/>
            </a:endParaRPr>
          </a:p>
          <a:p>
            <a:r>
              <a:rPr lang="en-US" sz="1600" b="1" dirty="0" smtClean="0">
                <a:latin typeface="Arial" pitchFamily="34" charset="0"/>
                <a:cs typeface="Arial" pitchFamily="34" charset="0"/>
              </a:rPr>
              <a:t>SciTech </a:t>
            </a:r>
            <a:r>
              <a:rPr lang="en-US" sz="1600" b="1" dirty="0">
                <a:latin typeface="Arial" pitchFamily="34" charset="0"/>
                <a:cs typeface="Arial" pitchFamily="34" charset="0"/>
              </a:rPr>
              <a:t>focused on near-term industry </a:t>
            </a:r>
            <a:r>
              <a:rPr lang="en-US" sz="1600" b="1" dirty="0" smtClean="0">
                <a:latin typeface="Arial" pitchFamily="34" charset="0"/>
                <a:cs typeface="Arial" pitchFamily="34" charset="0"/>
              </a:rPr>
              <a:t>impact</a:t>
            </a:r>
            <a:endParaRPr lang="en-US" sz="1600" b="1" dirty="0">
              <a:latin typeface="Arial" pitchFamily="34" charset="0"/>
              <a:cs typeface="Arial" pitchFamily="34" charset="0"/>
            </a:endParaRPr>
          </a:p>
          <a:p>
            <a:pPr marL="395288" lvl="1" indent="-160338">
              <a:buFont typeface="Arial" pitchFamily="34" charset="0"/>
              <a:buChar char="•"/>
            </a:pPr>
            <a:r>
              <a:rPr lang="en-US" sz="1400" dirty="0" smtClean="0">
                <a:latin typeface="Arial" pitchFamily="34" charset="0"/>
                <a:cs typeface="Arial" pitchFamily="34" charset="0"/>
              </a:rPr>
              <a:t>Emphasize </a:t>
            </a:r>
            <a:r>
              <a:rPr lang="en-US" sz="1400" dirty="0">
                <a:latin typeface="Arial" pitchFamily="34" charset="0"/>
                <a:cs typeface="Arial" pitchFamily="34" charset="0"/>
              </a:rPr>
              <a:t>sustained building of scientific knowledge base </a:t>
            </a:r>
            <a:r>
              <a:rPr lang="en-US" sz="1400" dirty="0" smtClean="0">
                <a:latin typeface="Arial" pitchFamily="34" charset="0"/>
                <a:cs typeface="Arial" pitchFamily="34" charset="0"/>
              </a:rPr>
              <a:t>underlying technology, like Moore’s </a:t>
            </a:r>
            <a:r>
              <a:rPr lang="en-US" sz="1400" dirty="0">
                <a:latin typeface="Arial" pitchFamily="34" charset="0"/>
                <a:cs typeface="Arial" pitchFamily="34" charset="0"/>
              </a:rPr>
              <a:t>Law: series of incremental breakthroughs changes the game</a:t>
            </a:r>
            <a:endParaRPr lang="en-US" sz="1600" dirty="0">
              <a:latin typeface="Arial" pitchFamily="34" charset="0"/>
              <a:cs typeface="Arial" pitchFamily="34" charset="0"/>
            </a:endParaRPr>
          </a:p>
          <a:p>
            <a:r>
              <a:rPr lang="en-US" sz="1600" dirty="0">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510" name="Picture 14"/>
          <p:cNvPicPr>
            <a:picLocks noChangeAspect="1" noChangeArrowheads="1"/>
          </p:cNvPicPr>
          <p:nvPr/>
        </p:nvPicPr>
        <p:blipFill>
          <a:blip r:embed="rId3" cstate="print"/>
          <a:srcRect l="3473" t="11414" r="3531" b="5923"/>
          <a:stretch>
            <a:fillRect/>
          </a:stretch>
        </p:blipFill>
        <p:spPr bwMode="auto">
          <a:xfrm>
            <a:off x="0" y="890868"/>
            <a:ext cx="9144000" cy="5967132"/>
          </a:xfrm>
          <a:prstGeom prst="rect">
            <a:avLst/>
          </a:prstGeom>
          <a:noFill/>
          <a:ln w="9525">
            <a:noFill/>
            <a:miter lim="800000"/>
            <a:headEnd/>
            <a:tailEnd/>
          </a:ln>
          <a:effectLst/>
        </p:spPr>
      </p:pic>
      <p:pic>
        <p:nvPicPr>
          <p:cNvPr id="874507" name="Picture 11"/>
          <p:cNvPicPr>
            <a:picLocks noChangeAspect="1" noChangeArrowheads="1"/>
          </p:cNvPicPr>
          <p:nvPr/>
        </p:nvPicPr>
        <p:blipFill>
          <a:blip r:embed="rId4" cstate="print"/>
          <a:srcRect t="11833"/>
          <a:stretch>
            <a:fillRect/>
          </a:stretch>
        </p:blipFill>
        <p:spPr bwMode="auto">
          <a:xfrm>
            <a:off x="1342160" y="1404938"/>
            <a:ext cx="1596159" cy="1322294"/>
          </a:xfrm>
          <a:prstGeom prst="rect">
            <a:avLst/>
          </a:prstGeom>
          <a:noFill/>
          <a:ln w="9525">
            <a:solidFill>
              <a:schemeClr val="tx1"/>
            </a:solidFill>
            <a:miter lim="800000"/>
            <a:headEnd/>
            <a:tailEnd/>
          </a:ln>
          <a:effectLst/>
        </p:spPr>
      </p:pic>
      <p:sp>
        <p:nvSpPr>
          <p:cNvPr id="874509" name="Rectangle 13"/>
          <p:cNvSpPr>
            <a:spLocks noChangeArrowheads="1"/>
          </p:cNvSpPr>
          <p:nvPr/>
        </p:nvSpPr>
        <p:spPr bwMode="auto">
          <a:xfrm>
            <a:off x="-103909" y="100853"/>
            <a:ext cx="9356148" cy="732585"/>
          </a:xfrm>
          <a:prstGeom prst="rect">
            <a:avLst/>
          </a:prstGeom>
          <a:noFill/>
          <a:ln w="9525" algn="ctr">
            <a:noFill/>
            <a:miter lim="800000"/>
            <a:headEnd/>
            <a:tailEnd/>
          </a:ln>
          <a:effectLst/>
        </p:spPr>
        <p:txBody>
          <a:bodyPr lIns="93470" tIns="46735" rIns="93470" bIns="46735"/>
          <a:lstStyle/>
          <a:p>
            <a:pPr algn="ctr">
              <a:lnSpc>
                <a:spcPct val="90000"/>
              </a:lnSpc>
            </a:pPr>
            <a:r>
              <a:rPr lang="en-US" sz="2400" dirty="0" smtClean="0">
                <a:solidFill>
                  <a:srgbClr val="106636"/>
                </a:solidFill>
                <a:ea typeface="+mj-ea"/>
                <a:cs typeface="Arial" charset="0"/>
              </a:rPr>
              <a:t>Evolution of Superconducting Transition Temperature </a:t>
            </a:r>
          </a:p>
          <a:p>
            <a:pPr algn="ctr">
              <a:lnSpc>
                <a:spcPct val="90000"/>
              </a:lnSpc>
              <a:spcBef>
                <a:spcPct val="0"/>
              </a:spcBef>
            </a:pPr>
            <a:r>
              <a:rPr lang="en-US" b="1" i="1" dirty="0">
                <a:solidFill>
                  <a:schemeClr val="tx1"/>
                </a:solidFill>
              </a:rPr>
              <a:t>High </a:t>
            </a:r>
            <a:r>
              <a:rPr lang="en-US" b="1" i="1" dirty="0" err="1">
                <a:solidFill>
                  <a:schemeClr val="tx1"/>
                </a:solidFill>
              </a:rPr>
              <a:t>Tc</a:t>
            </a:r>
            <a:r>
              <a:rPr lang="en-US" b="1" i="1" dirty="0">
                <a:solidFill>
                  <a:schemeClr val="tx1"/>
                </a:solidFill>
              </a:rPr>
              <a:t> discovered in 1986; Nobel Prize in 1987; Mechanism still unknown</a:t>
            </a:r>
          </a:p>
        </p:txBody>
      </p:sp>
      <p:pic>
        <p:nvPicPr>
          <p:cNvPr id="874511" name="Picture 15"/>
          <p:cNvPicPr>
            <a:picLocks noChangeAspect="1" noChangeArrowheads="1"/>
          </p:cNvPicPr>
          <p:nvPr/>
        </p:nvPicPr>
        <p:blipFill>
          <a:blip r:embed="rId5"/>
          <a:srcRect/>
          <a:stretch>
            <a:fillRect/>
          </a:stretch>
        </p:blipFill>
        <p:spPr bwMode="auto">
          <a:xfrm>
            <a:off x="4559012" y="3429000"/>
            <a:ext cx="25977" cy="0"/>
          </a:xfrm>
          <a:prstGeom prst="rect">
            <a:avLst/>
          </a:prstGeom>
          <a:noFill/>
          <a:ln w="19050" algn="ctr">
            <a:noFill/>
            <a:miter lim="800000"/>
            <a:headEnd/>
            <a:tailEnd/>
          </a:ln>
          <a:effectLst/>
        </p:spPr>
      </p:pic>
      <p:pic>
        <p:nvPicPr>
          <p:cNvPr id="874512" name="Picture 16"/>
          <p:cNvPicPr>
            <a:picLocks noChangeAspect="1" noChangeArrowheads="1"/>
          </p:cNvPicPr>
          <p:nvPr/>
        </p:nvPicPr>
        <p:blipFill>
          <a:blip r:embed="rId5"/>
          <a:srcRect/>
          <a:stretch>
            <a:fillRect/>
          </a:stretch>
        </p:blipFill>
        <p:spPr bwMode="auto">
          <a:xfrm>
            <a:off x="4691785" y="3557868"/>
            <a:ext cx="25977" cy="0"/>
          </a:xfrm>
          <a:prstGeom prst="rect">
            <a:avLst/>
          </a:prstGeom>
          <a:noFill/>
          <a:ln w="19050" algn="ctr">
            <a:noFill/>
            <a:miter lim="800000"/>
            <a:headEnd/>
            <a:tailEnd/>
          </a:ln>
          <a:effectLst/>
        </p:spPr>
      </p:pic>
      <p:sp>
        <p:nvSpPr>
          <p:cNvPr id="7"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62</a:t>
            </a:fld>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102" name="Picture 14" descr="sc cable"/>
          <p:cNvPicPr>
            <a:picLocks noChangeAspect="1" noChangeArrowheads="1"/>
          </p:cNvPicPr>
          <p:nvPr/>
        </p:nvPicPr>
        <p:blipFill>
          <a:blip r:embed="rId3" cstate="print"/>
          <a:srcRect/>
          <a:stretch>
            <a:fillRect/>
          </a:stretch>
        </p:blipFill>
        <p:spPr bwMode="auto">
          <a:xfrm>
            <a:off x="848591" y="945497"/>
            <a:ext cx="7400636" cy="4885765"/>
          </a:xfrm>
          <a:prstGeom prst="rect">
            <a:avLst/>
          </a:prstGeom>
          <a:noFill/>
        </p:spPr>
      </p:pic>
      <p:sp>
        <p:nvSpPr>
          <p:cNvPr id="857103" name="Rectangle 15"/>
          <p:cNvSpPr>
            <a:spLocks noChangeArrowheads="1"/>
          </p:cNvSpPr>
          <p:nvPr/>
        </p:nvSpPr>
        <p:spPr bwMode="auto">
          <a:xfrm>
            <a:off x="294987" y="6097215"/>
            <a:ext cx="8696614" cy="729190"/>
          </a:xfrm>
          <a:prstGeom prst="rect">
            <a:avLst/>
          </a:prstGeom>
          <a:solidFill>
            <a:schemeClr val="bg1"/>
          </a:solidFill>
          <a:ln w="19050" algn="ctr">
            <a:noFill/>
            <a:miter lim="800000"/>
            <a:headEnd/>
            <a:tailEnd/>
          </a:ln>
          <a:effectLst/>
        </p:spPr>
        <p:txBody>
          <a:bodyPr lIns="82058" tIns="41029" rIns="82058" bIns="41029" anchor="ctr">
            <a:spAutoFit/>
          </a:bodyPr>
          <a:lstStyle/>
          <a:p>
            <a:pPr algn="l">
              <a:lnSpc>
                <a:spcPct val="100000"/>
              </a:lnSpc>
              <a:spcBef>
                <a:spcPct val="0"/>
              </a:spcBef>
            </a:pPr>
            <a:r>
              <a:rPr lang="en-US" sz="1050" b="1" dirty="0">
                <a:solidFill>
                  <a:schemeClr val="tx1"/>
                </a:solidFill>
              </a:rPr>
              <a:t>The world's first HTS power transmission cable system is pictured above as part of the Long Island Power Authority (LIPA) transmission grid.</a:t>
            </a:r>
            <a:r>
              <a:rPr lang="en-US" sz="1050" dirty="0">
                <a:solidFill>
                  <a:schemeClr val="tx1"/>
                </a:solidFill>
              </a:rPr>
              <a:t> </a:t>
            </a:r>
            <a:r>
              <a:rPr lang="en-US" sz="1050" b="1" dirty="0">
                <a:solidFill>
                  <a:schemeClr val="tx1"/>
                </a:solidFill>
              </a:rPr>
              <a:t>This system, which consists of three cables running in parallel in a four-foot wide underground right of way, is capable of carrying 574 megawatts of power. The three cables shown entering the ground can carry as much power as all of the overhead lines on the far left. (Photo courtesy of American Superconductor Corp.)</a:t>
            </a:r>
            <a:endParaRPr lang="en-US" sz="1050" dirty="0">
              <a:solidFill>
                <a:schemeClr val="tx1"/>
              </a:solidFill>
            </a:endParaRPr>
          </a:p>
        </p:txBody>
      </p:sp>
      <p:sp>
        <p:nvSpPr>
          <p:cNvPr id="857105" name="Rectangle 17"/>
          <p:cNvSpPr>
            <a:spLocks noChangeArrowheads="1"/>
          </p:cNvSpPr>
          <p:nvPr/>
        </p:nvSpPr>
        <p:spPr bwMode="auto">
          <a:xfrm>
            <a:off x="1" y="67236"/>
            <a:ext cx="9356148" cy="732585"/>
          </a:xfrm>
          <a:prstGeom prst="rect">
            <a:avLst/>
          </a:prstGeom>
          <a:noFill/>
          <a:ln w="9525" algn="ctr">
            <a:noFill/>
            <a:miter lim="800000"/>
            <a:headEnd/>
            <a:tailEnd/>
          </a:ln>
          <a:effectLst/>
        </p:spPr>
        <p:txBody>
          <a:bodyPr lIns="93470" tIns="46735" rIns="93470" bIns="46735"/>
          <a:lstStyle/>
          <a:p>
            <a:pPr algn="ctr">
              <a:lnSpc>
                <a:spcPct val="90000"/>
              </a:lnSpc>
            </a:pPr>
            <a:r>
              <a:rPr lang="en-US" sz="2400" dirty="0" smtClean="0">
                <a:solidFill>
                  <a:srgbClr val="106636"/>
                </a:solidFill>
                <a:ea typeface="+mj-ea"/>
                <a:cs typeface="Arial" charset="0"/>
              </a:rPr>
              <a:t>World’s First High </a:t>
            </a:r>
            <a:r>
              <a:rPr lang="en-US" sz="2400" dirty="0" err="1" smtClean="0">
                <a:solidFill>
                  <a:srgbClr val="106636"/>
                </a:solidFill>
                <a:ea typeface="+mj-ea"/>
                <a:cs typeface="Arial" charset="0"/>
              </a:rPr>
              <a:t>Tc</a:t>
            </a:r>
            <a:r>
              <a:rPr lang="en-US" sz="2400" dirty="0" smtClean="0">
                <a:solidFill>
                  <a:srgbClr val="106636"/>
                </a:solidFill>
                <a:ea typeface="+mj-ea"/>
                <a:cs typeface="Arial" charset="0"/>
              </a:rPr>
              <a:t> Power Cable </a:t>
            </a:r>
          </a:p>
          <a:p>
            <a:pPr algn="ctr">
              <a:lnSpc>
                <a:spcPct val="90000"/>
              </a:lnSpc>
              <a:spcBef>
                <a:spcPct val="0"/>
              </a:spcBef>
            </a:pPr>
            <a:r>
              <a:rPr lang="en-US" b="1" i="1" dirty="0">
                <a:solidFill>
                  <a:schemeClr val="tx1"/>
                </a:solidFill>
                <a:effectLst>
                  <a:outerShdw blurRad="38100" dist="38100" dir="2700000" algn="tl">
                    <a:srgbClr val="C0C0C0"/>
                  </a:outerShdw>
                </a:effectLst>
              </a:rPr>
              <a:t>Installed as part of the Long Island Power Authority</a:t>
            </a:r>
          </a:p>
        </p:txBody>
      </p:sp>
      <p:sp>
        <p:nvSpPr>
          <p:cNvPr id="5"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63</a:t>
            </a:fld>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a:xfrm>
            <a:off x="228600" y="-177800"/>
            <a:ext cx="8610600" cy="1143000"/>
          </a:xfrm>
        </p:spPr>
        <p:txBody>
          <a:bodyPr/>
          <a:lstStyle/>
          <a:p>
            <a:r>
              <a:rPr lang="en-US" dirty="0" smtClean="0"/>
              <a:t>Broad Expert Consensus on the Need for New Technologies</a:t>
            </a:r>
          </a:p>
        </p:txBody>
      </p:sp>
      <p:sp>
        <p:nvSpPr>
          <p:cNvPr id="44036"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A1F342-8353-4759-8895-1419F6F786D0}" type="slidenum">
              <a:rPr lang="en-US" smtClean="0"/>
              <a:pPr fontAlgn="base">
                <a:spcBef>
                  <a:spcPct val="0"/>
                </a:spcBef>
                <a:spcAft>
                  <a:spcPct val="0"/>
                </a:spcAft>
              </a:pPr>
              <a:t>64</a:t>
            </a:fld>
            <a:endParaRPr lang="en-US" dirty="0" smtClean="0"/>
          </a:p>
        </p:txBody>
      </p:sp>
      <p:pic>
        <p:nvPicPr>
          <p:cNvPr id="93187" name="Picture 3" descr="GC_xlg"/>
          <p:cNvPicPr>
            <a:picLocks noChangeAspect="1" noChangeArrowheads="1"/>
          </p:cNvPicPr>
          <p:nvPr/>
        </p:nvPicPr>
        <p:blipFill>
          <a:blip r:embed="rId3" cstate="print"/>
          <a:srcRect/>
          <a:stretch>
            <a:fillRect/>
          </a:stretch>
        </p:blipFill>
        <p:spPr bwMode="auto">
          <a:xfrm>
            <a:off x="3300977" y="2362200"/>
            <a:ext cx="2709198"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609600" y="1219200"/>
            <a:ext cx="7924800" cy="708025"/>
          </a:xfrm>
          <a:prstGeom prst="rect">
            <a:avLst/>
          </a:prstGeom>
          <a:ln w="28575">
            <a:solidFill>
              <a:schemeClr val="accent2"/>
            </a:solidFill>
          </a:ln>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sz="2000" b="1" dirty="0"/>
              <a:t>Scientific and technological advances will be required to make major changes to the energy system a “no brainer” for consumers and industry.</a:t>
            </a:r>
          </a:p>
        </p:txBody>
      </p:sp>
      <p:pic>
        <p:nvPicPr>
          <p:cNvPr id="63490" name="Picture 2"/>
          <p:cNvPicPr>
            <a:picLocks noChangeAspect="1" noChangeArrowheads="1"/>
          </p:cNvPicPr>
          <p:nvPr/>
        </p:nvPicPr>
        <p:blipFill>
          <a:blip r:embed="rId4" cstate="print"/>
          <a:srcRect/>
          <a:stretch>
            <a:fillRect/>
          </a:stretch>
        </p:blipFill>
        <p:spPr bwMode="auto">
          <a:xfrm>
            <a:off x="381000" y="2209800"/>
            <a:ext cx="2718294" cy="3452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492" name="Picture 4"/>
          <p:cNvPicPr>
            <a:picLocks noChangeAspect="1" noChangeArrowheads="1"/>
          </p:cNvPicPr>
          <p:nvPr/>
        </p:nvPicPr>
        <p:blipFill>
          <a:blip r:embed="rId5" cstate="print"/>
          <a:srcRect/>
          <a:stretch>
            <a:fillRect/>
          </a:stretch>
        </p:blipFill>
        <p:spPr bwMode="auto">
          <a:xfrm>
            <a:off x="6186948" y="2590800"/>
            <a:ext cx="2549794" cy="3457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END</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cstate="print"/>
          <a:srcRect l="10126" t="12813" r="16742" b="2432"/>
          <a:stretch>
            <a:fillRect/>
          </a:stretch>
        </p:blipFill>
        <p:spPr bwMode="auto">
          <a:xfrm>
            <a:off x="-137353" y="117389"/>
            <a:ext cx="9306067" cy="674061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6235" t="8997" r="17506" b="15517"/>
          <a:stretch>
            <a:fillRect/>
          </a:stretch>
        </p:blipFill>
        <p:spPr bwMode="auto">
          <a:xfrm>
            <a:off x="-60325" y="0"/>
            <a:ext cx="9144000" cy="6858000"/>
          </a:xfrm>
          <a:prstGeom prst="rect">
            <a:avLst/>
          </a:prstGeom>
          <a:noFill/>
          <a:ln w="9525">
            <a:noFill/>
            <a:miter lim="800000"/>
            <a:headEnd/>
            <a:tailEnd/>
          </a:ln>
        </p:spPr>
      </p:pic>
      <p:sp>
        <p:nvSpPr>
          <p:cNvPr id="11267" name="Rectangle 11"/>
          <p:cNvSpPr>
            <a:spLocks noChangeArrowheads="1"/>
          </p:cNvSpPr>
          <p:nvPr/>
        </p:nvSpPr>
        <p:spPr bwMode="auto">
          <a:xfrm>
            <a:off x="-60325" y="304800"/>
            <a:ext cx="609600" cy="838200"/>
          </a:xfrm>
          <a:prstGeom prst="rect">
            <a:avLst/>
          </a:prstGeom>
          <a:solidFill>
            <a:schemeClr val="bg1"/>
          </a:solidFill>
          <a:ln w="9525">
            <a:noFill/>
            <a:miter lim="800000"/>
            <a:headEnd/>
            <a:tailEnd/>
          </a:ln>
        </p:spPr>
        <p:txBody>
          <a:bodyPr wrap="none" anchor="ctr"/>
          <a:lstStyle/>
          <a:p>
            <a:endParaRPr lang="en-US"/>
          </a:p>
        </p:txBody>
      </p:sp>
      <p:sp>
        <p:nvSpPr>
          <p:cNvPr id="12" name="Rectangle 11"/>
          <p:cNvSpPr/>
          <p:nvPr/>
        </p:nvSpPr>
        <p:spPr>
          <a:xfrm>
            <a:off x="4714874" y="3810000"/>
            <a:ext cx="1965325" cy="32131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635875" y="509588"/>
            <a:ext cx="1638300" cy="126841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6435725" y="2324100"/>
            <a:ext cx="2647950" cy="45339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316663" y="1401763"/>
            <a:ext cx="1246187" cy="10033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879475" y="0"/>
            <a:ext cx="1638300" cy="12684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550863" y="3295650"/>
            <a:ext cx="93662" cy="487363"/>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555625" y="3862388"/>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555625" y="4429125"/>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555625" y="4995863"/>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555625" y="5562600"/>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555625" y="6129338"/>
            <a:ext cx="93663" cy="48895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555625" y="6689725"/>
            <a:ext cx="93663" cy="487363"/>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71438" y="1843088"/>
            <a:ext cx="95250" cy="1303337"/>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2259013" y="1841500"/>
            <a:ext cx="120650" cy="661988"/>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ctangle 26"/>
          <p:cNvSpPr/>
          <p:nvPr/>
        </p:nvSpPr>
        <p:spPr>
          <a:xfrm>
            <a:off x="2260600" y="2501900"/>
            <a:ext cx="120650" cy="6397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2757488" y="3297238"/>
            <a:ext cx="95250" cy="48736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p:cNvSpPr/>
          <p:nvPr/>
        </p:nvSpPr>
        <p:spPr>
          <a:xfrm>
            <a:off x="2757488" y="4411663"/>
            <a:ext cx="95250" cy="48895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Rectangle 29"/>
          <p:cNvSpPr/>
          <p:nvPr/>
        </p:nvSpPr>
        <p:spPr>
          <a:xfrm>
            <a:off x="2751138" y="4967288"/>
            <a:ext cx="95250" cy="48736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a:xfrm>
            <a:off x="2752725" y="5526088"/>
            <a:ext cx="95250" cy="48895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ctangle 31"/>
          <p:cNvSpPr/>
          <p:nvPr/>
        </p:nvSpPr>
        <p:spPr>
          <a:xfrm>
            <a:off x="2757488" y="3846513"/>
            <a:ext cx="95250" cy="4889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Rectangle 34"/>
          <p:cNvSpPr/>
          <p:nvPr/>
        </p:nvSpPr>
        <p:spPr>
          <a:xfrm>
            <a:off x="4714875" y="3302000"/>
            <a:ext cx="95250" cy="48895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Rectangle 35"/>
          <p:cNvSpPr/>
          <p:nvPr/>
        </p:nvSpPr>
        <p:spPr>
          <a:xfrm>
            <a:off x="4438650" y="1851025"/>
            <a:ext cx="95250" cy="129698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ctangle 36"/>
          <p:cNvSpPr/>
          <p:nvPr/>
        </p:nvSpPr>
        <p:spPr>
          <a:xfrm>
            <a:off x="7724775" y="1802606"/>
            <a:ext cx="1300163" cy="507208"/>
          </a:xfrm>
          <a:prstGeom prst="rect">
            <a:avLst/>
          </a:prstGeom>
          <a:noFill/>
          <a:ln w="571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755900" y="6091238"/>
            <a:ext cx="95250" cy="487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Rectangle 33"/>
          <p:cNvSpPr/>
          <p:nvPr/>
        </p:nvSpPr>
        <p:spPr>
          <a:xfrm>
            <a:off x="2755900" y="6654800"/>
            <a:ext cx="95250" cy="4873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7</a:t>
            </a:fld>
            <a:endParaRPr lang="en-US" dirty="0" smtClean="0">
              <a:latin typeface="Arial" charset="0"/>
              <a:cs typeface="Arial" charset="0"/>
            </a:endParaRPr>
          </a:p>
        </p:txBody>
      </p:sp>
      <p:sp>
        <p:nvSpPr>
          <p:cNvPr id="40"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0" y="-166688"/>
            <a:ext cx="9144000" cy="1143001"/>
          </a:xfrm>
        </p:spPr>
        <p:txBody>
          <a:bodyPr/>
          <a:lstStyle/>
          <a:p>
            <a:pPr eaLnBrk="1" hangingPunct="1"/>
            <a:r>
              <a:rPr lang="en-US" dirty="0" smtClean="0">
                <a:latin typeface="Arial" charset="0"/>
                <a:cs typeface="Arial" charset="0"/>
              </a:rPr>
              <a:t>FY 2010 DOE Budget</a:t>
            </a:r>
          </a:p>
        </p:txBody>
      </p:sp>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8</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15363" name="Picture 3"/>
          <p:cNvPicPr>
            <a:picLocks noChangeAspect="1" noChangeArrowheads="1"/>
          </p:cNvPicPr>
          <p:nvPr/>
        </p:nvPicPr>
        <p:blipFill>
          <a:blip r:embed="rId2" cstate="print"/>
          <a:srcRect/>
          <a:stretch>
            <a:fillRect/>
          </a:stretch>
        </p:blipFill>
        <p:spPr bwMode="auto">
          <a:xfrm>
            <a:off x="1014413" y="800100"/>
            <a:ext cx="7115175"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Leadership</a:t>
            </a:r>
          </a:p>
        </p:txBody>
      </p:sp>
      <p:sp>
        <p:nvSpPr>
          <p:cNvPr id="12293" name="Text Box 22"/>
          <p:cNvSpPr txBox="1">
            <a:spLocks noChangeArrowheads="1"/>
          </p:cNvSpPr>
          <p:nvPr/>
        </p:nvSpPr>
        <p:spPr bwMode="auto">
          <a:xfrm>
            <a:off x="5459413" y="2833688"/>
            <a:ext cx="2678112" cy="1016000"/>
          </a:xfrm>
          <a:prstGeom prst="rect">
            <a:avLst/>
          </a:prstGeom>
          <a:noFill/>
          <a:ln w="9525">
            <a:noFill/>
            <a:miter lim="800000"/>
            <a:headEnd/>
            <a:tailEnd/>
          </a:ln>
        </p:spPr>
        <p:txBody>
          <a:bodyPr wrap="none">
            <a:spAutoFit/>
          </a:bodyPr>
          <a:lstStyle/>
          <a:p>
            <a:r>
              <a:rPr lang="en-US" sz="2000" b="1"/>
              <a:t>Steven Chu</a:t>
            </a:r>
            <a:br>
              <a:rPr lang="en-US" sz="2000" b="1"/>
            </a:br>
            <a:r>
              <a:rPr lang="en-US" sz="2000" b="1"/>
              <a:t>Secretary of Energy </a:t>
            </a:r>
            <a:br>
              <a:rPr lang="en-US" sz="2000" b="1"/>
            </a:br>
            <a:endParaRPr lang="en-US" sz="2000" b="1"/>
          </a:p>
        </p:txBody>
      </p:sp>
      <p:pic>
        <p:nvPicPr>
          <p:cNvPr id="12294" name="Picture 25" descr="http://upload.wikimedia.org/wikipedia/commons/4/47/Steven_Chu_official_portrait.jpg"/>
          <p:cNvPicPr>
            <a:picLocks noChangeAspect="1" noChangeArrowheads="1"/>
          </p:cNvPicPr>
          <p:nvPr/>
        </p:nvPicPr>
        <p:blipFill>
          <a:blip r:embed="rId2" cstate="print"/>
          <a:srcRect/>
          <a:stretch>
            <a:fillRect/>
          </a:stretch>
        </p:blipFill>
        <p:spPr bwMode="auto">
          <a:xfrm>
            <a:off x="1768475" y="1192213"/>
            <a:ext cx="3465513" cy="4491037"/>
          </a:xfrm>
          <a:prstGeom prst="rect">
            <a:avLst/>
          </a:prstGeom>
          <a:noFill/>
          <a:ln w="9525">
            <a:noFill/>
            <a:miter lim="800000"/>
            <a:headEnd/>
            <a:tailEnd/>
          </a:ln>
        </p:spPr>
      </p:pic>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9</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6_SC_BES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2502</TotalTime>
  <Words>5441</Words>
  <Application>Microsoft Office PowerPoint</Application>
  <PresentationFormat>On-screen Show (4:3)</PresentationFormat>
  <Paragraphs>638</Paragraphs>
  <Slides>66</Slides>
  <Notes>26</Notes>
  <HiddenSlides>14</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69" baseType="lpstr">
      <vt:lpstr>Office Theme</vt:lpstr>
      <vt:lpstr>Bitmap Image</vt:lpstr>
      <vt:lpstr>Image</vt:lpstr>
      <vt:lpstr>Leading a Federal Science Agency:   The DOE’s Office of Science</vt:lpstr>
      <vt:lpstr>The Department of Energy</vt:lpstr>
      <vt:lpstr>DOE Mission</vt:lpstr>
      <vt:lpstr>DOE Quick Facts</vt:lpstr>
      <vt:lpstr>DOE Evolution - I</vt:lpstr>
      <vt:lpstr>DOE Evolution - II</vt:lpstr>
      <vt:lpstr>Slide 7</vt:lpstr>
      <vt:lpstr>FY 2010 DOE Budget</vt:lpstr>
      <vt:lpstr>DOE Leadership</vt:lpstr>
      <vt:lpstr>DOE Leadership</vt:lpstr>
      <vt:lpstr>More DOE Leadership</vt:lpstr>
      <vt:lpstr>DOE’s Office of Science</vt:lpstr>
      <vt:lpstr>Office of Science Quick Facts</vt:lpstr>
      <vt:lpstr>Slide 14</vt:lpstr>
      <vt:lpstr>Slide 15</vt:lpstr>
      <vt:lpstr>Office of Science – the Science Programs</vt:lpstr>
      <vt:lpstr>Office of Science Programs $4.904 B in FY 2010</vt:lpstr>
      <vt:lpstr>Slide 18</vt:lpstr>
      <vt:lpstr>Light Sources</vt:lpstr>
      <vt:lpstr>3 Nobel Prizes in Chemistry in 6 Years Using X-ray Crystallography</vt:lpstr>
      <vt:lpstr>The 10 DOE/SC Laboratories</vt:lpstr>
      <vt:lpstr>The DOE Laboratories</vt:lpstr>
      <vt:lpstr>Manhattan Project Sites</vt:lpstr>
      <vt:lpstr>The Energy Challenge</vt:lpstr>
      <vt:lpstr>400 Years of Energy Use in the U.S.  19th C discoveries and 20th C technologies are very much part of today’s infrastructure</vt:lpstr>
      <vt:lpstr>Slide 26</vt:lpstr>
      <vt:lpstr>U.S. and World Energy Consumption Today  With &lt;5% of the world’s population, the U.S. consumes 21% of all primary energy</vt:lpstr>
      <vt:lpstr>U.S. Energy Production &amp; Consumption Since 1950  The U.S. was self sufficient in energy until the 1950s</vt:lpstr>
      <vt:lpstr>Slide 29</vt:lpstr>
      <vt:lpstr>Fossil Fuels Will Continue to Dominate World Energy Supply Under Business as Usual</vt:lpstr>
      <vt:lpstr>Fossil Fuels Will Continue to Dominate World Energy Supply Under Business as Usual</vt:lpstr>
      <vt:lpstr>The Market Favors Expanded Use of  Unconventional Natural Gas</vt:lpstr>
      <vt:lpstr>Slide 33</vt:lpstr>
      <vt:lpstr>Slide 34</vt:lpstr>
      <vt:lpstr>Slide 35</vt:lpstr>
      <vt:lpstr>Slide 36</vt:lpstr>
      <vt:lpstr>Slide 37</vt:lpstr>
      <vt:lpstr>Slide 38</vt:lpstr>
      <vt:lpstr>Slide 39</vt:lpstr>
      <vt:lpstr>Slide 40</vt:lpstr>
      <vt:lpstr>Slide 41</vt:lpstr>
      <vt:lpstr>Slide 42</vt:lpstr>
      <vt:lpstr>U.S. Carbon Dioxide Emissions in 2008 Units in Millions of Metric Tons</vt:lpstr>
      <vt:lpstr>Slide 44</vt:lpstr>
      <vt:lpstr>Greenland Ice Mass Loss – 2002 to 2009 </vt:lpstr>
      <vt:lpstr>Gravity Recovery and Climate Experiment (GRACE) </vt:lpstr>
      <vt:lpstr>GRACE (Gravity Recovery and Climate Experiment)</vt:lpstr>
      <vt:lpstr>How GRACE Works</vt:lpstr>
      <vt:lpstr>Major Changes are Required to  Reduce Greenhouse Gas Concentrations</vt:lpstr>
      <vt:lpstr>Slide 50</vt:lpstr>
      <vt:lpstr>A National Strategy for a New Energy Economy</vt:lpstr>
      <vt:lpstr>Slide 52</vt:lpstr>
      <vt:lpstr>Slide 53</vt:lpstr>
      <vt:lpstr>Slide 54</vt:lpstr>
      <vt:lpstr>Slide 55</vt:lpstr>
      <vt:lpstr>Slide 56</vt:lpstr>
      <vt:lpstr>Slide 57</vt:lpstr>
      <vt:lpstr>Slide 58</vt:lpstr>
      <vt:lpstr>Slide 59</vt:lpstr>
      <vt:lpstr>Basic and Applied R&amp;D Coordination How Nature Works … to … Design and Control … to … Technologies for the 21st Century</vt:lpstr>
      <vt:lpstr>Science for Energy Technology: Strengthening the Link Between Basic Research And Industry</vt:lpstr>
      <vt:lpstr>Slide 62</vt:lpstr>
      <vt:lpstr>Slide 63</vt:lpstr>
      <vt:lpstr>Broad Expert Consensus on the Need for New Technologies</vt:lpstr>
      <vt:lpstr>END</vt:lpstr>
      <vt:lpstr>Slide 66</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dehmer</cp:lastModifiedBy>
  <cp:revision>343</cp:revision>
  <dcterms:created xsi:type="dcterms:W3CDTF">2009-10-19T15:58:14Z</dcterms:created>
  <dcterms:modified xsi:type="dcterms:W3CDTF">2010-06-15T12:13:20Z</dcterms:modified>
</cp:coreProperties>
</file>