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notesSlides/notesSlide5.xml" ContentType="application/vnd.openxmlformats-officedocument.presentationml.notesSlide+xml"/>
  <Override PartName="/ppt/charts/chart1.xml" ContentType="application/vnd.openxmlformats-officedocument.drawingml.char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
  </p:notesMasterIdLst>
  <p:handoutMasterIdLst>
    <p:handoutMasterId r:id="rId46"/>
  </p:handoutMasterIdLst>
  <p:sldIdLst>
    <p:sldId id="256" r:id="rId2"/>
    <p:sldId id="660" r:id="rId3"/>
    <p:sldId id="661" r:id="rId4"/>
    <p:sldId id="702" r:id="rId5"/>
    <p:sldId id="664" r:id="rId6"/>
    <p:sldId id="665" r:id="rId7"/>
    <p:sldId id="666" r:id="rId8"/>
    <p:sldId id="667" r:id="rId9"/>
    <p:sldId id="681" r:id="rId10"/>
    <p:sldId id="683" r:id="rId11"/>
    <p:sldId id="684" r:id="rId12"/>
    <p:sldId id="685" r:id="rId13"/>
    <p:sldId id="736" r:id="rId14"/>
    <p:sldId id="738" r:id="rId15"/>
    <p:sldId id="734" r:id="rId16"/>
    <p:sldId id="693" r:id="rId17"/>
    <p:sldId id="694" r:id="rId18"/>
    <p:sldId id="676" r:id="rId19"/>
    <p:sldId id="679" r:id="rId20"/>
    <p:sldId id="680" r:id="rId21"/>
    <p:sldId id="695" r:id="rId22"/>
    <p:sldId id="696" r:id="rId23"/>
    <p:sldId id="735" r:id="rId24"/>
    <p:sldId id="720" r:id="rId25"/>
    <p:sldId id="739" r:id="rId26"/>
    <p:sldId id="723" r:id="rId27"/>
    <p:sldId id="737" r:id="rId28"/>
    <p:sldId id="727" r:id="rId29"/>
    <p:sldId id="728" r:id="rId30"/>
    <p:sldId id="729" r:id="rId31"/>
    <p:sldId id="731" r:id="rId32"/>
    <p:sldId id="746" r:id="rId33"/>
    <p:sldId id="747" r:id="rId34"/>
    <p:sldId id="704" r:id="rId35"/>
    <p:sldId id="712" r:id="rId36"/>
    <p:sldId id="745" r:id="rId37"/>
    <p:sldId id="714" r:id="rId38"/>
    <p:sldId id="709" r:id="rId39"/>
    <p:sldId id="751" r:id="rId40"/>
    <p:sldId id="741" r:id="rId41"/>
    <p:sldId id="748" r:id="rId42"/>
    <p:sldId id="750" r:id="rId43"/>
    <p:sldId id="749" r:id="rId44"/>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146" algn="l" rtl="0" fontAlgn="base">
      <a:spcBef>
        <a:spcPct val="0"/>
      </a:spcBef>
      <a:spcAft>
        <a:spcPct val="0"/>
      </a:spcAft>
      <a:defRPr kern="1200">
        <a:solidFill>
          <a:schemeClr val="tx1"/>
        </a:solidFill>
        <a:latin typeface="Arial" charset="0"/>
        <a:ea typeface="+mn-ea"/>
        <a:cs typeface="+mn-cs"/>
      </a:defRPr>
    </a:lvl2pPr>
    <a:lvl3pPr marL="914293" algn="l" rtl="0" fontAlgn="base">
      <a:spcBef>
        <a:spcPct val="0"/>
      </a:spcBef>
      <a:spcAft>
        <a:spcPct val="0"/>
      </a:spcAft>
      <a:defRPr kern="1200">
        <a:solidFill>
          <a:schemeClr val="tx1"/>
        </a:solidFill>
        <a:latin typeface="Arial" charset="0"/>
        <a:ea typeface="+mn-ea"/>
        <a:cs typeface="+mn-cs"/>
      </a:defRPr>
    </a:lvl3pPr>
    <a:lvl4pPr marL="1371440" algn="l" rtl="0" fontAlgn="base">
      <a:spcBef>
        <a:spcPct val="0"/>
      </a:spcBef>
      <a:spcAft>
        <a:spcPct val="0"/>
      </a:spcAft>
      <a:defRPr kern="1200">
        <a:solidFill>
          <a:schemeClr val="tx1"/>
        </a:solidFill>
        <a:latin typeface="Arial" charset="0"/>
        <a:ea typeface="+mn-ea"/>
        <a:cs typeface="+mn-cs"/>
      </a:defRPr>
    </a:lvl4pPr>
    <a:lvl5pPr marL="1828586" algn="l" rtl="0" fontAlgn="base">
      <a:spcBef>
        <a:spcPct val="0"/>
      </a:spcBef>
      <a:spcAft>
        <a:spcPct val="0"/>
      </a:spcAft>
      <a:defRPr kern="1200">
        <a:solidFill>
          <a:schemeClr val="tx1"/>
        </a:solidFill>
        <a:latin typeface="Arial" charset="0"/>
        <a:ea typeface="+mn-ea"/>
        <a:cs typeface="+mn-cs"/>
      </a:defRPr>
    </a:lvl5pPr>
    <a:lvl6pPr marL="2285733" algn="l" defTabSz="914293" rtl="0" eaLnBrk="1" latinLnBrk="0" hangingPunct="1">
      <a:defRPr kern="1200">
        <a:solidFill>
          <a:schemeClr val="tx1"/>
        </a:solidFill>
        <a:latin typeface="Arial" charset="0"/>
        <a:ea typeface="+mn-ea"/>
        <a:cs typeface="+mn-cs"/>
      </a:defRPr>
    </a:lvl6pPr>
    <a:lvl7pPr marL="2742879" algn="l" defTabSz="914293" rtl="0" eaLnBrk="1" latinLnBrk="0" hangingPunct="1">
      <a:defRPr kern="1200">
        <a:solidFill>
          <a:schemeClr val="tx1"/>
        </a:solidFill>
        <a:latin typeface="Arial" charset="0"/>
        <a:ea typeface="+mn-ea"/>
        <a:cs typeface="+mn-cs"/>
      </a:defRPr>
    </a:lvl7pPr>
    <a:lvl8pPr marL="3200026" algn="l" defTabSz="914293" rtl="0" eaLnBrk="1" latinLnBrk="0" hangingPunct="1">
      <a:defRPr kern="1200">
        <a:solidFill>
          <a:schemeClr val="tx1"/>
        </a:solidFill>
        <a:latin typeface="Arial" charset="0"/>
        <a:ea typeface="+mn-ea"/>
        <a:cs typeface="+mn-cs"/>
      </a:defRPr>
    </a:lvl8pPr>
    <a:lvl9pPr marL="3657172" algn="l" defTabSz="914293"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showPr>
  <p:clrMru>
    <a:srgbClr val="0033CC"/>
    <a:srgbClr val="FFFFFF"/>
    <a:srgbClr val="006600"/>
    <a:srgbClr val="000080"/>
    <a:srgbClr val="C82222"/>
    <a:srgbClr val="D20000"/>
    <a:srgbClr val="A80000"/>
    <a:srgbClr val="FFFF66"/>
    <a:srgbClr val="8C4306"/>
    <a:srgbClr val="414164"/>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364" autoAdjust="0"/>
    <p:restoredTop sz="99900" autoAdjust="0"/>
  </p:normalViewPr>
  <p:slideViewPr>
    <p:cSldViewPr snapToGrid="0" showGuides="1">
      <p:cViewPr varScale="1">
        <p:scale>
          <a:sx n="105" d="100"/>
          <a:sy n="105" d="100"/>
        </p:scale>
        <p:origin x="-222" y="-96"/>
      </p:cViewPr>
      <p:guideLst>
        <p:guide orient="horz" pos="312"/>
        <p:guide pos="2881"/>
      </p:guideLst>
    </p:cSldViewPr>
  </p:slideViewPr>
  <p:notesTextViewPr>
    <p:cViewPr>
      <p:scale>
        <a:sx n="100" d="100"/>
        <a:sy n="100" d="100"/>
      </p:scale>
      <p:origin x="0" y="0"/>
    </p:cViewPr>
  </p:notesTextViewPr>
  <p:sorterViewPr>
    <p:cViewPr>
      <p:scale>
        <a:sx n="60" d="100"/>
        <a:sy n="60" d="100"/>
      </p:scale>
      <p:origin x="0" y="1626"/>
    </p:cViewPr>
  </p:sorterViewPr>
  <p:notesViewPr>
    <p:cSldViewPr snapToGrid="0" showGuides="1">
      <p:cViewPr varScale="1">
        <p:scale>
          <a:sx n="93" d="100"/>
          <a:sy n="93" d="100"/>
        </p:scale>
        <p:origin x="-2934" y="-96"/>
      </p:cViewPr>
      <p:guideLst>
        <p:guide orient="horz" pos="2928"/>
        <p:guide pos="2208"/>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openxmlformats.org/officeDocument/2006/relationships/oleObject" Target="file:///C:\Documents%20and%20Settings\kung\Local%20Settings\Temporary%20Internet%20Files\Content.Outlook\WMZ3QWMM\Sync_Lightsource_users%20test%20file.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hart>
    <c:plotArea>
      <c:layout>
        <c:manualLayout>
          <c:layoutTarget val="inner"/>
          <c:xMode val="edge"/>
          <c:yMode val="edge"/>
          <c:x val="0.11745631796025528"/>
          <c:y val="2.6563822379345452E-2"/>
          <c:w val="0.87386271351206513"/>
          <c:h val="0.77634961439589556"/>
        </c:manualLayout>
      </c:layout>
      <c:barChart>
        <c:barDir val="col"/>
        <c:grouping val="stacked"/>
        <c:ser>
          <c:idx val="0"/>
          <c:order val="0"/>
          <c:tx>
            <c:strRef>
              <c:f>'FY82-FY07 Chart'!$A$4</c:f>
              <c:strCache>
                <c:ptCount val="1"/>
                <c:pt idx="0">
                  <c:v>National Synchrotron Light Source</c:v>
                </c:pt>
              </c:strCache>
            </c:strRef>
          </c:tx>
          <c:spPr>
            <a:solidFill>
              <a:srgbClr val="3366FF"/>
            </a:solidFill>
            <a:ln w="12700">
              <a:solidFill>
                <a:srgbClr val="000000"/>
              </a:solidFill>
              <a:prstDash val="solid"/>
            </a:ln>
          </c:spPr>
          <c:cat>
            <c:strRef>
              <c:f>'FY82-FY07 Chart'!$B$3:$AE$3</c:f>
              <c:strCache>
                <c:ptCount val="30"/>
                <c:pt idx="0">
                  <c:v> '82</c:v>
                </c:pt>
                <c:pt idx="1">
                  <c:v> '83</c:v>
                </c:pt>
                <c:pt idx="2">
                  <c:v> '84</c:v>
                </c:pt>
                <c:pt idx="3">
                  <c:v> '85</c:v>
                </c:pt>
                <c:pt idx="4">
                  <c:v> '86</c:v>
                </c:pt>
                <c:pt idx="5">
                  <c:v> '87</c:v>
                </c:pt>
                <c:pt idx="6">
                  <c:v> '88</c:v>
                </c:pt>
                <c:pt idx="7">
                  <c:v> '89</c:v>
                </c:pt>
                <c:pt idx="8">
                  <c:v> '90</c:v>
                </c:pt>
                <c:pt idx="9">
                  <c:v> '91</c:v>
                </c:pt>
                <c:pt idx="10">
                  <c:v> '92</c:v>
                </c:pt>
                <c:pt idx="11">
                  <c:v> '93</c:v>
                </c:pt>
                <c:pt idx="12">
                  <c:v> '94</c:v>
                </c:pt>
                <c:pt idx="13">
                  <c:v> '95</c:v>
                </c:pt>
                <c:pt idx="14">
                  <c:v> '96</c:v>
                </c:pt>
                <c:pt idx="15">
                  <c:v> '97</c:v>
                </c:pt>
                <c:pt idx="16">
                  <c:v> '98</c:v>
                </c:pt>
                <c:pt idx="17">
                  <c:v> '99</c:v>
                </c:pt>
                <c:pt idx="18">
                  <c:v> '00</c:v>
                </c:pt>
                <c:pt idx="19">
                  <c:v> '01</c:v>
                </c:pt>
                <c:pt idx="20">
                  <c:v> '02</c:v>
                </c:pt>
                <c:pt idx="21">
                  <c:v> '03</c:v>
                </c:pt>
                <c:pt idx="22">
                  <c:v> '04</c:v>
                </c:pt>
                <c:pt idx="23">
                  <c:v> '05</c:v>
                </c:pt>
                <c:pt idx="24">
                  <c:v> '06</c:v>
                </c:pt>
                <c:pt idx="25">
                  <c:v> '07</c:v>
                </c:pt>
                <c:pt idx="26">
                  <c:v> '08</c:v>
                </c:pt>
                <c:pt idx="27">
                  <c:v> '09</c:v>
                </c:pt>
                <c:pt idx="28">
                  <c:v> '10</c:v>
                </c:pt>
                <c:pt idx="29">
                  <c:v> '11 (est)</c:v>
                </c:pt>
              </c:strCache>
            </c:strRef>
          </c:cat>
          <c:val>
            <c:numRef>
              <c:f>'FY82-FY07 Chart'!$B$4:$AE$4</c:f>
              <c:numCache>
                <c:formatCode>_(* #,##0_);_(* \(#,##0\);_(* "-"??_);_(@_)</c:formatCode>
                <c:ptCount val="30"/>
                <c:pt idx="0">
                  <c:v>90</c:v>
                </c:pt>
                <c:pt idx="1">
                  <c:v>124</c:v>
                </c:pt>
                <c:pt idx="2">
                  <c:v>210</c:v>
                </c:pt>
                <c:pt idx="3">
                  <c:v>276</c:v>
                </c:pt>
                <c:pt idx="4">
                  <c:v>507</c:v>
                </c:pt>
                <c:pt idx="5">
                  <c:v>670</c:v>
                </c:pt>
                <c:pt idx="6">
                  <c:v>828</c:v>
                </c:pt>
                <c:pt idx="7">
                  <c:v>1215</c:v>
                </c:pt>
                <c:pt idx="8">
                  <c:v>1550</c:v>
                </c:pt>
                <c:pt idx="9">
                  <c:v>1725</c:v>
                </c:pt>
                <c:pt idx="10">
                  <c:v>1897</c:v>
                </c:pt>
                <c:pt idx="11">
                  <c:v>2193</c:v>
                </c:pt>
                <c:pt idx="12">
                  <c:v>2228</c:v>
                </c:pt>
                <c:pt idx="13">
                  <c:v>2206</c:v>
                </c:pt>
                <c:pt idx="14">
                  <c:v>2261</c:v>
                </c:pt>
                <c:pt idx="15">
                  <c:v>2320</c:v>
                </c:pt>
                <c:pt idx="16">
                  <c:v>2380</c:v>
                </c:pt>
                <c:pt idx="17">
                  <c:v>2416</c:v>
                </c:pt>
                <c:pt idx="18">
                  <c:v>2551</c:v>
                </c:pt>
                <c:pt idx="19">
                  <c:v>2523</c:v>
                </c:pt>
                <c:pt idx="20">
                  <c:v>2413</c:v>
                </c:pt>
                <c:pt idx="21">
                  <c:v>2206</c:v>
                </c:pt>
                <c:pt idx="22">
                  <c:v>2299</c:v>
                </c:pt>
                <c:pt idx="23">
                  <c:v>2256</c:v>
                </c:pt>
                <c:pt idx="24">
                  <c:v>2105</c:v>
                </c:pt>
                <c:pt idx="25">
                  <c:v>2219</c:v>
                </c:pt>
                <c:pt idx="26">
                  <c:v>2128</c:v>
                </c:pt>
                <c:pt idx="27">
                  <c:v>2214</c:v>
                </c:pt>
                <c:pt idx="28">
                  <c:v>2229</c:v>
                </c:pt>
                <c:pt idx="29">
                  <c:v>2230</c:v>
                </c:pt>
              </c:numCache>
            </c:numRef>
          </c:val>
        </c:ser>
        <c:ser>
          <c:idx val="1"/>
          <c:order val="1"/>
          <c:tx>
            <c:strRef>
              <c:f>'FY82-FY07 Chart'!$A$5</c:f>
              <c:strCache>
                <c:ptCount val="1"/>
                <c:pt idx="0">
                  <c:v>Stanford Synchrotron Radiation Laboratory</c:v>
                </c:pt>
              </c:strCache>
            </c:strRef>
          </c:tx>
          <c:spPr>
            <a:solidFill>
              <a:srgbClr val="FFFF00"/>
            </a:solidFill>
            <a:ln w="12700">
              <a:solidFill>
                <a:srgbClr val="000000"/>
              </a:solidFill>
              <a:prstDash val="solid"/>
            </a:ln>
          </c:spPr>
          <c:cat>
            <c:strRef>
              <c:f>'FY82-FY07 Chart'!$B$3:$AE$3</c:f>
              <c:strCache>
                <c:ptCount val="30"/>
                <c:pt idx="0">
                  <c:v> '82</c:v>
                </c:pt>
                <c:pt idx="1">
                  <c:v> '83</c:v>
                </c:pt>
                <c:pt idx="2">
                  <c:v> '84</c:v>
                </c:pt>
                <c:pt idx="3">
                  <c:v> '85</c:v>
                </c:pt>
                <c:pt idx="4">
                  <c:v> '86</c:v>
                </c:pt>
                <c:pt idx="5">
                  <c:v> '87</c:v>
                </c:pt>
                <c:pt idx="6">
                  <c:v> '88</c:v>
                </c:pt>
                <c:pt idx="7">
                  <c:v> '89</c:v>
                </c:pt>
                <c:pt idx="8">
                  <c:v> '90</c:v>
                </c:pt>
                <c:pt idx="9">
                  <c:v> '91</c:v>
                </c:pt>
                <c:pt idx="10">
                  <c:v> '92</c:v>
                </c:pt>
                <c:pt idx="11">
                  <c:v> '93</c:v>
                </c:pt>
                <c:pt idx="12">
                  <c:v> '94</c:v>
                </c:pt>
                <c:pt idx="13">
                  <c:v> '95</c:v>
                </c:pt>
                <c:pt idx="14">
                  <c:v> '96</c:v>
                </c:pt>
                <c:pt idx="15">
                  <c:v> '97</c:v>
                </c:pt>
                <c:pt idx="16">
                  <c:v> '98</c:v>
                </c:pt>
                <c:pt idx="17">
                  <c:v> '99</c:v>
                </c:pt>
                <c:pt idx="18">
                  <c:v> '00</c:v>
                </c:pt>
                <c:pt idx="19">
                  <c:v> '01</c:v>
                </c:pt>
                <c:pt idx="20">
                  <c:v> '02</c:v>
                </c:pt>
                <c:pt idx="21">
                  <c:v> '03</c:v>
                </c:pt>
                <c:pt idx="22">
                  <c:v> '04</c:v>
                </c:pt>
                <c:pt idx="23">
                  <c:v> '05</c:v>
                </c:pt>
                <c:pt idx="24">
                  <c:v> '06</c:v>
                </c:pt>
                <c:pt idx="25">
                  <c:v> '07</c:v>
                </c:pt>
                <c:pt idx="26">
                  <c:v> '08</c:v>
                </c:pt>
                <c:pt idx="27">
                  <c:v> '09</c:v>
                </c:pt>
                <c:pt idx="28">
                  <c:v> '10</c:v>
                </c:pt>
                <c:pt idx="29">
                  <c:v> '11 (est)</c:v>
                </c:pt>
              </c:strCache>
            </c:strRef>
          </c:cat>
          <c:val>
            <c:numRef>
              <c:f>'FY82-FY07 Chart'!$B$5:$AE$5</c:f>
              <c:numCache>
                <c:formatCode>_(* #,##0_);_(* \(#,##0\);_(* "-"??_);_(@_)</c:formatCode>
                <c:ptCount val="30"/>
                <c:pt idx="0">
                  <c:v>148</c:v>
                </c:pt>
                <c:pt idx="1">
                  <c:v>177</c:v>
                </c:pt>
                <c:pt idx="2">
                  <c:v>189</c:v>
                </c:pt>
                <c:pt idx="3">
                  <c:v>189</c:v>
                </c:pt>
                <c:pt idx="4">
                  <c:v>191</c:v>
                </c:pt>
                <c:pt idx="5">
                  <c:v>191</c:v>
                </c:pt>
                <c:pt idx="6">
                  <c:v>146</c:v>
                </c:pt>
                <c:pt idx="7">
                  <c:v>144</c:v>
                </c:pt>
                <c:pt idx="8">
                  <c:v>107</c:v>
                </c:pt>
                <c:pt idx="9">
                  <c:v>250</c:v>
                </c:pt>
                <c:pt idx="10">
                  <c:v>240</c:v>
                </c:pt>
                <c:pt idx="11">
                  <c:v>292</c:v>
                </c:pt>
                <c:pt idx="12">
                  <c:v>387</c:v>
                </c:pt>
                <c:pt idx="13">
                  <c:v>493</c:v>
                </c:pt>
                <c:pt idx="14">
                  <c:v>647</c:v>
                </c:pt>
                <c:pt idx="15">
                  <c:v>721</c:v>
                </c:pt>
                <c:pt idx="16">
                  <c:v>763</c:v>
                </c:pt>
                <c:pt idx="17">
                  <c:v>782</c:v>
                </c:pt>
                <c:pt idx="18">
                  <c:v>895</c:v>
                </c:pt>
                <c:pt idx="19">
                  <c:v>907</c:v>
                </c:pt>
                <c:pt idx="20">
                  <c:v>1023</c:v>
                </c:pt>
                <c:pt idx="21">
                  <c:v>867</c:v>
                </c:pt>
                <c:pt idx="22">
                  <c:v>741</c:v>
                </c:pt>
                <c:pt idx="23">
                  <c:v>1007</c:v>
                </c:pt>
                <c:pt idx="24">
                  <c:v>1124</c:v>
                </c:pt>
                <c:pt idx="25">
                  <c:v>1151</c:v>
                </c:pt>
                <c:pt idx="26">
                  <c:v>1147</c:v>
                </c:pt>
                <c:pt idx="27">
                  <c:v>1361</c:v>
                </c:pt>
                <c:pt idx="28">
                  <c:v>1436</c:v>
                </c:pt>
                <c:pt idx="29">
                  <c:v>1440</c:v>
                </c:pt>
              </c:numCache>
            </c:numRef>
          </c:val>
        </c:ser>
        <c:ser>
          <c:idx val="2"/>
          <c:order val="2"/>
          <c:tx>
            <c:strRef>
              <c:f>'FY82-FY07 Chart'!$A$6</c:f>
              <c:strCache>
                <c:ptCount val="1"/>
                <c:pt idx="0">
                  <c:v>Advanced Light Source</c:v>
                </c:pt>
              </c:strCache>
            </c:strRef>
          </c:tx>
          <c:spPr>
            <a:solidFill>
              <a:srgbClr val="FF0000"/>
            </a:solidFill>
            <a:ln w="12700">
              <a:solidFill>
                <a:srgbClr val="000000"/>
              </a:solidFill>
              <a:prstDash val="solid"/>
            </a:ln>
          </c:spPr>
          <c:cat>
            <c:strRef>
              <c:f>'FY82-FY07 Chart'!$B$3:$AE$3</c:f>
              <c:strCache>
                <c:ptCount val="30"/>
                <c:pt idx="0">
                  <c:v> '82</c:v>
                </c:pt>
                <c:pt idx="1">
                  <c:v> '83</c:v>
                </c:pt>
                <c:pt idx="2">
                  <c:v> '84</c:v>
                </c:pt>
                <c:pt idx="3">
                  <c:v> '85</c:v>
                </c:pt>
                <c:pt idx="4">
                  <c:v> '86</c:v>
                </c:pt>
                <c:pt idx="5">
                  <c:v> '87</c:v>
                </c:pt>
                <c:pt idx="6">
                  <c:v> '88</c:v>
                </c:pt>
                <c:pt idx="7">
                  <c:v> '89</c:v>
                </c:pt>
                <c:pt idx="8">
                  <c:v> '90</c:v>
                </c:pt>
                <c:pt idx="9">
                  <c:v> '91</c:v>
                </c:pt>
                <c:pt idx="10">
                  <c:v> '92</c:v>
                </c:pt>
                <c:pt idx="11">
                  <c:v> '93</c:v>
                </c:pt>
                <c:pt idx="12">
                  <c:v> '94</c:v>
                </c:pt>
                <c:pt idx="13">
                  <c:v> '95</c:v>
                </c:pt>
                <c:pt idx="14">
                  <c:v> '96</c:v>
                </c:pt>
                <c:pt idx="15">
                  <c:v> '97</c:v>
                </c:pt>
                <c:pt idx="16">
                  <c:v> '98</c:v>
                </c:pt>
                <c:pt idx="17">
                  <c:v> '99</c:v>
                </c:pt>
                <c:pt idx="18">
                  <c:v> '00</c:v>
                </c:pt>
                <c:pt idx="19">
                  <c:v> '01</c:v>
                </c:pt>
                <c:pt idx="20">
                  <c:v> '02</c:v>
                </c:pt>
                <c:pt idx="21">
                  <c:v> '03</c:v>
                </c:pt>
                <c:pt idx="22">
                  <c:v> '04</c:v>
                </c:pt>
                <c:pt idx="23">
                  <c:v> '05</c:v>
                </c:pt>
                <c:pt idx="24">
                  <c:v> '06</c:v>
                </c:pt>
                <c:pt idx="25">
                  <c:v> '07</c:v>
                </c:pt>
                <c:pt idx="26">
                  <c:v> '08</c:v>
                </c:pt>
                <c:pt idx="27">
                  <c:v> '09</c:v>
                </c:pt>
                <c:pt idx="28">
                  <c:v> '10</c:v>
                </c:pt>
                <c:pt idx="29">
                  <c:v> '11 (est)</c:v>
                </c:pt>
              </c:strCache>
            </c:strRef>
          </c:cat>
          <c:val>
            <c:numRef>
              <c:f>'FY82-FY07 Chart'!$B$6:$AE$6</c:f>
              <c:numCache>
                <c:formatCode>_(* #,##0_);_(* \(#,##0\);_(* "-"??_);_(@_)</c:formatCode>
                <c:ptCount val="30"/>
                <c:pt idx="0">
                  <c:v>0</c:v>
                </c:pt>
                <c:pt idx="1">
                  <c:v>0</c:v>
                </c:pt>
                <c:pt idx="2">
                  <c:v>0</c:v>
                </c:pt>
                <c:pt idx="3">
                  <c:v>0</c:v>
                </c:pt>
                <c:pt idx="4">
                  <c:v>0</c:v>
                </c:pt>
                <c:pt idx="5">
                  <c:v>0</c:v>
                </c:pt>
                <c:pt idx="6">
                  <c:v>0</c:v>
                </c:pt>
                <c:pt idx="7">
                  <c:v>0</c:v>
                </c:pt>
                <c:pt idx="8">
                  <c:v>0</c:v>
                </c:pt>
                <c:pt idx="9">
                  <c:v>0</c:v>
                </c:pt>
                <c:pt idx="10">
                  <c:v>0</c:v>
                </c:pt>
                <c:pt idx="11">
                  <c:v>0</c:v>
                </c:pt>
                <c:pt idx="12">
                  <c:v>91</c:v>
                </c:pt>
                <c:pt idx="13">
                  <c:v>182</c:v>
                </c:pt>
                <c:pt idx="14">
                  <c:v>184</c:v>
                </c:pt>
                <c:pt idx="15">
                  <c:v>295</c:v>
                </c:pt>
                <c:pt idx="16">
                  <c:v>659</c:v>
                </c:pt>
                <c:pt idx="17">
                  <c:v>805</c:v>
                </c:pt>
                <c:pt idx="18">
                  <c:v>1036</c:v>
                </c:pt>
                <c:pt idx="19">
                  <c:v>1163</c:v>
                </c:pt>
                <c:pt idx="20">
                  <c:v>1385</c:v>
                </c:pt>
                <c:pt idx="21">
                  <c:v>1662</c:v>
                </c:pt>
                <c:pt idx="22">
                  <c:v>1898</c:v>
                </c:pt>
                <c:pt idx="23">
                  <c:v>2003</c:v>
                </c:pt>
                <c:pt idx="24">
                  <c:v>2158</c:v>
                </c:pt>
                <c:pt idx="25">
                  <c:v>1748</c:v>
                </c:pt>
                <c:pt idx="26">
                  <c:v>1938</c:v>
                </c:pt>
                <c:pt idx="27">
                  <c:v>1918</c:v>
                </c:pt>
                <c:pt idx="28">
                  <c:v>2032</c:v>
                </c:pt>
                <c:pt idx="29">
                  <c:v>2300</c:v>
                </c:pt>
              </c:numCache>
            </c:numRef>
          </c:val>
        </c:ser>
        <c:ser>
          <c:idx val="3"/>
          <c:order val="3"/>
          <c:tx>
            <c:strRef>
              <c:f>'FY82-FY07 Chart'!$A$7</c:f>
              <c:strCache>
                <c:ptCount val="1"/>
                <c:pt idx="0">
                  <c:v>Advanced Photon Source</c:v>
                </c:pt>
              </c:strCache>
            </c:strRef>
          </c:tx>
          <c:spPr>
            <a:solidFill>
              <a:srgbClr val="00FF00"/>
            </a:solidFill>
            <a:ln w="12700">
              <a:solidFill>
                <a:srgbClr val="000000"/>
              </a:solidFill>
              <a:prstDash val="solid"/>
            </a:ln>
          </c:spPr>
          <c:cat>
            <c:strRef>
              <c:f>'FY82-FY07 Chart'!$B$3:$AE$3</c:f>
              <c:strCache>
                <c:ptCount val="30"/>
                <c:pt idx="0">
                  <c:v> '82</c:v>
                </c:pt>
                <c:pt idx="1">
                  <c:v> '83</c:v>
                </c:pt>
                <c:pt idx="2">
                  <c:v> '84</c:v>
                </c:pt>
                <c:pt idx="3">
                  <c:v> '85</c:v>
                </c:pt>
                <c:pt idx="4">
                  <c:v> '86</c:v>
                </c:pt>
                <c:pt idx="5">
                  <c:v> '87</c:v>
                </c:pt>
                <c:pt idx="6">
                  <c:v> '88</c:v>
                </c:pt>
                <c:pt idx="7">
                  <c:v> '89</c:v>
                </c:pt>
                <c:pt idx="8">
                  <c:v> '90</c:v>
                </c:pt>
                <c:pt idx="9">
                  <c:v> '91</c:v>
                </c:pt>
                <c:pt idx="10">
                  <c:v> '92</c:v>
                </c:pt>
                <c:pt idx="11">
                  <c:v> '93</c:v>
                </c:pt>
                <c:pt idx="12">
                  <c:v> '94</c:v>
                </c:pt>
                <c:pt idx="13">
                  <c:v> '95</c:v>
                </c:pt>
                <c:pt idx="14">
                  <c:v> '96</c:v>
                </c:pt>
                <c:pt idx="15">
                  <c:v> '97</c:v>
                </c:pt>
                <c:pt idx="16">
                  <c:v> '98</c:v>
                </c:pt>
                <c:pt idx="17">
                  <c:v> '99</c:v>
                </c:pt>
                <c:pt idx="18">
                  <c:v> '00</c:v>
                </c:pt>
                <c:pt idx="19">
                  <c:v> '01</c:v>
                </c:pt>
                <c:pt idx="20">
                  <c:v> '02</c:v>
                </c:pt>
                <c:pt idx="21">
                  <c:v> '03</c:v>
                </c:pt>
                <c:pt idx="22">
                  <c:v> '04</c:v>
                </c:pt>
                <c:pt idx="23">
                  <c:v> '05</c:v>
                </c:pt>
                <c:pt idx="24">
                  <c:v> '06</c:v>
                </c:pt>
                <c:pt idx="25">
                  <c:v> '07</c:v>
                </c:pt>
                <c:pt idx="26">
                  <c:v> '08</c:v>
                </c:pt>
                <c:pt idx="27">
                  <c:v> '09</c:v>
                </c:pt>
                <c:pt idx="28">
                  <c:v> '10</c:v>
                </c:pt>
                <c:pt idx="29">
                  <c:v> '11 (est)</c:v>
                </c:pt>
              </c:strCache>
            </c:strRef>
          </c:cat>
          <c:val>
            <c:numRef>
              <c:f>'FY82-FY07 Chart'!$B$7:$AE$7</c:f>
              <c:numCache>
                <c:formatCode>_(* #,##0_);_(* \(#,##0\);_(* "-"??_);_(@_)</c:formatCode>
                <c:ptCount val="30"/>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536</c:v>
                </c:pt>
                <c:pt idx="16">
                  <c:v>734</c:v>
                </c:pt>
                <c:pt idx="17">
                  <c:v>1222</c:v>
                </c:pt>
                <c:pt idx="18">
                  <c:v>1527</c:v>
                </c:pt>
                <c:pt idx="19">
                  <c:v>1989</c:v>
                </c:pt>
                <c:pt idx="20">
                  <c:v>2299</c:v>
                </c:pt>
                <c:pt idx="21">
                  <c:v>2767</c:v>
                </c:pt>
                <c:pt idx="22">
                  <c:v>2773</c:v>
                </c:pt>
                <c:pt idx="23">
                  <c:v>3215</c:v>
                </c:pt>
                <c:pt idx="24">
                  <c:v>3274</c:v>
                </c:pt>
                <c:pt idx="25">
                  <c:v>3420</c:v>
                </c:pt>
                <c:pt idx="26">
                  <c:v>3279</c:v>
                </c:pt>
                <c:pt idx="27">
                  <c:v>3537</c:v>
                </c:pt>
                <c:pt idx="28">
                  <c:v>3796</c:v>
                </c:pt>
                <c:pt idx="29">
                  <c:v>3800</c:v>
                </c:pt>
              </c:numCache>
            </c:numRef>
          </c:val>
        </c:ser>
        <c:ser>
          <c:idx val="4"/>
          <c:order val="4"/>
          <c:tx>
            <c:strRef>
              <c:f>'FY82-FY07 Chart'!$A$8</c:f>
              <c:strCache>
                <c:ptCount val="1"/>
                <c:pt idx="0">
                  <c:v>Linac Coherent Light Source</c:v>
                </c:pt>
              </c:strCache>
            </c:strRef>
          </c:tx>
          <c:spPr>
            <a:solidFill>
              <a:srgbClr val="6600CC"/>
            </a:solidFill>
            <a:ln>
              <a:solidFill>
                <a:srgbClr val="000000"/>
              </a:solidFill>
            </a:ln>
          </c:spPr>
          <c:cat>
            <c:strRef>
              <c:f>'FY82-FY07 Chart'!$B$3:$AE$3</c:f>
              <c:strCache>
                <c:ptCount val="30"/>
                <c:pt idx="0">
                  <c:v> '82</c:v>
                </c:pt>
                <c:pt idx="1">
                  <c:v> '83</c:v>
                </c:pt>
                <c:pt idx="2">
                  <c:v> '84</c:v>
                </c:pt>
                <c:pt idx="3">
                  <c:v> '85</c:v>
                </c:pt>
                <c:pt idx="4">
                  <c:v> '86</c:v>
                </c:pt>
                <c:pt idx="5">
                  <c:v> '87</c:v>
                </c:pt>
                <c:pt idx="6">
                  <c:v> '88</c:v>
                </c:pt>
                <c:pt idx="7">
                  <c:v> '89</c:v>
                </c:pt>
                <c:pt idx="8">
                  <c:v> '90</c:v>
                </c:pt>
                <c:pt idx="9">
                  <c:v> '91</c:v>
                </c:pt>
                <c:pt idx="10">
                  <c:v> '92</c:v>
                </c:pt>
                <c:pt idx="11">
                  <c:v> '93</c:v>
                </c:pt>
                <c:pt idx="12">
                  <c:v> '94</c:v>
                </c:pt>
                <c:pt idx="13">
                  <c:v> '95</c:v>
                </c:pt>
                <c:pt idx="14">
                  <c:v> '96</c:v>
                </c:pt>
                <c:pt idx="15">
                  <c:v> '97</c:v>
                </c:pt>
                <c:pt idx="16">
                  <c:v> '98</c:v>
                </c:pt>
                <c:pt idx="17">
                  <c:v> '99</c:v>
                </c:pt>
                <c:pt idx="18">
                  <c:v> '00</c:v>
                </c:pt>
                <c:pt idx="19">
                  <c:v> '01</c:v>
                </c:pt>
                <c:pt idx="20">
                  <c:v> '02</c:v>
                </c:pt>
                <c:pt idx="21">
                  <c:v> '03</c:v>
                </c:pt>
                <c:pt idx="22">
                  <c:v> '04</c:v>
                </c:pt>
                <c:pt idx="23">
                  <c:v> '05</c:v>
                </c:pt>
                <c:pt idx="24">
                  <c:v> '06</c:v>
                </c:pt>
                <c:pt idx="25">
                  <c:v> '07</c:v>
                </c:pt>
                <c:pt idx="26">
                  <c:v> '08</c:v>
                </c:pt>
                <c:pt idx="27">
                  <c:v> '09</c:v>
                </c:pt>
                <c:pt idx="28">
                  <c:v> '10</c:v>
                </c:pt>
                <c:pt idx="29">
                  <c:v> '11 (est)</c:v>
                </c:pt>
              </c:strCache>
            </c:strRef>
          </c:cat>
          <c:val>
            <c:numRef>
              <c:f>'FY82-FY07 Chart'!$B$8:$AE$8</c:f>
              <c:numCache>
                <c:formatCode>General</c:formatCode>
                <c:ptCount val="30"/>
                <c:pt idx="28" formatCode="_(* #,##0_);_(* \(#,##0\);_(* &quot;-&quot;??_);_(@_)">
                  <c:v>359</c:v>
                </c:pt>
                <c:pt idx="29" formatCode="_(* #,##0_);_(* \(#,##0\);_(* &quot;-&quot;??_);_(@_)">
                  <c:v>400</c:v>
                </c:pt>
              </c:numCache>
            </c:numRef>
          </c:val>
        </c:ser>
        <c:gapWidth val="110"/>
        <c:overlap val="100"/>
        <c:axId val="48724992"/>
        <c:axId val="48731264"/>
      </c:barChart>
      <c:catAx>
        <c:axId val="48724992"/>
        <c:scaling>
          <c:orientation val="minMax"/>
        </c:scaling>
        <c:axPos val="b"/>
        <c:title>
          <c:tx>
            <c:rich>
              <a:bodyPr/>
              <a:lstStyle/>
              <a:p>
                <a:pPr>
                  <a:defRPr sz="1200" b="1" i="0" u="none" strike="noStrike" baseline="0">
                    <a:solidFill>
                      <a:srgbClr val="000000"/>
                    </a:solidFill>
                    <a:latin typeface="Arial Narrow" pitchFamily="34" charset="0"/>
                    <a:ea typeface="Arial"/>
                    <a:cs typeface="Arial"/>
                  </a:defRPr>
                </a:pPr>
                <a:r>
                  <a:rPr lang="en-US">
                    <a:latin typeface="Arial Narrow" pitchFamily="34" charset="0"/>
                  </a:rPr>
                  <a:t>Fiscal Year</a:t>
                </a:r>
              </a:p>
            </c:rich>
          </c:tx>
          <c:layout>
            <c:manualLayout>
              <c:xMode val="edge"/>
              <c:yMode val="edge"/>
              <c:x val="0.50181524977153857"/>
              <c:y val="0.88460152010196069"/>
            </c:manualLayout>
          </c:layout>
          <c:spPr>
            <a:noFill/>
            <a:ln w="25400">
              <a:noFill/>
            </a:ln>
          </c:spPr>
        </c:title>
        <c:numFmt formatCode="@" sourceLinked="0"/>
        <c:majorTickMark val="none"/>
        <c:tickLblPos val="nextTo"/>
        <c:spPr>
          <a:ln w="25400">
            <a:solidFill>
              <a:srgbClr val="000000"/>
            </a:solidFill>
            <a:prstDash val="solid"/>
          </a:ln>
        </c:spPr>
        <c:txPr>
          <a:bodyPr rot="0" vert="horz"/>
          <a:lstStyle/>
          <a:p>
            <a:pPr>
              <a:defRPr sz="1100" b="0" i="0" u="none" strike="noStrike" baseline="0">
                <a:solidFill>
                  <a:srgbClr val="000000"/>
                </a:solidFill>
                <a:latin typeface="Arial Narrow" pitchFamily="34" charset="0"/>
                <a:ea typeface="Arial"/>
                <a:cs typeface="Arial"/>
              </a:defRPr>
            </a:pPr>
            <a:endParaRPr lang="en-US"/>
          </a:p>
        </c:txPr>
        <c:crossAx val="48731264"/>
        <c:crossesAt val="0"/>
        <c:lblAlgn val="ctr"/>
        <c:lblOffset val="100"/>
        <c:tickLblSkip val="1"/>
        <c:tickMarkSkip val="1"/>
      </c:catAx>
      <c:valAx>
        <c:axId val="48731264"/>
        <c:scaling>
          <c:orientation val="minMax"/>
          <c:max val="12000"/>
          <c:min val="0"/>
        </c:scaling>
        <c:axPos val="l"/>
        <c:majorGridlines>
          <c:spPr>
            <a:ln w="15875">
              <a:solidFill>
                <a:schemeClr val="tx1"/>
              </a:solidFill>
              <a:prstDash val="solid"/>
            </a:ln>
          </c:spPr>
        </c:majorGridlines>
        <c:title>
          <c:tx>
            <c:rich>
              <a:bodyPr/>
              <a:lstStyle/>
              <a:p>
                <a:pPr>
                  <a:defRPr sz="1400" b="1" i="0" u="none" strike="noStrike" baseline="0">
                    <a:solidFill>
                      <a:srgbClr val="000000"/>
                    </a:solidFill>
                    <a:latin typeface="Arial Narrow" pitchFamily="34" charset="0"/>
                    <a:ea typeface="Arial"/>
                    <a:cs typeface="Arial"/>
                  </a:defRPr>
                </a:pPr>
                <a:r>
                  <a:rPr lang="en-US" sz="1400" dirty="0">
                    <a:latin typeface="Arial Narrow" pitchFamily="34" charset="0"/>
                  </a:rPr>
                  <a:t>Number of Users</a:t>
                </a:r>
              </a:p>
            </c:rich>
          </c:tx>
          <c:layout>
            <c:manualLayout>
              <c:xMode val="edge"/>
              <c:yMode val="edge"/>
              <c:x val="3.023599603887972E-2"/>
              <c:y val="0.28534711179146388"/>
            </c:manualLayout>
          </c:layout>
          <c:spPr>
            <a:noFill/>
            <a:ln w="25400">
              <a:noFill/>
            </a:ln>
          </c:spPr>
        </c:title>
        <c:numFmt formatCode="#,##0" sourceLinked="0"/>
        <c:majorTickMark val="in"/>
        <c:tickLblPos val="nextTo"/>
        <c:spPr>
          <a:ln w="25400">
            <a:solidFill>
              <a:srgbClr val="000000"/>
            </a:solidFill>
            <a:prstDash val="solid"/>
          </a:ln>
        </c:spPr>
        <c:txPr>
          <a:bodyPr rot="0" vert="horz"/>
          <a:lstStyle/>
          <a:p>
            <a:pPr>
              <a:defRPr sz="1200" b="0" i="0" u="none" strike="noStrike" baseline="0">
                <a:solidFill>
                  <a:srgbClr val="000000"/>
                </a:solidFill>
                <a:latin typeface="Arial Narrow" pitchFamily="34" charset="0"/>
                <a:ea typeface="Arial"/>
                <a:cs typeface="Arial"/>
              </a:defRPr>
            </a:pPr>
            <a:endParaRPr lang="en-US"/>
          </a:p>
        </c:txPr>
        <c:crossAx val="48724992"/>
        <c:crosses val="autoZero"/>
        <c:crossBetween val="between"/>
        <c:majorUnit val="1000"/>
        <c:minorUnit val="200"/>
      </c:valAx>
      <c:spPr>
        <a:noFill/>
      </c:spPr>
    </c:plotArea>
    <c:plotVisOnly val="1"/>
    <c:dispBlanksAs val="gap"/>
  </c:chart>
  <c:spPr>
    <a:noFill/>
    <a:ln w="9525">
      <a:noFill/>
    </a:ln>
  </c:spPr>
  <c:txPr>
    <a:bodyPr/>
    <a:lstStyle/>
    <a:p>
      <a:pPr>
        <a:defRPr sz="900" b="0" i="0" u="none" strike="noStrike" baseline="0">
          <a:solidFill>
            <a:srgbClr val="000000"/>
          </a:solidFill>
          <a:latin typeface="Arial"/>
          <a:ea typeface="Arial"/>
          <a:cs typeface="Arial"/>
        </a:defRPr>
      </a:pPr>
      <a:endParaRPr lang="en-US"/>
    </a:p>
  </c:txPr>
  <c:externalData r:id="rId1"/>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1DCF576A-B395-4BA3-973E-2655D899A55A}" type="datetimeFigureOut">
              <a:rPr lang="en-US" smtClean="0"/>
              <a:pPr/>
              <a:t>4/25/2011</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A0D92419-4B5B-4C6E-854B-DA725B5B53F6}"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0"/>
            <a:ext cx="3036888" cy="464980"/>
          </a:xfrm>
          <a:prstGeom prst="rect">
            <a:avLst/>
          </a:prstGeom>
        </p:spPr>
        <p:txBody>
          <a:bodyPr vert="horz" lIns="92405" tIns="46204" rIns="92405" bIns="46204"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971926" y="0"/>
            <a:ext cx="3036888" cy="464980"/>
          </a:xfrm>
          <a:prstGeom prst="rect">
            <a:avLst/>
          </a:prstGeom>
        </p:spPr>
        <p:txBody>
          <a:bodyPr vert="horz" lIns="92405" tIns="46204" rIns="92405" bIns="46204" rtlCol="0"/>
          <a:lstStyle>
            <a:lvl1pPr algn="r" fontAlgn="auto">
              <a:spcBef>
                <a:spcPts val="0"/>
              </a:spcBef>
              <a:spcAft>
                <a:spcPts val="0"/>
              </a:spcAft>
              <a:defRPr sz="1200">
                <a:latin typeface="+mn-lt"/>
              </a:defRPr>
            </a:lvl1pPr>
          </a:lstStyle>
          <a:p>
            <a:pPr>
              <a:defRPr/>
            </a:pPr>
            <a:fld id="{E8BFB6E3-E718-4ADF-8A24-8EDFEB6E0545}" type="datetimeFigureOut">
              <a:rPr lang="en-US"/>
              <a:pPr>
                <a:defRPr/>
              </a:pPr>
              <a:t>4/25/2011</a:t>
            </a:fld>
            <a:endParaRPr lang="en-US"/>
          </a:p>
        </p:txBody>
      </p:sp>
      <p:sp>
        <p:nvSpPr>
          <p:cNvPr id="4" name="Slide Image Placeholder 3"/>
          <p:cNvSpPr>
            <a:spLocks noGrp="1" noRot="1" noChangeAspect="1"/>
          </p:cNvSpPr>
          <p:nvPr>
            <p:ph type="sldImg" idx="2"/>
          </p:nvPr>
        </p:nvSpPr>
        <p:spPr>
          <a:xfrm>
            <a:off x="1182688" y="696913"/>
            <a:ext cx="4645025" cy="3484562"/>
          </a:xfrm>
          <a:prstGeom prst="rect">
            <a:avLst/>
          </a:prstGeom>
          <a:noFill/>
          <a:ln w="12700">
            <a:solidFill>
              <a:prstClr val="black"/>
            </a:solidFill>
          </a:ln>
        </p:spPr>
        <p:txBody>
          <a:bodyPr vert="horz" lIns="92405" tIns="46204" rIns="92405" bIns="46204" rtlCol="0" anchor="ctr"/>
          <a:lstStyle/>
          <a:p>
            <a:pPr lvl="0"/>
            <a:endParaRPr lang="en-US" noProof="0"/>
          </a:p>
        </p:txBody>
      </p:sp>
      <p:sp>
        <p:nvSpPr>
          <p:cNvPr id="5" name="Notes Placeholder 4"/>
          <p:cNvSpPr>
            <a:spLocks noGrp="1"/>
          </p:cNvSpPr>
          <p:nvPr>
            <p:ph type="body" sz="quarter" idx="3"/>
          </p:nvPr>
        </p:nvSpPr>
        <p:spPr>
          <a:xfrm>
            <a:off x="701677" y="4416511"/>
            <a:ext cx="5607050" cy="4183221"/>
          </a:xfrm>
          <a:prstGeom prst="rect">
            <a:avLst/>
          </a:prstGeom>
        </p:spPr>
        <p:txBody>
          <a:bodyPr vert="horz" lIns="92405" tIns="46204" rIns="92405" bIns="46204"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3" y="8829824"/>
            <a:ext cx="3036888" cy="464980"/>
          </a:xfrm>
          <a:prstGeom prst="rect">
            <a:avLst/>
          </a:prstGeom>
        </p:spPr>
        <p:txBody>
          <a:bodyPr vert="horz" lIns="92405" tIns="46204" rIns="92405" bIns="46204"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971926" y="8829824"/>
            <a:ext cx="3036888" cy="464980"/>
          </a:xfrm>
          <a:prstGeom prst="rect">
            <a:avLst/>
          </a:prstGeom>
        </p:spPr>
        <p:txBody>
          <a:bodyPr vert="horz" lIns="92405" tIns="46204" rIns="92405" bIns="46204" rtlCol="0" anchor="b"/>
          <a:lstStyle>
            <a:lvl1pPr algn="r" fontAlgn="auto">
              <a:spcBef>
                <a:spcPts val="0"/>
              </a:spcBef>
              <a:spcAft>
                <a:spcPts val="0"/>
              </a:spcAft>
              <a:defRPr sz="1200">
                <a:latin typeface="+mn-lt"/>
              </a:defRPr>
            </a:lvl1pPr>
          </a:lstStyle>
          <a:p>
            <a:pPr>
              <a:defRPr/>
            </a:pPr>
            <a:fld id="{B9E21006-5B50-44E3-AEBF-5DCAA283C668}"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146" algn="l" rtl="0" eaLnBrk="0" fontAlgn="base" hangingPunct="0">
      <a:spcBef>
        <a:spcPct val="30000"/>
      </a:spcBef>
      <a:spcAft>
        <a:spcPct val="0"/>
      </a:spcAft>
      <a:defRPr sz="1200" kern="1200">
        <a:solidFill>
          <a:schemeClr val="tx1"/>
        </a:solidFill>
        <a:latin typeface="+mn-lt"/>
        <a:ea typeface="+mn-ea"/>
        <a:cs typeface="+mn-cs"/>
      </a:defRPr>
    </a:lvl2pPr>
    <a:lvl3pPr marL="914293" algn="l" rtl="0" eaLnBrk="0" fontAlgn="base" hangingPunct="0">
      <a:spcBef>
        <a:spcPct val="30000"/>
      </a:spcBef>
      <a:spcAft>
        <a:spcPct val="0"/>
      </a:spcAft>
      <a:defRPr sz="1200" kern="1200">
        <a:solidFill>
          <a:schemeClr val="tx1"/>
        </a:solidFill>
        <a:latin typeface="+mn-lt"/>
        <a:ea typeface="+mn-ea"/>
        <a:cs typeface="+mn-cs"/>
      </a:defRPr>
    </a:lvl3pPr>
    <a:lvl4pPr marL="1371440" algn="l" rtl="0" eaLnBrk="0" fontAlgn="base" hangingPunct="0">
      <a:spcBef>
        <a:spcPct val="30000"/>
      </a:spcBef>
      <a:spcAft>
        <a:spcPct val="0"/>
      </a:spcAft>
      <a:defRPr sz="1200" kern="1200">
        <a:solidFill>
          <a:schemeClr val="tx1"/>
        </a:solidFill>
        <a:latin typeface="+mn-lt"/>
        <a:ea typeface="+mn-ea"/>
        <a:cs typeface="+mn-cs"/>
      </a:defRPr>
    </a:lvl4pPr>
    <a:lvl5pPr marL="1828586" algn="l" rtl="0" eaLnBrk="0" fontAlgn="base" hangingPunct="0">
      <a:spcBef>
        <a:spcPct val="30000"/>
      </a:spcBef>
      <a:spcAft>
        <a:spcPct val="0"/>
      </a:spcAft>
      <a:defRPr sz="1200" kern="1200">
        <a:solidFill>
          <a:schemeClr val="tx1"/>
        </a:solidFill>
        <a:latin typeface="+mn-lt"/>
        <a:ea typeface="+mn-ea"/>
        <a:cs typeface="+mn-cs"/>
      </a:defRPr>
    </a:lvl5pPr>
    <a:lvl6pPr marL="2285733" algn="l" defTabSz="914293" rtl="0" eaLnBrk="1" latinLnBrk="0" hangingPunct="1">
      <a:defRPr sz="1200" kern="1200">
        <a:solidFill>
          <a:schemeClr val="tx1"/>
        </a:solidFill>
        <a:latin typeface="+mn-lt"/>
        <a:ea typeface="+mn-ea"/>
        <a:cs typeface="+mn-cs"/>
      </a:defRPr>
    </a:lvl6pPr>
    <a:lvl7pPr marL="2742879" algn="l" defTabSz="914293" rtl="0" eaLnBrk="1" latinLnBrk="0" hangingPunct="1">
      <a:defRPr sz="1200" kern="1200">
        <a:solidFill>
          <a:schemeClr val="tx1"/>
        </a:solidFill>
        <a:latin typeface="+mn-lt"/>
        <a:ea typeface="+mn-ea"/>
        <a:cs typeface="+mn-cs"/>
      </a:defRPr>
    </a:lvl7pPr>
    <a:lvl8pPr marL="3200026" algn="l" defTabSz="914293" rtl="0" eaLnBrk="1" latinLnBrk="0" hangingPunct="1">
      <a:defRPr sz="1200" kern="1200">
        <a:solidFill>
          <a:schemeClr val="tx1"/>
        </a:solidFill>
        <a:latin typeface="+mn-lt"/>
        <a:ea typeface="+mn-ea"/>
        <a:cs typeface="+mn-cs"/>
      </a:defRPr>
    </a:lvl8pPr>
    <a:lvl9pPr marL="3657172" algn="l" defTabSz="91429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www.sc.doe.gov/bes"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cgd.ucar.edu/cas/Trenberth/trenberth_presentations.html"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B1DF7A1-5830-4DD0-B533-CC8BB9AE064A}" type="slidenum">
              <a:rPr lang="en-US"/>
              <a:pPr/>
              <a:t>2</a:t>
            </a:fld>
            <a:endParaRPr lang="en-US"/>
          </a:p>
        </p:txBody>
      </p:sp>
      <p:sp>
        <p:nvSpPr>
          <p:cNvPr id="454658" name="Rectangle 2"/>
          <p:cNvSpPr>
            <a:spLocks noGrp="1" noRot="1" noChangeAspect="1" noChangeArrowheads="1" noTextEdit="1"/>
          </p:cNvSpPr>
          <p:nvPr>
            <p:ph type="sldImg"/>
          </p:nvPr>
        </p:nvSpPr>
        <p:spPr>
          <a:xfrm>
            <a:off x="1181100" y="696913"/>
            <a:ext cx="4649788" cy="3487737"/>
          </a:xfrm>
          <a:ln/>
        </p:spPr>
      </p:sp>
      <p:sp>
        <p:nvSpPr>
          <p:cNvPr id="454659" name="Rectangle 3"/>
          <p:cNvSpPr>
            <a:spLocks noGrp="1" noChangeArrowheads="1"/>
          </p:cNvSpPr>
          <p:nvPr>
            <p:ph type="body" idx="1"/>
          </p:nvPr>
        </p:nvSpPr>
        <p:spPr>
          <a:xfrm>
            <a:off x="701676" y="4414838"/>
            <a:ext cx="5607050" cy="4184650"/>
          </a:xfrm>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9C5A8D1-5C1F-4CFF-9EC3-329EF58C0C52}" type="slidenum">
              <a:rPr lang="en-US"/>
              <a:pPr/>
              <a:t>19</a:t>
            </a:fld>
            <a:endParaRPr lang="en-US"/>
          </a:p>
        </p:txBody>
      </p:sp>
      <p:sp>
        <p:nvSpPr>
          <p:cNvPr id="509954" name="Rectangle 2"/>
          <p:cNvSpPr>
            <a:spLocks noGrp="1" noRot="1" noChangeAspect="1" noChangeArrowheads="1" noTextEdit="1"/>
          </p:cNvSpPr>
          <p:nvPr>
            <p:ph type="sldImg"/>
          </p:nvPr>
        </p:nvSpPr>
        <p:spPr>
          <a:xfrm>
            <a:off x="1190625" y="693738"/>
            <a:ext cx="4629150" cy="3471862"/>
          </a:xfrm>
          <a:ln/>
        </p:spPr>
      </p:sp>
      <p:sp>
        <p:nvSpPr>
          <p:cNvPr id="509955" name="Rectangle 3"/>
          <p:cNvSpPr>
            <a:spLocks noGrp="1" noChangeArrowheads="1"/>
          </p:cNvSpPr>
          <p:nvPr>
            <p:ph type="body" idx="1"/>
          </p:nvPr>
        </p:nvSpPr>
        <p:spPr>
          <a:xfrm>
            <a:off x="923926" y="4397377"/>
            <a:ext cx="5162550" cy="4164013"/>
          </a:xfrm>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6488836-EDA7-4DC2-82FC-F838D6C808A8}" type="slidenum">
              <a:rPr lang="en-US"/>
              <a:pPr/>
              <a:t>21</a:t>
            </a:fld>
            <a:endParaRPr lang="en-US"/>
          </a:p>
        </p:txBody>
      </p:sp>
      <p:sp>
        <p:nvSpPr>
          <p:cNvPr id="726018" name="Rectangle 2"/>
          <p:cNvSpPr>
            <a:spLocks noGrp="1" noRot="1" noChangeAspect="1" noChangeArrowheads="1" noTextEdit="1"/>
          </p:cNvSpPr>
          <p:nvPr>
            <p:ph type="sldImg"/>
          </p:nvPr>
        </p:nvSpPr>
        <p:spPr>
          <a:xfrm>
            <a:off x="1190625" y="692150"/>
            <a:ext cx="4629150" cy="3473450"/>
          </a:xfrm>
          <a:ln/>
        </p:spPr>
      </p:sp>
      <p:sp>
        <p:nvSpPr>
          <p:cNvPr id="726019" name="Rectangle 3"/>
          <p:cNvSpPr>
            <a:spLocks noGrp="1" noChangeArrowheads="1"/>
          </p:cNvSpPr>
          <p:nvPr>
            <p:ph type="body" idx="1"/>
          </p:nvPr>
        </p:nvSpPr>
        <p:spPr>
          <a:xfrm>
            <a:off x="923927" y="4397378"/>
            <a:ext cx="5162550" cy="4164013"/>
          </a:xfrm>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2688" y="696913"/>
            <a:ext cx="4645025" cy="3484562"/>
          </a:xfrm>
        </p:spPr>
      </p:sp>
      <p:sp>
        <p:nvSpPr>
          <p:cNvPr id="3" name="Notes Placeholder 2"/>
          <p:cNvSpPr>
            <a:spLocks noGrp="1"/>
          </p:cNvSpPr>
          <p:nvPr>
            <p:ph type="body" idx="1"/>
          </p:nvPr>
        </p:nvSpPr>
        <p:spPr/>
        <p:txBody>
          <a:bodyPr>
            <a:normAutofit/>
          </a:bodyPr>
          <a:lstStyle/>
          <a:p>
            <a:r>
              <a:rPr lang="en-US" dirty="0" smtClean="0"/>
              <a:t>“Zero Carbon Energy”</a:t>
            </a:r>
            <a:endParaRPr lang="en-US" dirty="0"/>
          </a:p>
        </p:txBody>
      </p:sp>
      <p:sp>
        <p:nvSpPr>
          <p:cNvPr id="4" name="Slide Number Placeholder 3"/>
          <p:cNvSpPr>
            <a:spLocks noGrp="1"/>
          </p:cNvSpPr>
          <p:nvPr>
            <p:ph type="sldNum" sz="quarter" idx="10"/>
          </p:nvPr>
        </p:nvSpPr>
        <p:spPr/>
        <p:txBody>
          <a:bodyPr/>
          <a:lstStyle/>
          <a:p>
            <a:pPr>
              <a:defRPr/>
            </a:pPr>
            <a:fld id="{09B4B2DD-D9FD-4A51-8FA3-A3BAF5793BFB}" type="slidenum">
              <a:rPr lang="en-US" smtClean="0"/>
              <a:pPr>
                <a:defRPr/>
              </a:pPr>
              <a:t>22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2688" y="696913"/>
            <a:ext cx="4645025" cy="3484562"/>
          </a:xfrm>
        </p:spPr>
      </p:sp>
      <p:sp>
        <p:nvSpPr>
          <p:cNvPr id="3" name="Notes Placeholder 2"/>
          <p:cNvSpPr>
            <a:spLocks noGrp="1"/>
          </p:cNvSpPr>
          <p:nvPr>
            <p:ph type="body" idx="1"/>
          </p:nvPr>
        </p:nvSpPr>
        <p:spPr/>
        <p:txBody>
          <a:bodyPr>
            <a:normAutofit/>
          </a:bodyPr>
          <a:lstStyle/>
          <a:p>
            <a:r>
              <a:rPr lang="en-US" dirty="0" smtClean="0"/>
              <a:t>“Zero Carbon Energy”</a:t>
            </a:r>
            <a:endParaRPr lang="en-US" dirty="0"/>
          </a:p>
        </p:txBody>
      </p:sp>
      <p:sp>
        <p:nvSpPr>
          <p:cNvPr id="4" name="Slide Number Placeholder 3"/>
          <p:cNvSpPr>
            <a:spLocks noGrp="1"/>
          </p:cNvSpPr>
          <p:nvPr>
            <p:ph type="sldNum" sz="quarter" idx="10"/>
          </p:nvPr>
        </p:nvSpPr>
        <p:spPr/>
        <p:txBody>
          <a:bodyPr/>
          <a:lstStyle/>
          <a:p>
            <a:pPr>
              <a:defRPr/>
            </a:pPr>
            <a:fld id="{09B4B2DD-D9FD-4A51-8FA3-A3BAF5793BFB}" type="slidenum">
              <a:rPr lang="en-US" smtClean="0"/>
              <a:pPr>
                <a:defRPr/>
              </a:pPr>
              <a:t>23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2688" y="696913"/>
            <a:ext cx="4645025" cy="3484562"/>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876D4B8-3D7E-42E7-AF06-6D9133F7F081}" type="slidenum">
              <a:rPr lang="en-US" smtClean="0"/>
              <a:pPr>
                <a:defRPr/>
              </a:pPr>
              <a:t>26</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B9C815CE-594B-44AB-BC3C-68E8EAF5333B}" type="slidenum">
              <a:rPr lang="en-US" smtClean="0"/>
              <a:pPr>
                <a:defRPr/>
              </a:pPr>
              <a:t>27</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a:noFill/>
        </p:spPr>
        <p:txBody>
          <a:bodyPr/>
          <a:lstStyle/>
          <a:p>
            <a:fld id="{1DE8B499-97CB-4718-8CF9-62E1576D92D6}" type="slidenum">
              <a:rPr lang="en-US"/>
              <a:pPr/>
              <a:t>33</a:t>
            </a:fld>
            <a:endParaRPr lang="en-US"/>
          </a:p>
        </p:txBody>
      </p:sp>
      <p:sp>
        <p:nvSpPr>
          <p:cNvPr id="175107" name="Rectangle 2"/>
          <p:cNvSpPr>
            <a:spLocks noGrp="1" noRot="1" noChangeAspect="1" noChangeArrowheads="1" noTextEdit="1"/>
          </p:cNvSpPr>
          <p:nvPr>
            <p:ph type="sldImg"/>
          </p:nvPr>
        </p:nvSpPr>
        <p:spPr>
          <a:xfrm>
            <a:off x="1190625" y="693738"/>
            <a:ext cx="4629150" cy="3473450"/>
          </a:xfrm>
          <a:ln/>
        </p:spPr>
      </p:sp>
      <p:sp>
        <p:nvSpPr>
          <p:cNvPr id="175108" name="Rectangle 3"/>
          <p:cNvSpPr>
            <a:spLocks noGrp="1" noChangeArrowheads="1"/>
          </p:cNvSpPr>
          <p:nvPr>
            <p:ph type="body" idx="1"/>
          </p:nvPr>
        </p:nvSpPr>
        <p:spPr>
          <a:xfrm>
            <a:off x="186076" y="4648201"/>
            <a:ext cx="6638251" cy="4415790"/>
          </a:xfrm>
          <a:noFill/>
          <a:ln/>
        </p:spPr>
        <p:txBody>
          <a:bodyPr>
            <a:spAutoFit/>
          </a:bodyPr>
          <a:lstStyle/>
          <a:p>
            <a:pPr eaLnBrk="1" hangingPunct="1">
              <a:spcBef>
                <a:spcPct val="75000"/>
              </a:spcBef>
            </a:pPr>
            <a:r>
              <a:rPr lang="en-US" sz="800" dirty="0" smtClean="0">
                <a:latin typeface="Times New Roman" pitchFamily="18" charset="0"/>
              </a:rPr>
              <a:t>CHARACTERISTICS OF A BASIC RESEARCH NEEDS WORKSHOP</a:t>
            </a:r>
          </a:p>
          <a:p>
            <a:pPr eaLnBrk="1" hangingPunct="1">
              <a:spcBef>
                <a:spcPct val="75000"/>
              </a:spcBef>
            </a:pPr>
            <a:r>
              <a:rPr lang="en-US" sz="800" dirty="0" smtClean="0">
                <a:latin typeface="Times New Roman" pitchFamily="18" charset="0"/>
              </a:rPr>
              <a:t>Each workshop has three goals: (1) to summarize, prior to the workshop, the current state of technology and the associated R&amp;D challenges in a Technology Perspectives Factual Document, which is used as a resource document for the basic research community at the workshop and well into the future; (2) to define a set of Proposed Research Directions that address the technology R&amp;D challenges, the so-called technology show stoppers; and (3) to define a set of Science Grand Challenges that, if solved, might result in transformational changes in energy technologies.</a:t>
            </a:r>
          </a:p>
          <a:p>
            <a:pPr eaLnBrk="1" hangingPunct="1">
              <a:spcBef>
                <a:spcPct val="75000"/>
              </a:spcBef>
            </a:pPr>
            <a:r>
              <a:rPr lang="en-US" sz="800" dirty="0" smtClean="0">
                <a:latin typeface="Times New Roman" pitchFamily="18" charset="0"/>
              </a:rPr>
              <a:t>The Basic Research Needs workshops must accomplish a great deal in a short time and their output must be authoritative, influential, and enduring.  To accomplish the goals, the workshop planning, execution, and output stages are defined and structured.  Ideally, each workshop report should serve as a reference document with a long shelf life.  Additionally, the reports should be readily accessible.  All reports are available on the BES website (</a:t>
            </a:r>
            <a:r>
              <a:rPr lang="en-US" sz="800" dirty="0" smtClean="0">
                <a:latin typeface="Times New Roman" pitchFamily="18" charset="0"/>
                <a:hlinkClick r:id="rId3"/>
              </a:rPr>
              <a:t>http://www.sc.doe.gov/bes</a:t>
            </a:r>
            <a:r>
              <a:rPr lang="en-US" sz="800" dirty="0" smtClean="0">
                <a:latin typeface="Times New Roman" pitchFamily="18" charset="0"/>
              </a:rPr>
              <a:t>), usually within 60-75 days of the workshop.</a:t>
            </a:r>
          </a:p>
          <a:p>
            <a:pPr eaLnBrk="1" hangingPunct="1">
              <a:spcBef>
                <a:spcPct val="75000"/>
              </a:spcBef>
            </a:pPr>
            <a:r>
              <a:rPr lang="en-US" sz="800" dirty="0" smtClean="0">
                <a:latin typeface="Times New Roman" pitchFamily="18" charset="0"/>
              </a:rPr>
              <a:t>The workshops are structured so that the participants learn about the status and challenges of a particular energy technology, generate proposed basic research directions to address short-term technology showstoppers, and articulate basic research grand challenges that might lead to transformational changes in energy technologies for the 21st century and beyond.  The workshop reports that result from this process can help define the basic research agenda for a “decades-to-century” national energy agenda.</a:t>
            </a:r>
          </a:p>
          <a:p>
            <a:pPr eaLnBrk="1" hangingPunct="1">
              <a:spcBef>
                <a:spcPct val="75000"/>
              </a:spcBef>
            </a:pPr>
            <a:r>
              <a:rPr lang="en-US" sz="800" dirty="0" smtClean="0">
                <a:latin typeface="Times New Roman" pitchFamily="18" charset="0"/>
              </a:rPr>
              <a:t>Workshop planning begins many months in advance and is performed by the workshop executive group, which is led by strong scientist chairs and co-chairs from academia and/or national laboratories.  The executive group is made up of the workshop chair, co-chair(s), and panel leads.  Participants come primarily from the scientific community and include the workshop chair(s), plenary speakers, panel leads, panelists, and writers.  Each role is assigned tasks to complete before, during, and after the workshop. Technology experts serve as plenary speakers to provide applied perspectives to the scientific community.</a:t>
            </a:r>
          </a:p>
          <a:p>
            <a:pPr eaLnBrk="1" hangingPunct="1">
              <a:spcBef>
                <a:spcPct val="75000"/>
              </a:spcBef>
            </a:pPr>
            <a:r>
              <a:rPr lang="en-US" sz="800" dirty="0" smtClean="0">
                <a:latin typeface="Times New Roman" pitchFamily="18" charset="0"/>
              </a:rPr>
              <a:t>A hallmark of the Basic Research Needs workshops is the production of the Technology Perspectives Factual Document.  This feature describes the current status of technology development and is prepared prior to the workshop.  It provides a common context and language for workshop discussions, it is used to educate workshop participants, and it becomes part of the workshop report.  The Technology Perspectives Factual Document is written by technology experts from inside and outside DOE.  If existing material is available (for example, technology roadmaps), it is included either explicitly or by reference.  The Technology Perspectives Factual Document is not meant to provide the perspectives of the science community.  Instead, science perspectives are garnered as an outcome of the workshop. </a:t>
            </a:r>
          </a:p>
          <a:p>
            <a:pPr eaLnBrk="1" hangingPunct="1">
              <a:spcBef>
                <a:spcPct val="75000"/>
              </a:spcBef>
            </a:pPr>
            <a:r>
              <a:rPr lang="en-US" sz="800" dirty="0" smtClean="0">
                <a:latin typeface="Times New Roman" pitchFamily="18" charset="0"/>
              </a:rPr>
              <a:t>The outputs of the workshop are organized as (1) Panel Surveys describing the current state of science for each panel theme, (2) Priority Research Directions and Cross-Cutting Research Directions listed by each panel, (3) Science Grand Challenges outlined by all participants, and (4) Science and Technology Relationships Charts completed by the participants.  </a:t>
            </a:r>
          </a:p>
          <a:p>
            <a:pPr eaLnBrk="1" hangingPunct="1">
              <a:spcBef>
                <a:spcPct val="75000"/>
              </a:spcBef>
            </a:pPr>
            <a:r>
              <a:rPr lang="en-US" sz="800" dirty="0" smtClean="0">
                <a:latin typeface="Times New Roman" pitchFamily="18" charset="0"/>
              </a:rPr>
              <a:t>The result is a prioritization of the discovery-class and use-inspired basic research pertinent to energy technologies, obtained through a documented process.  Often after the workshop, the chair and co-chair(s) and BES federal staff members participate in outreach activities to communicate the results of the workshop to the scientific community.  Additionally, BES federal staff members brief other interested parties in the federal system, both inside and outside of DOE.</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8F202B2-6255-4034-AB01-88010E213D80}" type="slidenum">
              <a:rPr lang="en-US"/>
              <a:pPr/>
              <a:t>34</a:t>
            </a:fld>
            <a:endParaRPr lang="en-US"/>
          </a:p>
        </p:txBody>
      </p:sp>
      <p:sp>
        <p:nvSpPr>
          <p:cNvPr id="790530" name="Rectangle 2"/>
          <p:cNvSpPr>
            <a:spLocks noGrp="1" noRot="1" noChangeAspect="1" noChangeArrowheads="1" noTextEdit="1"/>
          </p:cNvSpPr>
          <p:nvPr>
            <p:ph type="sldImg"/>
          </p:nvPr>
        </p:nvSpPr>
        <p:spPr>
          <a:xfrm>
            <a:off x="1181100" y="696913"/>
            <a:ext cx="4649788" cy="3487737"/>
          </a:xfrm>
          <a:ln/>
        </p:spPr>
      </p:sp>
      <p:sp>
        <p:nvSpPr>
          <p:cNvPr id="790531" name="Rectangle 3"/>
          <p:cNvSpPr>
            <a:spLocks noGrp="1" noChangeArrowheads="1"/>
          </p:cNvSpPr>
          <p:nvPr>
            <p:ph type="body" idx="1"/>
          </p:nvPr>
        </p:nvSpPr>
        <p:spPr>
          <a:xfrm>
            <a:off x="701676" y="4414838"/>
            <a:ext cx="5607050" cy="4184650"/>
          </a:xfrm>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2688" y="696913"/>
            <a:ext cx="4645025" cy="3484562"/>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B9C815CE-594B-44AB-BC3C-68E8EAF5333B}" type="slidenum">
              <a:rPr lang="en-US" smtClean="0"/>
              <a:pPr>
                <a:defRPr/>
              </a:pPr>
              <a:t>35</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2"/>
          <p:cNvSpPr>
            <a:spLocks noGrp="1" noRot="1" noChangeAspect="1" noChangeArrowheads="1" noTextEdit="1"/>
          </p:cNvSpPr>
          <p:nvPr>
            <p:ph type="sldImg"/>
          </p:nvPr>
        </p:nvSpPr>
        <p:spPr>
          <a:ln/>
        </p:spPr>
      </p:sp>
      <p:sp>
        <p:nvSpPr>
          <p:cNvPr id="183298" name="Rectangle 3"/>
          <p:cNvSpPr>
            <a:spLocks noGrp="1" noChangeArrowheads="1"/>
          </p:cNvSpPr>
          <p:nvPr>
            <p:ph type="body" idx="1"/>
          </p:nvPr>
        </p:nvSpPr>
        <p:spPr>
          <a:noFill/>
          <a:ln/>
        </p:spPr>
        <p:txBody>
          <a:bodyPr>
            <a:normAutofit lnSpcReduction="10000"/>
          </a:bodyPr>
          <a:lstStyle/>
          <a:p>
            <a:pPr>
              <a:buFont typeface="Arial" pitchFamily="34" charset="0"/>
              <a:buChar char="•"/>
            </a:pPr>
            <a:r>
              <a:rPr lang="en-US" sz="1000" dirty="0"/>
              <a:t>The lignin part of plant cell walls makes plants difficult to breakdown and convert to </a:t>
            </a:r>
            <a:r>
              <a:rPr lang="en-US" sz="1000" dirty="0" err="1"/>
              <a:t>biofuels</a:t>
            </a:r>
            <a:r>
              <a:rPr lang="en-US" sz="1000" dirty="0"/>
              <a:t>. BESC researchers identified a key gene involved in lignin biosynthesis in </a:t>
            </a:r>
            <a:r>
              <a:rPr lang="en-US" sz="1000" dirty="0" err="1"/>
              <a:t>switchgrass</a:t>
            </a:r>
            <a:r>
              <a:rPr lang="en-US" sz="1000" dirty="0"/>
              <a:t>, a major perennial feedstock for </a:t>
            </a:r>
            <a:r>
              <a:rPr lang="en-US" sz="1000" dirty="0" err="1"/>
              <a:t>lignocellulosic</a:t>
            </a:r>
            <a:r>
              <a:rPr lang="en-US" sz="1000" dirty="0"/>
              <a:t> ethanol production.  Their results provide a potential target for modification in the development of </a:t>
            </a:r>
            <a:r>
              <a:rPr lang="en-US" sz="1000" dirty="0" err="1"/>
              <a:t>switchgrass</a:t>
            </a:r>
            <a:r>
              <a:rPr lang="en-US" sz="1000" dirty="0"/>
              <a:t> as a </a:t>
            </a:r>
            <a:r>
              <a:rPr lang="en-US" sz="1000" dirty="0" err="1"/>
              <a:t>bioenergy</a:t>
            </a:r>
            <a:r>
              <a:rPr lang="en-US" sz="1000" dirty="0"/>
              <a:t> crop. Photo shows transgenic </a:t>
            </a:r>
            <a:r>
              <a:rPr lang="en-US" sz="1000" dirty="0" err="1"/>
              <a:t>switchgrass</a:t>
            </a:r>
            <a:r>
              <a:rPr lang="en-US" sz="1000" dirty="0"/>
              <a:t> in lab culture.</a:t>
            </a:r>
          </a:p>
          <a:p>
            <a:r>
              <a:rPr lang="en-US" sz="1000" b="1" dirty="0"/>
              <a:t>Reference:</a:t>
            </a:r>
            <a:r>
              <a:rPr lang="en-US" sz="1000" dirty="0"/>
              <a:t> Escamilla-</a:t>
            </a:r>
            <a:r>
              <a:rPr lang="en-US" sz="1000" dirty="0" err="1"/>
              <a:t>Treviño</a:t>
            </a:r>
            <a:r>
              <a:rPr lang="en-US" sz="1000" dirty="0"/>
              <a:t> et al  2010.  </a:t>
            </a:r>
            <a:r>
              <a:rPr lang="en-US" sz="1000" dirty="0" err="1"/>
              <a:t>Switchgrass</a:t>
            </a:r>
            <a:r>
              <a:rPr lang="en-US" sz="1000" dirty="0"/>
              <a:t> (</a:t>
            </a:r>
            <a:r>
              <a:rPr lang="en-US" sz="1000" i="1" dirty="0" err="1"/>
              <a:t>Panicum</a:t>
            </a:r>
            <a:r>
              <a:rPr lang="en-US" sz="1000" i="1" dirty="0"/>
              <a:t> </a:t>
            </a:r>
            <a:r>
              <a:rPr lang="en-US" sz="1000" i="1" dirty="0" err="1"/>
              <a:t>virgatum</a:t>
            </a:r>
            <a:r>
              <a:rPr lang="en-US" sz="1000" dirty="0"/>
              <a:t>) possesses a divergent family of </a:t>
            </a:r>
            <a:r>
              <a:rPr lang="en-US" sz="1000" dirty="0" err="1"/>
              <a:t>cinnamoyl</a:t>
            </a:r>
            <a:r>
              <a:rPr lang="en-US" sz="1000" dirty="0"/>
              <a:t> </a:t>
            </a:r>
            <a:r>
              <a:rPr lang="en-US" sz="1000" dirty="0" err="1"/>
              <a:t>CoA</a:t>
            </a:r>
            <a:r>
              <a:rPr lang="en-US" sz="1000" dirty="0"/>
              <a:t> </a:t>
            </a:r>
            <a:r>
              <a:rPr lang="en-US" sz="1000" dirty="0" err="1"/>
              <a:t>reductases</a:t>
            </a:r>
            <a:r>
              <a:rPr lang="en-US" sz="1000" dirty="0"/>
              <a:t> with distinct biochemical properties. </a:t>
            </a:r>
            <a:r>
              <a:rPr lang="en-US" sz="1000" i="1" dirty="0"/>
              <a:t>New </a:t>
            </a:r>
            <a:r>
              <a:rPr lang="en-US" sz="1000" i="1" dirty="0" err="1"/>
              <a:t>Phytologist</a:t>
            </a:r>
            <a:r>
              <a:rPr lang="en-US" sz="1000" dirty="0"/>
              <a:t> 185: 143-155.</a:t>
            </a:r>
          </a:p>
          <a:p>
            <a:pPr>
              <a:buFont typeface="Arial" pitchFamily="34" charset="0"/>
              <a:buChar char="•"/>
            </a:pPr>
            <a:endParaRPr lang="en-US" sz="1000" dirty="0"/>
          </a:p>
          <a:p>
            <a:pPr>
              <a:buFont typeface="Arial" pitchFamily="34" charset="0"/>
              <a:buChar char="•"/>
            </a:pPr>
            <a:r>
              <a:rPr lang="en-US" sz="1000" dirty="0"/>
              <a:t>JBEI </a:t>
            </a:r>
            <a:r>
              <a:rPr lang="en-US" sz="1000" dirty="0" smtClean="0"/>
              <a:t>researchers (in collaboration with LS9) </a:t>
            </a:r>
            <a:r>
              <a:rPr lang="en-US" sz="1000" dirty="0"/>
              <a:t>engineered several key changes into </a:t>
            </a:r>
            <a:r>
              <a:rPr lang="en-US" sz="1000" i="1" dirty="0"/>
              <a:t>E. coli</a:t>
            </a:r>
            <a:r>
              <a:rPr lang="en-US" sz="1000" dirty="0"/>
              <a:t> to take up </a:t>
            </a:r>
            <a:r>
              <a:rPr lang="en-US" sz="1000" dirty="0" err="1"/>
              <a:t>hemicellulose</a:t>
            </a:r>
            <a:r>
              <a:rPr lang="en-US" sz="1000" dirty="0"/>
              <a:t>, break it down and convert into biodiesel.</a:t>
            </a:r>
          </a:p>
          <a:p>
            <a:pPr lvl="1">
              <a:buFont typeface="Arial" pitchFamily="34" charset="0"/>
              <a:buChar char="•"/>
            </a:pPr>
            <a:r>
              <a:rPr lang="en-US" sz="1000" dirty="0"/>
              <a:t>overproduce fatty acids that could then be metabolically converted into structurally tailored fatty esters (biodiesel), alcohols and waxes</a:t>
            </a:r>
          </a:p>
          <a:p>
            <a:pPr lvl="1">
              <a:buFont typeface="Arial" pitchFamily="34" charset="0"/>
              <a:buChar char="•"/>
            </a:pPr>
            <a:r>
              <a:rPr lang="en-US" sz="1000" dirty="0"/>
              <a:t>produce </a:t>
            </a:r>
            <a:r>
              <a:rPr lang="en-US" sz="1000" dirty="0" err="1"/>
              <a:t>hemicellulases</a:t>
            </a:r>
            <a:r>
              <a:rPr lang="en-US" sz="1000" dirty="0"/>
              <a:t>. </a:t>
            </a:r>
          </a:p>
          <a:p>
            <a:pPr lvl="1">
              <a:buFont typeface="Arial" pitchFamily="34" charset="0"/>
              <a:buChar char="•"/>
            </a:pPr>
            <a:r>
              <a:rPr lang="en-US" sz="1000" dirty="0"/>
              <a:t>Photo shows microbes producing oil droplets</a:t>
            </a:r>
          </a:p>
          <a:p>
            <a:r>
              <a:rPr lang="en-US" sz="1000" b="1" dirty="0"/>
              <a:t>Reference </a:t>
            </a:r>
            <a:r>
              <a:rPr lang="en-US" sz="1000" dirty="0"/>
              <a:t>: Microbial production of fatty-acid-derived fuels and chemicals from plant biomass; Steen et al, Nature, </a:t>
            </a:r>
            <a:r>
              <a:rPr lang="en-US" sz="1000" dirty="0" err="1"/>
              <a:t>Vol</a:t>
            </a:r>
            <a:r>
              <a:rPr lang="en-US" sz="1000" dirty="0"/>
              <a:t> 463|28 January 2010</a:t>
            </a:r>
          </a:p>
          <a:p>
            <a:endParaRPr lang="en-US" sz="1000" dirty="0"/>
          </a:p>
          <a:p>
            <a:pPr>
              <a:buFont typeface="Arial" pitchFamily="34" charset="0"/>
              <a:buChar char="•"/>
            </a:pPr>
            <a:r>
              <a:rPr lang="en-US" sz="1000" dirty="0"/>
              <a:t>GLBRC uses high-capacity sequencing technology to characterize microbial </a:t>
            </a:r>
            <a:r>
              <a:rPr lang="en-US" sz="1000" dirty="0" err="1"/>
              <a:t>rhizosphere</a:t>
            </a:r>
            <a:r>
              <a:rPr lang="en-US" sz="1000" dirty="0"/>
              <a:t> communities of </a:t>
            </a:r>
            <a:r>
              <a:rPr lang="en-US" sz="1000" dirty="0" err="1"/>
              <a:t>biofuel</a:t>
            </a:r>
            <a:r>
              <a:rPr lang="en-US" sz="1000" dirty="0"/>
              <a:t> crops grown on agricultural vs. marginal lands. Found that soil environment and land management were key factors influencing community structure. Although more limited in plant diversity, greater bacterial diversity was observed in the </a:t>
            </a:r>
            <a:r>
              <a:rPr lang="en-US" sz="1000" dirty="0" err="1"/>
              <a:t>biofuel</a:t>
            </a:r>
            <a:r>
              <a:rPr lang="en-US" sz="1000" dirty="0"/>
              <a:t> crop samples than in the forest samples. Photo shows </a:t>
            </a:r>
            <a:r>
              <a:rPr lang="en-US" sz="1000" dirty="0" smtClean="0"/>
              <a:t>agricultural row cropland </a:t>
            </a:r>
            <a:r>
              <a:rPr lang="en-US" sz="1000" dirty="0"/>
              <a:t>tested.</a:t>
            </a:r>
          </a:p>
          <a:p>
            <a:r>
              <a:rPr lang="en-US" sz="1000" b="1" dirty="0"/>
              <a:t>Reference: </a:t>
            </a:r>
            <a:r>
              <a:rPr lang="en-US" sz="1000" dirty="0"/>
              <a:t>Jesus, E. C., et al., 2010, “Bacterial Communities in the </a:t>
            </a:r>
            <a:r>
              <a:rPr lang="en-US" sz="1000" dirty="0" err="1"/>
              <a:t>Rhizosphere</a:t>
            </a:r>
            <a:r>
              <a:rPr lang="en-US" sz="1000" dirty="0"/>
              <a:t> of </a:t>
            </a:r>
            <a:r>
              <a:rPr lang="en-US" sz="1000" dirty="0" err="1"/>
              <a:t>Biofuel</a:t>
            </a:r>
            <a:r>
              <a:rPr lang="en-US" sz="1000" dirty="0"/>
              <a:t> Crops Grown on Marginal Lands as Evaluated by 16S </a:t>
            </a:r>
            <a:r>
              <a:rPr lang="en-US" sz="1000" dirty="0" err="1"/>
              <a:t>rRNA</a:t>
            </a:r>
            <a:r>
              <a:rPr lang="en-US" sz="1000" dirty="0"/>
              <a:t> Gene </a:t>
            </a:r>
            <a:r>
              <a:rPr lang="en-US" sz="1000" dirty="0" err="1"/>
              <a:t>Pyrosequences</a:t>
            </a:r>
            <a:r>
              <a:rPr lang="en-US" sz="1000" dirty="0"/>
              <a:t>,” </a:t>
            </a:r>
            <a:r>
              <a:rPr lang="en-US" sz="1000" i="1" dirty="0" err="1"/>
              <a:t>Bioenergy</a:t>
            </a:r>
            <a:r>
              <a:rPr lang="en-US" sz="1000" i="1" dirty="0"/>
              <a:t> Research</a:t>
            </a:r>
            <a:r>
              <a:rPr lang="en-US" sz="1000" dirty="0"/>
              <a:t>, 3: 20–27. </a:t>
            </a:r>
          </a:p>
          <a:p>
            <a:endParaRPr lang="en-US" sz="1000" dirty="0"/>
          </a:p>
          <a:p>
            <a:pPr>
              <a:buFont typeface="Arial" pitchFamily="34" charset="0"/>
              <a:buChar char="•"/>
            </a:pPr>
            <a:endParaRPr lang="en-US" dirty="0" smtClean="0"/>
          </a:p>
          <a:p>
            <a:endParaRPr lang="en-US" dirty="0" smtClean="0"/>
          </a:p>
          <a:p>
            <a:endParaRPr lang="en-US" dirty="0" smtClean="0">
              <a:latin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A7FC41E-AD36-49FA-99BE-36347AD4E59F}" type="slidenum">
              <a:rPr lang="en-US"/>
              <a:pPr/>
              <a:t>5</a:t>
            </a:fld>
            <a:endParaRPr lang="en-US"/>
          </a:p>
        </p:txBody>
      </p:sp>
      <p:sp>
        <p:nvSpPr>
          <p:cNvPr id="466946" name="Rectangle 2"/>
          <p:cNvSpPr>
            <a:spLocks noGrp="1" noRot="1" noChangeAspect="1" noChangeArrowheads="1" noTextEdit="1"/>
          </p:cNvSpPr>
          <p:nvPr>
            <p:ph type="sldImg"/>
          </p:nvPr>
        </p:nvSpPr>
        <p:spPr>
          <a:xfrm>
            <a:off x="1190625" y="692150"/>
            <a:ext cx="4629150" cy="3473450"/>
          </a:xfrm>
          <a:ln/>
        </p:spPr>
      </p:sp>
      <p:sp>
        <p:nvSpPr>
          <p:cNvPr id="466947" name="Rectangle 3"/>
          <p:cNvSpPr>
            <a:spLocks noGrp="1" noChangeArrowheads="1"/>
          </p:cNvSpPr>
          <p:nvPr>
            <p:ph type="body" idx="1"/>
          </p:nvPr>
        </p:nvSpPr>
        <p:spPr>
          <a:xfrm>
            <a:off x="923927" y="4397378"/>
            <a:ext cx="5162550" cy="4164013"/>
          </a:xfrm>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2688" y="696913"/>
            <a:ext cx="4645025" cy="3484562"/>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A02C06C-D314-4CDF-9FB8-C7370FFE1ED3}" type="slidenum">
              <a:rPr lang="en-US" smtClean="0"/>
              <a:pPr/>
              <a:t>37</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8F202B2-6255-4034-AB01-88010E213D80}" type="slidenum">
              <a:rPr lang="en-US"/>
              <a:pPr/>
              <a:t>38</a:t>
            </a:fld>
            <a:endParaRPr lang="en-US"/>
          </a:p>
        </p:txBody>
      </p:sp>
      <p:sp>
        <p:nvSpPr>
          <p:cNvPr id="790530" name="Rectangle 2"/>
          <p:cNvSpPr>
            <a:spLocks noGrp="1" noRot="1" noChangeAspect="1" noChangeArrowheads="1" noTextEdit="1"/>
          </p:cNvSpPr>
          <p:nvPr>
            <p:ph type="sldImg"/>
          </p:nvPr>
        </p:nvSpPr>
        <p:spPr>
          <a:xfrm>
            <a:off x="1181100" y="696913"/>
            <a:ext cx="4649788" cy="3487737"/>
          </a:xfrm>
          <a:ln/>
        </p:spPr>
      </p:sp>
      <p:sp>
        <p:nvSpPr>
          <p:cNvPr id="790531" name="Rectangle 3"/>
          <p:cNvSpPr>
            <a:spLocks noGrp="1" noChangeArrowheads="1"/>
          </p:cNvSpPr>
          <p:nvPr>
            <p:ph type="body" idx="1"/>
          </p:nvPr>
        </p:nvSpPr>
        <p:spPr>
          <a:xfrm>
            <a:off x="701676" y="4414838"/>
            <a:ext cx="5607050" cy="4184650"/>
          </a:xfrm>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8F202B2-6255-4034-AB01-88010E213D80}" type="slidenum">
              <a:rPr lang="en-US"/>
              <a:pPr/>
              <a:t>39</a:t>
            </a:fld>
            <a:endParaRPr lang="en-US"/>
          </a:p>
        </p:txBody>
      </p:sp>
      <p:sp>
        <p:nvSpPr>
          <p:cNvPr id="790530" name="Rectangle 2"/>
          <p:cNvSpPr>
            <a:spLocks noGrp="1" noRot="1" noChangeAspect="1" noChangeArrowheads="1" noTextEdit="1"/>
          </p:cNvSpPr>
          <p:nvPr>
            <p:ph type="sldImg"/>
          </p:nvPr>
        </p:nvSpPr>
        <p:spPr>
          <a:xfrm>
            <a:off x="1181100" y="696913"/>
            <a:ext cx="4649788" cy="3487737"/>
          </a:xfrm>
          <a:ln/>
        </p:spPr>
      </p:sp>
      <p:sp>
        <p:nvSpPr>
          <p:cNvPr id="790531" name="Rectangle 3"/>
          <p:cNvSpPr>
            <a:spLocks noGrp="1" noChangeArrowheads="1"/>
          </p:cNvSpPr>
          <p:nvPr>
            <p:ph type="body" idx="1"/>
          </p:nvPr>
        </p:nvSpPr>
        <p:spPr>
          <a:xfrm>
            <a:off x="701676" y="4414838"/>
            <a:ext cx="5607050" cy="4184650"/>
          </a:xfrm>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B9E21006-5B50-44E3-AEBF-5DCAA283C668}" type="slidenum">
              <a:rPr lang="en-US" smtClean="0"/>
              <a:pPr>
                <a:defRPr/>
              </a:pPr>
              <a:t>40</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xfrm>
            <a:off x="1179513" y="696913"/>
            <a:ext cx="4649787" cy="3487737"/>
          </a:xfrm>
          <a:noFill/>
          <a:ln>
            <a:solidFill>
              <a:srgbClr val="000000"/>
            </a:solidFill>
            <a:miter lim="800000"/>
            <a:headEnd/>
            <a:tailEnd/>
          </a:ln>
        </p:spPr>
      </p:sp>
      <p:sp>
        <p:nvSpPr>
          <p:cNvPr id="84995" name="Notes Placeholder 2"/>
          <p:cNvSpPr>
            <a:spLocks noGrp="1"/>
          </p:cNvSpPr>
          <p:nvPr>
            <p:ph type="body" idx="1"/>
          </p:nvPr>
        </p:nvSpPr>
        <p:spPr bwMode="auto">
          <a:noFill/>
        </p:spPr>
        <p:txBody>
          <a:bodyPr wrap="square" lIns="92379" tIns="46190" rIns="92379" bIns="46190" numCol="1" anchor="t" anchorCtr="0" compatLnSpc="1">
            <a:prstTxWarp prst="textNoShape">
              <a:avLst/>
            </a:prstTxWarp>
          </a:bodyPr>
          <a:lstStyle/>
          <a:p>
            <a:pPr eaLnBrk="1" hangingPunct="1"/>
            <a:endParaRPr lang="en-US" dirty="0" smtClean="0"/>
          </a:p>
        </p:txBody>
      </p:sp>
      <p:sp>
        <p:nvSpPr>
          <p:cNvPr id="84996" name="Slide Number Placeholder 3"/>
          <p:cNvSpPr txBox="1">
            <a:spLocks noGrp="1"/>
          </p:cNvSpPr>
          <p:nvPr/>
        </p:nvSpPr>
        <p:spPr bwMode="auto">
          <a:xfrm>
            <a:off x="3968001" y="8829989"/>
            <a:ext cx="3040809" cy="464820"/>
          </a:xfrm>
          <a:prstGeom prst="rect">
            <a:avLst/>
          </a:prstGeom>
          <a:noFill/>
          <a:ln w="9525">
            <a:noFill/>
            <a:miter lim="800000"/>
            <a:headEnd/>
            <a:tailEnd/>
          </a:ln>
        </p:spPr>
        <p:txBody>
          <a:bodyPr lIns="92379" tIns="46190" rIns="92379" bIns="46190" anchor="b"/>
          <a:lstStyle/>
          <a:p>
            <a:pPr algn="r"/>
            <a:fld id="{755ECAD6-B92F-4837-BF76-A62FEF9A1DBE}" type="slidenum">
              <a:rPr lang="en-US" sz="1200"/>
              <a:pPr algn="r"/>
              <a:t>41</a:t>
            </a:fld>
            <a:endParaRPr lang="en-US" sz="1200"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876D4B8-3D7E-42E7-AF06-6D9133F7F081}" type="slidenum">
              <a:rPr lang="en-US" smtClean="0"/>
              <a:pPr>
                <a:defRPr/>
              </a:pPr>
              <a:t>43</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2688" y="696913"/>
            <a:ext cx="4645025" cy="3484562"/>
          </a:xfrm>
        </p:spPr>
      </p:sp>
      <p:sp>
        <p:nvSpPr>
          <p:cNvPr id="3" name="Notes Placeholder 2"/>
          <p:cNvSpPr>
            <a:spLocks noGrp="1"/>
          </p:cNvSpPr>
          <p:nvPr>
            <p:ph type="body" idx="1"/>
          </p:nvPr>
        </p:nvSpPr>
        <p:spPr/>
        <p:txBody>
          <a:bodyPr>
            <a:normAutofit/>
          </a:bodyPr>
          <a:lstStyle/>
          <a:p>
            <a:r>
              <a:rPr lang="en-US" dirty="0" smtClean="0"/>
              <a:t>Delete yellow things</a:t>
            </a:r>
            <a:endParaRPr lang="en-US" dirty="0"/>
          </a:p>
        </p:txBody>
      </p:sp>
      <p:sp>
        <p:nvSpPr>
          <p:cNvPr id="4" name="Slide Number Placeholder 3"/>
          <p:cNvSpPr>
            <a:spLocks noGrp="1"/>
          </p:cNvSpPr>
          <p:nvPr>
            <p:ph type="sldNum" sz="quarter" idx="10"/>
          </p:nvPr>
        </p:nvSpPr>
        <p:spPr/>
        <p:txBody>
          <a:bodyPr/>
          <a:lstStyle/>
          <a:p>
            <a:pPr>
              <a:defRPr/>
            </a:pPr>
            <a:fld id="{09B4B2DD-D9FD-4A51-8FA3-A3BAF5793BFB}" type="slidenum">
              <a:rPr lang="en-US" smtClean="0"/>
              <a:pPr>
                <a:defRPr/>
              </a:pPr>
              <a:t>8</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2565271-D4D6-4BAF-B6FF-6C16842562B5}" type="slidenum">
              <a:rPr lang="en-US"/>
              <a:pPr/>
              <a:t>9</a:t>
            </a:fld>
            <a:endParaRPr lang="en-US"/>
          </a:p>
        </p:txBody>
      </p:sp>
      <p:sp>
        <p:nvSpPr>
          <p:cNvPr id="524290" name="Rectangle 2"/>
          <p:cNvSpPr>
            <a:spLocks noGrp="1" noRot="1" noChangeAspect="1" noChangeArrowheads="1" noTextEdit="1"/>
          </p:cNvSpPr>
          <p:nvPr>
            <p:ph type="sldImg"/>
          </p:nvPr>
        </p:nvSpPr>
        <p:spPr>
          <a:xfrm>
            <a:off x="1190625" y="692150"/>
            <a:ext cx="4629150" cy="3473450"/>
          </a:xfrm>
          <a:ln/>
        </p:spPr>
      </p:sp>
      <p:sp>
        <p:nvSpPr>
          <p:cNvPr id="524291" name="Rectangle 3"/>
          <p:cNvSpPr>
            <a:spLocks noGrp="1" noChangeArrowheads="1"/>
          </p:cNvSpPr>
          <p:nvPr>
            <p:ph type="body" idx="1"/>
          </p:nvPr>
        </p:nvSpPr>
        <p:spPr>
          <a:xfrm>
            <a:off x="923927" y="4397378"/>
            <a:ext cx="5162550" cy="4164013"/>
          </a:xfrm>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p:txBody>
          <a:bodyPr/>
          <a:lstStyle/>
          <a:p>
            <a:pPr>
              <a:defRPr/>
            </a:pPr>
            <a:fld id="{3472AE63-00ED-4B09-B859-9E1DDBDA2A00}" type="slidenum">
              <a:rPr lang="en-US" smtClean="0"/>
              <a:pPr>
                <a:defRPr/>
              </a:pPr>
              <a:t>12</a:t>
            </a:fld>
            <a:endParaRPr lang="en-US" smtClean="0"/>
          </a:p>
        </p:txBody>
      </p:sp>
      <p:sp>
        <p:nvSpPr>
          <p:cNvPr id="41987" name="Rectangle 2"/>
          <p:cNvSpPr>
            <a:spLocks noGrp="1" noRot="1" noChangeAspect="1" noChangeArrowheads="1" noTextEdit="1"/>
          </p:cNvSpPr>
          <p:nvPr>
            <p:ph type="sldImg"/>
          </p:nvPr>
        </p:nvSpPr>
        <p:spPr bwMode="auto">
          <a:xfrm>
            <a:off x="1181100" y="695325"/>
            <a:ext cx="4649788" cy="3489325"/>
          </a:xfrm>
          <a:noFill/>
          <a:ln>
            <a:solidFill>
              <a:srgbClr val="000000"/>
            </a:solidFill>
            <a:miter lim="800000"/>
            <a:headEnd/>
            <a:tailEnd/>
          </a:ln>
        </p:spPr>
      </p:sp>
      <p:sp>
        <p:nvSpPr>
          <p:cNvPr id="41988" name="Rectangle 3"/>
          <p:cNvSpPr>
            <a:spLocks noGrp="1" noChangeArrowheads="1"/>
          </p:cNvSpPr>
          <p:nvPr>
            <p:ph type="body" idx="1"/>
          </p:nvPr>
        </p:nvSpPr>
        <p:spPr bwMode="auto">
          <a:xfrm>
            <a:off x="701677" y="4414913"/>
            <a:ext cx="5607050" cy="4184818"/>
          </a:xfrm>
          <a:noFill/>
        </p:spPr>
        <p:txBody>
          <a:bodyPr wrap="square" numCol="1" anchor="t" anchorCtr="0" compatLnSpc="1">
            <a:prstTxWarp prst="textNoShape">
              <a:avLst/>
            </a:prstTxWarp>
          </a:bodyPr>
          <a:lstStyle/>
          <a:p>
            <a:r>
              <a:rPr lang="en-US" sz="900" b="1" dirty="0" smtClean="0">
                <a:latin typeface="Times New Roman" pitchFamily="18" charset="0"/>
              </a:rPr>
              <a:t>THE FLOW OF ENERGY THROUGH THE CLIMATE SYSTEM</a:t>
            </a:r>
            <a:endParaRPr lang="en-US" sz="900" dirty="0" smtClean="0">
              <a:latin typeface="Times New Roman" pitchFamily="18" charset="0"/>
            </a:endParaRPr>
          </a:p>
          <a:p>
            <a:r>
              <a:rPr lang="en-US" sz="900" dirty="0" smtClean="0">
                <a:latin typeface="Times New Roman" pitchFamily="18" charset="0"/>
              </a:rPr>
              <a:t>A suite of papers has provided updated estimates of trends, variability, mean and annual cycle of energy flowing through the climate system, and energy storage, release, and transport in the atmosphere, ocean, and land surface. The estimates are obtained from recent observations using the latest datasets ([1]-[5]). The results indicate that the global energy budget can now be estimated reasonably well, with the largest continuing sources of uncertainty being the ocean heat budget south of about 35</a:t>
            </a:r>
            <a:r>
              <a:rPr lang="en-US" sz="900" dirty="0" smtClean="0">
                <a:latin typeface="Times New Roman" pitchFamily="18" charset="0"/>
                <a:sym typeface="Symbol" pitchFamily="18" charset="2"/>
              </a:rPr>
              <a:t></a:t>
            </a:r>
            <a:r>
              <a:rPr lang="en-US" sz="900" dirty="0" smtClean="0">
                <a:latin typeface="Times New Roman" pitchFamily="18" charset="0"/>
              </a:rPr>
              <a:t>S. The current imbalance in radiation at the top-of-atmosphere owing to human-induced increases in greenhouse gases means that the atmosphere, land and ocean are warming up, and ice is melting, leading to a rise in sea level. A holistic integrated approach that brings all information to bear provides constraints on what is happening and where the main weaknesses are in the current observing system. These analyses also provide insights into both top-of-atmosphere and surface balances and model problems. For instance, the results indicate that climate models typically have too much downward </a:t>
            </a:r>
            <a:r>
              <a:rPr lang="en-US" sz="900" dirty="0" err="1" smtClean="0">
                <a:latin typeface="Times New Roman" pitchFamily="18" charset="0"/>
              </a:rPr>
              <a:t>longwave</a:t>
            </a:r>
            <a:r>
              <a:rPr lang="en-US" sz="900" dirty="0" smtClean="0">
                <a:latin typeface="Times New Roman" pitchFamily="18" charset="0"/>
              </a:rPr>
              <a:t> radiation, which is compensated by too much evaporation and precipitation. </a:t>
            </a:r>
          </a:p>
          <a:p>
            <a:r>
              <a:rPr lang="en-US" sz="900" dirty="0" smtClean="0">
                <a:latin typeface="Times New Roman" pitchFamily="18" charset="0"/>
              </a:rPr>
              <a:t>Figure: From </a:t>
            </a:r>
            <a:r>
              <a:rPr lang="en-US" sz="900" dirty="0" err="1" smtClean="0">
                <a:latin typeface="Times New Roman" pitchFamily="18" charset="0"/>
              </a:rPr>
              <a:t>Trenberth</a:t>
            </a:r>
            <a:r>
              <a:rPr lang="en-US" sz="900" dirty="0" smtClean="0">
                <a:latin typeface="Times New Roman" pitchFamily="18" charset="0"/>
              </a:rPr>
              <a:t> et al (2008) shows the estimated global mean energy flows for the 2000 to 2004 time frame. </a:t>
            </a:r>
          </a:p>
          <a:p>
            <a:r>
              <a:rPr lang="en-US" sz="900" dirty="0" err="1" smtClean="0">
                <a:latin typeface="Times New Roman" pitchFamily="18" charset="0"/>
              </a:rPr>
              <a:t>Fasullo</a:t>
            </a:r>
            <a:r>
              <a:rPr lang="en-US" sz="900" dirty="0" smtClean="0">
                <a:latin typeface="Times New Roman" pitchFamily="18" charset="0"/>
              </a:rPr>
              <a:t>, J. T., and K. E. </a:t>
            </a:r>
            <a:r>
              <a:rPr lang="en-US" sz="900" dirty="0" err="1" smtClean="0">
                <a:latin typeface="Times New Roman" pitchFamily="18" charset="0"/>
              </a:rPr>
              <a:t>Trenberth</a:t>
            </a:r>
            <a:r>
              <a:rPr lang="en-US" sz="900" dirty="0" smtClean="0">
                <a:latin typeface="Times New Roman" pitchFamily="18" charset="0"/>
              </a:rPr>
              <a:t>, 2008: The annual cycle of the energy budget. Part I: Global mean and land-ocean exchanges. </a:t>
            </a:r>
            <a:r>
              <a:rPr lang="en-US" sz="900" i="1" dirty="0" smtClean="0">
                <a:latin typeface="Times New Roman" pitchFamily="18" charset="0"/>
              </a:rPr>
              <a:t>J. Climate</a:t>
            </a:r>
            <a:r>
              <a:rPr lang="en-US" sz="900" dirty="0" smtClean="0">
                <a:latin typeface="Times New Roman" pitchFamily="18" charset="0"/>
              </a:rPr>
              <a:t>, </a:t>
            </a:r>
            <a:r>
              <a:rPr lang="en-US" sz="900" b="1" dirty="0" smtClean="0">
                <a:latin typeface="Times New Roman" pitchFamily="18" charset="0"/>
              </a:rPr>
              <a:t>21</a:t>
            </a:r>
            <a:r>
              <a:rPr lang="en-US" sz="900" dirty="0" smtClean="0">
                <a:latin typeface="Times New Roman" pitchFamily="18" charset="0"/>
              </a:rPr>
              <a:t>, 2297-2312. </a:t>
            </a:r>
          </a:p>
          <a:p>
            <a:r>
              <a:rPr lang="en-US" sz="900" dirty="0" err="1" smtClean="0">
                <a:latin typeface="Times New Roman" pitchFamily="18" charset="0"/>
              </a:rPr>
              <a:t>Fasullo</a:t>
            </a:r>
            <a:r>
              <a:rPr lang="en-US" sz="900" dirty="0" smtClean="0">
                <a:latin typeface="Times New Roman" pitchFamily="18" charset="0"/>
              </a:rPr>
              <a:t>, J. T., and K. E. </a:t>
            </a:r>
            <a:r>
              <a:rPr lang="en-US" sz="900" dirty="0" err="1" smtClean="0">
                <a:latin typeface="Times New Roman" pitchFamily="18" charset="0"/>
              </a:rPr>
              <a:t>Trenberth</a:t>
            </a:r>
            <a:r>
              <a:rPr lang="en-US" sz="900" dirty="0" smtClean="0">
                <a:latin typeface="Times New Roman" pitchFamily="18" charset="0"/>
              </a:rPr>
              <a:t>, 2008: The annual cycle of the energy budget. Part II: </a:t>
            </a:r>
            <a:r>
              <a:rPr lang="en-US" sz="900" dirty="0" err="1" smtClean="0">
                <a:latin typeface="Times New Roman" pitchFamily="18" charset="0"/>
              </a:rPr>
              <a:t>Meridional</a:t>
            </a:r>
            <a:r>
              <a:rPr lang="en-US" sz="900" dirty="0" smtClean="0">
                <a:latin typeface="Times New Roman" pitchFamily="18" charset="0"/>
              </a:rPr>
              <a:t> structures and </a:t>
            </a:r>
            <a:r>
              <a:rPr lang="en-US" sz="900" dirty="0" err="1" smtClean="0">
                <a:latin typeface="Times New Roman" pitchFamily="18" charset="0"/>
              </a:rPr>
              <a:t>poleward</a:t>
            </a:r>
            <a:r>
              <a:rPr lang="en-US" sz="900" dirty="0" smtClean="0">
                <a:latin typeface="Times New Roman" pitchFamily="18" charset="0"/>
              </a:rPr>
              <a:t> transports. </a:t>
            </a:r>
            <a:r>
              <a:rPr lang="en-US" sz="900" i="1" dirty="0" smtClean="0">
                <a:latin typeface="Times New Roman" pitchFamily="18" charset="0"/>
              </a:rPr>
              <a:t>J. Climate</a:t>
            </a:r>
            <a:r>
              <a:rPr lang="en-US" sz="900" dirty="0" smtClean="0">
                <a:latin typeface="Times New Roman" pitchFamily="18" charset="0"/>
              </a:rPr>
              <a:t>, </a:t>
            </a:r>
            <a:r>
              <a:rPr lang="en-US" sz="900" b="1" dirty="0" smtClean="0">
                <a:latin typeface="Times New Roman" pitchFamily="18" charset="0"/>
              </a:rPr>
              <a:t>21</a:t>
            </a:r>
            <a:r>
              <a:rPr lang="en-US" sz="900" dirty="0" smtClean="0">
                <a:latin typeface="Times New Roman" pitchFamily="18" charset="0"/>
              </a:rPr>
              <a:t>, 2313-2325. </a:t>
            </a:r>
          </a:p>
          <a:p>
            <a:r>
              <a:rPr lang="en-US" sz="900" dirty="0" err="1" smtClean="0">
                <a:latin typeface="Times New Roman" pitchFamily="18" charset="0"/>
              </a:rPr>
              <a:t>Trenberth</a:t>
            </a:r>
            <a:r>
              <a:rPr lang="en-US" sz="900" dirty="0" smtClean="0">
                <a:latin typeface="Times New Roman" pitchFamily="18" charset="0"/>
              </a:rPr>
              <a:t>, K. E., and L. Smith, 2008: The three dimensional structure of the atmospheric energy budget: methodology and evaluation. </a:t>
            </a:r>
            <a:r>
              <a:rPr lang="en-US" sz="900" i="1" dirty="0" smtClean="0">
                <a:latin typeface="Times New Roman" pitchFamily="18" charset="0"/>
              </a:rPr>
              <a:t>Climate Dynamics</a:t>
            </a:r>
            <a:r>
              <a:rPr lang="en-US" sz="900" dirty="0" smtClean="0">
                <a:latin typeface="Times New Roman" pitchFamily="18" charset="0"/>
              </a:rPr>
              <a:t>, in press. doi:10.1007/s00382-008-0389-3.  </a:t>
            </a:r>
          </a:p>
          <a:p>
            <a:r>
              <a:rPr lang="en-US" sz="900" dirty="0" err="1" smtClean="0">
                <a:latin typeface="Times New Roman" pitchFamily="18" charset="0"/>
              </a:rPr>
              <a:t>Trenberth</a:t>
            </a:r>
            <a:r>
              <a:rPr lang="en-US" sz="900" dirty="0" smtClean="0">
                <a:latin typeface="Times New Roman" pitchFamily="18" charset="0"/>
              </a:rPr>
              <a:t>, K. E., and L. Smith, 2008: Atmospheric energy budgets in the Japanese Reanalysis: Evaluation and variability. </a:t>
            </a:r>
            <a:r>
              <a:rPr lang="en-US" sz="900" i="1" dirty="0" smtClean="0">
                <a:latin typeface="Times New Roman" pitchFamily="18" charset="0"/>
              </a:rPr>
              <a:t>J. Meteor. Soc. Japan</a:t>
            </a:r>
            <a:r>
              <a:rPr lang="en-US" sz="900" dirty="0" smtClean="0">
                <a:latin typeface="Times New Roman" pitchFamily="18" charset="0"/>
              </a:rPr>
              <a:t>, in press. </a:t>
            </a:r>
          </a:p>
          <a:p>
            <a:r>
              <a:rPr lang="en-US" sz="900" dirty="0" err="1" smtClean="0">
                <a:latin typeface="Times New Roman" pitchFamily="18" charset="0"/>
              </a:rPr>
              <a:t>Trenberth</a:t>
            </a:r>
            <a:r>
              <a:rPr lang="en-US" sz="900" dirty="0" smtClean="0">
                <a:latin typeface="Times New Roman" pitchFamily="18" charset="0"/>
              </a:rPr>
              <a:t>, K. E., J. T. </a:t>
            </a:r>
            <a:r>
              <a:rPr lang="en-US" sz="900" dirty="0" err="1" smtClean="0">
                <a:latin typeface="Times New Roman" pitchFamily="18" charset="0"/>
              </a:rPr>
              <a:t>Fasullo</a:t>
            </a:r>
            <a:r>
              <a:rPr lang="en-US" sz="900" dirty="0" smtClean="0">
                <a:latin typeface="Times New Roman" pitchFamily="18" charset="0"/>
              </a:rPr>
              <a:t>, and J. </a:t>
            </a:r>
            <a:r>
              <a:rPr lang="en-US" sz="900" dirty="0" err="1" smtClean="0">
                <a:latin typeface="Times New Roman" pitchFamily="18" charset="0"/>
              </a:rPr>
              <a:t>Kiehl</a:t>
            </a:r>
            <a:r>
              <a:rPr lang="en-US" sz="900" dirty="0" smtClean="0">
                <a:latin typeface="Times New Roman" pitchFamily="18" charset="0"/>
              </a:rPr>
              <a:t>, 2008: Earth's global energy budget. </a:t>
            </a:r>
            <a:r>
              <a:rPr lang="en-US" sz="900" i="1" dirty="0" smtClean="0">
                <a:latin typeface="Times New Roman" pitchFamily="18" charset="0"/>
              </a:rPr>
              <a:t>Bull. Amer. Meteor. Soc.</a:t>
            </a:r>
            <a:r>
              <a:rPr lang="en-US" sz="900" dirty="0" smtClean="0">
                <a:latin typeface="Times New Roman" pitchFamily="18" charset="0"/>
              </a:rPr>
              <a:t>, in press. </a:t>
            </a:r>
          </a:p>
          <a:p>
            <a:endParaRPr lang="en-US" sz="900" dirty="0" smtClean="0">
              <a:latin typeface="Times New Roman" pitchFamily="18" charset="0"/>
            </a:endParaRPr>
          </a:p>
          <a:p>
            <a:r>
              <a:rPr lang="en-US" sz="900" dirty="0" smtClean="0">
                <a:latin typeface="Times New Roman" pitchFamily="18" charset="0"/>
              </a:rPr>
              <a:t>Several recent presentations by </a:t>
            </a:r>
            <a:r>
              <a:rPr lang="en-US" sz="900" dirty="0" err="1" smtClean="0">
                <a:latin typeface="Times New Roman" pitchFamily="18" charset="0"/>
              </a:rPr>
              <a:t>Trenberth</a:t>
            </a:r>
            <a:r>
              <a:rPr lang="en-US" sz="900" dirty="0" smtClean="0">
                <a:latin typeface="Times New Roman" pitchFamily="18" charset="0"/>
              </a:rPr>
              <a:t> may be found at </a:t>
            </a:r>
            <a:r>
              <a:rPr lang="en-US" sz="900" dirty="0" smtClean="0">
                <a:latin typeface="Times New Roman" pitchFamily="18" charset="0"/>
                <a:hlinkClick r:id="rId3" tooltip="http://www.cgd.ucar.edu/cas/Trenberth/trenberth_presentations.html"/>
              </a:rPr>
              <a:t>http://www.cgd.ucar.edu/cas/Trenberth/trenberth_presentations.html</a:t>
            </a:r>
            <a:r>
              <a:rPr lang="en-US" sz="900" dirty="0" smtClean="0">
                <a:latin typeface="Times New Roman" pitchFamily="18" charset="0"/>
              </a:rPr>
              <a:t>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9C5A8D1-5C1F-4CFF-9EC3-329EF58C0C52}" type="slidenum">
              <a:rPr lang="en-US"/>
              <a:pPr/>
              <a:t>13</a:t>
            </a:fld>
            <a:endParaRPr lang="en-US"/>
          </a:p>
        </p:txBody>
      </p:sp>
      <p:sp>
        <p:nvSpPr>
          <p:cNvPr id="509954" name="Rectangle 2"/>
          <p:cNvSpPr>
            <a:spLocks noGrp="1" noRot="1" noChangeAspect="1" noChangeArrowheads="1" noTextEdit="1"/>
          </p:cNvSpPr>
          <p:nvPr>
            <p:ph type="sldImg"/>
          </p:nvPr>
        </p:nvSpPr>
        <p:spPr>
          <a:xfrm>
            <a:off x="1190625" y="693738"/>
            <a:ext cx="4629150" cy="3471862"/>
          </a:xfrm>
          <a:ln/>
        </p:spPr>
      </p:sp>
      <p:sp>
        <p:nvSpPr>
          <p:cNvPr id="509955" name="Rectangle 3"/>
          <p:cNvSpPr>
            <a:spLocks noGrp="1" noChangeArrowheads="1"/>
          </p:cNvSpPr>
          <p:nvPr>
            <p:ph type="body" idx="1"/>
          </p:nvPr>
        </p:nvSpPr>
        <p:spPr>
          <a:xfrm>
            <a:off x="923926" y="4397377"/>
            <a:ext cx="5162550" cy="4164013"/>
          </a:xfrm>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9C5A8D1-5C1F-4CFF-9EC3-329EF58C0C52}" type="slidenum">
              <a:rPr lang="en-US"/>
              <a:pPr/>
              <a:t>16</a:t>
            </a:fld>
            <a:endParaRPr lang="en-US"/>
          </a:p>
        </p:txBody>
      </p:sp>
      <p:sp>
        <p:nvSpPr>
          <p:cNvPr id="509954" name="Rectangle 2"/>
          <p:cNvSpPr>
            <a:spLocks noGrp="1" noRot="1" noChangeAspect="1" noChangeArrowheads="1" noTextEdit="1"/>
          </p:cNvSpPr>
          <p:nvPr>
            <p:ph type="sldImg"/>
          </p:nvPr>
        </p:nvSpPr>
        <p:spPr>
          <a:xfrm>
            <a:off x="1190625" y="693738"/>
            <a:ext cx="4629150" cy="3471862"/>
          </a:xfrm>
          <a:ln/>
        </p:spPr>
      </p:sp>
      <p:sp>
        <p:nvSpPr>
          <p:cNvPr id="509955" name="Rectangle 3"/>
          <p:cNvSpPr>
            <a:spLocks noGrp="1" noChangeArrowheads="1"/>
          </p:cNvSpPr>
          <p:nvPr>
            <p:ph type="body" idx="1"/>
          </p:nvPr>
        </p:nvSpPr>
        <p:spPr>
          <a:xfrm>
            <a:off x="923926" y="4397377"/>
            <a:ext cx="5162550" cy="4164013"/>
          </a:xfrm>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B5E40E2-3022-4AC5-9B8A-B6260DB1B884}" type="slidenum">
              <a:rPr lang="en-US"/>
              <a:pPr/>
              <a:t>17</a:t>
            </a:fld>
            <a:endParaRPr lang="en-US"/>
          </a:p>
        </p:txBody>
      </p:sp>
      <p:sp>
        <p:nvSpPr>
          <p:cNvPr id="957442" name="Rectangle 2"/>
          <p:cNvSpPr>
            <a:spLocks noGrp="1" noRot="1" noChangeAspect="1" noChangeArrowheads="1" noTextEdit="1"/>
          </p:cNvSpPr>
          <p:nvPr>
            <p:ph type="sldImg"/>
          </p:nvPr>
        </p:nvSpPr>
        <p:spPr>
          <a:xfrm>
            <a:off x="1181100" y="696913"/>
            <a:ext cx="4649788" cy="3487737"/>
          </a:xfrm>
          <a:ln/>
        </p:spPr>
      </p:sp>
      <p:sp>
        <p:nvSpPr>
          <p:cNvPr id="957443" name="Rectangle 3"/>
          <p:cNvSpPr>
            <a:spLocks noGrp="1" noChangeArrowheads="1"/>
          </p:cNvSpPr>
          <p:nvPr>
            <p:ph type="body" idx="1"/>
          </p:nvPr>
        </p:nvSpPr>
        <p:spPr>
          <a:xfrm>
            <a:off x="701675" y="4414838"/>
            <a:ext cx="5607050" cy="4184650"/>
          </a:xfrm>
        </p:spPr>
        <p:txBody>
          <a:bodyPr/>
          <a:lstStyle/>
          <a:p>
            <a:endParaRPr lang="en-US" sz="1000" dirty="0">
              <a:latin typeface="Times New Roman" pitchFamily="18"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9C5A8D1-5C1F-4CFF-9EC3-329EF58C0C52}" type="slidenum">
              <a:rPr lang="en-US"/>
              <a:pPr/>
              <a:t>18</a:t>
            </a:fld>
            <a:endParaRPr lang="en-US"/>
          </a:p>
        </p:txBody>
      </p:sp>
      <p:sp>
        <p:nvSpPr>
          <p:cNvPr id="509954" name="Rectangle 2"/>
          <p:cNvSpPr>
            <a:spLocks noGrp="1" noRot="1" noChangeAspect="1" noChangeArrowheads="1" noTextEdit="1"/>
          </p:cNvSpPr>
          <p:nvPr>
            <p:ph type="sldImg"/>
          </p:nvPr>
        </p:nvSpPr>
        <p:spPr>
          <a:xfrm>
            <a:off x="1190625" y="693738"/>
            <a:ext cx="4629150" cy="3471862"/>
          </a:xfrm>
          <a:ln/>
        </p:spPr>
      </p:sp>
      <p:sp>
        <p:nvSpPr>
          <p:cNvPr id="509955" name="Rectangle 3"/>
          <p:cNvSpPr>
            <a:spLocks noGrp="1" noChangeArrowheads="1"/>
          </p:cNvSpPr>
          <p:nvPr>
            <p:ph type="body" idx="1"/>
          </p:nvPr>
        </p:nvSpPr>
        <p:spPr>
          <a:xfrm>
            <a:off x="923926" y="4397377"/>
            <a:ext cx="5162550" cy="4164013"/>
          </a:xfrm>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304800" y="6248400"/>
            <a:ext cx="26670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anchor="ctr"/>
          <a:lstStyle/>
          <a:p>
            <a:pPr algn="ctr" fontAlgn="auto">
              <a:spcBef>
                <a:spcPts val="0"/>
              </a:spcBef>
              <a:spcAft>
                <a:spcPts val="0"/>
              </a:spcAft>
              <a:defRPr/>
            </a:pPr>
            <a:endParaRPr lang="en-US" dirty="0"/>
          </a:p>
        </p:txBody>
      </p:sp>
      <p:pic>
        <p:nvPicPr>
          <p:cNvPr id="5" name="Picture 8" descr="horizontal-logo-green-text.jpg"/>
          <p:cNvPicPr>
            <a:picLocks noChangeAspect="1"/>
          </p:cNvPicPr>
          <p:nvPr userDrawn="1"/>
        </p:nvPicPr>
        <p:blipFill>
          <a:blip r:embed="rId3" cstate="print"/>
          <a:srcRect/>
          <a:stretch>
            <a:fillRect/>
          </a:stretch>
        </p:blipFill>
        <p:spPr bwMode="auto">
          <a:xfrm>
            <a:off x="1905000" y="304800"/>
            <a:ext cx="5334000" cy="892175"/>
          </a:xfrm>
          <a:prstGeom prst="rect">
            <a:avLst/>
          </a:prstGeom>
          <a:noFill/>
          <a:ln w="9525">
            <a:noFill/>
            <a:miter lim="800000"/>
            <a:headEnd/>
            <a:tailEnd/>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No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Footer Placeholder 2"/>
          <p:cNvSpPr>
            <a:spLocks noGrp="1"/>
          </p:cNvSpPr>
          <p:nvPr>
            <p:ph type="ftr" sz="quarter" idx="10"/>
          </p:nvPr>
        </p:nvSpPr>
        <p:spPr/>
        <p:txBody>
          <a:bodyPr/>
          <a:lstStyle/>
          <a:p>
            <a:pPr>
              <a:defRPr/>
            </a:pPr>
            <a:r>
              <a:rPr lang="en-US" dirty="0" smtClean="0"/>
              <a:t>Energy Facts 2011</a:t>
            </a:r>
            <a:endParaRPr lang="en-US" dirty="0"/>
          </a:p>
        </p:txBody>
      </p:sp>
      <p:sp>
        <p:nvSpPr>
          <p:cNvPr id="4" name="Slide Number Placeholder 3"/>
          <p:cNvSpPr>
            <a:spLocks noGrp="1"/>
          </p:cNvSpPr>
          <p:nvPr>
            <p:ph type="sldNum" sz="quarter" idx="11"/>
          </p:nvPr>
        </p:nvSpPr>
        <p:spPr/>
        <p:txBody>
          <a:bodyPr/>
          <a:lstStyle/>
          <a:p>
            <a:pPr>
              <a:defRPr/>
            </a:pPr>
            <a:fld id="{6EEA275D-5A49-48A8-817D-44C3EA0A3A2F}" type="slidenum">
              <a:rPr lang="en-US" smtClean="0"/>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5" name="Rectangle 21"/>
          <p:cNvSpPr>
            <a:spLocks noChangeArrowheads="1"/>
          </p:cNvSpPr>
          <p:nvPr userDrawn="1"/>
        </p:nvSpPr>
        <p:spPr bwMode="auto">
          <a:xfrm>
            <a:off x="0" y="0"/>
            <a:ext cx="9144000" cy="6858000"/>
          </a:xfrm>
          <a:prstGeom prst="rect">
            <a:avLst/>
          </a:prstGeom>
          <a:gradFill rotWithShape="1">
            <a:gsLst>
              <a:gs pos="0">
                <a:srgbClr val="D9F0FF"/>
              </a:gs>
              <a:gs pos="100000">
                <a:srgbClr val="D6D6D8"/>
              </a:gs>
            </a:gsLst>
            <a:lin ang="5400000" scaled="1"/>
          </a:gradFill>
          <a:ln w="9525">
            <a:solidFill>
              <a:schemeClr val="tx1"/>
            </a:solidFill>
            <a:miter lim="800000"/>
            <a:headEnd/>
            <a:tailEnd/>
          </a:ln>
          <a:effectLst/>
        </p:spPr>
        <p:txBody>
          <a:bodyPr wrap="none" lIns="82048" tIns="41025" rIns="82048" bIns="41025" anchor="ctr"/>
          <a:lstStyle/>
          <a:p>
            <a:pPr defTabSz="914501"/>
            <a:endParaRPr lang="en-US" dirty="0"/>
          </a:p>
        </p:txBody>
      </p:sp>
      <p:sp>
        <p:nvSpPr>
          <p:cNvPr id="4" name="Slide Number Placeholder 3"/>
          <p:cNvSpPr>
            <a:spLocks noGrp="1"/>
          </p:cNvSpPr>
          <p:nvPr>
            <p:ph type="sldNum" sz="quarter" idx="11"/>
          </p:nvPr>
        </p:nvSpPr>
        <p:spPr/>
        <p:txBody>
          <a:bodyPr/>
          <a:lstStyle/>
          <a:p>
            <a:pPr>
              <a:defRPr/>
            </a:pPr>
            <a:fld id="{6EEA275D-5A49-48A8-817D-44C3EA0A3A2F}" type="slidenum">
              <a:rPr lang="en-US" smtClean="0"/>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52425" y="866775"/>
            <a:ext cx="8410575" cy="52593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itle 6"/>
          <p:cNvSpPr>
            <a:spLocks noGrp="1"/>
          </p:cNvSpPr>
          <p:nvPr>
            <p:ph type="title"/>
          </p:nvPr>
        </p:nvSpPr>
        <p:spPr/>
        <p:txBody>
          <a:bodyPr/>
          <a:lstStyle/>
          <a:p>
            <a:r>
              <a:rPr lang="en-US" smtClean="0"/>
              <a:t>Click to edit Master title style</a:t>
            </a:r>
            <a:endParaRPr lang="en-US"/>
          </a:p>
        </p:txBody>
      </p:sp>
      <p:sp>
        <p:nvSpPr>
          <p:cNvPr id="4" name="Footer Placeholder 4"/>
          <p:cNvSpPr>
            <a:spLocks noGrp="1"/>
          </p:cNvSpPr>
          <p:nvPr>
            <p:ph type="ftr" sz="quarter" idx="10"/>
          </p:nvPr>
        </p:nvSpPr>
        <p:spPr/>
        <p:txBody>
          <a:bodyPr/>
          <a:lstStyle>
            <a:lvl1pPr>
              <a:defRPr/>
            </a:lvl1pPr>
          </a:lstStyle>
          <a:p>
            <a:pPr>
              <a:defRPr/>
            </a:pPr>
            <a:r>
              <a:rPr lang="en-US" dirty="0"/>
              <a:t>Office of Science FY 2011 Budget</a:t>
            </a:r>
          </a:p>
        </p:txBody>
      </p:sp>
      <p:sp>
        <p:nvSpPr>
          <p:cNvPr id="5" name="Slide Number Placeholder 5"/>
          <p:cNvSpPr>
            <a:spLocks noGrp="1"/>
          </p:cNvSpPr>
          <p:nvPr>
            <p:ph type="sldNum" sz="quarter" idx="11"/>
          </p:nvPr>
        </p:nvSpPr>
        <p:spPr/>
        <p:txBody>
          <a:bodyPr/>
          <a:lstStyle>
            <a:lvl1pPr>
              <a:defRPr/>
            </a:lvl1pPr>
          </a:lstStyle>
          <a:p>
            <a:pPr>
              <a:defRPr/>
            </a:pPr>
            <a:fld id="{21722FF3-B2FF-4B9D-A1FC-2641F0BD8CF1}"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7" cstate="print"/>
          <a:srcRect/>
          <a:stretch>
            <a:fillRect/>
          </a:stretch>
        </a:blipFill>
        <a:effectLst/>
      </p:bgPr>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0" y="87089"/>
            <a:ext cx="9144000" cy="598714"/>
          </a:xfrm>
          <a:prstGeom prst="rect">
            <a:avLst/>
          </a:prstGeom>
          <a:noFill/>
          <a:ln w="9525">
            <a:noFill/>
            <a:miter lim="800000"/>
            <a:headEnd/>
            <a:tailEnd/>
          </a:ln>
        </p:spPr>
        <p:txBody>
          <a:bodyPr vert="horz" wrap="square" lIns="91429" tIns="45714" rIns="91429" bIns="45714" numCol="1" anchor="ctr" anchorCtr="0" compatLnSpc="1">
            <a:prstTxWarp prst="textNoShape">
              <a:avLst/>
            </a:prstTxWarp>
          </a:bodyPr>
          <a:lstStyle/>
          <a:p>
            <a:pPr lvl="0"/>
            <a:r>
              <a:rPr lang="en-US" dirty="0" smtClean="0"/>
              <a:t>Click to Insert Title</a:t>
            </a:r>
          </a:p>
        </p:txBody>
      </p:sp>
      <p:sp>
        <p:nvSpPr>
          <p:cNvPr id="7" name="Footer Placeholder 4"/>
          <p:cNvSpPr>
            <a:spLocks noGrp="1"/>
          </p:cNvSpPr>
          <p:nvPr>
            <p:ph type="ftr" sz="quarter" idx="3"/>
          </p:nvPr>
        </p:nvSpPr>
        <p:spPr>
          <a:xfrm>
            <a:off x="3124200" y="6353970"/>
            <a:ext cx="5334000" cy="365125"/>
          </a:xfrm>
          <a:prstGeom prst="rect">
            <a:avLst/>
          </a:prstGeom>
        </p:spPr>
        <p:txBody>
          <a:bodyPr vert="horz" lIns="91429" tIns="45714" rIns="91429" bIns="45714" rtlCol="0" anchor="ctr"/>
          <a:lstStyle>
            <a:lvl1pPr algn="r" fontAlgn="auto">
              <a:spcBef>
                <a:spcPts val="0"/>
              </a:spcBef>
              <a:spcAft>
                <a:spcPts val="0"/>
              </a:spcAft>
              <a:defRPr sz="1100">
                <a:solidFill>
                  <a:srgbClr val="106636"/>
                </a:solidFill>
                <a:latin typeface="Arial" pitchFamily="34" charset="0"/>
                <a:cs typeface="Arial" pitchFamily="34" charset="0"/>
              </a:defRPr>
            </a:lvl1pPr>
          </a:lstStyle>
          <a:p>
            <a:pPr>
              <a:defRPr/>
            </a:pPr>
            <a:r>
              <a:rPr lang="en-US" smtClean="0"/>
              <a:t>Energy Facts 2010</a:t>
            </a:r>
            <a:endParaRPr lang="en-US" dirty="0"/>
          </a:p>
        </p:txBody>
      </p:sp>
      <p:sp>
        <p:nvSpPr>
          <p:cNvPr id="8" name="Slide Number Placeholder 5"/>
          <p:cNvSpPr>
            <a:spLocks noGrp="1"/>
          </p:cNvSpPr>
          <p:nvPr>
            <p:ph type="sldNum" sz="quarter" idx="4"/>
          </p:nvPr>
        </p:nvSpPr>
        <p:spPr>
          <a:xfrm>
            <a:off x="8413750" y="6353970"/>
            <a:ext cx="381000" cy="365125"/>
          </a:xfrm>
          <a:prstGeom prst="rect">
            <a:avLst/>
          </a:prstGeom>
        </p:spPr>
        <p:txBody>
          <a:bodyPr vert="horz" lIns="91429" tIns="45714" rIns="91429" bIns="45714" rtlCol="0" anchor="ctr"/>
          <a:lstStyle>
            <a:lvl1pPr algn="r" fontAlgn="auto">
              <a:spcBef>
                <a:spcPts val="0"/>
              </a:spcBef>
              <a:spcAft>
                <a:spcPts val="0"/>
              </a:spcAft>
              <a:defRPr sz="1100">
                <a:solidFill>
                  <a:srgbClr val="106636"/>
                </a:solidFill>
                <a:latin typeface="Arial" pitchFamily="34" charset="0"/>
                <a:cs typeface="Arial" pitchFamily="34" charset="0"/>
              </a:defRPr>
            </a:lvl1pPr>
          </a:lstStyle>
          <a:p>
            <a:pPr>
              <a:defRPr/>
            </a:pPr>
            <a:fld id="{6EEA275D-5A49-48A8-817D-44C3EA0A3A2F}"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3793" r:id="rId1"/>
    <p:sldLayoutId id="2147483799" r:id="rId2"/>
    <p:sldLayoutId id="2147483800" r:id="rId3"/>
    <p:sldLayoutId id="2147483801" r:id="rId4"/>
    <p:sldLayoutId id="2147483802" r:id="rId5"/>
  </p:sldLayoutIdLst>
  <p:hf hdr="0" dt="0"/>
  <p:txStyles>
    <p:titleStyle>
      <a:lvl1pPr algn="ctr" rtl="0" eaLnBrk="0" fontAlgn="base" hangingPunct="0">
        <a:spcBef>
          <a:spcPct val="0"/>
        </a:spcBef>
        <a:spcAft>
          <a:spcPct val="0"/>
        </a:spcAft>
        <a:defRPr sz="2400" kern="1200" baseline="0">
          <a:solidFill>
            <a:srgbClr val="106636"/>
          </a:solidFill>
          <a:latin typeface="Arial" pitchFamily="34" charset="0"/>
          <a:ea typeface="+mj-ea"/>
          <a:cs typeface="Arial" pitchFamily="34" charset="0"/>
        </a:defRPr>
      </a:lvl1pPr>
      <a:lvl2pPr algn="ctr" rtl="0" eaLnBrk="0" fontAlgn="base" hangingPunct="0">
        <a:spcBef>
          <a:spcPct val="0"/>
        </a:spcBef>
        <a:spcAft>
          <a:spcPct val="0"/>
        </a:spcAft>
        <a:defRPr sz="2400">
          <a:solidFill>
            <a:srgbClr val="106636"/>
          </a:solidFill>
          <a:latin typeface="Arial" charset="0"/>
          <a:cs typeface="Arial" charset="0"/>
        </a:defRPr>
      </a:lvl2pPr>
      <a:lvl3pPr algn="ctr" rtl="0" eaLnBrk="0" fontAlgn="base" hangingPunct="0">
        <a:spcBef>
          <a:spcPct val="0"/>
        </a:spcBef>
        <a:spcAft>
          <a:spcPct val="0"/>
        </a:spcAft>
        <a:defRPr sz="2400">
          <a:solidFill>
            <a:srgbClr val="106636"/>
          </a:solidFill>
          <a:latin typeface="Arial" charset="0"/>
          <a:cs typeface="Arial" charset="0"/>
        </a:defRPr>
      </a:lvl3pPr>
      <a:lvl4pPr algn="ctr" rtl="0" eaLnBrk="0" fontAlgn="base" hangingPunct="0">
        <a:spcBef>
          <a:spcPct val="0"/>
        </a:spcBef>
        <a:spcAft>
          <a:spcPct val="0"/>
        </a:spcAft>
        <a:defRPr sz="2400">
          <a:solidFill>
            <a:srgbClr val="106636"/>
          </a:solidFill>
          <a:latin typeface="Arial" charset="0"/>
          <a:cs typeface="Arial" charset="0"/>
        </a:defRPr>
      </a:lvl4pPr>
      <a:lvl5pPr algn="ctr" rtl="0" eaLnBrk="0" fontAlgn="base" hangingPunct="0">
        <a:spcBef>
          <a:spcPct val="0"/>
        </a:spcBef>
        <a:spcAft>
          <a:spcPct val="0"/>
        </a:spcAft>
        <a:defRPr sz="2400">
          <a:solidFill>
            <a:srgbClr val="106636"/>
          </a:solidFill>
          <a:latin typeface="Arial" charset="0"/>
          <a:cs typeface="Arial" charset="0"/>
        </a:defRPr>
      </a:lvl5pPr>
      <a:lvl6pPr marL="457146" algn="ctr" rtl="0" fontAlgn="base">
        <a:spcBef>
          <a:spcPct val="0"/>
        </a:spcBef>
        <a:spcAft>
          <a:spcPct val="0"/>
        </a:spcAft>
        <a:defRPr sz="2400">
          <a:solidFill>
            <a:srgbClr val="106636"/>
          </a:solidFill>
          <a:latin typeface="Arial" charset="0"/>
          <a:cs typeface="Arial" charset="0"/>
        </a:defRPr>
      </a:lvl6pPr>
      <a:lvl7pPr marL="914293" algn="ctr" rtl="0" fontAlgn="base">
        <a:spcBef>
          <a:spcPct val="0"/>
        </a:spcBef>
        <a:spcAft>
          <a:spcPct val="0"/>
        </a:spcAft>
        <a:defRPr sz="2400">
          <a:solidFill>
            <a:srgbClr val="106636"/>
          </a:solidFill>
          <a:latin typeface="Arial" charset="0"/>
          <a:cs typeface="Arial" charset="0"/>
        </a:defRPr>
      </a:lvl7pPr>
      <a:lvl8pPr marL="1371440" algn="ctr" rtl="0" fontAlgn="base">
        <a:spcBef>
          <a:spcPct val="0"/>
        </a:spcBef>
        <a:spcAft>
          <a:spcPct val="0"/>
        </a:spcAft>
        <a:defRPr sz="2400">
          <a:solidFill>
            <a:srgbClr val="106636"/>
          </a:solidFill>
          <a:latin typeface="Arial" charset="0"/>
          <a:cs typeface="Arial" charset="0"/>
        </a:defRPr>
      </a:lvl8pPr>
      <a:lvl9pPr marL="1828586" algn="ctr" rtl="0" fontAlgn="base">
        <a:spcBef>
          <a:spcPct val="0"/>
        </a:spcBef>
        <a:spcAft>
          <a:spcPct val="0"/>
        </a:spcAft>
        <a:defRPr sz="2400">
          <a:solidFill>
            <a:srgbClr val="106636"/>
          </a:solidFill>
          <a:latin typeface="Arial" charset="0"/>
          <a:cs typeface="Arial" charset="0"/>
        </a:defRPr>
      </a:lvl9pPr>
    </p:titleStyle>
    <p:bodyStyle>
      <a:lvl1pPr marL="342860" indent="-342860" algn="l" rtl="0" eaLnBrk="0" fontAlgn="base" hangingPunct="0">
        <a:spcBef>
          <a:spcPct val="20000"/>
        </a:spcBef>
        <a:spcAft>
          <a:spcPct val="0"/>
        </a:spcAft>
        <a:buFont typeface="Arial" charset="0"/>
        <a:buChar char="•"/>
        <a:defRPr sz="2400" b="1" kern="1200">
          <a:solidFill>
            <a:srgbClr val="146737"/>
          </a:solidFill>
          <a:latin typeface="Arial" pitchFamily="34" charset="0"/>
          <a:ea typeface="+mn-ea"/>
          <a:cs typeface="Arial" pitchFamily="34" charset="0"/>
        </a:defRPr>
      </a:lvl1pPr>
      <a:lvl2pPr marL="742863" indent="-285717" algn="l" rtl="0" eaLnBrk="0" fontAlgn="base" hangingPunct="0">
        <a:spcBef>
          <a:spcPct val="20000"/>
        </a:spcBef>
        <a:spcAft>
          <a:spcPct val="0"/>
        </a:spcAft>
        <a:buFont typeface="Arial" charset="0"/>
        <a:buChar char="–"/>
        <a:defRPr sz="2200" kern="1200">
          <a:solidFill>
            <a:srgbClr val="404040"/>
          </a:solidFill>
          <a:latin typeface="Arial" pitchFamily="34" charset="0"/>
          <a:ea typeface="+mn-ea"/>
          <a:cs typeface="Arial" pitchFamily="34" charset="0"/>
        </a:defRPr>
      </a:lvl2pPr>
      <a:lvl3pPr marL="1142867" indent="-228573"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3pPr>
      <a:lvl4pPr marL="1600013" indent="-228573"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4pPr>
      <a:lvl5pPr marL="2057159" indent="-228573"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5pPr>
      <a:lvl6pPr marL="2514306"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53"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99"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46"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93" rtl="0" eaLnBrk="1" latinLnBrk="0" hangingPunct="1">
        <a:defRPr sz="1800" kern="1200">
          <a:solidFill>
            <a:schemeClr val="tx1"/>
          </a:solidFill>
          <a:latin typeface="+mn-lt"/>
          <a:ea typeface="+mn-ea"/>
          <a:cs typeface="+mn-cs"/>
        </a:defRPr>
      </a:lvl1pPr>
      <a:lvl2pPr marL="457146" algn="l" defTabSz="914293" rtl="0" eaLnBrk="1" latinLnBrk="0" hangingPunct="1">
        <a:defRPr sz="1800" kern="1200">
          <a:solidFill>
            <a:schemeClr val="tx1"/>
          </a:solidFill>
          <a:latin typeface="+mn-lt"/>
          <a:ea typeface="+mn-ea"/>
          <a:cs typeface="+mn-cs"/>
        </a:defRPr>
      </a:lvl2pPr>
      <a:lvl3pPr marL="914293" algn="l" defTabSz="914293" rtl="0" eaLnBrk="1" latinLnBrk="0" hangingPunct="1">
        <a:defRPr sz="1800" kern="1200">
          <a:solidFill>
            <a:schemeClr val="tx1"/>
          </a:solidFill>
          <a:latin typeface="+mn-lt"/>
          <a:ea typeface="+mn-ea"/>
          <a:cs typeface="+mn-cs"/>
        </a:defRPr>
      </a:lvl3pPr>
      <a:lvl4pPr marL="1371440" algn="l" defTabSz="914293" rtl="0" eaLnBrk="1" latinLnBrk="0" hangingPunct="1">
        <a:defRPr sz="1800" kern="1200">
          <a:solidFill>
            <a:schemeClr val="tx1"/>
          </a:solidFill>
          <a:latin typeface="+mn-lt"/>
          <a:ea typeface="+mn-ea"/>
          <a:cs typeface="+mn-cs"/>
        </a:defRPr>
      </a:lvl4pPr>
      <a:lvl5pPr marL="1828586" algn="l" defTabSz="914293" rtl="0" eaLnBrk="1" latinLnBrk="0" hangingPunct="1">
        <a:defRPr sz="1800" kern="1200">
          <a:solidFill>
            <a:schemeClr val="tx1"/>
          </a:solidFill>
          <a:latin typeface="+mn-lt"/>
          <a:ea typeface="+mn-ea"/>
          <a:cs typeface="+mn-cs"/>
        </a:defRPr>
      </a:lvl5pPr>
      <a:lvl6pPr marL="2285733" algn="l" defTabSz="914293" rtl="0" eaLnBrk="1" latinLnBrk="0" hangingPunct="1">
        <a:defRPr sz="1800" kern="1200">
          <a:solidFill>
            <a:schemeClr val="tx1"/>
          </a:solidFill>
          <a:latin typeface="+mn-lt"/>
          <a:ea typeface="+mn-ea"/>
          <a:cs typeface="+mn-cs"/>
        </a:defRPr>
      </a:lvl6pPr>
      <a:lvl7pPr marL="2742879" algn="l" defTabSz="914293" rtl="0" eaLnBrk="1" latinLnBrk="0" hangingPunct="1">
        <a:defRPr sz="1800" kern="1200">
          <a:solidFill>
            <a:schemeClr val="tx1"/>
          </a:solidFill>
          <a:latin typeface="+mn-lt"/>
          <a:ea typeface="+mn-ea"/>
          <a:cs typeface="+mn-cs"/>
        </a:defRPr>
      </a:lvl7pPr>
      <a:lvl8pPr marL="3200026" algn="l" defTabSz="914293" rtl="0" eaLnBrk="1" latinLnBrk="0" hangingPunct="1">
        <a:defRPr sz="1800" kern="1200">
          <a:solidFill>
            <a:schemeClr val="tx1"/>
          </a:solidFill>
          <a:latin typeface="+mn-lt"/>
          <a:ea typeface="+mn-ea"/>
          <a:cs typeface="+mn-cs"/>
        </a:defRPr>
      </a:lvl8pPr>
      <a:lvl9pPr marL="3657172" algn="l" defTabSz="91429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science.energy.gov/sc-2/presentations-and-testimony/"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2" Type="http://schemas.openxmlformats.org/officeDocument/2006/relationships/image" Target="../media/image29.gi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41.wmf"/><Relationship Id="rId5" Type="http://schemas.openxmlformats.org/officeDocument/2006/relationships/image" Target="../media/image40.wmf"/><Relationship Id="rId4" Type="http://schemas.openxmlformats.org/officeDocument/2006/relationships/image" Target="../media/image39.wmf"/></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42.jpeg"/><Relationship Id="rId7" Type="http://schemas.openxmlformats.org/officeDocument/2006/relationships/image" Target="../media/image46.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44.jpeg"/><Relationship Id="rId10" Type="http://schemas.openxmlformats.org/officeDocument/2006/relationships/image" Target="../media/image48.png"/><Relationship Id="rId4" Type="http://schemas.openxmlformats.org/officeDocument/2006/relationships/image" Target="../media/image43.jpeg"/><Relationship Id="rId9" Type="http://schemas.openxmlformats.org/officeDocument/2006/relationships/image" Target="../media/image4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visibleearth.nasa.gov/view_rec.php?id=1438l" TargetMode="External"/><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12" Type="http://schemas.openxmlformats.org/officeDocument/2006/relationships/image" Target="../media/image60.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54.png"/><Relationship Id="rId11" Type="http://schemas.openxmlformats.org/officeDocument/2006/relationships/image" Target="../media/image59.png"/><Relationship Id="rId5" Type="http://schemas.openxmlformats.org/officeDocument/2006/relationships/image" Target="../media/image53.pn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jpeg"/></Relationships>
</file>

<file path=ppt/slides/_rels/slide2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jpeg"/><Relationship Id="rId7" Type="http://schemas.openxmlformats.org/officeDocument/2006/relationships/image" Target="../media/image67.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66.png"/><Relationship Id="rId11" Type="http://schemas.openxmlformats.org/officeDocument/2006/relationships/image" Target="../media/image71.jpeg"/><Relationship Id="rId5" Type="http://schemas.openxmlformats.org/officeDocument/2006/relationships/image" Target="../media/image65.png"/><Relationship Id="rId10" Type="http://schemas.openxmlformats.org/officeDocument/2006/relationships/image" Target="../media/image70.png"/><Relationship Id="rId4" Type="http://schemas.openxmlformats.org/officeDocument/2006/relationships/image" Target="../media/image64.png"/><Relationship Id="rId9" Type="http://schemas.openxmlformats.org/officeDocument/2006/relationships/image" Target="../media/image69.png"/></Relationships>
</file>

<file path=ppt/slides/_rels/slide27.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chart" Target="../charts/chart1.xml"/><Relationship Id="rId7" Type="http://schemas.openxmlformats.org/officeDocument/2006/relationships/image" Target="../media/image75.jpe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 Id="rId9" Type="http://schemas.openxmlformats.org/officeDocument/2006/relationships/image" Target="../media/image77.jpeg"/></Relationships>
</file>

<file path=ppt/slides/_rels/slide28.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89.jpeg"/><Relationship Id="rId18" Type="http://schemas.openxmlformats.org/officeDocument/2006/relationships/image" Target="../media/image93.jpeg"/><Relationship Id="rId26" Type="http://schemas.openxmlformats.org/officeDocument/2006/relationships/image" Target="../media/image101.png"/><Relationship Id="rId3" Type="http://schemas.openxmlformats.org/officeDocument/2006/relationships/image" Target="../media/image79.png"/><Relationship Id="rId21" Type="http://schemas.openxmlformats.org/officeDocument/2006/relationships/image" Target="../media/image96.png"/><Relationship Id="rId7" Type="http://schemas.openxmlformats.org/officeDocument/2006/relationships/image" Target="../media/image83.png"/><Relationship Id="rId12" Type="http://schemas.openxmlformats.org/officeDocument/2006/relationships/image" Target="../media/image88.png"/><Relationship Id="rId17" Type="http://schemas.openxmlformats.org/officeDocument/2006/relationships/image" Target="../media/image92.gif"/><Relationship Id="rId25" Type="http://schemas.openxmlformats.org/officeDocument/2006/relationships/image" Target="../media/image100.png"/><Relationship Id="rId33" Type="http://schemas.openxmlformats.org/officeDocument/2006/relationships/image" Target="../media/image108.png"/><Relationship Id="rId2" Type="http://schemas.openxmlformats.org/officeDocument/2006/relationships/image" Target="../media/image78.png"/><Relationship Id="rId16" Type="http://schemas.openxmlformats.org/officeDocument/2006/relationships/image" Target="../media/image91.png"/><Relationship Id="rId20" Type="http://schemas.openxmlformats.org/officeDocument/2006/relationships/image" Target="../media/image95.gif"/><Relationship Id="rId29" Type="http://schemas.openxmlformats.org/officeDocument/2006/relationships/image" Target="../media/image104.png"/><Relationship Id="rId1" Type="http://schemas.openxmlformats.org/officeDocument/2006/relationships/slideLayout" Target="../slideLayouts/slideLayout4.xml"/><Relationship Id="rId6" Type="http://schemas.openxmlformats.org/officeDocument/2006/relationships/image" Target="../media/image82.jpeg"/><Relationship Id="rId11" Type="http://schemas.openxmlformats.org/officeDocument/2006/relationships/image" Target="../media/image87.png"/><Relationship Id="rId24" Type="http://schemas.openxmlformats.org/officeDocument/2006/relationships/image" Target="../media/image99.png"/><Relationship Id="rId32" Type="http://schemas.openxmlformats.org/officeDocument/2006/relationships/image" Target="../media/image107.png"/><Relationship Id="rId5" Type="http://schemas.openxmlformats.org/officeDocument/2006/relationships/image" Target="../media/image81.jpeg"/><Relationship Id="rId15" Type="http://schemas.openxmlformats.org/officeDocument/2006/relationships/hyperlink" Target="http://www.neteffect.com/" TargetMode="External"/><Relationship Id="rId23" Type="http://schemas.openxmlformats.org/officeDocument/2006/relationships/image" Target="../media/image98.png"/><Relationship Id="rId28" Type="http://schemas.openxmlformats.org/officeDocument/2006/relationships/image" Target="../media/image103.png"/><Relationship Id="rId10" Type="http://schemas.openxmlformats.org/officeDocument/2006/relationships/image" Target="../media/image86.png"/><Relationship Id="rId19" Type="http://schemas.openxmlformats.org/officeDocument/2006/relationships/image" Target="../media/image94.gif"/><Relationship Id="rId31" Type="http://schemas.openxmlformats.org/officeDocument/2006/relationships/image" Target="../media/image106.png"/><Relationship Id="rId4" Type="http://schemas.openxmlformats.org/officeDocument/2006/relationships/image" Target="../media/image80.png"/><Relationship Id="rId9" Type="http://schemas.openxmlformats.org/officeDocument/2006/relationships/image" Target="../media/image85.png"/><Relationship Id="rId14" Type="http://schemas.openxmlformats.org/officeDocument/2006/relationships/image" Target="../media/image90.png"/><Relationship Id="rId22" Type="http://schemas.openxmlformats.org/officeDocument/2006/relationships/image" Target="../media/image97.png"/><Relationship Id="rId27" Type="http://schemas.openxmlformats.org/officeDocument/2006/relationships/image" Target="../media/image102.png"/><Relationship Id="rId30" Type="http://schemas.openxmlformats.org/officeDocument/2006/relationships/image" Target="../media/image105.png"/></Relationships>
</file>

<file path=ppt/slides/_rels/slide29.xml.rels><?xml version="1.0" encoding="UTF-8" standalone="yes"?>
<Relationships xmlns="http://schemas.openxmlformats.org/package/2006/relationships"><Relationship Id="rId8" Type="http://schemas.openxmlformats.org/officeDocument/2006/relationships/image" Target="../media/image114.png"/><Relationship Id="rId13" Type="http://schemas.openxmlformats.org/officeDocument/2006/relationships/image" Target="../media/image119.jpeg"/><Relationship Id="rId3" Type="http://schemas.openxmlformats.org/officeDocument/2006/relationships/image" Target="../media/image109.png"/><Relationship Id="rId7" Type="http://schemas.openxmlformats.org/officeDocument/2006/relationships/image" Target="../media/image113.jpeg"/><Relationship Id="rId12" Type="http://schemas.openxmlformats.org/officeDocument/2006/relationships/image" Target="../media/image118.png"/><Relationship Id="rId2" Type="http://schemas.openxmlformats.org/officeDocument/2006/relationships/hyperlink" Target="http://smarttruckbrands.com/" TargetMode="External"/><Relationship Id="rId1" Type="http://schemas.openxmlformats.org/officeDocument/2006/relationships/slideLayout" Target="../slideLayouts/slideLayout4.xml"/><Relationship Id="rId6" Type="http://schemas.openxmlformats.org/officeDocument/2006/relationships/image" Target="../media/image112.png"/><Relationship Id="rId11" Type="http://schemas.openxmlformats.org/officeDocument/2006/relationships/image" Target="../media/image117.jpeg"/><Relationship Id="rId5" Type="http://schemas.openxmlformats.org/officeDocument/2006/relationships/image" Target="../media/image111.png"/><Relationship Id="rId10" Type="http://schemas.openxmlformats.org/officeDocument/2006/relationships/image" Target="../media/image116.jpeg"/><Relationship Id="rId4" Type="http://schemas.openxmlformats.org/officeDocument/2006/relationships/image" Target="../media/image110.jpeg"/><Relationship Id="rId9" Type="http://schemas.openxmlformats.org/officeDocument/2006/relationships/image" Target="../media/image115.jpeg"/><Relationship Id="rId14" Type="http://schemas.openxmlformats.org/officeDocument/2006/relationships/image" Target="../media/image120.jpeg"/></Relationships>
</file>

<file path=ppt/slides/_rels/slide3.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jpeg"/><Relationship Id="rId9" Type="http://schemas.openxmlformats.org/officeDocument/2006/relationships/image" Target="../media/image11.jpeg"/></Relationships>
</file>

<file path=ppt/slides/_rels/slide30.xml.rels><?xml version="1.0" encoding="UTF-8" standalone="yes"?>
<Relationships xmlns="http://schemas.openxmlformats.org/package/2006/relationships"><Relationship Id="rId8" Type="http://schemas.openxmlformats.org/officeDocument/2006/relationships/image" Target="../media/image125.png"/><Relationship Id="rId3" Type="http://schemas.openxmlformats.org/officeDocument/2006/relationships/image" Target="../media/image112.png"/><Relationship Id="rId7" Type="http://schemas.openxmlformats.org/officeDocument/2006/relationships/image" Target="../media/image124.jpeg"/><Relationship Id="rId2" Type="http://schemas.openxmlformats.org/officeDocument/2006/relationships/image" Target="../media/image114.png"/><Relationship Id="rId1" Type="http://schemas.openxmlformats.org/officeDocument/2006/relationships/slideLayout" Target="../slideLayouts/slideLayout4.xml"/><Relationship Id="rId6" Type="http://schemas.openxmlformats.org/officeDocument/2006/relationships/image" Target="../media/image123.jpeg"/><Relationship Id="rId5" Type="http://schemas.openxmlformats.org/officeDocument/2006/relationships/image" Target="../media/image122.png"/><Relationship Id="rId4" Type="http://schemas.openxmlformats.org/officeDocument/2006/relationships/image" Target="../media/image121.jpeg"/><Relationship Id="rId9" Type="http://schemas.openxmlformats.org/officeDocument/2006/relationships/image" Target="../media/image126.jpeg"/></Relationships>
</file>

<file path=ppt/slides/_rels/slide31.xml.rels><?xml version="1.0" encoding="UTF-8" standalone="yes"?>
<Relationships xmlns="http://schemas.openxmlformats.org/package/2006/relationships"><Relationship Id="rId8" Type="http://schemas.openxmlformats.org/officeDocument/2006/relationships/image" Target="../media/image133.png"/><Relationship Id="rId13" Type="http://schemas.openxmlformats.org/officeDocument/2006/relationships/image" Target="../media/image138.png"/><Relationship Id="rId18" Type="http://schemas.openxmlformats.org/officeDocument/2006/relationships/image" Target="../media/image143.jpeg"/><Relationship Id="rId26" Type="http://schemas.openxmlformats.org/officeDocument/2006/relationships/image" Target="../media/image151.png"/><Relationship Id="rId39" Type="http://schemas.openxmlformats.org/officeDocument/2006/relationships/image" Target="../media/image162.png"/><Relationship Id="rId3" Type="http://schemas.openxmlformats.org/officeDocument/2006/relationships/image" Target="../media/image128.png"/><Relationship Id="rId21" Type="http://schemas.openxmlformats.org/officeDocument/2006/relationships/image" Target="../media/image146.png"/><Relationship Id="rId34" Type="http://schemas.openxmlformats.org/officeDocument/2006/relationships/image" Target="../media/image157.png"/><Relationship Id="rId42" Type="http://schemas.openxmlformats.org/officeDocument/2006/relationships/image" Target="../media/image73.jpeg"/><Relationship Id="rId7" Type="http://schemas.openxmlformats.org/officeDocument/2006/relationships/image" Target="../media/image132.png"/><Relationship Id="rId12" Type="http://schemas.openxmlformats.org/officeDocument/2006/relationships/image" Target="../media/image137.png"/><Relationship Id="rId17" Type="http://schemas.openxmlformats.org/officeDocument/2006/relationships/image" Target="../media/image142.png"/><Relationship Id="rId25" Type="http://schemas.openxmlformats.org/officeDocument/2006/relationships/image" Target="../media/image150.png"/><Relationship Id="rId33" Type="http://schemas.openxmlformats.org/officeDocument/2006/relationships/image" Target="../media/image156.png"/><Relationship Id="rId38" Type="http://schemas.openxmlformats.org/officeDocument/2006/relationships/image" Target="../media/image161.png"/><Relationship Id="rId2" Type="http://schemas.openxmlformats.org/officeDocument/2006/relationships/image" Target="../media/image127.png"/><Relationship Id="rId16" Type="http://schemas.openxmlformats.org/officeDocument/2006/relationships/image" Target="../media/image141.png"/><Relationship Id="rId20" Type="http://schemas.openxmlformats.org/officeDocument/2006/relationships/image" Target="../media/image145.png"/><Relationship Id="rId29" Type="http://schemas.openxmlformats.org/officeDocument/2006/relationships/image" Target="../media/image153.png"/><Relationship Id="rId41" Type="http://schemas.openxmlformats.org/officeDocument/2006/relationships/image" Target="../media/image72.jpeg"/><Relationship Id="rId1" Type="http://schemas.openxmlformats.org/officeDocument/2006/relationships/slideLayout" Target="../slideLayouts/slideLayout4.xml"/><Relationship Id="rId6" Type="http://schemas.openxmlformats.org/officeDocument/2006/relationships/image" Target="../media/image131.png"/><Relationship Id="rId11" Type="http://schemas.openxmlformats.org/officeDocument/2006/relationships/image" Target="../media/image136.png"/><Relationship Id="rId24" Type="http://schemas.openxmlformats.org/officeDocument/2006/relationships/image" Target="../media/image149.png"/><Relationship Id="rId32" Type="http://schemas.openxmlformats.org/officeDocument/2006/relationships/image" Target="../media/image155.jpeg"/><Relationship Id="rId37" Type="http://schemas.openxmlformats.org/officeDocument/2006/relationships/image" Target="../media/image160.png"/><Relationship Id="rId40" Type="http://schemas.openxmlformats.org/officeDocument/2006/relationships/image" Target="../media/image163.png"/><Relationship Id="rId5" Type="http://schemas.openxmlformats.org/officeDocument/2006/relationships/image" Target="../media/image130.png"/><Relationship Id="rId15" Type="http://schemas.openxmlformats.org/officeDocument/2006/relationships/image" Target="../media/image140.png"/><Relationship Id="rId23" Type="http://schemas.openxmlformats.org/officeDocument/2006/relationships/image" Target="../media/image148.png"/><Relationship Id="rId28" Type="http://schemas.openxmlformats.org/officeDocument/2006/relationships/hyperlink" Target="http://www.rockwellcollins.com/" TargetMode="External"/><Relationship Id="rId36" Type="http://schemas.openxmlformats.org/officeDocument/2006/relationships/image" Target="../media/image159.png"/><Relationship Id="rId10" Type="http://schemas.openxmlformats.org/officeDocument/2006/relationships/image" Target="../media/image135.png"/><Relationship Id="rId19" Type="http://schemas.openxmlformats.org/officeDocument/2006/relationships/image" Target="../media/image144.png"/><Relationship Id="rId31" Type="http://schemas.openxmlformats.org/officeDocument/2006/relationships/image" Target="../media/image154.png"/><Relationship Id="rId44" Type="http://schemas.openxmlformats.org/officeDocument/2006/relationships/image" Target="../media/image77.jpeg"/><Relationship Id="rId4" Type="http://schemas.openxmlformats.org/officeDocument/2006/relationships/image" Target="../media/image129.png"/><Relationship Id="rId9" Type="http://schemas.openxmlformats.org/officeDocument/2006/relationships/image" Target="../media/image134.png"/><Relationship Id="rId14" Type="http://schemas.openxmlformats.org/officeDocument/2006/relationships/image" Target="../media/image139.png"/><Relationship Id="rId22" Type="http://schemas.openxmlformats.org/officeDocument/2006/relationships/image" Target="../media/image147.png"/><Relationship Id="rId27" Type="http://schemas.openxmlformats.org/officeDocument/2006/relationships/image" Target="../media/image152.png"/><Relationship Id="rId30" Type="http://schemas.openxmlformats.org/officeDocument/2006/relationships/hyperlink" Target="http://www.bostonscientific.com/home.bsci" TargetMode="External"/><Relationship Id="rId35" Type="http://schemas.openxmlformats.org/officeDocument/2006/relationships/image" Target="../media/image158.png"/><Relationship Id="rId43" Type="http://schemas.openxmlformats.org/officeDocument/2006/relationships/image" Target="../media/image74.jpeg"/></Relationships>
</file>

<file path=ppt/slides/_rels/slide32.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png"/><Relationship Id="rId1" Type="http://schemas.openxmlformats.org/officeDocument/2006/relationships/slideLayout" Target="../slideLayouts/slideLayout5.xml"/><Relationship Id="rId4" Type="http://schemas.openxmlformats.org/officeDocument/2006/relationships/image" Target="../media/image166.png"/></Relationships>
</file>

<file path=ppt/slides/_rels/slide33.xml.rels><?xml version="1.0" encoding="UTF-8" standalone="yes"?>
<Relationships xmlns="http://schemas.openxmlformats.org/package/2006/relationships"><Relationship Id="rId8" Type="http://schemas.openxmlformats.org/officeDocument/2006/relationships/image" Target="../media/image172.jpeg"/><Relationship Id="rId13" Type="http://schemas.openxmlformats.org/officeDocument/2006/relationships/image" Target="../media/image177.png"/><Relationship Id="rId18" Type="http://schemas.openxmlformats.org/officeDocument/2006/relationships/image" Target="../media/image182.jpeg"/><Relationship Id="rId3" Type="http://schemas.openxmlformats.org/officeDocument/2006/relationships/image" Target="../media/image167.jpeg"/><Relationship Id="rId7" Type="http://schemas.openxmlformats.org/officeDocument/2006/relationships/image" Target="../media/image171.png"/><Relationship Id="rId12" Type="http://schemas.openxmlformats.org/officeDocument/2006/relationships/image" Target="../media/image176.jpeg"/><Relationship Id="rId17" Type="http://schemas.openxmlformats.org/officeDocument/2006/relationships/image" Target="../media/image181.jpeg"/><Relationship Id="rId2" Type="http://schemas.openxmlformats.org/officeDocument/2006/relationships/notesSlide" Target="../notesSlides/notesSlide16.xml"/><Relationship Id="rId16" Type="http://schemas.openxmlformats.org/officeDocument/2006/relationships/image" Target="../media/image180.jpeg"/><Relationship Id="rId1" Type="http://schemas.openxmlformats.org/officeDocument/2006/relationships/slideLayout" Target="../slideLayouts/slideLayout5.xml"/><Relationship Id="rId6" Type="http://schemas.openxmlformats.org/officeDocument/2006/relationships/image" Target="../media/image170.png"/><Relationship Id="rId11" Type="http://schemas.openxmlformats.org/officeDocument/2006/relationships/image" Target="../media/image175.jpeg"/><Relationship Id="rId5" Type="http://schemas.openxmlformats.org/officeDocument/2006/relationships/image" Target="../media/image169.png"/><Relationship Id="rId15" Type="http://schemas.openxmlformats.org/officeDocument/2006/relationships/image" Target="../media/image179.jpeg"/><Relationship Id="rId10" Type="http://schemas.openxmlformats.org/officeDocument/2006/relationships/image" Target="../media/image174.jpeg"/><Relationship Id="rId4" Type="http://schemas.openxmlformats.org/officeDocument/2006/relationships/image" Target="../media/image168.png"/><Relationship Id="rId9" Type="http://schemas.openxmlformats.org/officeDocument/2006/relationships/image" Target="../media/image173.jpeg"/><Relationship Id="rId14" Type="http://schemas.openxmlformats.org/officeDocument/2006/relationships/image" Target="../media/image178.jpeg"/></Relationships>
</file>

<file path=ppt/slides/_rels/slide34.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189.png"/><Relationship Id="rId3" Type="http://schemas.openxmlformats.org/officeDocument/2006/relationships/image" Target="../media/image184.jpeg"/><Relationship Id="rId7" Type="http://schemas.openxmlformats.org/officeDocument/2006/relationships/image" Target="../media/image188.jpe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187.jpeg"/><Relationship Id="rId5" Type="http://schemas.openxmlformats.org/officeDocument/2006/relationships/image" Target="../media/image186.png"/><Relationship Id="rId4" Type="http://schemas.openxmlformats.org/officeDocument/2006/relationships/image" Target="../media/image185.png"/></Relationships>
</file>

<file path=ppt/slides/_rels/slide37.xml.rels><?xml version="1.0" encoding="UTF-8" standalone="yes"?>
<Relationships xmlns="http://schemas.openxmlformats.org/package/2006/relationships"><Relationship Id="rId3" Type="http://schemas.openxmlformats.org/officeDocument/2006/relationships/hyperlink" Target="http://solarfuelshub.org/_media/split250.png?cache="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191.png"/><Relationship Id="rId4" Type="http://schemas.openxmlformats.org/officeDocument/2006/relationships/image" Target="../media/image190.png"/></Relationships>
</file>

<file path=ppt/slides/_rels/slide38.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194.png"/></Relationships>
</file>

<file path=ppt/slides/_rels/slide41.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19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4294967295"/>
          </p:nvPr>
        </p:nvSpPr>
        <p:spPr>
          <a:xfrm>
            <a:off x="1371600" y="3902441"/>
            <a:ext cx="6400800" cy="1200316"/>
          </a:xfrm>
          <a:prstGeom prst="rect">
            <a:avLst/>
          </a:prstGeom>
        </p:spPr>
        <p:txBody>
          <a:bodyPr lIns="91429" tIns="45714" rIns="91429" bIns="45714" rtlCol="0">
            <a:spAutoFit/>
          </a:bodyPr>
          <a:lstStyle/>
          <a:p>
            <a:pPr algn="ctr">
              <a:lnSpc>
                <a:spcPct val="90000"/>
              </a:lnSpc>
              <a:spcBef>
                <a:spcPts val="0"/>
              </a:spcBef>
              <a:buNone/>
            </a:pPr>
            <a:r>
              <a:rPr lang="en-US" sz="2000" b="0" dirty="0" smtClean="0">
                <a:solidFill>
                  <a:schemeClr val="tx1"/>
                </a:solidFill>
              </a:rPr>
              <a:t>Third Engineering Sustainability Workshop</a:t>
            </a:r>
            <a:br>
              <a:rPr lang="en-US" sz="2000" b="0" dirty="0" smtClean="0">
                <a:solidFill>
                  <a:schemeClr val="tx1"/>
                </a:solidFill>
              </a:rPr>
            </a:br>
            <a:r>
              <a:rPr lang="en-US" sz="2000" b="0" dirty="0" smtClean="0">
                <a:solidFill>
                  <a:schemeClr val="tx1"/>
                </a:solidFill>
              </a:rPr>
              <a:t>A. James Clark School of Engineering</a:t>
            </a:r>
          </a:p>
          <a:p>
            <a:pPr algn="ctr">
              <a:lnSpc>
                <a:spcPct val="90000"/>
              </a:lnSpc>
              <a:spcBef>
                <a:spcPts val="0"/>
              </a:spcBef>
              <a:buNone/>
            </a:pPr>
            <a:r>
              <a:rPr lang="en-US" sz="2000" b="0" dirty="0" smtClean="0">
                <a:solidFill>
                  <a:schemeClr val="tx1"/>
                </a:solidFill>
              </a:rPr>
              <a:t>University of Maryland</a:t>
            </a:r>
          </a:p>
          <a:p>
            <a:pPr algn="ctr">
              <a:lnSpc>
                <a:spcPct val="90000"/>
              </a:lnSpc>
              <a:spcBef>
                <a:spcPts val="0"/>
              </a:spcBef>
              <a:buNone/>
            </a:pPr>
            <a:r>
              <a:rPr lang="en-US" sz="2000" b="0" dirty="0" smtClean="0">
                <a:solidFill>
                  <a:schemeClr val="tx1"/>
                </a:solidFill>
              </a:rPr>
              <a:t>Earth Day – 22 April 2011</a:t>
            </a:r>
            <a:endParaRPr lang="en-US" sz="1800" b="0" dirty="0" smtClean="0">
              <a:solidFill>
                <a:schemeClr val="tx1"/>
              </a:solidFill>
            </a:endParaRPr>
          </a:p>
        </p:txBody>
      </p:sp>
      <p:sp useBgFill="1">
        <p:nvSpPr>
          <p:cNvPr id="3075" name="Title 3"/>
          <p:cNvSpPr>
            <a:spLocks noGrp="1"/>
          </p:cNvSpPr>
          <p:nvPr>
            <p:ph type="title" idx="4294967295"/>
          </p:nvPr>
        </p:nvSpPr>
        <p:spPr>
          <a:xfrm>
            <a:off x="84138" y="2140359"/>
            <a:ext cx="8978900" cy="1200329"/>
          </a:xfr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eaLnBrk="1" hangingPunct="1">
              <a:lnSpc>
                <a:spcPct val="90000"/>
              </a:lnSpc>
              <a:defRPr/>
            </a:pPr>
            <a:r>
              <a:rPr lang="en-US" sz="4000" b="1" spc="50" dirty="0" smtClean="0">
                <a:ln w="11430"/>
                <a:solidFill>
                  <a:srgbClr val="FF0000"/>
                </a:solidFill>
                <a:effectLst>
                  <a:outerShdw blurRad="76200" dist="50800" dir="5400000" algn="tl" rotWithShape="0">
                    <a:srgbClr val="000000">
                      <a:alpha val="65000"/>
                    </a:srgbClr>
                  </a:outerShdw>
                </a:effectLst>
                <a:latin typeface="+mn-lt"/>
              </a:rPr>
              <a:t>Developing a Research Agenda</a:t>
            </a:r>
            <a:br>
              <a:rPr lang="en-US" sz="4000" b="1" spc="50" dirty="0" smtClean="0">
                <a:ln w="11430"/>
                <a:solidFill>
                  <a:srgbClr val="FF0000"/>
                </a:solidFill>
                <a:effectLst>
                  <a:outerShdw blurRad="76200" dist="50800" dir="5400000" algn="tl" rotWithShape="0">
                    <a:srgbClr val="000000">
                      <a:alpha val="65000"/>
                    </a:srgbClr>
                  </a:outerShdw>
                </a:effectLst>
                <a:latin typeface="+mn-lt"/>
              </a:rPr>
            </a:br>
            <a:r>
              <a:rPr lang="en-US" sz="4000" b="1" spc="50" dirty="0" smtClean="0">
                <a:ln w="11430"/>
                <a:solidFill>
                  <a:srgbClr val="FF0000"/>
                </a:solidFill>
                <a:effectLst>
                  <a:outerShdw blurRad="76200" dist="50800" dir="5400000" algn="tl" rotWithShape="0">
                    <a:srgbClr val="000000">
                      <a:alpha val="65000"/>
                    </a:srgbClr>
                  </a:outerShdw>
                </a:effectLst>
                <a:latin typeface="+mn-lt"/>
              </a:rPr>
              <a:t>for our Energy Future</a:t>
            </a:r>
            <a:endParaRPr lang="en-US" sz="4000" b="1" i="1" spc="50" dirty="0" smtClean="0">
              <a:ln w="11430"/>
              <a:solidFill>
                <a:srgbClr val="FF0000"/>
              </a:solidFill>
              <a:effectLst>
                <a:outerShdw blurRad="76200" dist="50800" dir="5400000" algn="tl" rotWithShape="0">
                  <a:srgbClr val="000000">
                    <a:alpha val="65000"/>
                  </a:srgbClr>
                </a:outerShdw>
              </a:effectLst>
              <a:latin typeface="+mn-lt"/>
            </a:endParaRPr>
          </a:p>
        </p:txBody>
      </p:sp>
      <p:sp>
        <p:nvSpPr>
          <p:cNvPr id="8196" name="Rectangle 4"/>
          <p:cNvSpPr>
            <a:spLocks noChangeArrowheads="1"/>
          </p:cNvSpPr>
          <p:nvPr/>
        </p:nvSpPr>
        <p:spPr bwMode="auto">
          <a:xfrm>
            <a:off x="675861" y="5826764"/>
            <a:ext cx="7792278" cy="1020267"/>
          </a:xfrm>
          <a:prstGeom prst="rect">
            <a:avLst/>
          </a:prstGeom>
          <a:noFill/>
          <a:ln w="9525">
            <a:noFill/>
            <a:miter lim="800000"/>
            <a:headEnd/>
            <a:tailEnd/>
          </a:ln>
        </p:spPr>
        <p:txBody>
          <a:bodyPr wrap="square" lIns="91429" tIns="45714" rIns="91429" bIns="45714">
            <a:spAutoFit/>
          </a:bodyPr>
          <a:lstStyle/>
          <a:p>
            <a:pPr algn="ctr">
              <a:lnSpc>
                <a:spcPct val="90000"/>
              </a:lnSpc>
              <a:spcBef>
                <a:spcPts val="0"/>
              </a:spcBef>
            </a:pPr>
            <a:r>
              <a:rPr lang="en-US" dirty="0">
                <a:latin typeface="Arial" pitchFamily="34" charset="0"/>
                <a:cs typeface="Arial" pitchFamily="34" charset="0"/>
              </a:rPr>
              <a:t>Dr. Patricia M. Dehmer</a:t>
            </a:r>
            <a:br>
              <a:rPr lang="en-US" dirty="0">
                <a:latin typeface="Arial" pitchFamily="34" charset="0"/>
                <a:cs typeface="Arial" pitchFamily="34" charset="0"/>
              </a:rPr>
            </a:br>
            <a:r>
              <a:rPr lang="en-US" dirty="0">
                <a:latin typeface="Arial" pitchFamily="34" charset="0"/>
                <a:cs typeface="Arial" pitchFamily="34" charset="0"/>
              </a:rPr>
              <a:t>Deputy Director for Science Programs</a:t>
            </a:r>
          </a:p>
          <a:p>
            <a:pPr algn="ctr">
              <a:lnSpc>
                <a:spcPct val="90000"/>
              </a:lnSpc>
              <a:spcBef>
                <a:spcPts val="0"/>
              </a:spcBef>
            </a:pPr>
            <a:r>
              <a:rPr lang="en-US" dirty="0">
                <a:latin typeface="Arial" pitchFamily="34" charset="0"/>
                <a:cs typeface="Arial" pitchFamily="34" charset="0"/>
              </a:rPr>
              <a:t>Office of Science, U.S. Department of </a:t>
            </a:r>
            <a:r>
              <a:rPr lang="en-US" dirty="0" smtClean="0">
                <a:latin typeface="Arial" pitchFamily="34" charset="0"/>
                <a:cs typeface="Arial" pitchFamily="34" charset="0"/>
              </a:rPr>
              <a:t>Energy</a:t>
            </a:r>
          </a:p>
          <a:p>
            <a:pPr algn="ctr">
              <a:lnSpc>
                <a:spcPct val="90000"/>
              </a:lnSpc>
              <a:spcBef>
                <a:spcPts val="0"/>
              </a:spcBef>
            </a:pPr>
            <a:r>
              <a:rPr lang="en-US" sz="1200" dirty="0" smtClean="0">
                <a:latin typeface="Arial" pitchFamily="34" charset="0"/>
                <a:cs typeface="Arial" pitchFamily="34" charset="0"/>
                <a:hlinkClick r:id="rId2"/>
              </a:rPr>
              <a:t>http</a:t>
            </a:r>
            <a:r>
              <a:rPr lang="en-US" sz="1200" dirty="0" smtClean="0">
                <a:latin typeface="Arial" pitchFamily="34" charset="0"/>
                <a:cs typeface="Arial" pitchFamily="34" charset="0"/>
                <a:hlinkClick r:id="rId2"/>
              </a:rPr>
              <a:t>://science.energy.gov/sc-2/presentations-and-testimony</a:t>
            </a:r>
            <a:r>
              <a:rPr lang="en-US" sz="1200" dirty="0" smtClean="0">
                <a:latin typeface="Arial" pitchFamily="34" charset="0"/>
                <a:cs typeface="Arial" pitchFamily="34" charset="0"/>
                <a:hlinkClick r:id="rId2"/>
              </a:rPr>
              <a:t>/</a:t>
            </a:r>
            <a:r>
              <a:rPr lang="en-US" sz="1200" dirty="0" smtClean="0">
                <a:latin typeface="Arial" pitchFamily="34" charset="0"/>
                <a:cs typeface="Arial" pitchFamily="34" charset="0"/>
              </a:rPr>
              <a:t> </a:t>
            </a:r>
            <a:endParaRPr lang="en-US" dirty="0">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l="3303" r="14735"/>
          <a:stretch>
            <a:fillRect/>
          </a:stretch>
        </p:blipFill>
        <p:spPr bwMode="auto">
          <a:xfrm rot="16200000">
            <a:off x="1771646" y="-499864"/>
            <a:ext cx="5344738" cy="8095983"/>
          </a:xfrm>
          <a:prstGeom prst="rect">
            <a:avLst/>
          </a:prstGeom>
          <a:noFill/>
          <a:ln w="9525">
            <a:noFill/>
            <a:miter lim="800000"/>
            <a:headEnd/>
            <a:tailEnd/>
          </a:ln>
        </p:spPr>
      </p:pic>
      <p:sp>
        <p:nvSpPr>
          <p:cNvPr id="6" name="Rectangle 4"/>
          <p:cNvSpPr>
            <a:spLocks noChangeArrowheads="1"/>
          </p:cNvSpPr>
          <p:nvPr/>
        </p:nvSpPr>
        <p:spPr bwMode="auto">
          <a:xfrm>
            <a:off x="0" y="122169"/>
            <a:ext cx="9144000" cy="731838"/>
          </a:xfrm>
          <a:prstGeom prst="rect">
            <a:avLst/>
          </a:prstGeom>
          <a:noFill/>
          <a:ln w="9525" algn="ctr">
            <a:noFill/>
            <a:miter lim="800000"/>
            <a:headEnd/>
            <a:tailEnd/>
          </a:ln>
          <a:effectLst/>
        </p:spPr>
        <p:txBody>
          <a:bodyPr lIns="93459" tIns="46729" rIns="93459" bIns="46729"/>
          <a:lstStyle/>
          <a:p>
            <a:pPr algn="ctr">
              <a:lnSpc>
                <a:spcPct val="80000"/>
              </a:lnSpc>
              <a:defRPr/>
            </a:pPr>
            <a:r>
              <a:rPr lang="en-US" sz="2400" dirty="0">
                <a:solidFill>
                  <a:srgbClr val="106636"/>
                </a:solidFill>
                <a:ea typeface="+mj-ea"/>
                <a:cs typeface="Arial" charset="0"/>
              </a:rPr>
              <a:t>Modern CO</a:t>
            </a:r>
            <a:r>
              <a:rPr lang="en-US" sz="2400" baseline="-25000" dirty="0">
                <a:solidFill>
                  <a:srgbClr val="106636"/>
                </a:solidFill>
                <a:ea typeface="+mj-ea"/>
                <a:cs typeface="Arial" charset="0"/>
              </a:rPr>
              <a:t>2</a:t>
            </a:r>
            <a:r>
              <a:rPr lang="en-US" sz="2400" dirty="0">
                <a:solidFill>
                  <a:srgbClr val="106636"/>
                </a:solidFill>
                <a:ea typeface="+mj-ea"/>
                <a:cs typeface="Arial" charset="0"/>
              </a:rPr>
              <a:t> Concentrations are Increasing </a:t>
            </a:r>
          </a:p>
          <a:p>
            <a:pPr algn="ctr">
              <a:lnSpc>
                <a:spcPct val="80000"/>
              </a:lnSpc>
              <a:defRPr/>
            </a:pPr>
            <a:r>
              <a:rPr lang="en-US" sz="1600" i="1" dirty="0"/>
              <a:t>The current concentration is the highest in 800,000 years, as determined by ice core data</a:t>
            </a:r>
            <a:endParaRPr lang="en-US" i="1" dirty="0"/>
          </a:p>
        </p:txBody>
      </p:sp>
      <p:sp>
        <p:nvSpPr>
          <p:cNvPr id="33796" name="Text Box 5"/>
          <p:cNvSpPr txBox="1">
            <a:spLocks noChangeArrowheads="1"/>
          </p:cNvSpPr>
          <p:nvPr/>
        </p:nvSpPr>
        <p:spPr bwMode="auto">
          <a:xfrm>
            <a:off x="263525" y="5248276"/>
            <a:ext cx="1365250" cy="728663"/>
          </a:xfrm>
          <a:prstGeom prst="rect">
            <a:avLst/>
          </a:prstGeom>
          <a:solidFill>
            <a:srgbClr val="FFFF99"/>
          </a:solidFill>
          <a:ln w="38100" cmpd="dbl" algn="ctr">
            <a:solidFill>
              <a:schemeClr val="tx1"/>
            </a:solidFill>
            <a:miter lim="800000"/>
            <a:headEnd/>
            <a:tailEnd/>
          </a:ln>
        </p:spPr>
        <p:txBody>
          <a:bodyPr lIns="41025" tIns="41025" rIns="41025" bIns="41025">
            <a:spAutoFit/>
          </a:bodyPr>
          <a:lstStyle/>
          <a:p>
            <a:r>
              <a:rPr lang="en-US" sz="1400" dirty="0">
                <a:solidFill>
                  <a:srgbClr val="FF0000"/>
                </a:solidFill>
                <a:latin typeface="Comic Sans MS" pitchFamily="66" charset="0"/>
              </a:rPr>
              <a:t>Concentration prior to 1800 was ~280 </a:t>
            </a:r>
            <a:r>
              <a:rPr lang="en-US" sz="1400" dirty="0" err="1">
                <a:solidFill>
                  <a:srgbClr val="FF0000"/>
                </a:solidFill>
                <a:latin typeface="Comic Sans MS" pitchFamily="66" charset="0"/>
              </a:rPr>
              <a:t>ppm</a:t>
            </a:r>
            <a:endParaRPr lang="en-US" sz="1400" dirty="0">
              <a:solidFill>
                <a:srgbClr val="FF0000"/>
              </a:solidFill>
              <a:latin typeface="Comic Sans MS" pitchFamily="66" charset="0"/>
            </a:endParaRPr>
          </a:p>
        </p:txBody>
      </p:sp>
      <p:sp>
        <p:nvSpPr>
          <p:cNvPr id="33797" name="Text Box 6"/>
          <p:cNvSpPr txBox="1">
            <a:spLocks noChangeArrowheads="1"/>
          </p:cNvSpPr>
          <p:nvPr/>
        </p:nvSpPr>
        <p:spPr bwMode="auto">
          <a:xfrm>
            <a:off x="6837529" y="2070602"/>
            <a:ext cx="2306472" cy="1190847"/>
          </a:xfrm>
          <a:prstGeom prst="rect">
            <a:avLst/>
          </a:prstGeom>
          <a:solidFill>
            <a:srgbClr val="FFFF99"/>
          </a:solidFill>
          <a:ln w="38100" cmpd="dbl" algn="ctr">
            <a:solidFill>
              <a:schemeClr val="tx1"/>
            </a:solidFill>
            <a:miter lim="800000"/>
            <a:headEnd/>
            <a:tailEnd/>
          </a:ln>
        </p:spPr>
        <p:txBody>
          <a:bodyPr wrap="square" lIns="41025" tIns="41025" rIns="41025" bIns="41025">
            <a:spAutoFit/>
          </a:bodyPr>
          <a:lstStyle/>
          <a:p>
            <a:r>
              <a:rPr lang="en-US" sz="1400" dirty="0">
                <a:solidFill>
                  <a:srgbClr val="FF0000"/>
                </a:solidFill>
                <a:latin typeface="Comic Sans MS" pitchFamily="66" charset="0"/>
              </a:rPr>
              <a:t>Concentration now ~</a:t>
            </a:r>
            <a:r>
              <a:rPr lang="en-US" sz="1400" dirty="0" smtClean="0">
                <a:solidFill>
                  <a:srgbClr val="FF0000"/>
                </a:solidFill>
                <a:latin typeface="Comic Sans MS" pitchFamily="66" charset="0"/>
              </a:rPr>
              <a:t>390 </a:t>
            </a:r>
            <a:r>
              <a:rPr lang="en-US" sz="1400" dirty="0" err="1" smtClean="0">
                <a:solidFill>
                  <a:srgbClr val="FF0000"/>
                </a:solidFill>
                <a:latin typeface="Comic Sans MS" pitchFamily="66" charset="0"/>
              </a:rPr>
              <a:t>ppm</a:t>
            </a:r>
            <a:r>
              <a:rPr lang="en-US" sz="1400" dirty="0" smtClean="0">
                <a:solidFill>
                  <a:srgbClr val="FF0000"/>
                </a:solidFill>
                <a:latin typeface="Comic Sans MS" pitchFamily="66" charset="0"/>
              </a:rPr>
              <a:t>.  Under a “business-as-usual” scenario, concentration could rise to 1,000 </a:t>
            </a:r>
            <a:r>
              <a:rPr lang="en-US" sz="1400" dirty="0" err="1" smtClean="0">
                <a:solidFill>
                  <a:srgbClr val="FF0000"/>
                </a:solidFill>
                <a:latin typeface="Comic Sans MS" pitchFamily="66" charset="0"/>
              </a:rPr>
              <a:t>ppm</a:t>
            </a:r>
            <a:endParaRPr lang="en-US" sz="1400" dirty="0">
              <a:solidFill>
                <a:srgbClr val="FF0000"/>
              </a:solidFill>
              <a:latin typeface="Comic Sans MS" pitchFamily="66" charset="0"/>
            </a:endParaRPr>
          </a:p>
        </p:txBody>
      </p:sp>
      <p:sp>
        <p:nvSpPr>
          <p:cNvPr id="11" name="Slide Number Placeholder 10"/>
          <p:cNvSpPr>
            <a:spLocks noGrp="1"/>
          </p:cNvSpPr>
          <p:nvPr>
            <p:ph type="sldNum" sz="quarter" idx="11"/>
          </p:nvPr>
        </p:nvSpPr>
        <p:spPr/>
        <p:txBody>
          <a:bodyPr/>
          <a:lstStyle/>
          <a:p>
            <a:pPr>
              <a:defRPr/>
            </a:pPr>
            <a:fld id="{6EEA275D-5A49-48A8-817D-44C3EA0A3A2F}" type="slidenum">
              <a:rPr lang="en-US" smtClean="0"/>
              <a:pPr>
                <a:defRPr/>
              </a:pPr>
              <a:t>10</a:t>
            </a:fld>
            <a:endParaRPr lang="en-US" dirty="0"/>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Footer Placeholder 2"/>
          <p:cNvSpPr>
            <a:spLocks noGrp="1"/>
          </p:cNvSpPr>
          <p:nvPr>
            <p:ph type="ftr" sz="quarter" idx="10"/>
          </p:nvPr>
        </p:nvSpPr>
        <p:spPr/>
        <p:txBody>
          <a:bodyPr/>
          <a:lstStyle/>
          <a:p>
            <a:pPr>
              <a:defRPr/>
            </a:pPr>
            <a:r>
              <a:rPr lang="en-US" smtClean="0"/>
              <a:t>Energy Facts 2010</a:t>
            </a:r>
            <a:endParaRPr lang="en-US" dirty="0"/>
          </a:p>
        </p:txBody>
      </p:sp>
      <p:sp>
        <p:nvSpPr>
          <p:cNvPr id="4" name="Slide Number Placeholder 3"/>
          <p:cNvSpPr>
            <a:spLocks noGrp="1"/>
          </p:cNvSpPr>
          <p:nvPr>
            <p:ph type="sldNum" sz="quarter" idx="11"/>
          </p:nvPr>
        </p:nvSpPr>
        <p:spPr/>
        <p:txBody>
          <a:bodyPr/>
          <a:lstStyle/>
          <a:p>
            <a:pPr>
              <a:defRPr/>
            </a:pPr>
            <a:fld id="{6EEA275D-5A49-48A8-817D-44C3EA0A3A2F}" type="slidenum">
              <a:rPr lang="en-US" smtClean="0"/>
              <a:pPr>
                <a:defRPr/>
              </a:pPr>
              <a:t>11</a:t>
            </a:fld>
            <a:endParaRPr lang="en-US" dirty="0"/>
          </a:p>
        </p:txBody>
      </p:sp>
      <p:pic>
        <p:nvPicPr>
          <p:cNvPr id="5" name="Picture 4" descr="BioComponents_CenterImage.jpg"/>
          <p:cNvPicPr>
            <a:picLocks noChangeAspect="1"/>
          </p:cNvPicPr>
          <p:nvPr/>
        </p:nvPicPr>
        <p:blipFill>
          <a:blip r:embed="rId2" cstate="print"/>
          <a:srcRect t="6452"/>
          <a:stretch>
            <a:fillRect/>
          </a:stretch>
        </p:blipFill>
        <p:spPr>
          <a:xfrm>
            <a:off x="1588" y="0"/>
            <a:ext cx="9144000" cy="6858000"/>
          </a:xfrm>
          <a:prstGeom prst="rect">
            <a:avLst/>
          </a:prstGeom>
        </p:spPr>
      </p:pic>
      <p:sp>
        <p:nvSpPr>
          <p:cNvPr id="9" name="Slide Number Placeholder 7"/>
          <p:cNvSpPr txBox="1">
            <a:spLocks/>
          </p:cNvSpPr>
          <p:nvPr/>
        </p:nvSpPr>
        <p:spPr>
          <a:xfrm>
            <a:off x="8566150" y="6426859"/>
            <a:ext cx="381000" cy="365125"/>
          </a:xfrm>
          <a:prstGeom prst="rect">
            <a:avLst/>
          </a:prstGeom>
        </p:spPr>
        <p:txBody>
          <a:bodyPr vert="horz" lIns="91429" tIns="45714" rIns="91429" bIns="45714" rtlCol="0" anchor="ctr"/>
          <a:lstStyle/>
          <a:p>
            <a:pPr algn="r" defTabSz="914293" fontAlgn="auto">
              <a:spcBef>
                <a:spcPts val="0"/>
              </a:spcBef>
              <a:spcAft>
                <a:spcPts val="0"/>
              </a:spcAft>
              <a:defRPr/>
            </a:pPr>
            <a:fld id="{6EEA275D-5A49-48A8-817D-44C3EA0A3A2F}" type="slidenum">
              <a:rPr lang="en-US" sz="1100" smtClean="0">
                <a:solidFill>
                  <a:srgbClr val="106636"/>
                </a:solidFill>
                <a:latin typeface="Arial" pitchFamily="34" charset="0"/>
                <a:cs typeface="Arial" pitchFamily="34" charset="0"/>
              </a:rPr>
              <a:pPr algn="r" defTabSz="914293" fontAlgn="auto">
                <a:spcBef>
                  <a:spcPts val="0"/>
                </a:spcBef>
                <a:spcAft>
                  <a:spcPts val="0"/>
                </a:spcAft>
                <a:defRPr/>
              </a:pPr>
              <a:t>11</a:t>
            </a:fld>
            <a:endParaRPr lang="en-US" sz="1100" dirty="0">
              <a:solidFill>
                <a:srgbClr val="106636"/>
              </a:solidFill>
              <a:latin typeface="Arial" pitchFamily="34" charset="0"/>
              <a:cs typeface="Arial" pitchFamily="34" charset="0"/>
            </a:endParaRPr>
          </a:p>
        </p:txBody>
      </p:sp>
      <p:pic>
        <p:nvPicPr>
          <p:cNvPr id="11" name="Picture 10" descr="BioComponents_CenterImage.jpg"/>
          <p:cNvPicPr>
            <a:picLocks noChangeAspect="1"/>
          </p:cNvPicPr>
          <p:nvPr/>
        </p:nvPicPr>
        <p:blipFill>
          <a:blip r:embed="rId2" cstate="print"/>
          <a:srcRect l="76510" t="6452" b="82977"/>
          <a:stretch>
            <a:fillRect/>
          </a:stretch>
        </p:blipFill>
        <p:spPr>
          <a:xfrm>
            <a:off x="0" y="48931"/>
            <a:ext cx="3021330" cy="994865"/>
          </a:xfrm>
          <a:prstGeom prst="rect">
            <a:avLst/>
          </a:prstGeom>
        </p:spPr>
      </p:pic>
      <p:sp>
        <p:nvSpPr>
          <p:cNvPr id="7" name="Rectangle 5"/>
          <p:cNvSpPr>
            <a:spLocks noChangeArrowheads="1"/>
          </p:cNvSpPr>
          <p:nvPr/>
        </p:nvSpPr>
        <p:spPr bwMode="auto">
          <a:xfrm>
            <a:off x="-164890" y="69850"/>
            <a:ext cx="3212890" cy="952380"/>
          </a:xfrm>
          <a:prstGeom prst="rect">
            <a:avLst/>
          </a:prstGeom>
          <a:noFill/>
          <a:ln w="9525" cap="flat" cmpd="sng" algn="ctr">
            <a:noFill/>
            <a:prstDash val="solid"/>
            <a:miter lim="800000"/>
            <a:headEnd/>
            <a:tailEnd/>
          </a:ln>
          <a:effectLst/>
        </p:spPr>
        <p:txBody>
          <a:bodyPr lIns="93492" tIns="46746" rIns="93492" bIns="46746">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n-US" sz="3200" b="1" spc="50" dirty="0" smtClean="0">
                <a:ln w="11430"/>
                <a:solidFill>
                  <a:schemeClr val="bg1"/>
                </a:solidFill>
                <a:effectLst>
                  <a:outerShdw blurRad="76200" dist="50800" dir="5400000" algn="tl" rotWithShape="0">
                    <a:srgbClr val="000000">
                      <a:alpha val="65000"/>
                    </a:srgbClr>
                  </a:outerShdw>
                </a:effectLst>
                <a:ea typeface="+mj-ea"/>
                <a:cs typeface="Arial" charset="0"/>
              </a:rPr>
              <a:t>Carbon Cycle</a:t>
            </a:r>
          </a:p>
          <a:p>
            <a:pPr algn="ctr">
              <a:defRPr/>
            </a:pPr>
            <a:endParaRPr lang="en-US" sz="400" b="1" spc="50" dirty="0" smtClean="0">
              <a:ln w="11430"/>
              <a:solidFill>
                <a:schemeClr val="bg1"/>
              </a:solidFill>
              <a:effectLst>
                <a:outerShdw blurRad="76200" dist="50800" dir="5400000" algn="tl" rotWithShape="0">
                  <a:srgbClr val="000000">
                    <a:alpha val="65000"/>
                  </a:srgbClr>
                </a:outerShdw>
              </a:effectLst>
              <a:ea typeface="+mj-ea"/>
              <a:cs typeface="Arial" charset="0"/>
            </a:endParaRPr>
          </a:p>
          <a:p>
            <a:pPr algn="ctr">
              <a:defRPr/>
            </a:pPr>
            <a:r>
              <a:rPr lang="en-US" sz="2000" spc="50" dirty="0" smtClean="0">
                <a:ln w="11430"/>
                <a:solidFill>
                  <a:schemeClr val="bg1"/>
                </a:solidFill>
                <a:ea typeface="+mj-ea"/>
                <a:cs typeface="Arial" charset="0"/>
              </a:rPr>
              <a:t>Atmosphere = 800 </a:t>
            </a:r>
            <a:r>
              <a:rPr lang="en-US" sz="2000" spc="50" dirty="0" err="1" smtClean="0">
                <a:ln w="11430"/>
                <a:solidFill>
                  <a:schemeClr val="bg1"/>
                </a:solidFill>
                <a:ea typeface="+mj-ea"/>
                <a:cs typeface="Arial" charset="0"/>
              </a:rPr>
              <a:t>GtC</a:t>
            </a:r>
            <a:endParaRPr lang="en-US" sz="2000" spc="50" dirty="0" smtClean="0">
              <a:ln w="11430"/>
              <a:solidFill>
                <a:schemeClr val="bg1"/>
              </a:solidFill>
              <a:ea typeface="+mj-ea"/>
              <a:cs typeface="Arial" charset="0"/>
            </a:endParaRPr>
          </a:p>
        </p:txBody>
      </p:sp>
      <p:sp>
        <p:nvSpPr>
          <p:cNvPr id="8" name="Rectangle 7"/>
          <p:cNvSpPr/>
          <p:nvPr/>
        </p:nvSpPr>
        <p:spPr>
          <a:xfrm>
            <a:off x="0" y="0"/>
            <a:ext cx="3051810" cy="107179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endParaRPr lang="en-US"/>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588" y="0"/>
            <a:ext cx="9144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anchor="ctr"/>
          <a:lstStyle/>
          <a:p>
            <a:pPr algn="ctr">
              <a:defRPr/>
            </a:pPr>
            <a:endParaRPr lang="en-US"/>
          </a:p>
        </p:txBody>
      </p:sp>
      <p:sp>
        <p:nvSpPr>
          <p:cNvPr id="907269" name="Rectangle 5"/>
          <p:cNvSpPr>
            <a:spLocks noChangeArrowheads="1"/>
          </p:cNvSpPr>
          <p:nvPr/>
        </p:nvSpPr>
        <p:spPr bwMode="auto">
          <a:xfrm>
            <a:off x="5040314" y="109609"/>
            <a:ext cx="4103687" cy="425450"/>
          </a:xfrm>
          <a:prstGeom prst="rect">
            <a:avLst/>
          </a:prstGeom>
          <a:noFill/>
          <a:ln w="9525" cap="flat" cmpd="sng" algn="ctr">
            <a:noFill/>
            <a:prstDash val="solid"/>
            <a:miter lim="800000"/>
            <a:headEnd/>
            <a:tailEnd/>
          </a:ln>
          <a:effectLst/>
        </p:spPr>
        <p:txBody>
          <a:bodyPr lIns="93492" tIns="46746" rIns="93492" bIns="46746"/>
          <a:lstStyle/>
          <a:p>
            <a:pPr algn="ctr">
              <a:defRPr/>
            </a:pPr>
            <a:r>
              <a:rPr lang="en-US" sz="2400" b="1" dirty="0" smtClean="0">
                <a:solidFill>
                  <a:srgbClr val="106636"/>
                </a:solidFill>
                <a:ea typeface="+mj-ea"/>
                <a:cs typeface="Arial" charset="0"/>
              </a:rPr>
              <a:t>Solar Energy Cycle</a:t>
            </a:r>
          </a:p>
          <a:p>
            <a:pPr algn="ctr">
              <a:lnSpc>
                <a:spcPct val="80000"/>
              </a:lnSpc>
              <a:defRPr/>
            </a:pPr>
            <a:r>
              <a:rPr lang="en-US" dirty="0" smtClean="0">
                <a:solidFill>
                  <a:srgbClr val="106636"/>
                </a:solidFill>
                <a:ea typeface="+mj-ea"/>
                <a:cs typeface="Arial" charset="0"/>
              </a:rPr>
              <a:t>And the Greenhouse Effect</a:t>
            </a:r>
            <a:endParaRPr lang="en-GB" dirty="0">
              <a:solidFill>
                <a:srgbClr val="106636"/>
              </a:solidFill>
              <a:ea typeface="+mj-ea"/>
              <a:cs typeface="Arial" charset="0"/>
            </a:endParaRPr>
          </a:p>
        </p:txBody>
      </p:sp>
      <p:pic>
        <p:nvPicPr>
          <p:cNvPr id="32774" name="Picture 6" descr="cartoon_sun_st6"/>
          <p:cNvPicPr>
            <a:picLocks noChangeAspect="1" noChangeArrowheads="1"/>
          </p:cNvPicPr>
          <p:nvPr/>
        </p:nvPicPr>
        <p:blipFill>
          <a:blip r:embed="rId3" cstate="print"/>
          <a:srcRect/>
          <a:stretch>
            <a:fillRect/>
          </a:stretch>
        </p:blipFill>
        <p:spPr bwMode="auto">
          <a:xfrm>
            <a:off x="3025775" y="-376237"/>
            <a:ext cx="1741488" cy="1689101"/>
          </a:xfrm>
          <a:prstGeom prst="rect">
            <a:avLst/>
          </a:prstGeom>
          <a:noFill/>
          <a:ln w="9525">
            <a:noFill/>
            <a:miter lim="800000"/>
            <a:headEnd/>
            <a:tailEnd/>
          </a:ln>
        </p:spPr>
      </p:pic>
      <p:pic>
        <p:nvPicPr>
          <p:cNvPr id="32775" name="Picture 7" descr="GheatMapR2"/>
          <p:cNvPicPr>
            <a:picLocks noChangeAspect="1" noChangeArrowheads="1"/>
          </p:cNvPicPr>
          <p:nvPr/>
        </p:nvPicPr>
        <p:blipFill>
          <a:blip r:embed="rId4" cstate="print"/>
          <a:srcRect l="284" t="7759" r="301"/>
          <a:stretch>
            <a:fillRect/>
          </a:stretch>
        </p:blipFill>
        <p:spPr bwMode="auto">
          <a:xfrm>
            <a:off x="25401" y="889000"/>
            <a:ext cx="9091613" cy="5969000"/>
          </a:xfrm>
          <a:prstGeom prst="rect">
            <a:avLst/>
          </a:prstGeom>
          <a:noFill/>
          <a:ln w="28575">
            <a:solidFill>
              <a:schemeClr val="tx1"/>
            </a:solidFill>
            <a:miter lim="800000"/>
            <a:headEnd/>
            <a:tailEnd/>
          </a:ln>
        </p:spPr>
      </p:pic>
      <p:sp>
        <p:nvSpPr>
          <p:cNvPr id="32776" name="Line 32"/>
          <p:cNvSpPr>
            <a:spLocks noChangeShapeType="1"/>
          </p:cNvSpPr>
          <p:nvPr/>
        </p:nvSpPr>
        <p:spPr bwMode="auto">
          <a:xfrm>
            <a:off x="0" y="844550"/>
            <a:ext cx="9144000" cy="0"/>
          </a:xfrm>
          <a:prstGeom prst="line">
            <a:avLst/>
          </a:prstGeom>
          <a:noFill/>
          <a:ln w="38100">
            <a:solidFill>
              <a:srgbClr val="146737"/>
            </a:solidFill>
            <a:round/>
            <a:headEnd/>
            <a:tailEnd/>
          </a:ln>
        </p:spPr>
        <p:txBody>
          <a:bodyPr lIns="91429" tIns="45714" rIns="91429" bIns="45714"/>
          <a:lstStyle/>
          <a:p>
            <a:endParaRPr lang="en-US"/>
          </a:p>
        </p:txBody>
      </p:sp>
      <p:sp>
        <p:nvSpPr>
          <p:cNvPr id="13" name="Oval 12"/>
          <p:cNvSpPr/>
          <p:nvPr/>
        </p:nvSpPr>
        <p:spPr>
          <a:xfrm>
            <a:off x="7505700" y="2120901"/>
            <a:ext cx="1574800" cy="5842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endParaRPr lang="en-US"/>
          </a:p>
        </p:txBody>
      </p:sp>
      <p:sp>
        <p:nvSpPr>
          <p:cNvPr id="10" name="Slide Number Placeholder 3"/>
          <p:cNvSpPr>
            <a:spLocks noGrp="1"/>
          </p:cNvSpPr>
          <p:nvPr>
            <p:ph type="sldNum" sz="quarter" idx="11"/>
          </p:nvPr>
        </p:nvSpPr>
        <p:spPr>
          <a:xfrm>
            <a:off x="8413750" y="6353970"/>
            <a:ext cx="381000" cy="365125"/>
          </a:xfrm>
        </p:spPr>
        <p:txBody>
          <a:bodyPr/>
          <a:lstStyle/>
          <a:p>
            <a:pPr>
              <a:defRPr/>
            </a:pPr>
            <a:fld id="{6EEA275D-5A49-48A8-817D-44C3EA0A3A2F}" type="slidenum">
              <a:rPr lang="en-US" smtClean="0"/>
              <a:pPr>
                <a:defRPr/>
              </a:pPr>
              <a:t>12</a:t>
            </a:fld>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10"/>
          <p:cNvSpPr>
            <a:spLocks noChangeArrowheads="1"/>
          </p:cNvSpPr>
          <p:nvPr/>
        </p:nvSpPr>
        <p:spPr bwMode="auto">
          <a:xfrm>
            <a:off x="0" y="771412"/>
            <a:ext cx="9298421" cy="6164636"/>
          </a:xfrm>
          <a:prstGeom prst="rect">
            <a:avLst/>
          </a:prstGeom>
          <a:solidFill>
            <a:srgbClr val="EAEAEA"/>
          </a:solidFill>
          <a:ln w="19050" algn="ctr">
            <a:noFill/>
            <a:miter lim="800000"/>
            <a:headEnd/>
            <a:tailEnd/>
          </a:ln>
          <a:effectLst/>
        </p:spPr>
        <p:txBody>
          <a:bodyPr wrap="none" lIns="82058" tIns="41029" rIns="82058" bIns="41029" anchor="ctr"/>
          <a:lstStyle/>
          <a:p>
            <a:endParaRPr lang="en-US"/>
          </a:p>
        </p:txBody>
      </p:sp>
      <p:sp>
        <p:nvSpPr>
          <p:cNvPr id="28" name="Rectangle 5"/>
          <p:cNvSpPr>
            <a:spLocks noChangeArrowheads="1"/>
          </p:cNvSpPr>
          <p:nvPr/>
        </p:nvSpPr>
        <p:spPr bwMode="auto">
          <a:xfrm>
            <a:off x="865910" y="161887"/>
            <a:ext cx="7397750" cy="425824"/>
          </a:xfrm>
          <a:prstGeom prst="rect">
            <a:avLst/>
          </a:prstGeom>
        </p:spPr>
        <p:txBody>
          <a:bodyPr lIns="93503" tIns="46752" rIns="93503" bIns="46752"/>
          <a:lstStyle/>
          <a:p>
            <a:pPr marL="342900" indent="-342900" algn="ctr" defTabSz="820583">
              <a:defRPr/>
            </a:pPr>
            <a:r>
              <a:rPr lang="en-US" sz="2400" dirty="0">
                <a:solidFill>
                  <a:srgbClr val="106636"/>
                </a:solidFill>
                <a:ea typeface="+mj-ea"/>
                <a:cs typeface="Arial" charset="0"/>
              </a:rPr>
              <a:t>Radiation Transmitted by the Atmosphere</a:t>
            </a:r>
            <a:endParaRPr lang="en-GB" sz="2400" dirty="0">
              <a:solidFill>
                <a:srgbClr val="106636"/>
              </a:solidFill>
              <a:ea typeface="+mj-ea"/>
              <a:cs typeface="Arial" charset="0"/>
            </a:endParaRPr>
          </a:p>
        </p:txBody>
      </p:sp>
      <p:pic>
        <p:nvPicPr>
          <p:cNvPr id="29" name="Picture 8" descr="Atmospheric_Transmission"/>
          <p:cNvPicPr>
            <a:picLocks noChangeAspect="1" noChangeArrowheads="1"/>
          </p:cNvPicPr>
          <p:nvPr/>
        </p:nvPicPr>
        <p:blipFill>
          <a:blip r:embed="rId3" cstate="print"/>
          <a:srcRect t="9459"/>
          <a:stretch>
            <a:fillRect/>
          </a:stretch>
        </p:blipFill>
        <p:spPr bwMode="auto">
          <a:xfrm>
            <a:off x="666750" y="876768"/>
            <a:ext cx="7810500" cy="5968533"/>
          </a:xfrm>
          <a:prstGeom prst="rect">
            <a:avLst/>
          </a:prstGeom>
          <a:noFill/>
        </p:spPr>
      </p:pic>
      <p:pic>
        <p:nvPicPr>
          <p:cNvPr id="30" name="Picture 11" descr="cartoon_sun_st6"/>
          <p:cNvPicPr>
            <a:picLocks noChangeAspect="1" noChangeArrowheads="1"/>
          </p:cNvPicPr>
          <p:nvPr/>
        </p:nvPicPr>
        <p:blipFill>
          <a:blip r:embed="rId4" cstate="print"/>
          <a:srcRect/>
          <a:stretch>
            <a:fillRect/>
          </a:stretch>
        </p:blipFill>
        <p:spPr bwMode="auto">
          <a:xfrm>
            <a:off x="1486497" y="1366335"/>
            <a:ext cx="522623" cy="507250"/>
          </a:xfrm>
          <a:prstGeom prst="rect">
            <a:avLst/>
          </a:prstGeom>
          <a:noFill/>
        </p:spPr>
      </p:pic>
      <p:sp>
        <p:nvSpPr>
          <p:cNvPr id="11" name="Slide Number Placeholder 10"/>
          <p:cNvSpPr>
            <a:spLocks noGrp="1"/>
          </p:cNvSpPr>
          <p:nvPr>
            <p:ph type="sldNum" sz="quarter" idx="11"/>
          </p:nvPr>
        </p:nvSpPr>
        <p:spPr>
          <a:xfrm>
            <a:off x="8413750" y="6572337"/>
            <a:ext cx="381000" cy="365125"/>
          </a:xfrm>
        </p:spPr>
        <p:txBody>
          <a:bodyPr/>
          <a:lstStyle/>
          <a:p>
            <a:pPr>
              <a:defRPr/>
            </a:pPr>
            <a:fld id="{6EEA275D-5A49-48A8-817D-44C3EA0A3A2F}" type="slidenum">
              <a:rPr lang="en-US" smtClean="0"/>
              <a:pPr>
                <a:defRPr/>
              </a:pPr>
              <a:t>13</a:t>
            </a:fld>
            <a:endParaRPr lang="en-US" dirty="0"/>
          </a:p>
        </p:txBody>
      </p:sp>
      <p:sp>
        <p:nvSpPr>
          <p:cNvPr id="13" name="TextBox 12"/>
          <p:cNvSpPr txBox="1"/>
          <p:nvPr/>
        </p:nvSpPr>
        <p:spPr>
          <a:xfrm>
            <a:off x="7493000" y="1473200"/>
            <a:ext cx="1460500" cy="584775"/>
          </a:xfrm>
          <a:prstGeom prst="rect">
            <a:avLst/>
          </a:prstGeom>
          <a:solidFill>
            <a:schemeClr val="bg1">
              <a:lumMod val="95000"/>
            </a:schemeClr>
          </a:solidFill>
          <a:ln w="38100">
            <a:solidFill>
              <a:srgbClr val="FF0000"/>
            </a:solidFill>
          </a:ln>
        </p:spPr>
        <p:txBody>
          <a:bodyPr wrap="square" rtlCol="0">
            <a:spAutoFit/>
          </a:bodyPr>
          <a:lstStyle/>
          <a:p>
            <a:pPr algn="ctr"/>
            <a:r>
              <a:rPr lang="en-US" sz="1600" b="1" dirty="0" smtClean="0">
                <a:solidFill>
                  <a:srgbClr val="FF0000"/>
                </a:solidFill>
              </a:rPr>
              <a:t>Atmospheric Window</a:t>
            </a:r>
            <a:endParaRPr lang="en-US" sz="1600" b="1" dirty="0">
              <a:solidFill>
                <a:srgbClr val="FF0000"/>
              </a:solidFill>
            </a:endParaRPr>
          </a:p>
        </p:txBody>
      </p:sp>
      <p:cxnSp>
        <p:nvCxnSpPr>
          <p:cNvPr id="15" name="Straight Arrow Connector 14"/>
          <p:cNvCxnSpPr>
            <a:stCxn id="13" idx="1"/>
          </p:cNvCxnSpPr>
          <p:nvPr/>
        </p:nvCxnSpPr>
        <p:spPr>
          <a:xfrm rot="10800000" flipV="1">
            <a:off x="6007100" y="1765588"/>
            <a:ext cx="1485900" cy="166341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 of Climate Processes and Components</a:t>
            </a:r>
            <a:endParaRPr lang="en-US" dirty="0"/>
          </a:p>
        </p:txBody>
      </p:sp>
      <p:sp>
        <p:nvSpPr>
          <p:cNvPr id="3" name="Footer Placeholder 2"/>
          <p:cNvSpPr>
            <a:spLocks noGrp="1"/>
          </p:cNvSpPr>
          <p:nvPr>
            <p:ph type="ftr" sz="quarter" idx="10"/>
          </p:nvPr>
        </p:nvSpPr>
        <p:spPr/>
        <p:txBody>
          <a:bodyPr/>
          <a:lstStyle/>
          <a:p>
            <a:pPr>
              <a:defRPr/>
            </a:pPr>
            <a:r>
              <a:rPr lang="en-US" smtClean="0"/>
              <a:t>Energy Facts 2010</a:t>
            </a:r>
            <a:endParaRPr lang="en-US" dirty="0"/>
          </a:p>
        </p:txBody>
      </p:sp>
      <p:sp>
        <p:nvSpPr>
          <p:cNvPr id="4" name="Slide Number Placeholder 3"/>
          <p:cNvSpPr>
            <a:spLocks noGrp="1"/>
          </p:cNvSpPr>
          <p:nvPr>
            <p:ph type="sldNum" sz="quarter" idx="11"/>
          </p:nvPr>
        </p:nvSpPr>
        <p:spPr/>
        <p:txBody>
          <a:bodyPr/>
          <a:lstStyle/>
          <a:p>
            <a:pPr>
              <a:defRPr/>
            </a:pPr>
            <a:fld id="{6EEA275D-5A49-48A8-817D-44C3EA0A3A2F}" type="slidenum">
              <a:rPr lang="en-US" smtClean="0"/>
              <a:pPr>
                <a:defRPr/>
              </a:pPr>
              <a:t>14</a:t>
            </a:fld>
            <a:endParaRPr lang="en-US" dirty="0"/>
          </a:p>
        </p:txBody>
      </p:sp>
      <p:pic>
        <p:nvPicPr>
          <p:cNvPr id="2050" name="Picture 2" descr="http://co2now.org/images/stories/ipcc/ar4-wg1/faq_1.2_fig_1_climate_system_schematic.gif"/>
          <p:cNvPicPr>
            <a:picLocks noChangeAspect="1" noChangeArrowheads="1"/>
          </p:cNvPicPr>
          <p:nvPr/>
        </p:nvPicPr>
        <p:blipFill>
          <a:blip r:embed="rId2" cstate="print"/>
          <a:srcRect/>
          <a:stretch>
            <a:fillRect/>
          </a:stretch>
        </p:blipFill>
        <p:spPr bwMode="auto">
          <a:xfrm>
            <a:off x="0" y="785611"/>
            <a:ext cx="9144000" cy="6072388"/>
          </a:xfrm>
          <a:prstGeom prst="rect">
            <a:avLst/>
          </a:prstGeom>
          <a:noFill/>
        </p:spPr>
      </p:pic>
      <p:sp>
        <p:nvSpPr>
          <p:cNvPr id="6" name="Slide Number Placeholder 3"/>
          <p:cNvSpPr txBox="1">
            <a:spLocks/>
          </p:cNvSpPr>
          <p:nvPr/>
        </p:nvSpPr>
        <p:spPr>
          <a:xfrm>
            <a:off x="8566150" y="6506369"/>
            <a:ext cx="381000" cy="365125"/>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6EEA275D-5A49-48A8-817D-44C3EA0A3A2F}" type="slidenum">
              <a:rPr kumimoji="0" lang="en-US" sz="1100" b="0" i="0" u="none" strike="noStrike" kern="1200" cap="none" spc="0" normalizeH="0" baseline="0" noProof="0" smtClean="0">
                <a:ln>
                  <a:noFill/>
                </a:ln>
                <a:solidFill>
                  <a:srgbClr val="106636"/>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100" b="0" i="0" u="none" strike="noStrike" kern="1200" cap="none" spc="0" normalizeH="0" baseline="0" noProof="0" dirty="0">
              <a:ln>
                <a:noFill/>
              </a:ln>
              <a:solidFill>
                <a:srgbClr val="106636"/>
              </a:solidFill>
              <a:effectLst/>
              <a:uLnTx/>
              <a:uFillTx/>
              <a:latin typeface="Arial" pitchFamily="34" charset="0"/>
              <a:ea typeface="+mn-ea"/>
              <a:cs typeface="Arial" pitchFamily="34" charset="0"/>
            </a:endParaRPr>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Climate Models Over the Decades</a:t>
            </a:r>
            <a:endParaRPr lang="en-US" dirty="0"/>
          </a:p>
        </p:txBody>
      </p:sp>
      <p:sp>
        <p:nvSpPr>
          <p:cNvPr id="4" name="Slide Number Placeholder 3"/>
          <p:cNvSpPr>
            <a:spLocks noGrp="1"/>
          </p:cNvSpPr>
          <p:nvPr>
            <p:ph type="sldNum" sz="quarter" idx="11"/>
          </p:nvPr>
        </p:nvSpPr>
        <p:spPr/>
        <p:txBody>
          <a:bodyPr/>
          <a:lstStyle/>
          <a:p>
            <a:pPr>
              <a:defRPr/>
            </a:pPr>
            <a:fld id="{6EEA275D-5A49-48A8-817D-44C3EA0A3A2F}" type="slidenum">
              <a:rPr lang="en-US" smtClean="0"/>
              <a:pPr>
                <a:defRPr/>
              </a:pPr>
              <a:t>15</a:t>
            </a:fld>
            <a:endParaRPr lang="en-US" dirty="0"/>
          </a:p>
        </p:txBody>
      </p:sp>
      <p:sp>
        <p:nvSpPr>
          <p:cNvPr id="5" name="Right Arrow 4"/>
          <p:cNvSpPr/>
          <p:nvPr/>
        </p:nvSpPr>
        <p:spPr>
          <a:xfrm>
            <a:off x="0" y="3169136"/>
            <a:ext cx="9031857" cy="719826"/>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61547" y="3333038"/>
            <a:ext cx="1249060" cy="369332"/>
          </a:xfrm>
          <a:prstGeom prst="rect">
            <a:avLst/>
          </a:prstGeom>
          <a:noFill/>
        </p:spPr>
        <p:txBody>
          <a:bodyPr wrap="none" rtlCol="0">
            <a:spAutoFit/>
          </a:bodyPr>
          <a:lstStyle/>
          <a:p>
            <a:pPr algn="ctr"/>
            <a:r>
              <a:rPr lang="en-US" dirty="0" smtClean="0"/>
              <a:t>Mid 1970s</a:t>
            </a:r>
            <a:endParaRPr lang="en-US" dirty="0"/>
          </a:p>
        </p:txBody>
      </p:sp>
      <p:sp>
        <p:nvSpPr>
          <p:cNvPr id="7" name="TextBox 6"/>
          <p:cNvSpPr txBox="1"/>
          <p:nvPr/>
        </p:nvSpPr>
        <p:spPr>
          <a:xfrm>
            <a:off x="1895500" y="3333038"/>
            <a:ext cx="1249061" cy="369332"/>
          </a:xfrm>
          <a:prstGeom prst="rect">
            <a:avLst/>
          </a:prstGeom>
          <a:noFill/>
        </p:spPr>
        <p:txBody>
          <a:bodyPr wrap="none" rtlCol="0">
            <a:spAutoFit/>
          </a:bodyPr>
          <a:lstStyle/>
          <a:p>
            <a:pPr algn="ctr"/>
            <a:r>
              <a:rPr lang="en-US" dirty="0" smtClean="0"/>
              <a:t>Mid 1980s</a:t>
            </a:r>
            <a:endParaRPr lang="en-US" dirty="0"/>
          </a:p>
        </p:txBody>
      </p:sp>
      <p:sp>
        <p:nvSpPr>
          <p:cNvPr id="8" name="TextBox 7"/>
          <p:cNvSpPr txBox="1"/>
          <p:nvPr/>
        </p:nvSpPr>
        <p:spPr>
          <a:xfrm>
            <a:off x="3856034" y="3333038"/>
            <a:ext cx="697627" cy="369332"/>
          </a:xfrm>
          <a:prstGeom prst="rect">
            <a:avLst/>
          </a:prstGeom>
          <a:noFill/>
        </p:spPr>
        <p:txBody>
          <a:bodyPr wrap="none" rtlCol="0">
            <a:spAutoFit/>
          </a:bodyPr>
          <a:lstStyle/>
          <a:p>
            <a:pPr algn="ctr"/>
            <a:r>
              <a:rPr lang="en-US" dirty="0" smtClean="0"/>
              <a:t>1988</a:t>
            </a:r>
            <a:endParaRPr lang="en-US" dirty="0"/>
          </a:p>
        </p:txBody>
      </p:sp>
      <p:sp>
        <p:nvSpPr>
          <p:cNvPr id="9" name="TextBox 8"/>
          <p:cNvSpPr txBox="1"/>
          <p:nvPr/>
        </p:nvSpPr>
        <p:spPr>
          <a:xfrm>
            <a:off x="5090958" y="3333038"/>
            <a:ext cx="697627" cy="369332"/>
          </a:xfrm>
          <a:prstGeom prst="rect">
            <a:avLst/>
          </a:prstGeom>
          <a:noFill/>
        </p:spPr>
        <p:txBody>
          <a:bodyPr wrap="none" rtlCol="0">
            <a:spAutoFit/>
          </a:bodyPr>
          <a:lstStyle/>
          <a:p>
            <a:pPr algn="ctr"/>
            <a:r>
              <a:rPr lang="en-US" dirty="0" smtClean="0"/>
              <a:t>1994</a:t>
            </a:r>
            <a:endParaRPr lang="en-US" dirty="0"/>
          </a:p>
        </p:txBody>
      </p:sp>
      <p:sp>
        <p:nvSpPr>
          <p:cNvPr id="10" name="Isosceles Triangle 9"/>
          <p:cNvSpPr/>
          <p:nvPr/>
        </p:nvSpPr>
        <p:spPr>
          <a:xfrm>
            <a:off x="2393426" y="3711155"/>
            <a:ext cx="218364" cy="185761"/>
          </a:xfrm>
          <a:prstGeom prst="triangle">
            <a:avLst/>
          </a:prstGeom>
          <a:solidFill>
            <a:schemeClr val="accent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Isosceles Triangle 10"/>
          <p:cNvSpPr/>
          <p:nvPr/>
        </p:nvSpPr>
        <p:spPr>
          <a:xfrm>
            <a:off x="5318254" y="3711155"/>
            <a:ext cx="218364" cy="185761"/>
          </a:xfrm>
          <a:prstGeom prst="triangle">
            <a:avLst/>
          </a:prstGeom>
          <a:solidFill>
            <a:schemeClr val="accent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p:cNvSpPr/>
          <p:nvPr/>
        </p:nvSpPr>
        <p:spPr>
          <a:xfrm flipV="1">
            <a:off x="733374" y="3137949"/>
            <a:ext cx="218364" cy="185761"/>
          </a:xfrm>
          <a:prstGeom prst="triangle">
            <a:avLst/>
          </a:prstGeom>
          <a:solidFill>
            <a:schemeClr val="accent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Isosceles Triangle 12"/>
          <p:cNvSpPr/>
          <p:nvPr/>
        </p:nvSpPr>
        <p:spPr>
          <a:xfrm flipV="1">
            <a:off x="4080811" y="3137949"/>
            <a:ext cx="218364" cy="185761"/>
          </a:xfrm>
          <a:prstGeom prst="triangle">
            <a:avLst/>
          </a:prstGeom>
          <a:solidFill>
            <a:schemeClr val="accent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1994.png"/>
          <p:cNvPicPr>
            <a:picLocks noChangeAspect="1"/>
          </p:cNvPicPr>
          <p:nvPr/>
        </p:nvPicPr>
        <p:blipFill>
          <a:blip r:embed="rId2" cstate="print"/>
          <a:stretch>
            <a:fillRect/>
          </a:stretch>
        </p:blipFill>
        <p:spPr>
          <a:xfrm>
            <a:off x="3109851" y="3927029"/>
            <a:ext cx="2899004" cy="2231977"/>
          </a:xfrm>
          <a:prstGeom prst="rect">
            <a:avLst/>
          </a:prstGeom>
          <a:ln w="12700">
            <a:solidFill>
              <a:schemeClr val="accent3"/>
            </a:solidFill>
          </a:ln>
          <a:effectLst>
            <a:outerShdw blurRad="50800" dist="38100" dir="2700000" algn="tl" rotWithShape="0">
              <a:prstClr val="black">
                <a:alpha val="40000"/>
              </a:prstClr>
            </a:outerShdw>
          </a:effectLst>
        </p:spPr>
      </p:pic>
      <p:pic>
        <p:nvPicPr>
          <p:cNvPr id="16" name="Picture 15" descr="2001.png"/>
          <p:cNvPicPr>
            <a:picLocks noChangeAspect="1"/>
          </p:cNvPicPr>
          <p:nvPr/>
        </p:nvPicPr>
        <p:blipFill>
          <a:blip r:embed="rId3" cstate="print"/>
          <a:stretch>
            <a:fillRect/>
          </a:stretch>
        </p:blipFill>
        <p:spPr>
          <a:xfrm>
            <a:off x="6100381" y="850005"/>
            <a:ext cx="2899004" cy="2231977"/>
          </a:xfrm>
          <a:prstGeom prst="rect">
            <a:avLst/>
          </a:prstGeom>
          <a:ln w="12700">
            <a:solidFill>
              <a:schemeClr val="accent3"/>
            </a:solidFill>
          </a:ln>
          <a:effectLst>
            <a:outerShdw blurRad="50800" dist="38100" dir="2700000" algn="tl" rotWithShape="0">
              <a:prstClr val="black">
                <a:alpha val="40000"/>
              </a:prstClr>
            </a:outerShdw>
          </a:effectLst>
        </p:spPr>
      </p:pic>
      <p:pic>
        <p:nvPicPr>
          <p:cNvPr id="17" name="Picture 16" descr="2010.png"/>
          <p:cNvPicPr>
            <a:picLocks noChangeAspect="1"/>
          </p:cNvPicPr>
          <p:nvPr/>
        </p:nvPicPr>
        <p:blipFill>
          <a:blip r:embed="rId4" cstate="print"/>
          <a:stretch>
            <a:fillRect/>
          </a:stretch>
        </p:blipFill>
        <p:spPr>
          <a:xfrm>
            <a:off x="6155307" y="3927029"/>
            <a:ext cx="2899004" cy="2231977"/>
          </a:xfrm>
          <a:prstGeom prst="rect">
            <a:avLst/>
          </a:prstGeom>
          <a:ln w="12700">
            <a:solidFill>
              <a:schemeClr val="accent3"/>
            </a:solidFill>
          </a:ln>
          <a:effectLst>
            <a:outerShdw blurRad="50800" dist="38100" dir="2700000" algn="tl" rotWithShape="0">
              <a:prstClr val="black">
                <a:alpha val="40000"/>
              </a:prstClr>
            </a:outerShdw>
          </a:effectLst>
        </p:spPr>
      </p:pic>
      <p:pic>
        <p:nvPicPr>
          <p:cNvPr id="18" name="Picture 17" descr="Far.png"/>
          <p:cNvPicPr>
            <a:picLocks noChangeAspect="1"/>
          </p:cNvPicPr>
          <p:nvPr/>
        </p:nvPicPr>
        <p:blipFill>
          <a:blip r:embed="rId5" cstate="print"/>
          <a:stretch>
            <a:fillRect/>
          </a:stretch>
        </p:blipFill>
        <p:spPr>
          <a:xfrm>
            <a:off x="3074747" y="850005"/>
            <a:ext cx="2899004" cy="2231977"/>
          </a:xfrm>
          <a:prstGeom prst="rect">
            <a:avLst/>
          </a:prstGeom>
          <a:ln w="12700">
            <a:solidFill>
              <a:schemeClr val="accent3"/>
            </a:solidFill>
          </a:ln>
          <a:effectLst>
            <a:outerShdw blurRad="50800" dist="38100" dir="2700000" algn="tl" rotWithShape="0">
              <a:prstClr val="black">
                <a:alpha val="40000"/>
              </a:prstClr>
            </a:outerShdw>
          </a:effectLst>
        </p:spPr>
      </p:pic>
      <p:pic>
        <p:nvPicPr>
          <p:cNvPr id="19" name="Picture 18" descr="mid 1970.png"/>
          <p:cNvPicPr>
            <a:picLocks noChangeAspect="1"/>
          </p:cNvPicPr>
          <p:nvPr/>
        </p:nvPicPr>
        <p:blipFill>
          <a:blip r:embed="rId6" cstate="print"/>
          <a:stretch>
            <a:fillRect/>
          </a:stretch>
        </p:blipFill>
        <p:spPr>
          <a:xfrm>
            <a:off x="49113" y="850005"/>
            <a:ext cx="2899004" cy="2231977"/>
          </a:xfrm>
          <a:prstGeom prst="rect">
            <a:avLst/>
          </a:prstGeom>
          <a:ln w="12700">
            <a:solidFill>
              <a:schemeClr val="accent3"/>
            </a:solidFill>
          </a:ln>
          <a:effectLst>
            <a:outerShdw blurRad="50800" dist="38100" dir="2700000" algn="tl" rotWithShape="0">
              <a:prstClr val="black">
                <a:alpha val="40000"/>
              </a:prstClr>
            </a:outerShdw>
          </a:effectLst>
        </p:spPr>
      </p:pic>
      <p:pic>
        <p:nvPicPr>
          <p:cNvPr id="20" name="Picture 19" descr="mid 1980.png"/>
          <p:cNvPicPr>
            <a:picLocks noChangeAspect="1"/>
          </p:cNvPicPr>
          <p:nvPr/>
        </p:nvPicPr>
        <p:blipFill>
          <a:blip r:embed="rId7" cstate="print"/>
          <a:stretch>
            <a:fillRect/>
          </a:stretch>
        </p:blipFill>
        <p:spPr>
          <a:xfrm>
            <a:off x="64395" y="3927029"/>
            <a:ext cx="2899004" cy="2231977"/>
          </a:xfrm>
          <a:prstGeom prst="rect">
            <a:avLst/>
          </a:prstGeom>
          <a:ln w="12700">
            <a:solidFill>
              <a:schemeClr val="accent3"/>
            </a:solidFill>
          </a:ln>
          <a:effectLst>
            <a:outerShdw blurRad="50800" dist="38100" dir="2700000" algn="tl" rotWithShape="0">
              <a:prstClr val="black">
                <a:alpha val="40000"/>
              </a:prstClr>
            </a:outerShdw>
          </a:effectLst>
        </p:spPr>
      </p:pic>
      <p:sp>
        <p:nvSpPr>
          <p:cNvPr id="21" name="TextBox 20"/>
          <p:cNvSpPr txBox="1"/>
          <p:nvPr/>
        </p:nvSpPr>
        <p:spPr>
          <a:xfrm>
            <a:off x="6434742" y="3333038"/>
            <a:ext cx="697627" cy="369332"/>
          </a:xfrm>
          <a:prstGeom prst="rect">
            <a:avLst/>
          </a:prstGeom>
          <a:noFill/>
        </p:spPr>
        <p:txBody>
          <a:bodyPr wrap="none" rtlCol="0">
            <a:spAutoFit/>
          </a:bodyPr>
          <a:lstStyle/>
          <a:p>
            <a:pPr algn="ctr"/>
            <a:r>
              <a:rPr lang="en-US" dirty="0" smtClean="0"/>
              <a:t>2001</a:t>
            </a:r>
            <a:endParaRPr lang="en-US" dirty="0"/>
          </a:p>
        </p:txBody>
      </p:sp>
      <p:sp>
        <p:nvSpPr>
          <p:cNvPr id="22" name="TextBox 21"/>
          <p:cNvSpPr txBox="1"/>
          <p:nvPr/>
        </p:nvSpPr>
        <p:spPr>
          <a:xfrm>
            <a:off x="7669666" y="3333038"/>
            <a:ext cx="697627" cy="369332"/>
          </a:xfrm>
          <a:prstGeom prst="rect">
            <a:avLst/>
          </a:prstGeom>
          <a:noFill/>
        </p:spPr>
        <p:txBody>
          <a:bodyPr wrap="none" rtlCol="0">
            <a:spAutoFit/>
          </a:bodyPr>
          <a:lstStyle/>
          <a:p>
            <a:pPr algn="ctr"/>
            <a:r>
              <a:rPr lang="en-US" dirty="0" smtClean="0"/>
              <a:t>2010</a:t>
            </a:r>
            <a:endParaRPr lang="en-US" dirty="0"/>
          </a:p>
        </p:txBody>
      </p:sp>
      <p:sp>
        <p:nvSpPr>
          <p:cNvPr id="23" name="Isosceles Triangle 22"/>
          <p:cNvSpPr/>
          <p:nvPr/>
        </p:nvSpPr>
        <p:spPr>
          <a:xfrm>
            <a:off x="7909043" y="3711155"/>
            <a:ext cx="218364" cy="185761"/>
          </a:xfrm>
          <a:prstGeom prst="triangle">
            <a:avLst/>
          </a:prstGeom>
          <a:solidFill>
            <a:schemeClr val="accent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Isosceles Triangle 23"/>
          <p:cNvSpPr/>
          <p:nvPr/>
        </p:nvSpPr>
        <p:spPr>
          <a:xfrm flipV="1">
            <a:off x="6660723" y="3137949"/>
            <a:ext cx="218364" cy="185761"/>
          </a:xfrm>
          <a:prstGeom prst="triangle">
            <a:avLst/>
          </a:prstGeom>
          <a:solidFill>
            <a:schemeClr val="accent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Slide Number Placeholder 30"/>
          <p:cNvSpPr>
            <a:spLocks noGrp="1"/>
          </p:cNvSpPr>
          <p:nvPr>
            <p:ph type="sldNum" sz="quarter" idx="11"/>
          </p:nvPr>
        </p:nvSpPr>
        <p:spPr/>
        <p:txBody>
          <a:bodyPr/>
          <a:lstStyle/>
          <a:p>
            <a:pPr>
              <a:defRPr/>
            </a:pPr>
            <a:fld id="{6EEA275D-5A49-48A8-817D-44C3EA0A3A2F}" type="slidenum">
              <a:rPr lang="en-US" smtClean="0"/>
              <a:pPr>
                <a:defRPr/>
              </a:pPr>
              <a:t>16</a:t>
            </a:fld>
            <a:endParaRPr lang="en-US" dirty="0"/>
          </a:p>
        </p:txBody>
      </p:sp>
      <p:sp>
        <p:nvSpPr>
          <p:cNvPr id="7" name="Text Box 6"/>
          <p:cNvSpPr txBox="1">
            <a:spLocks noChangeArrowheads="1"/>
          </p:cNvSpPr>
          <p:nvPr/>
        </p:nvSpPr>
        <p:spPr bwMode="auto">
          <a:xfrm>
            <a:off x="3860800" y="949952"/>
            <a:ext cx="5128654" cy="5139856"/>
          </a:xfrm>
          <a:prstGeom prst="rect">
            <a:avLst/>
          </a:prstGeom>
          <a:noFill/>
          <a:ln w="9525">
            <a:noFill/>
            <a:miter lim="800000"/>
            <a:headEnd/>
            <a:tailEnd/>
          </a:ln>
          <a:effectLst/>
        </p:spPr>
        <p:txBody>
          <a:bodyPr wrap="square" lIns="91429" tIns="45714" rIns="91429" bIns="45714">
            <a:spAutoFit/>
          </a:bodyPr>
          <a:lstStyle/>
          <a:p>
            <a:r>
              <a:rPr lang="en-US" altLang="ja-JP" dirty="0" smtClean="0">
                <a:solidFill>
                  <a:srgbClr val="000000"/>
                </a:solidFill>
                <a:latin typeface="Arial" pitchFamily="34" charset="0"/>
                <a:ea typeface="ＭＳ Ｐゴシック" pitchFamily="1" charset="-128"/>
                <a:cs typeface="Arial" pitchFamily="34" charset="0"/>
              </a:rPr>
              <a:t>Integrated Assessment Models – </a:t>
            </a:r>
            <a:r>
              <a:rPr lang="en-US" dirty="0" smtClean="0"/>
              <a:t>include both physical and social science models that consider demographic, political, and economic variables that affect greenhouse gas emission scenarios in addition to the physical climate system (atmosphere, oceans, and terrestrial  biosphere).  </a:t>
            </a:r>
          </a:p>
          <a:p>
            <a:endParaRPr lang="en-US" altLang="ja-JP" dirty="0" smtClean="0">
              <a:solidFill>
                <a:srgbClr val="000000"/>
              </a:solidFill>
              <a:latin typeface="Arial" pitchFamily="34" charset="0"/>
              <a:ea typeface="ＭＳ Ｐゴシック" pitchFamily="1" charset="-128"/>
              <a:cs typeface="Arial" pitchFamily="34" charset="0"/>
            </a:endParaRPr>
          </a:p>
          <a:p>
            <a:pPr defTabSz="1019056"/>
            <a:r>
              <a:rPr lang="en-US" altLang="ja-JP" dirty="0" smtClean="0">
                <a:solidFill>
                  <a:srgbClr val="000000"/>
                </a:solidFill>
                <a:latin typeface="Arial" pitchFamily="34" charset="0"/>
                <a:ea typeface="ＭＳ Ｐゴシック" pitchFamily="1" charset="-128"/>
                <a:cs typeface="Arial" pitchFamily="34" charset="0"/>
              </a:rPr>
              <a:t>The </a:t>
            </a:r>
            <a:r>
              <a:rPr lang="en-US" altLang="ja-JP" b="1" dirty="0">
                <a:solidFill>
                  <a:srgbClr val="FF0000"/>
                </a:solidFill>
                <a:latin typeface="Arial" pitchFamily="34" charset="0"/>
                <a:ea typeface="ＭＳ Ｐゴシック" pitchFamily="1" charset="-128"/>
                <a:cs typeface="Arial" pitchFamily="34" charset="0"/>
              </a:rPr>
              <a:t>Integrated Global Systems Model (IGSM) </a:t>
            </a:r>
            <a:r>
              <a:rPr lang="en-US" altLang="ja-JP" dirty="0" smtClean="0">
                <a:solidFill>
                  <a:srgbClr val="000000"/>
                </a:solidFill>
                <a:latin typeface="Arial" pitchFamily="34" charset="0"/>
                <a:ea typeface="ＭＳ Ｐゴシック" pitchFamily="1" charset="-128"/>
                <a:cs typeface="Arial" pitchFamily="34" charset="0"/>
              </a:rPr>
              <a:t>[MIT]</a:t>
            </a:r>
          </a:p>
          <a:p>
            <a:pPr defTabSz="1019056"/>
            <a:endParaRPr lang="en-US" altLang="ja-JP" sz="1100" b="1" dirty="0" smtClean="0">
              <a:solidFill>
                <a:srgbClr val="000000"/>
              </a:solidFill>
              <a:latin typeface="Arial" pitchFamily="34" charset="0"/>
              <a:ea typeface="ＭＳ Ｐゴシック" pitchFamily="1" charset="-128"/>
              <a:cs typeface="Arial" pitchFamily="34" charset="0"/>
            </a:endParaRPr>
          </a:p>
          <a:p>
            <a:pPr defTabSz="1019056"/>
            <a:r>
              <a:rPr lang="en-US" altLang="ja-JP" b="1" dirty="0" smtClean="0">
                <a:solidFill>
                  <a:srgbClr val="FF0000"/>
                </a:solidFill>
                <a:latin typeface="Arial" pitchFamily="34" charset="0"/>
                <a:ea typeface="ＭＳ Ｐゴシック" pitchFamily="1" charset="-128"/>
                <a:cs typeface="Arial" pitchFamily="34" charset="0"/>
              </a:rPr>
              <a:t>Model </a:t>
            </a:r>
            <a:r>
              <a:rPr lang="en-US" altLang="ja-JP" b="1" dirty="0">
                <a:solidFill>
                  <a:srgbClr val="FF0000"/>
                </a:solidFill>
                <a:latin typeface="Arial" pitchFamily="34" charset="0"/>
                <a:ea typeface="ＭＳ Ｐゴシック" pitchFamily="1" charset="-128"/>
                <a:cs typeface="Arial" pitchFamily="34" charset="0"/>
              </a:rPr>
              <a:t>for Evaluating the Regional and Global Effects (MERGE)</a:t>
            </a:r>
            <a:r>
              <a:rPr lang="en-US" altLang="ja-JP" dirty="0">
                <a:solidFill>
                  <a:srgbClr val="FF0000"/>
                </a:solidFill>
                <a:latin typeface="Arial" pitchFamily="34" charset="0"/>
                <a:ea typeface="ＭＳ Ｐゴシック" pitchFamily="1" charset="-128"/>
                <a:cs typeface="Arial" pitchFamily="34" charset="0"/>
              </a:rPr>
              <a:t> </a:t>
            </a:r>
            <a:r>
              <a:rPr lang="en-US" altLang="ja-JP" b="1" dirty="0">
                <a:solidFill>
                  <a:srgbClr val="FF0000"/>
                </a:solidFill>
                <a:latin typeface="Arial" pitchFamily="34" charset="0"/>
                <a:ea typeface="ＭＳ Ｐゴシック" pitchFamily="1" charset="-128"/>
                <a:cs typeface="Arial" pitchFamily="34" charset="0"/>
              </a:rPr>
              <a:t>of GHG </a:t>
            </a:r>
            <a:r>
              <a:rPr lang="en-US" altLang="ja-JP" b="1" dirty="0" smtClean="0">
                <a:solidFill>
                  <a:srgbClr val="FF0000"/>
                </a:solidFill>
                <a:latin typeface="Arial" pitchFamily="34" charset="0"/>
                <a:ea typeface="ＭＳ Ｐゴシック" pitchFamily="1" charset="-128"/>
                <a:cs typeface="Arial" pitchFamily="34" charset="0"/>
              </a:rPr>
              <a:t>Reduction Policies </a:t>
            </a:r>
            <a:r>
              <a:rPr lang="en-US" altLang="ja-JP" dirty="0" smtClean="0">
                <a:solidFill>
                  <a:srgbClr val="000000"/>
                </a:solidFill>
                <a:latin typeface="Arial" pitchFamily="34" charset="0"/>
                <a:ea typeface="ＭＳ Ｐゴシック" pitchFamily="1" charset="-128"/>
                <a:cs typeface="Arial" pitchFamily="34" charset="0"/>
              </a:rPr>
              <a:t>[Stanford </a:t>
            </a:r>
            <a:r>
              <a:rPr lang="en-US" altLang="ja-JP" dirty="0">
                <a:solidFill>
                  <a:srgbClr val="000000"/>
                </a:solidFill>
                <a:latin typeface="Arial" pitchFamily="34" charset="0"/>
                <a:ea typeface="ＭＳ Ｐゴシック" pitchFamily="1" charset="-128"/>
                <a:cs typeface="Arial" pitchFamily="34" charset="0"/>
              </a:rPr>
              <a:t>University and </a:t>
            </a:r>
            <a:r>
              <a:rPr lang="en-US" altLang="ja-JP" dirty="0" smtClean="0">
                <a:solidFill>
                  <a:srgbClr val="000000"/>
                </a:solidFill>
                <a:latin typeface="Arial" pitchFamily="34" charset="0"/>
                <a:ea typeface="ＭＳ Ｐゴシック" pitchFamily="1" charset="-128"/>
                <a:cs typeface="Arial" pitchFamily="34" charset="0"/>
              </a:rPr>
              <a:t>EPRI]</a:t>
            </a:r>
            <a:endParaRPr lang="en-US" altLang="ja-JP" dirty="0">
              <a:solidFill>
                <a:srgbClr val="000000"/>
              </a:solidFill>
              <a:latin typeface="Arial" pitchFamily="34" charset="0"/>
              <a:ea typeface="ＭＳ Ｐゴシック" pitchFamily="1" charset="-128"/>
              <a:cs typeface="Arial" pitchFamily="34" charset="0"/>
            </a:endParaRPr>
          </a:p>
          <a:p>
            <a:pPr defTabSz="1019056"/>
            <a:endParaRPr lang="en-US" altLang="ja-JP" sz="1100" dirty="0">
              <a:solidFill>
                <a:srgbClr val="000000"/>
              </a:solidFill>
              <a:latin typeface="Arial" pitchFamily="34" charset="0"/>
              <a:ea typeface="ＭＳ Ｐゴシック" pitchFamily="1" charset="-128"/>
              <a:cs typeface="Arial" pitchFamily="34" charset="0"/>
            </a:endParaRPr>
          </a:p>
          <a:p>
            <a:pPr defTabSz="1019056"/>
            <a:r>
              <a:rPr lang="en-US" altLang="ja-JP" dirty="0">
                <a:solidFill>
                  <a:srgbClr val="000000"/>
                </a:solidFill>
                <a:latin typeface="Arial" pitchFamily="34" charset="0"/>
                <a:ea typeface="ＭＳ Ｐゴシック" pitchFamily="1" charset="-128"/>
                <a:cs typeface="Arial" pitchFamily="34" charset="0"/>
              </a:rPr>
              <a:t>The </a:t>
            </a:r>
            <a:r>
              <a:rPr lang="en-US" altLang="ja-JP" b="1" dirty="0" err="1">
                <a:solidFill>
                  <a:srgbClr val="FF0000"/>
                </a:solidFill>
                <a:latin typeface="Arial" pitchFamily="34" charset="0"/>
                <a:ea typeface="ＭＳ Ｐゴシック" pitchFamily="1" charset="-128"/>
                <a:cs typeface="Arial" pitchFamily="34" charset="0"/>
              </a:rPr>
              <a:t>MiniCAM</a:t>
            </a:r>
            <a:r>
              <a:rPr lang="en-US" altLang="ja-JP" b="1" dirty="0">
                <a:solidFill>
                  <a:srgbClr val="FF0000"/>
                </a:solidFill>
                <a:latin typeface="Arial" pitchFamily="34" charset="0"/>
                <a:ea typeface="ＭＳ Ｐゴシック" pitchFamily="1" charset="-128"/>
                <a:cs typeface="Arial" pitchFamily="34" charset="0"/>
              </a:rPr>
              <a:t> Model of the Joint Global Change Research </a:t>
            </a:r>
            <a:r>
              <a:rPr lang="en-US" altLang="ja-JP" b="1" dirty="0" smtClean="0">
                <a:solidFill>
                  <a:srgbClr val="FF0000"/>
                </a:solidFill>
                <a:latin typeface="Arial" pitchFamily="34" charset="0"/>
                <a:ea typeface="ＭＳ Ｐゴシック" pitchFamily="1" charset="-128"/>
                <a:cs typeface="Arial" pitchFamily="34" charset="0"/>
              </a:rPr>
              <a:t>Institute</a:t>
            </a:r>
            <a:r>
              <a:rPr lang="en-US" altLang="ja-JP" dirty="0" smtClean="0">
                <a:solidFill>
                  <a:srgbClr val="000000"/>
                </a:solidFill>
                <a:latin typeface="Arial" pitchFamily="34" charset="0"/>
                <a:ea typeface="ＭＳ Ｐゴシック" pitchFamily="1" charset="-128"/>
                <a:cs typeface="Arial" pitchFamily="34" charset="0"/>
              </a:rPr>
              <a:t> [PNNL </a:t>
            </a:r>
            <a:r>
              <a:rPr lang="en-US" altLang="ja-JP" dirty="0">
                <a:solidFill>
                  <a:srgbClr val="000000"/>
                </a:solidFill>
                <a:latin typeface="Arial" pitchFamily="34" charset="0"/>
                <a:ea typeface="ＭＳ Ｐゴシック" pitchFamily="1" charset="-128"/>
                <a:cs typeface="Arial" pitchFamily="34" charset="0"/>
              </a:rPr>
              <a:t>and the University of </a:t>
            </a:r>
            <a:r>
              <a:rPr lang="en-US" altLang="ja-JP" dirty="0" smtClean="0">
                <a:solidFill>
                  <a:srgbClr val="000000"/>
                </a:solidFill>
                <a:latin typeface="Arial" pitchFamily="34" charset="0"/>
                <a:ea typeface="ＭＳ Ｐゴシック" pitchFamily="1" charset="-128"/>
                <a:cs typeface="Arial" pitchFamily="34" charset="0"/>
              </a:rPr>
              <a:t>Maryland]</a:t>
            </a:r>
            <a:endParaRPr lang="en-US" altLang="ja-JP" dirty="0">
              <a:solidFill>
                <a:srgbClr val="000000"/>
              </a:solidFill>
              <a:latin typeface="Arial" pitchFamily="34" charset="0"/>
              <a:ea typeface="ＭＳ Ｐゴシック" pitchFamily="1" charset="-128"/>
              <a:cs typeface="Arial" pitchFamily="34" charset="0"/>
            </a:endParaRPr>
          </a:p>
          <a:p>
            <a:pPr defTabSz="1019056"/>
            <a:endParaRPr lang="en-US" altLang="ja-JP" dirty="0">
              <a:solidFill>
                <a:srgbClr val="000000"/>
              </a:solidFill>
              <a:latin typeface="Arial Narrow" pitchFamily="34" charset="0"/>
              <a:ea typeface="ＭＳ Ｐゴシック" pitchFamily="1" charset="-128"/>
            </a:endParaRPr>
          </a:p>
          <a:p>
            <a:pPr defTabSz="1019056"/>
            <a:endParaRPr lang="en-US" dirty="0">
              <a:solidFill>
                <a:srgbClr val="000000"/>
              </a:solidFill>
              <a:latin typeface="Arial Narrow" pitchFamily="34" charset="0"/>
            </a:endParaRPr>
          </a:p>
        </p:txBody>
      </p:sp>
      <p:sp>
        <p:nvSpPr>
          <p:cNvPr id="9" name="Title 2"/>
          <p:cNvSpPr>
            <a:spLocks noGrp="1"/>
          </p:cNvSpPr>
          <p:nvPr>
            <p:ph type="title"/>
          </p:nvPr>
        </p:nvSpPr>
        <p:spPr>
          <a:xfrm>
            <a:off x="0" y="105416"/>
            <a:ext cx="9144000" cy="598714"/>
          </a:xfrm>
        </p:spPr>
        <p:txBody>
          <a:bodyPr/>
          <a:lstStyle/>
          <a:p>
            <a:pPr>
              <a:lnSpc>
                <a:spcPct val="85000"/>
              </a:lnSpc>
            </a:pPr>
            <a:r>
              <a:rPr lang="en-US" dirty="0" smtClean="0">
                <a:solidFill>
                  <a:srgbClr val="006600"/>
                </a:solidFill>
              </a:rPr>
              <a:t>Scenarios from the U.S. Climate Change Science Program Report</a:t>
            </a:r>
            <a:br>
              <a:rPr lang="en-US" dirty="0" smtClean="0">
                <a:solidFill>
                  <a:srgbClr val="006600"/>
                </a:solidFill>
              </a:rPr>
            </a:br>
            <a:r>
              <a:rPr lang="en-US" b="1" dirty="0" smtClean="0">
                <a:solidFill>
                  <a:srgbClr val="006600"/>
                </a:solidFill>
                <a:effectLst>
                  <a:outerShdw blurRad="38100" dist="38100" dir="2700000" algn="tl">
                    <a:srgbClr val="C0C0C0"/>
                  </a:outerShdw>
                </a:effectLst>
              </a:rPr>
              <a:t> </a:t>
            </a:r>
            <a:r>
              <a:rPr lang="en-US" sz="1800" dirty="0" smtClean="0">
                <a:solidFill>
                  <a:srgbClr val="006600"/>
                </a:solidFill>
              </a:rPr>
              <a:t>“Scenarios of Greenhouse Gas Emissions and Atmospheric Concentrations”</a:t>
            </a:r>
            <a:endParaRPr lang="en-US" sz="1800" dirty="0">
              <a:solidFill>
                <a:srgbClr val="006600"/>
              </a:solidFill>
            </a:endParaRPr>
          </a:p>
        </p:txBody>
      </p:sp>
      <p:pic>
        <p:nvPicPr>
          <p:cNvPr id="1026" name="Picture 2"/>
          <p:cNvPicPr>
            <a:picLocks noChangeAspect="1" noChangeArrowheads="1"/>
          </p:cNvPicPr>
          <p:nvPr/>
        </p:nvPicPr>
        <p:blipFill>
          <a:blip r:embed="rId3" cstate="print"/>
          <a:srcRect/>
          <a:stretch>
            <a:fillRect/>
          </a:stretch>
        </p:blipFill>
        <p:spPr bwMode="auto">
          <a:xfrm>
            <a:off x="584407" y="1282700"/>
            <a:ext cx="3104853" cy="4011978"/>
          </a:xfrm>
          <a:prstGeom prst="rect">
            <a:avLst/>
          </a:prstGeom>
          <a:noFill/>
          <a:ln w="9525">
            <a:noFill/>
            <a:miter lim="800000"/>
            <a:headEnd/>
            <a:tailEnd/>
          </a:ln>
          <a:effectLst/>
        </p:spPr>
      </p:pic>
      <p:pic>
        <p:nvPicPr>
          <p:cNvPr id="2050" name="Picture 2"/>
          <p:cNvPicPr>
            <a:picLocks noChangeAspect="1" noChangeArrowheads="1"/>
          </p:cNvPicPr>
          <p:nvPr/>
        </p:nvPicPr>
        <p:blipFill>
          <a:blip r:embed="rId4" cstate="print"/>
          <a:srcRect b="6575"/>
          <a:stretch>
            <a:fillRect/>
          </a:stretch>
        </p:blipFill>
        <p:spPr bwMode="auto">
          <a:xfrm>
            <a:off x="3813949" y="2856043"/>
            <a:ext cx="5330051" cy="3085931"/>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3"/>
          <p:cNvSpPr txBox="1">
            <a:spLocks/>
          </p:cNvSpPr>
          <p:nvPr/>
        </p:nvSpPr>
        <p:spPr>
          <a:xfrm>
            <a:off x="8385393" y="6351093"/>
            <a:ext cx="381000" cy="365125"/>
          </a:xfrm>
          <a:prstGeom prst="rect">
            <a:avLst/>
          </a:prstGeom>
        </p:spPr>
        <p:txBody>
          <a:bodyPr vert="horz" lIns="91429" tIns="45714" rIns="91429" bIns="45714" rtlCol="0" anchor="ctr"/>
          <a:lstStyle/>
          <a:p>
            <a:pPr algn="r" defTabSz="914293" fontAlgn="auto">
              <a:spcBef>
                <a:spcPts val="0"/>
              </a:spcBef>
              <a:spcAft>
                <a:spcPts val="0"/>
              </a:spcAft>
              <a:defRPr/>
            </a:pPr>
            <a:fld id="{6EEA275D-5A49-48A8-817D-44C3EA0A3A2F}" type="slidenum">
              <a:rPr lang="en-US" sz="1100" smtClean="0">
                <a:solidFill>
                  <a:srgbClr val="106636"/>
                </a:solidFill>
                <a:latin typeface="Arial" pitchFamily="34" charset="0"/>
                <a:cs typeface="Arial" pitchFamily="34" charset="0"/>
              </a:rPr>
              <a:pPr algn="r" defTabSz="914293" fontAlgn="auto">
                <a:spcBef>
                  <a:spcPts val="0"/>
                </a:spcBef>
                <a:spcAft>
                  <a:spcPts val="0"/>
                </a:spcAft>
                <a:defRPr/>
              </a:pPr>
              <a:t>17</a:t>
            </a:fld>
            <a:endParaRPr lang="en-US" sz="1100" dirty="0">
              <a:solidFill>
                <a:srgbClr val="106636"/>
              </a:solidFill>
              <a:latin typeface="Arial" pitchFamily="34" charset="0"/>
              <a:cs typeface="Arial" pitchFamily="34" charset="0"/>
            </a:endParaRPr>
          </a:p>
        </p:txBody>
      </p:sp>
      <p:pic>
        <p:nvPicPr>
          <p:cNvPr id="1027" name="Picture 3"/>
          <p:cNvPicPr>
            <a:picLocks noChangeAspect="1" noChangeArrowheads="1"/>
          </p:cNvPicPr>
          <p:nvPr/>
        </p:nvPicPr>
        <p:blipFill>
          <a:blip r:embed="rId3" cstate="print"/>
          <a:srcRect t="72234"/>
          <a:stretch>
            <a:fillRect/>
          </a:stretch>
        </p:blipFill>
        <p:spPr bwMode="auto">
          <a:xfrm>
            <a:off x="589105" y="3352801"/>
            <a:ext cx="8543761" cy="2619375"/>
          </a:xfrm>
          <a:prstGeom prst="rect">
            <a:avLst/>
          </a:prstGeom>
          <a:noFill/>
          <a:ln w="9525">
            <a:noFill/>
            <a:miter lim="800000"/>
            <a:headEnd/>
            <a:tailEnd/>
          </a:ln>
          <a:effectLst/>
        </p:spPr>
      </p:pic>
      <p:pic>
        <p:nvPicPr>
          <p:cNvPr id="956419" name="Picture 3"/>
          <p:cNvPicPr>
            <a:picLocks noChangeAspect="1" noChangeArrowheads="1"/>
          </p:cNvPicPr>
          <p:nvPr/>
        </p:nvPicPr>
        <p:blipFill>
          <a:blip r:embed="rId4" cstate="print"/>
          <a:srcRect l="212" t="18855" b="45753"/>
          <a:stretch>
            <a:fillRect/>
          </a:stretch>
        </p:blipFill>
        <p:spPr bwMode="auto">
          <a:xfrm>
            <a:off x="598466" y="800101"/>
            <a:ext cx="8545535" cy="2550443"/>
          </a:xfrm>
          <a:prstGeom prst="rect">
            <a:avLst/>
          </a:prstGeom>
          <a:noFill/>
          <a:ln w="9525" algn="ctr">
            <a:noFill/>
            <a:miter lim="800000"/>
            <a:headEnd/>
            <a:tailEnd/>
          </a:ln>
          <a:effectLst/>
        </p:spPr>
      </p:pic>
      <p:sp>
        <p:nvSpPr>
          <p:cNvPr id="956421" name="Text Box 5"/>
          <p:cNvSpPr txBox="1">
            <a:spLocks noChangeArrowheads="1"/>
          </p:cNvSpPr>
          <p:nvPr/>
        </p:nvSpPr>
        <p:spPr bwMode="auto">
          <a:xfrm>
            <a:off x="1190337" y="1032241"/>
            <a:ext cx="672756" cy="359850"/>
          </a:xfrm>
          <a:prstGeom prst="rect">
            <a:avLst/>
          </a:prstGeom>
          <a:solidFill>
            <a:srgbClr val="FFFF99"/>
          </a:solidFill>
          <a:ln w="9525">
            <a:solidFill>
              <a:schemeClr val="tx1"/>
            </a:solidFill>
            <a:miter lim="800000"/>
            <a:headEnd/>
            <a:tailEnd/>
          </a:ln>
          <a:effectLst/>
        </p:spPr>
        <p:txBody>
          <a:bodyPr wrap="none" lIns="41025" tIns="41025" rIns="41025" bIns="41025">
            <a:spAutoFit/>
          </a:bodyPr>
          <a:lstStyle/>
          <a:p>
            <a:pPr defTabSz="914501"/>
            <a:r>
              <a:rPr lang="en-US" b="1" dirty="0">
                <a:solidFill>
                  <a:schemeClr val="tx1"/>
                </a:solidFill>
              </a:rPr>
              <a:t>IGSM</a:t>
            </a:r>
          </a:p>
        </p:txBody>
      </p:sp>
      <p:sp>
        <p:nvSpPr>
          <p:cNvPr id="956422" name="Text Box 6"/>
          <p:cNvSpPr txBox="1">
            <a:spLocks noChangeArrowheads="1"/>
          </p:cNvSpPr>
          <p:nvPr/>
        </p:nvSpPr>
        <p:spPr bwMode="auto">
          <a:xfrm>
            <a:off x="3996540" y="994141"/>
            <a:ext cx="929237" cy="359850"/>
          </a:xfrm>
          <a:prstGeom prst="rect">
            <a:avLst/>
          </a:prstGeom>
          <a:solidFill>
            <a:srgbClr val="FFFF99"/>
          </a:solidFill>
          <a:ln w="9525">
            <a:solidFill>
              <a:schemeClr val="tx1"/>
            </a:solidFill>
            <a:miter lim="800000"/>
            <a:headEnd/>
            <a:tailEnd/>
          </a:ln>
          <a:effectLst/>
        </p:spPr>
        <p:txBody>
          <a:bodyPr wrap="none" lIns="41025" tIns="41025" rIns="41025" bIns="41025">
            <a:spAutoFit/>
          </a:bodyPr>
          <a:lstStyle/>
          <a:p>
            <a:pPr defTabSz="914501"/>
            <a:r>
              <a:rPr lang="en-US" b="1" dirty="0">
                <a:solidFill>
                  <a:schemeClr val="tx1"/>
                </a:solidFill>
              </a:rPr>
              <a:t>MERGE</a:t>
            </a:r>
          </a:p>
        </p:txBody>
      </p:sp>
      <p:sp>
        <p:nvSpPr>
          <p:cNvPr id="956423" name="Text Box 7"/>
          <p:cNvSpPr txBox="1">
            <a:spLocks noChangeArrowheads="1"/>
          </p:cNvSpPr>
          <p:nvPr/>
        </p:nvSpPr>
        <p:spPr bwMode="auto">
          <a:xfrm>
            <a:off x="6858867" y="994141"/>
            <a:ext cx="1070301" cy="359850"/>
          </a:xfrm>
          <a:prstGeom prst="rect">
            <a:avLst/>
          </a:prstGeom>
          <a:solidFill>
            <a:srgbClr val="FFFF99"/>
          </a:solidFill>
          <a:ln w="9525">
            <a:solidFill>
              <a:schemeClr val="tx1"/>
            </a:solidFill>
            <a:miter lim="800000"/>
            <a:headEnd/>
            <a:tailEnd/>
          </a:ln>
          <a:effectLst/>
        </p:spPr>
        <p:txBody>
          <a:bodyPr wrap="none" lIns="41025" tIns="41025" rIns="41025" bIns="41025">
            <a:spAutoFit/>
          </a:bodyPr>
          <a:lstStyle/>
          <a:p>
            <a:pPr defTabSz="914501"/>
            <a:r>
              <a:rPr lang="en-US" b="1" dirty="0" err="1">
                <a:solidFill>
                  <a:schemeClr val="tx1"/>
                </a:solidFill>
              </a:rPr>
              <a:t>MiniCAM</a:t>
            </a:r>
            <a:endParaRPr lang="en-US" b="1" dirty="0">
              <a:solidFill>
                <a:schemeClr val="tx1"/>
              </a:solidFill>
            </a:endParaRPr>
          </a:p>
        </p:txBody>
      </p:sp>
      <p:sp>
        <p:nvSpPr>
          <p:cNvPr id="956425" name="Text Box 9"/>
          <p:cNvSpPr txBox="1">
            <a:spLocks noChangeArrowheads="1"/>
          </p:cNvSpPr>
          <p:nvPr/>
        </p:nvSpPr>
        <p:spPr bwMode="auto">
          <a:xfrm rot="16200000">
            <a:off x="-334613" y="4631704"/>
            <a:ext cx="1302737" cy="298295"/>
          </a:xfrm>
          <a:prstGeom prst="rect">
            <a:avLst/>
          </a:prstGeom>
          <a:solidFill>
            <a:schemeClr val="bg1"/>
          </a:solidFill>
          <a:ln w="9525">
            <a:noFill/>
            <a:miter lim="800000"/>
            <a:headEnd/>
            <a:tailEnd/>
          </a:ln>
          <a:effectLst/>
        </p:spPr>
        <p:txBody>
          <a:bodyPr wrap="none" lIns="41025" tIns="41025" rIns="41025" bIns="41025">
            <a:spAutoFit/>
          </a:bodyPr>
          <a:lstStyle/>
          <a:p>
            <a:pPr defTabSz="914501"/>
            <a:r>
              <a:rPr lang="en-US" sz="1400" b="1" dirty="0" smtClean="0"/>
              <a:t>450 </a:t>
            </a:r>
            <a:r>
              <a:rPr lang="en-US" sz="1400" b="1" dirty="0" err="1"/>
              <a:t>ppmv</a:t>
            </a:r>
            <a:r>
              <a:rPr lang="en-US" sz="1400" b="1" dirty="0"/>
              <a:t> CO</a:t>
            </a:r>
            <a:r>
              <a:rPr lang="en-US" sz="1400" b="1" baseline="-25000" dirty="0"/>
              <a:t>2</a:t>
            </a:r>
          </a:p>
        </p:txBody>
      </p:sp>
      <p:sp>
        <p:nvSpPr>
          <p:cNvPr id="956426" name="Text Box 10"/>
          <p:cNvSpPr txBox="1">
            <a:spLocks noChangeArrowheads="1"/>
          </p:cNvSpPr>
          <p:nvPr/>
        </p:nvSpPr>
        <p:spPr bwMode="auto">
          <a:xfrm rot="16200000">
            <a:off x="-618592" y="2197533"/>
            <a:ext cx="1870696" cy="307767"/>
          </a:xfrm>
          <a:prstGeom prst="rect">
            <a:avLst/>
          </a:prstGeom>
          <a:solidFill>
            <a:schemeClr val="bg1"/>
          </a:solidFill>
          <a:ln w="9525">
            <a:noFill/>
            <a:miter lim="800000"/>
            <a:headEnd/>
            <a:tailEnd/>
          </a:ln>
          <a:effectLst/>
        </p:spPr>
        <p:txBody>
          <a:bodyPr wrap="none" lIns="41025" tIns="41025" rIns="41025" bIns="41025">
            <a:spAutoFit/>
          </a:bodyPr>
          <a:lstStyle/>
          <a:p>
            <a:pPr defTabSz="914501"/>
            <a:r>
              <a:rPr lang="en-US" sz="1400" b="1" dirty="0"/>
              <a:t>Reference Scenarios</a:t>
            </a:r>
            <a:endParaRPr lang="en-US" sz="1400" b="1" baseline="-25000" dirty="0"/>
          </a:p>
        </p:txBody>
      </p:sp>
      <p:pic>
        <p:nvPicPr>
          <p:cNvPr id="956428" name="Picture 12"/>
          <p:cNvPicPr>
            <a:picLocks noChangeAspect="1" noChangeArrowheads="1"/>
          </p:cNvPicPr>
          <p:nvPr/>
        </p:nvPicPr>
        <p:blipFill>
          <a:blip r:embed="rId5" cstate="print"/>
          <a:srcRect/>
          <a:stretch>
            <a:fillRect/>
          </a:stretch>
        </p:blipFill>
        <p:spPr bwMode="auto">
          <a:xfrm>
            <a:off x="0" y="5693989"/>
            <a:ext cx="920750" cy="1164011"/>
          </a:xfrm>
          <a:prstGeom prst="rect">
            <a:avLst/>
          </a:prstGeom>
          <a:noFill/>
          <a:ln w="9525" algn="ctr">
            <a:noFill/>
            <a:miter lim="800000"/>
            <a:headEnd/>
            <a:tailEnd/>
          </a:ln>
          <a:effectLst/>
        </p:spPr>
      </p:pic>
      <p:sp>
        <p:nvSpPr>
          <p:cNvPr id="956429" name="Text Box 13"/>
          <p:cNvSpPr txBox="1">
            <a:spLocks noChangeArrowheads="1"/>
          </p:cNvSpPr>
          <p:nvPr/>
        </p:nvSpPr>
        <p:spPr bwMode="auto">
          <a:xfrm>
            <a:off x="321556" y="185186"/>
            <a:ext cx="8500373" cy="369332"/>
          </a:xfrm>
          <a:prstGeom prst="rect">
            <a:avLst/>
          </a:prstGeom>
          <a:noFill/>
          <a:ln w="9525">
            <a:noFill/>
            <a:miter lim="800000"/>
            <a:headEnd/>
            <a:tailEnd/>
          </a:ln>
        </p:spPr>
        <p:txBody>
          <a:bodyPr vert="horz" wrap="square" lIns="91429" tIns="45714" rIns="91429" bIns="45714" numCol="1" anchor="ctr" anchorCtr="0" compatLnSpc="1">
            <a:prstTxWarp prst="textNoShape">
              <a:avLst/>
            </a:prstTxWarp>
          </a:bodyPr>
          <a:lstStyle/>
          <a:p>
            <a:pPr algn="ctr" defTabSz="914501" eaLnBrk="0" hangingPunct="0"/>
            <a:r>
              <a:rPr lang="en-US" sz="2400" dirty="0">
                <a:solidFill>
                  <a:srgbClr val="106636"/>
                </a:solidFill>
                <a:latin typeface="Arial" pitchFamily="34" charset="0"/>
                <a:ea typeface="+mj-ea"/>
                <a:cs typeface="Arial" pitchFamily="34" charset="0"/>
              </a:rPr>
              <a:t>U.S Primary Energy Consumption by Fuels Across Scenarios</a:t>
            </a:r>
          </a:p>
        </p:txBody>
      </p:sp>
      <p:pic>
        <p:nvPicPr>
          <p:cNvPr id="956430" name="Picture 14"/>
          <p:cNvPicPr>
            <a:picLocks noChangeAspect="1" noChangeArrowheads="1"/>
          </p:cNvPicPr>
          <p:nvPr/>
        </p:nvPicPr>
        <p:blipFill>
          <a:blip r:embed="rId6" cstate="print"/>
          <a:srcRect/>
          <a:stretch>
            <a:fillRect/>
          </a:stretch>
        </p:blipFill>
        <p:spPr bwMode="auto">
          <a:xfrm>
            <a:off x="2398812" y="5839350"/>
            <a:ext cx="4349553" cy="1018651"/>
          </a:xfrm>
          <a:prstGeom prst="rect">
            <a:avLst/>
          </a:prstGeom>
          <a:noFill/>
          <a:ln w="19050" algn="ctr">
            <a:solidFill>
              <a:schemeClr val="tx1"/>
            </a:solid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5642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642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931" name="Text Box 3"/>
          <p:cNvSpPr txBox="1">
            <a:spLocks noChangeArrowheads="1"/>
          </p:cNvSpPr>
          <p:nvPr/>
        </p:nvSpPr>
        <p:spPr bwMode="auto">
          <a:xfrm>
            <a:off x="457490" y="1689288"/>
            <a:ext cx="8151091" cy="618599"/>
          </a:xfrm>
          <a:prstGeom prst="rect">
            <a:avLst/>
          </a:prstGeom>
          <a:noFill/>
          <a:ln w="9525" algn="ctr">
            <a:noFill/>
            <a:miter lim="800000"/>
            <a:headEnd/>
            <a:tailEnd/>
          </a:ln>
          <a:effectLst/>
        </p:spPr>
        <p:txBody>
          <a:bodyPr lIns="91407" tIns="45704" rIns="91407" bIns="45704">
            <a:spAutoFit/>
          </a:bodyPr>
          <a:lstStyle/>
          <a:p>
            <a:pPr algn="ctr" defTabSz="914501" eaLnBrk="0" hangingPunct="0">
              <a:lnSpc>
                <a:spcPct val="95000"/>
              </a:lnSpc>
              <a:tabLst>
                <a:tab pos="1696528" algn="l"/>
              </a:tabLst>
            </a:pPr>
            <a:r>
              <a:rPr lang="en-US" sz="3600" b="1" dirty="0" smtClean="0">
                <a:solidFill>
                  <a:srgbClr val="FF0000"/>
                </a:solidFill>
                <a:effectLst>
                  <a:outerShdw blurRad="38100" dist="38100" dir="2700000" algn="tl">
                    <a:srgbClr val="C0C0C0"/>
                  </a:outerShdw>
                </a:effectLst>
                <a:latin typeface="Arial" pitchFamily="34" charset="0"/>
              </a:rPr>
              <a:t>Fuels:  </a:t>
            </a:r>
            <a:r>
              <a:rPr lang="en-US" sz="3600" b="1" dirty="0" err="1" smtClean="0">
                <a:solidFill>
                  <a:srgbClr val="FF0000"/>
                </a:solidFill>
                <a:effectLst>
                  <a:outerShdw blurRad="38100" dist="38100" dir="2700000" algn="tl">
                    <a:srgbClr val="C0C0C0"/>
                  </a:outerShdw>
                </a:effectLst>
                <a:latin typeface="Arial" pitchFamily="34" charset="0"/>
              </a:rPr>
              <a:t>Renewables</a:t>
            </a:r>
            <a:endParaRPr lang="en-US" sz="3600" b="1" dirty="0">
              <a:solidFill>
                <a:srgbClr val="FF0000"/>
              </a:solidFill>
              <a:effectLst>
                <a:outerShdw blurRad="38100" dist="38100" dir="2700000" algn="tl">
                  <a:srgbClr val="C0C0C0"/>
                </a:outerShdw>
              </a:effectLst>
              <a:latin typeface="Arial" pitchFamily="34" charset="0"/>
            </a:endParaRPr>
          </a:p>
        </p:txBody>
      </p:sp>
      <p:sp>
        <p:nvSpPr>
          <p:cNvPr id="508940" name="Freeform 12"/>
          <p:cNvSpPr>
            <a:spLocks/>
          </p:cNvSpPr>
          <p:nvPr/>
        </p:nvSpPr>
        <p:spPr bwMode="auto">
          <a:xfrm rot="10800000">
            <a:off x="2856059" y="3461218"/>
            <a:ext cx="1675534" cy="2933139"/>
          </a:xfrm>
          <a:custGeom>
            <a:avLst/>
            <a:gdLst/>
            <a:ahLst/>
            <a:cxnLst>
              <a:cxn ang="0">
                <a:pos x="86" y="267"/>
              </a:cxn>
              <a:cxn ang="0">
                <a:pos x="148" y="148"/>
              </a:cxn>
              <a:cxn ang="0">
                <a:pos x="0" y="0"/>
              </a:cxn>
              <a:cxn ang="0">
                <a:pos x="0" y="148"/>
              </a:cxn>
              <a:cxn ang="0">
                <a:pos x="86" y="267"/>
              </a:cxn>
            </a:cxnLst>
            <a:rect l="0" t="0" r="r" b="b"/>
            <a:pathLst>
              <a:path w="148" h="267">
                <a:moveTo>
                  <a:pt x="86" y="267"/>
                </a:moveTo>
                <a:cubicBezTo>
                  <a:pt x="125" y="239"/>
                  <a:pt x="148" y="195"/>
                  <a:pt x="148" y="148"/>
                </a:cubicBezTo>
                <a:cubicBezTo>
                  <a:pt x="148" y="66"/>
                  <a:pt x="81" y="0"/>
                  <a:pt x="0" y="0"/>
                </a:cubicBezTo>
                <a:lnTo>
                  <a:pt x="0" y="148"/>
                </a:lnTo>
                <a:lnTo>
                  <a:pt x="86" y="267"/>
                </a:lnTo>
                <a:close/>
              </a:path>
            </a:pathLst>
          </a:custGeom>
          <a:solidFill>
            <a:srgbClr val="808080"/>
          </a:solidFill>
          <a:ln w="9525">
            <a:solidFill>
              <a:srgbClr val="000000"/>
            </a:solidFill>
            <a:prstDash val="solid"/>
            <a:round/>
            <a:headEnd/>
            <a:tailEnd/>
          </a:ln>
        </p:spPr>
        <p:txBody>
          <a:bodyPr/>
          <a:lstStyle/>
          <a:p>
            <a:endParaRPr lang="en-US"/>
          </a:p>
        </p:txBody>
      </p:sp>
      <p:sp>
        <p:nvSpPr>
          <p:cNvPr id="508941" name="Freeform 13"/>
          <p:cNvSpPr>
            <a:spLocks/>
          </p:cNvSpPr>
          <p:nvPr/>
        </p:nvSpPr>
        <p:spPr bwMode="auto">
          <a:xfrm rot="10800000">
            <a:off x="3557445" y="3153056"/>
            <a:ext cx="2208068" cy="1615048"/>
          </a:xfrm>
          <a:custGeom>
            <a:avLst/>
            <a:gdLst/>
            <a:ahLst/>
            <a:cxnLst>
              <a:cxn ang="0">
                <a:pos x="0" y="101"/>
              </a:cxn>
              <a:cxn ang="0">
                <a:pos x="109" y="147"/>
              </a:cxn>
              <a:cxn ang="0">
                <a:pos x="195" y="119"/>
              </a:cxn>
              <a:cxn ang="0">
                <a:pos x="109" y="0"/>
              </a:cxn>
              <a:cxn ang="0">
                <a:pos x="0" y="101"/>
              </a:cxn>
            </a:cxnLst>
            <a:rect l="0" t="0" r="r" b="b"/>
            <a:pathLst>
              <a:path w="195" h="147">
                <a:moveTo>
                  <a:pt x="0" y="101"/>
                </a:moveTo>
                <a:cubicBezTo>
                  <a:pt x="28" y="131"/>
                  <a:pt x="68" y="147"/>
                  <a:pt x="109" y="147"/>
                </a:cubicBezTo>
                <a:cubicBezTo>
                  <a:pt x="140" y="147"/>
                  <a:pt x="170" y="138"/>
                  <a:pt x="195" y="119"/>
                </a:cubicBezTo>
                <a:lnTo>
                  <a:pt x="109" y="0"/>
                </a:lnTo>
                <a:lnTo>
                  <a:pt x="0" y="101"/>
                </a:lnTo>
                <a:close/>
              </a:path>
            </a:pathLst>
          </a:custGeom>
          <a:solidFill>
            <a:srgbClr val="333333"/>
          </a:solidFill>
          <a:ln w="9525">
            <a:solidFill>
              <a:srgbClr val="000000"/>
            </a:solidFill>
            <a:prstDash val="solid"/>
            <a:round/>
            <a:headEnd/>
            <a:tailEnd/>
          </a:ln>
        </p:spPr>
        <p:txBody>
          <a:bodyPr/>
          <a:lstStyle/>
          <a:p>
            <a:endParaRPr lang="en-US"/>
          </a:p>
        </p:txBody>
      </p:sp>
      <p:sp>
        <p:nvSpPr>
          <p:cNvPr id="508942" name="Freeform 14"/>
          <p:cNvSpPr>
            <a:spLocks/>
          </p:cNvSpPr>
          <p:nvPr/>
        </p:nvSpPr>
        <p:spPr bwMode="auto">
          <a:xfrm rot="10800000">
            <a:off x="4532793" y="3658349"/>
            <a:ext cx="1629352" cy="1109382"/>
          </a:xfrm>
          <a:custGeom>
            <a:avLst/>
            <a:gdLst/>
            <a:ahLst/>
            <a:cxnLst>
              <a:cxn ang="0">
                <a:pos x="0" y="35"/>
              </a:cxn>
              <a:cxn ang="0">
                <a:pos x="35" y="101"/>
              </a:cxn>
              <a:cxn ang="0">
                <a:pos x="144" y="0"/>
              </a:cxn>
              <a:cxn ang="0">
                <a:pos x="0" y="35"/>
              </a:cxn>
            </a:cxnLst>
            <a:rect l="0" t="0" r="r" b="b"/>
            <a:pathLst>
              <a:path w="144" h="101">
                <a:moveTo>
                  <a:pt x="0" y="35"/>
                </a:moveTo>
                <a:cubicBezTo>
                  <a:pt x="6" y="60"/>
                  <a:pt x="18" y="82"/>
                  <a:pt x="35" y="101"/>
                </a:cubicBezTo>
                <a:lnTo>
                  <a:pt x="144" y="0"/>
                </a:lnTo>
                <a:lnTo>
                  <a:pt x="0" y="35"/>
                </a:lnTo>
                <a:close/>
              </a:path>
            </a:pathLst>
          </a:custGeom>
          <a:solidFill>
            <a:srgbClr val="FF0000"/>
          </a:solidFill>
          <a:ln w="9525">
            <a:solidFill>
              <a:srgbClr val="000000"/>
            </a:solidFill>
            <a:prstDash val="solid"/>
            <a:round/>
            <a:headEnd/>
            <a:tailEnd/>
          </a:ln>
        </p:spPr>
        <p:txBody>
          <a:bodyPr/>
          <a:lstStyle/>
          <a:p>
            <a:endParaRPr lang="en-US"/>
          </a:p>
        </p:txBody>
      </p:sp>
      <p:sp>
        <p:nvSpPr>
          <p:cNvPr id="508943" name="Freeform 15"/>
          <p:cNvSpPr>
            <a:spLocks/>
          </p:cNvSpPr>
          <p:nvPr/>
        </p:nvSpPr>
        <p:spPr bwMode="auto">
          <a:xfrm rot="10800000">
            <a:off x="4524377" y="4768104"/>
            <a:ext cx="1652443" cy="1626253"/>
          </a:xfrm>
          <a:custGeom>
            <a:avLst/>
            <a:gdLst/>
            <a:ahLst/>
            <a:cxnLst>
              <a:cxn ang="0">
                <a:pos x="145" y="0"/>
              </a:cxn>
              <a:cxn ang="0">
                <a:pos x="0" y="119"/>
              </a:cxn>
              <a:cxn ang="0">
                <a:pos x="146" y="148"/>
              </a:cxn>
              <a:cxn ang="0">
                <a:pos x="145" y="0"/>
              </a:cxn>
            </a:cxnLst>
            <a:rect l="0" t="0" r="r" b="b"/>
            <a:pathLst>
              <a:path w="146" h="148">
                <a:moveTo>
                  <a:pt x="145" y="0"/>
                </a:moveTo>
                <a:cubicBezTo>
                  <a:pt x="75" y="0"/>
                  <a:pt x="14" y="50"/>
                  <a:pt x="0" y="119"/>
                </a:cubicBezTo>
                <a:lnTo>
                  <a:pt x="146" y="148"/>
                </a:lnTo>
                <a:lnTo>
                  <a:pt x="145" y="0"/>
                </a:lnTo>
                <a:close/>
              </a:path>
            </a:pathLst>
          </a:custGeom>
          <a:solidFill>
            <a:srgbClr val="DDDDDD"/>
          </a:solidFill>
          <a:ln w="9525">
            <a:solidFill>
              <a:srgbClr val="000000"/>
            </a:solidFill>
            <a:prstDash val="solid"/>
            <a:round/>
            <a:headEnd/>
            <a:tailEnd/>
          </a:ln>
        </p:spPr>
        <p:txBody>
          <a:bodyPr/>
          <a:lstStyle/>
          <a:p>
            <a:endParaRPr lang="en-US"/>
          </a:p>
        </p:txBody>
      </p:sp>
      <p:sp>
        <p:nvSpPr>
          <p:cNvPr id="508944" name="Text Box 16"/>
          <p:cNvSpPr txBox="1">
            <a:spLocks noChangeArrowheads="1"/>
          </p:cNvSpPr>
          <p:nvPr/>
        </p:nvSpPr>
        <p:spPr bwMode="auto">
          <a:xfrm>
            <a:off x="2922445" y="4656045"/>
            <a:ext cx="1411432" cy="645739"/>
          </a:xfrm>
          <a:prstGeom prst="rect">
            <a:avLst/>
          </a:prstGeom>
          <a:noFill/>
          <a:ln w="9525" algn="ctr">
            <a:noFill/>
            <a:miter lim="800000"/>
            <a:headEnd/>
            <a:tailEnd/>
          </a:ln>
          <a:effectLst/>
        </p:spPr>
        <p:txBody>
          <a:bodyPr>
            <a:spAutoFit/>
          </a:bodyPr>
          <a:lstStyle/>
          <a:p>
            <a:pPr defTabSz="914501"/>
            <a:r>
              <a:rPr lang="en-US" b="1" dirty="0">
                <a:solidFill>
                  <a:schemeClr val="bg1"/>
                </a:solidFill>
              </a:rPr>
              <a:t>Petroleum 37%</a:t>
            </a:r>
          </a:p>
        </p:txBody>
      </p:sp>
      <p:sp>
        <p:nvSpPr>
          <p:cNvPr id="508945" name="Text Box 17"/>
          <p:cNvSpPr txBox="1">
            <a:spLocks noChangeArrowheads="1"/>
          </p:cNvSpPr>
          <p:nvPr/>
        </p:nvSpPr>
        <p:spPr bwMode="auto">
          <a:xfrm>
            <a:off x="3898036" y="3597089"/>
            <a:ext cx="1411432" cy="369794"/>
          </a:xfrm>
          <a:prstGeom prst="rect">
            <a:avLst/>
          </a:prstGeom>
          <a:noFill/>
          <a:ln w="9525" algn="ctr">
            <a:noFill/>
            <a:miter lim="800000"/>
            <a:headEnd/>
            <a:tailEnd/>
          </a:ln>
          <a:effectLst/>
        </p:spPr>
        <p:txBody>
          <a:bodyPr>
            <a:spAutoFit/>
          </a:bodyPr>
          <a:lstStyle/>
          <a:p>
            <a:pPr defTabSz="914501"/>
            <a:r>
              <a:rPr lang="en-US" b="1" dirty="0">
                <a:solidFill>
                  <a:schemeClr val="bg1"/>
                </a:solidFill>
              </a:rPr>
              <a:t>Coal </a:t>
            </a:r>
            <a:r>
              <a:rPr lang="en-US" b="1" dirty="0" smtClean="0">
                <a:solidFill>
                  <a:schemeClr val="bg1"/>
                </a:solidFill>
              </a:rPr>
              <a:t>21%</a:t>
            </a:r>
            <a:endParaRPr lang="en-US" b="1" dirty="0">
              <a:solidFill>
                <a:schemeClr val="bg1"/>
              </a:solidFill>
            </a:endParaRPr>
          </a:p>
        </p:txBody>
      </p:sp>
      <p:sp>
        <p:nvSpPr>
          <p:cNvPr id="508946" name="Text Box 18"/>
          <p:cNvSpPr txBox="1">
            <a:spLocks noChangeArrowheads="1"/>
          </p:cNvSpPr>
          <p:nvPr/>
        </p:nvSpPr>
        <p:spPr bwMode="auto">
          <a:xfrm>
            <a:off x="4608082" y="5272368"/>
            <a:ext cx="1411432" cy="645739"/>
          </a:xfrm>
          <a:prstGeom prst="rect">
            <a:avLst/>
          </a:prstGeom>
          <a:noFill/>
          <a:ln w="9525" algn="ctr">
            <a:noFill/>
            <a:miter lim="800000"/>
            <a:headEnd/>
            <a:tailEnd/>
          </a:ln>
          <a:effectLst/>
        </p:spPr>
        <p:txBody>
          <a:bodyPr>
            <a:spAutoFit/>
          </a:bodyPr>
          <a:lstStyle/>
          <a:p>
            <a:pPr defTabSz="914501"/>
            <a:r>
              <a:rPr lang="en-US" b="1" dirty="0">
                <a:solidFill>
                  <a:schemeClr val="tx1"/>
                </a:solidFill>
              </a:rPr>
              <a:t>Natural Gas </a:t>
            </a:r>
            <a:r>
              <a:rPr lang="en-US" b="1" dirty="0" smtClean="0">
                <a:solidFill>
                  <a:schemeClr val="tx1"/>
                </a:solidFill>
              </a:rPr>
              <a:t>25%</a:t>
            </a:r>
            <a:endParaRPr lang="en-US" b="1" dirty="0">
              <a:solidFill>
                <a:schemeClr val="tx1"/>
              </a:solidFill>
            </a:endParaRPr>
          </a:p>
        </p:txBody>
      </p:sp>
      <p:sp>
        <p:nvSpPr>
          <p:cNvPr id="508948" name="Freeform 20"/>
          <p:cNvSpPr>
            <a:spLocks/>
          </p:cNvSpPr>
          <p:nvPr/>
        </p:nvSpPr>
        <p:spPr bwMode="auto">
          <a:xfrm rot="10800000">
            <a:off x="4704094" y="4383395"/>
            <a:ext cx="1687079" cy="703169"/>
          </a:xfrm>
          <a:custGeom>
            <a:avLst/>
            <a:gdLst/>
            <a:ahLst/>
            <a:cxnLst>
              <a:cxn ang="0">
                <a:pos x="3" y="0"/>
              </a:cxn>
              <a:cxn ang="0">
                <a:pos x="1" y="28"/>
              </a:cxn>
              <a:cxn ang="0">
                <a:pos x="5" y="64"/>
              </a:cxn>
              <a:cxn ang="0">
                <a:pos x="149" y="29"/>
              </a:cxn>
              <a:cxn ang="0">
                <a:pos x="3" y="0"/>
              </a:cxn>
            </a:cxnLst>
            <a:rect l="0" t="0" r="r" b="b"/>
            <a:pathLst>
              <a:path w="149" h="64">
                <a:moveTo>
                  <a:pt x="3" y="0"/>
                </a:moveTo>
                <a:cubicBezTo>
                  <a:pt x="1" y="10"/>
                  <a:pt x="1" y="19"/>
                  <a:pt x="1" y="28"/>
                </a:cubicBezTo>
                <a:cubicBezTo>
                  <a:pt x="0" y="41"/>
                  <a:pt x="2" y="53"/>
                  <a:pt x="5" y="64"/>
                </a:cubicBezTo>
                <a:lnTo>
                  <a:pt x="149" y="29"/>
                </a:lnTo>
                <a:lnTo>
                  <a:pt x="3" y="0"/>
                </a:lnTo>
                <a:close/>
              </a:path>
            </a:pathLst>
          </a:custGeom>
          <a:solidFill>
            <a:srgbClr val="6699FF"/>
          </a:solidFill>
          <a:ln w="9525">
            <a:solidFill>
              <a:srgbClr val="000000"/>
            </a:solidFill>
            <a:prstDash val="solid"/>
            <a:round/>
            <a:headEnd/>
            <a:tailEnd/>
          </a:ln>
        </p:spPr>
        <p:txBody>
          <a:bodyPr/>
          <a:lstStyle/>
          <a:p>
            <a:endParaRPr lang="en-US"/>
          </a:p>
        </p:txBody>
      </p:sp>
      <p:sp>
        <p:nvSpPr>
          <p:cNvPr id="15" name="Text Box 14"/>
          <p:cNvSpPr txBox="1">
            <a:spLocks noChangeArrowheads="1"/>
          </p:cNvSpPr>
          <p:nvPr/>
        </p:nvSpPr>
        <p:spPr bwMode="auto">
          <a:xfrm rot="20130486">
            <a:off x="4595965" y="4151708"/>
            <a:ext cx="1630795" cy="369320"/>
          </a:xfrm>
          <a:prstGeom prst="rect">
            <a:avLst/>
          </a:prstGeom>
          <a:noFill/>
          <a:ln w="9525" algn="ctr">
            <a:noFill/>
            <a:miter lim="800000"/>
            <a:headEnd/>
            <a:tailEnd/>
          </a:ln>
          <a:effectLst/>
        </p:spPr>
        <p:txBody>
          <a:bodyPr lIns="91429" tIns="45714" rIns="91429" bIns="45714">
            <a:spAutoFit/>
          </a:bodyPr>
          <a:lstStyle/>
          <a:p>
            <a:pPr defTabSz="914501"/>
            <a:r>
              <a:rPr lang="en-US" b="1" dirty="0"/>
              <a:t>Nuclear 9%</a:t>
            </a:r>
          </a:p>
        </p:txBody>
      </p:sp>
      <p:sp>
        <p:nvSpPr>
          <p:cNvPr id="16" name="Text Box 16"/>
          <p:cNvSpPr txBox="1">
            <a:spLocks noChangeArrowheads="1"/>
          </p:cNvSpPr>
          <p:nvPr/>
        </p:nvSpPr>
        <p:spPr bwMode="auto">
          <a:xfrm>
            <a:off x="4872468" y="4622466"/>
            <a:ext cx="1749136" cy="307764"/>
          </a:xfrm>
          <a:prstGeom prst="rect">
            <a:avLst/>
          </a:prstGeom>
          <a:noFill/>
          <a:ln w="9525" algn="ctr">
            <a:noFill/>
            <a:miter lim="800000"/>
            <a:headEnd/>
            <a:tailEnd/>
          </a:ln>
          <a:effectLst/>
        </p:spPr>
        <p:txBody>
          <a:bodyPr lIns="91429" tIns="45714" rIns="91429" bIns="45714">
            <a:spAutoFit/>
          </a:bodyPr>
          <a:lstStyle/>
          <a:p>
            <a:pPr defTabSz="914501"/>
            <a:r>
              <a:rPr lang="en-US" sz="1400" b="1" dirty="0" err="1"/>
              <a:t>Renewables</a:t>
            </a:r>
            <a:r>
              <a:rPr lang="en-US" sz="1400" b="1" dirty="0"/>
              <a:t> </a:t>
            </a:r>
            <a:r>
              <a:rPr lang="en-US" sz="1400" b="1" dirty="0" smtClean="0"/>
              <a:t>8%</a:t>
            </a:r>
            <a:endParaRPr lang="en-US" sz="1400" b="1" dirty="0"/>
          </a:p>
        </p:txBody>
      </p:sp>
      <p:sp>
        <p:nvSpPr>
          <p:cNvPr id="21" name="Slide Number Placeholder 20"/>
          <p:cNvSpPr>
            <a:spLocks noGrp="1"/>
          </p:cNvSpPr>
          <p:nvPr>
            <p:ph type="sldNum" sz="quarter" idx="11"/>
          </p:nvPr>
        </p:nvSpPr>
        <p:spPr/>
        <p:txBody>
          <a:bodyPr/>
          <a:lstStyle/>
          <a:p>
            <a:pPr>
              <a:defRPr/>
            </a:pPr>
            <a:fld id="{6EEA275D-5A49-48A8-817D-44C3EA0A3A2F}" type="slidenum">
              <a:rPr lang="en-US" smtClean="0"/>
              <a:pPr>
                <a:defRPr/>
              </a:pPr>
              <a:t>18</a:t>
            </a:fld>
            <a:endParaRPr lang="en-US" dirty="0"/>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0" y="70930"/>
            <a:ext cx="9144000" cy="660714"/>
          </a:xfrm>
          <a:prstGeom prst="rect">
            <a:avLst/>
          </a:prstGeom>
          <a:noFill/>
          <a:ln w="9525" algn="ctr">
            <a:noFill/>
            <a:miter lim="800000"/>
            <a:headEnd/>
            <a:tailEnd/>
          </a:ln>
          <a:effectLst/>
        </p:spPr>
        <p:txBody>
          <a:bodyPr lIns="93492" tIns="46746" rIns="93492" bIns="46746">
            <a:spAutoFit/>
          </a:bodyPr>
          <a:lstStyle/>
          <a:p>
            <a:pPr algn="ctr">
              <a:lnSpc>
                <a:spcPct val="80000"/>
              </a:lnSpc>
              <a:spcBef>
                <a:spcPct val="0"/>
              </a:spcBef>
            </a:pPr>
            <a:r>
              <a:rPr lang="en-US" sz="2400" dirty="0">
                <a:solidFill>
                  <a:srgbClr val="106636"/>
                </a:solidFill>
                <a:ea typeface="+mj-ea"/>
                <a:cs typeface="Arial" charset="0"/>
              </a:rPr>
              <a:t>Nuclear and Renewable are ~15% of Energy Supply</a:t>
            </a:r>
            <a:br>
              <a:rPr lang="en-US" sz="2400" dirty="0">
                <a:solidFill>
                  <a:srgbClr val="106636"/>
                </a:solidFill>
                <a:ea typeface="+mj-ea"/>
                <a:cs typeface="Arial" charset="0"/>
              </a:rPr>
            </a:br>
            <a:r>
              <a:rPr lang="en-US" i="1" dirty="0">
                <a:solidFill>
                  <a:schemeClr val="tx1"/>
                </a:solidFill>
              </a:rPr>
              <a:t>Hydroelectric and wood still dominate the renewable energies</a:t>
            </a:r>
            <a:endParaRPr lang="en-US" sz="2200" i="1" dirty="0"/>
          </a:p>
        </p:txBody>
      </p:sp>
      <p:sp>
        <p:nvSpPr>
          <p:cNvPr id="4" name="Freeform 3"/>
          <p:cNvSpPr>
            <a:spLocks/>
          </p:cNvSpPr>
          <p:nvPr/>
        </p:nvSpPr>
        <p:spPr bwMode="auto">
          <a:xfrm rot="10800000">
            <a:off x="340592" y="2284601"/>
            <a:ext cx="1675535" cy="2933140"/>
          </a:xfrm>
          <a:custGeom>
            <a:avLst/>
            <a:gdLst/>
            <a:ahLst/>
            <a:cxnLst>
              <a:cxn ang="0">
                <a:pos x="86" y="267"/>
              </a:cxn>
              <a:cxn ang="0">
                <a:pos x="148" y="148"/>
              </a:cxn>
              <a:cxn ang="0">
                <a:pos x="0" y="0"/>
              </a:cxn>
              <a:cxn ang="0">
                <a:pos x="0" y="148"/>
              </a:cxn>
              <a:cxn ang="0">
                <a:pos x="86" y="267"/>
              </a:cxn>
            </a:cxnLst>
            <a:rect l="0" t="0" r="r" b="b"/>
            <a:pathLst>
              <a:path w="148" h="267">
                <a:moveTo>
                  <a:pt x="86" y="267"/>
                </a:moveTo>
                <a:cubicBezTo>
                  <a:pt x="125" y="239"/>
                  <a:pt x="148" y="195"/>
                  <a:pt x="148" y="148"/>
                </a:cubicBezTo>
                <a:cubicBezTo>
                  <a:pt x="148" y="66"/>
                  <a:pt x="81" y="0"/>
                  <a:pt x="0" y="0"/>
                </a:cubicBezTo>
                <a:lnTo>
                  <a:pt x="0" y="148"/>
                </a:lnTo>
                <a:lnTo>
                  <a:pt x="86" y="267"/>
                </a:lnTo>
                <a:close/>
              </a:path>
            </a:pathLst>
          </a:custGeom>
          <a:solidFill>
            <a:srgbClr val="808080"/>
          </a:solidFill>
          <a:ln w="9525">
            <a:solidFill>
              <a:srgbClr val="000000"/>
            </a:solidFill>
            <a:prstDash val="solid"/>
            <a:round/>
            <a:headEnd/>
            <a:tailEnd/>
          </a:ln>
        </p:spPr>
        <p:txBody>
          <a:bodyPr lIns="82048" tIns="41025" rIns="82048" bIns="41025"/>
          <a:lstStyle/>
          <a:p>
            <a:endParaRPr lang="en-US"/>
          </a:p>
        </p:txBody>
      </p:sp>
      <p:sp>
        <p:nvSpPr>
          <p:cNvPr id="5" name="Freeform 4"/>
          <p:cNvSpPr>
            <a:spLocks/>
          </p:cNvSpPr>
          <p:nvPr/>
        </p:nvSpPr>
        <p:spPr bwMode="auto">
          <a:xfrm rot="10800000">
            <a:off x="1041979" y="1976440"/>
            <a:ext cx="2208068" cy="1615047"/>
          </a:xfrm>
          <a:custGeom>
            <a:avLst/>
            <a:gdLst/>
            <a:ahLst/>
            <a:cxnLst>
              <a:cxn ang="0">
                <a:pos x="0" y="101"/>
              </a:cxn>
              <a:cxn ang="0">
                <a:pos x="109" y="147"/>
              </a:cxn>
              <a:cxn ang="0">
                <a:pos x="195" y="119"/>
              </a:cxn>
              <a:cxn ang="0">
                <a:pos x="109" y="0"/>
              </a:cxn>
              <a:cxn ang="0">
                <a:pos x="0" y="101"/>
              </a:cxn>
            </a:cxnLst>
            <a:rect l="0" t="0" r="r" b="b"/>
            <a:pathLst>
              <a:path w="195" h="147">
                <a:moveTo>
                  <a:pt x="0" y="101"/>
                </a:moveTo>
                <a:cubicBezTo>
                  <a:pt x="28" y="131"/>
                  <a:pt x="68" y="147"/>
                  <a:pt x="109" y="147"/>
                </a:cubicBezTo>
                <a:cubicBezTo>
                  <a:pt x="140" y="147"/>
                  <a:pt x="170" y="138"/>
                  <a:pt x="195" y="119"/>
                </a:cubicBezTo>
                <a:lnTo>
                  <a:pt x="109" y="0"/>
                </a:lnTo>
                <a:lnTo>
                  <a:pt x="0" y="101"/>
                </a:lnTo>
                <a:close/>
              </a:path>
            </a:pathLst>
          </a:custGeom>
          <a:solidFill>
            <a:srgbClr val="333333"/>
          </a:solidFill>
          <a:ln w="9525">
            <a:solidFill>
              <a:srgbClr val="000000"/>
            </a:solidFill>
            <a:prstDash val="solid"/>
            <a:round/>
            <a:headEnd/>
            <a:tailEnd/>
          </a:ln>
        </p:spPr>
        <p:txBody>
          <a:bodyPr lIns="82048" tIns="41025" rIns="82048" bIns="41025"/>
          <a:lstStyle/>
          <a:p>
            <a:endParaRPr lang="en-US"/>
          </a:p>
        </p:txBody>
      </p:sp>
      <p:sp>
        <p:nvSpPr>
          <p:cNvPr id="6" name="Freeform 5"/>
          <p:cNvSpPr>
            <a:spLocks/>
          </p:cNvSpPr>
          <p:nvPr/>
        </p:nvSpPr>
        <p:spPr bwMode="auto">
          <a:xfrm rot="10800000">
            <a:off x="2019012" y="2482103"/>
            <a:ext cx="1629352" cy="1109382"/>
          </a:xfrm>
          <a:custGeom>
            <a:avLst/>
            <a:gdLst/>
            <a:ahLst/>
            <a:cxnLst>
              <a:cxn ang="0">
                <a:pos x="0" y="35"/>
              </a:cxn>
              <a:cxn ang="0">
                <a:pos x="35" y="101"/>
              </a:cxn>
              <a:cxn ang="0">
                <a:pos x="144" y="0"/>
              </a:cxn>
              <a:cxn ang="0">
                <a:pos x="0" y="35"/>
              </a:cxn>
            </a:cxnLst>
            <a:rect l="0" t="0" r="r" b="b"/>
            <a:pathLst>
              <a:path w="144" h="101">
                <a:moveTo>
                  <a:pt x="0" y="35"/>
                </a:moveTo>
                <a:cubicBezTo>
                  <a:pt x="6" y="60"/>
                  <a:pt x="18" y="82"/>
                  <a:pt x="35" y="101"/>
                </a:cubicBezTo>
                <a:lnTo>
                  <a:pt x="144" y="0"/>
                </a:lnTo>
                <a:lnTo>
                  <a:pt x="0" y="35"/>
                </a:lnTo>
                <a:close/>
              </a:path>
            </a:pathLst>
          </a:custGeom>
          <a:solidFill>
            <a:srgbClr val="FF0000"/>
          </a:solidFill>
          <a:ln w="9525">
            <a:solidFill>
              <a:srgbClr val="000000"/>
            </a:solidFill>
            <a:prstDash val="solid"/>
            <a:round/>
            <a:headEnd/>
            <a:tailEnd/>
          </a:ln>
        </p:spPr>
        <p:txBody>
          <a:bodyPr lIns="82048" tIns="41025" rIns="82048" bIns="41025"/>
          <a:lstStyle/>
          <a:p>
            <a:endParaRPr lang="en-US"/>
          </a:p>
        </p:txBody>
      </p:sp>
      <p:sp>
        <p:nvSpPr>
          <p:cNvPr id="7" name="Freeform 6"/>
          <p:cNvSpPr>
            <a:spLocks/>
          </p:cNvSpPr>
          <p:nvPr/>
        </p:nvSpPr>
        <p:spPr bwMode="auto">
          <a:xfrm rot="10800000">
            <a:off x="2008909" y="3591485"/>
            <a:ext cx="1652444" cy="1626254"/>
          </a:xfrm>
          <a:custGeom>
            <a:avLst/>
            <a:gdLst/>
            <a:ahLst/>
            <a:cxnLst>
              <a:cxn ang="0">
                <a:pos x="145" y="0"/>
              </a:cxn>
              <a:cxn ang="0">
                <a:pos x="0" y="119"/>
              </a:cxn>
              <a:cxn ang="0">
                <a:pos x="146" y="148"/>
              </a:cxn>
              <a:cxn ang="0">
                <a:pos x="145" y="0"/>
              </a:cxn>
            </a:cxnLst>
            <a:rect l="0" t="0" r="r" b="b"/>
            <a:pathLst>
              <a:path w="146" h="148">
                <a:moveTo>
                  <a:pt x="145" y="0"/>
                </a:moveTo>
                <a:cubicBezTo>
                  <a:pt x="75" y="0"/>
                  <a:pt x="14" y="50"/>
                  <a:pt x="0" y="119"/>
                </a:cubicBezTo>
                <a:lnTo>
                  <a:pt x="146" y="148"/>
                </a:lnTo>
                <a:lnTo>
                  <a:pt x="145" y="0"/>
                </a:lnTo>
                <a:close/>
              </a:path>
            </a:pathLst>
          </a:custGeom>
          <a:solidFill>
            <a:srgbClr val="DDDDDD"/>
          </a:solidFill>
          <a:ln w="9525">
            <a:solidFill>
              <a:srgbClr val="000000"/>
            </a:solidFill>
            <a:prstDash val="solid"/>
            <a:round/>
            <a:headEnd/>
            <a:tailEnd/>
          </a:ln>
        </p:spPr>
        <p:txBody>
          <a:bodyPr lIns="82048" tIns="41025" rIns="82048" bIns="41025"/>
          <a:lstStyle/>
          <a:p>
            <a:endParaRPr lang="en-US"/>
          </a:p>
        </p:txBody>
      </p:sp>
      <p:sp>
        <p:nvSpPr>
          <p:cNvPr id="8" name="Text Box 7"/>
          <p:cNvSpPr txBox="1">
            <a:spLocks noChangeArrowheads="1"/>
          </p:cNvSpPr>
          <p:nvPr/>
        </p:nvSpPr>
        <p:spPr bwMode="auto">
          <a:xfrm>
            <a:off x="406979" y="3479428"/>
            <a:ext cx="1411432" cy="636849"/>
          </a:xfrm>
          <a:prstGeom prst="rect">
            <a:avLst/>
          </a:prstGeom>
          <a:noFill/>
          <a:ln w="9525" algn="ctr">
            <a:noFill/>
            <a:miter lim="800000"/>
            <a:headEnd/>
            <a:tailEnd/>
          </a:ln>
          <a:effectLst/>
        </p:spPr>
        <p:txBody>
          <a:bodyPr lIns="82048" tIns="41025" rIns="82048" bIns="41025">
            <a:spAutoFit/>
          </a:bodyPr>
          <a:lstStyle/>
          <a:p>
            <a:pPr algn="ctr" defTabSz="914501"/>
            <a:r>
              <a:rPr lang="en-US" b="1" dirty="0">
                <a:solidFill>
                  <a:schemeClr val="bg1"/>
                </a:solidFill>
              </a:rPr>
              <a:t>Petroleum 37%</a:t>
            </a:r>
          </a:p>
        </p:txBody>
      </p:sp>
      <p:sp>
        <p:nvSpPr>
          <p:cNvPr id="9" name="Text Box 8"/>
          <p:cNvSpPr txBox="1">
            <a:spLocks noChangeArrowheads="1"/>
          </p:cNvSpPr>
          <p:nvPr/>
        </p:nvSpPr>
        <p:spPr bwMode="auto">
          <a:xfrm>
            <a:off x="1382569" y="2304561"/>
            <a:ext cx="1411432" cy="636849"/>
          </a:xfrm>
          <a:prstGeom prst="rect">
            <a:avLst/>
          </a:prstGeom>
          <a:noFill/>
          <a:ln w="9525" algn="ctr">
            <a:noFill/>
            <a:miter lim="800000"/>
            <a:headEnd/>
            <a:tailEnd/>
          </a:ln>
          <a:effectLst/>
        </p:spPr>
        <p:txBody>
          <a:bodyPr lIns="82048" tIns="41025" rIns="82048" bIns="41025">
            <a:spAutoFit/>
          </a:bodyPr>
          <a:lstStyle/>
          <a:p>
            <a:pPr algn="ctr" defTabSz="914501"/>
            <a:r>
              <a:rPr lang="en-US" b="1" dirty="0" smtClean="0">
                <a:solidFill>
                  <a:schemeClr val="bg1"/>
                </a:solidFill>
              </a:rPr>
              <a:t>Coal</a:t>
            </a:r>
          </a:p>
          <a:p>
            <a:pPr algn="ctr" defTabSz="914501"/>
            <a:r>
              <a:rPr lang="en-US" b="1" dirty="0" smtClean="0">
                <a:solidFill>
                  <a:schemeClr val="bg1"/>
                </a:solidFill>
              </a:rPr>
              <a:t>21%</a:t>
            </a:r>
            <a:endParaRPr lang="en-US" b="1" dirty="0">
              <a:solidFill>
                <a:schemeClr val="bg1"/>
              </a:solidFill>
            </a:endParaRPr>
          </a:p>
        </p:txBody>
      </p:sp>
      <p:sp>
        <p:nvSpPr>
          <p:cNvPr id="10" name="Text Box 9"/>
          <p:cNvSpPr txBox="1">
            <a:spLocks noChangeArrowheads="1"/>
          </p:cNvSpPr>
          <p:nvPr/>
        </p:nvSpPr>
        <p:spPr bwMode="auto">
          <a:xfrm>
            <a:off x="2092615" y="4095751"/>
            <a:ext cx="1411432" cy="636849"/>
          </a:xfrm>
          <a:prstGeom prst="rect">
            <a:avLst/>
          </a:prstGeom>
          <a:noFill/>
          <a:ln w="9525" algn="ctr">
            <a:noFill/>
            <a:miter lim="800000"/>
            <a:headEnd/>
            <a:tailEnd/>
          </a:ln>
          <a:effectLst/>
        </p:spPr>
        <p:txBody>
          <a:bodyPr lIns="82048" tIns="41025" rIns="82048" bIns="41025">
            <a:spAutoFit/>
          </a:bodyPr>
          <a:lstStyle/>
          <a:p>
            <a:pPr defTabSz="914501"/>
            <a:r>
              <a:rPr lang="en-US" b="1" dirty="0">
                <a:solidFill>
                  <a:schemeClr val="tx1"/>
                </a:solidFill>
              </a:rPr>
              <a:t>Natural Gas </a:t>
            </a:r>
            <a:r>
              <a:rPr lang="en-US" b="1" dirty="0" smtClean="0">
                <a:solidFill>
                  <a:schemeClr val="tx1"/>
                </a:solidFill>
              </a:rPr>
              <a:t>25%</a:t>
            </a:r>
            <a:endParaRPr lang="en-US" b="1" dirty="0">
              <a:solidFill>
                <a:schemeClr val="tx1"/>
              </a:solidFill>
            </a:endParaRPr>
          </a:p>
        </p:txBody>
      </p:sp>
      <p:sp>
        <p:nvSpPr>
          <p:cNvPr id="12" name="Rectangle 11"/>
          <p:cNvSpPr>
            <a:spLocks noChangeArrowheads="1"/>
          </p:cNvSpPr>
          <p:nvPr/>
        </p:nvSpPr>
        <p:spPr bwMode="auto">
          <a:xfrm>
            <a:off x="3724854" y="3434605"/>
            <a:ext cx="851477" cy="383801"/>
          </a:xfrm>
          <a:prstGeom prst="rect">
            <a:avLst/>
          </a:prstGeom>
          <a:solidFill>
            <a:schemeClr val="bg1"/>
          </a:solidFill>
          <a:ln w="9525" algn="ctr">
            <a:noFill/>
            <a:miter lim="800000"/>
            <a:headEnd/>
            <a:tailEnd/>
          </a:ln>
          <a:effectLst/>
        </p:spPr>
        <p:txBody>
          <a:bodyPr wrap="none" lIns="82048" tIns="41025" rIns="82048" bIns="41025" anchor="ctr"/>
          <a:lstStyle/>
          <a:p>
            <a:endParaRPr lang="en-US"/>
          </a:p>
        </p:txBody>
      </p:sp>
      <p:sp>
        <p:nvSpPr>
          <p:cNvPr id="13" name="Freeform 12"/>
          <p:cNvSpPr>
            <a:spLocks/>
          </p:cNvSpPr>
          <p:nvPr/>
        </p:nvSpPr>
        <p:spPr bwMode="auto">
          <a:xfrm rot="10800000">
            <a:off x="2164773" y="3204884"/>
            <a:ext cx="1687080" cy="703169"/>
          </a:xfrm>
          <a:custGeom>
            <a:avLst/>
            <a:gdLst/>
            <a:ahLst/>
            <a:cxnLst>
              <a:cxn ang="0">
                <a:pos x="3" y="0"/>
              </a:cxn>
              <a:cxn ang="0">
                <a:pos x="1" y="28"/>
              </a:cxn>
              <a:cxn ang="0">
                <a:pos x="5" y="64"/>
              </a:cxn>
              <a:cxn ang="0">
                <a:pos x="149" y="29"/>
              </a:cxn>
              <a:cxn ang="0">
                <a:pos x="3" y="0"/>
              </a:cxn>
            </a:cxnLst>
            <a:rect l="0" t="0" r="r" b="b"/>
            <a:pathLst>
              <a:path w="149" h="64">
                <a:moveTo>
                  <a:pt x="3" y="0"/>
                </a:moveTo>
                <a:cubicBezTo>
                  <a:pt x="1" y="10"/>
                  <a:pt x="1" y="19"/>
                  <a:pt x="1" y="28"/>
                </a:cubicBezTo>
                <a:cubicBezTo>
                  <a:pt x="0" y="41"/>
                  <a:pt x="2" y="53"/>
                  <a:pt x="5" y="64"/>
                </a:cubicBezTo>
                <a:lnTo>
                  <a:pt x="149" y="29"/>
                </a:lnTo>
                <a:lnTo>
                  <a:pt x="3" y="0"/>
                </a:lnTo>
                <a:close/>
              </a:path>
            </a:pathLst>
          </a:custGeom>
          <a:solidFill>
            <a:srgbClr val="6699FF"/>
          </a:solidFill>
          <a:ln w="9525">
            <a:solidFill>
              <a:srgbClr val="000000"/>
            </a:solidFill>
            <a:prstDash val="solid"/>
            <a:round/>
            <a:headEnd/>
            <a:tailEnd/>
          </a:ln>
        </p:spPr>
        <p:txBody>
          <a:bodyPr lIns="82048" tIns="41025" rIns="82048" bIns="41025"/>
          <a:lstStyle/>
          <a:p>
            <a:endParaRPr lang="en-US"/>
          </a:p>
        </p:txBody>
      </p:sp>
      <p:sp>
        <p:nvSpPr>
          <p:cNvPr id="15" name="Line 14"/>
          <p:cNvSpPr>
            <a:spLocks noChangeShapeType="1"/>
          </p:cNvSpPr>
          <p:nvPr/>
        </p:nvSpPr>
        <p:spPr bwMode="auto">
          <a:xfrm flipV="1">
            <a:off x="3835977" y="1285877"/>
            <a:ext cx="1207944" cy="2054879"/>
          </a:xfrm>
          <a:prstGeom prst="line">
            <a:avLst/>
          </a:prstGeom>
          <a:noFill/>
          <a:ln w="19050">
            <a:solidFill>
              <a:schemeClr val="bg1"/>
            </a:solidFill>
            <a:round/>
            <a:headEnd/>
            <a:tailEnd/>
          </a:ln>
          <a:effectLst/>
        </p:spPr>
        <p:txBody>
          <a:bodyPr lIns="82048" tIns="41025" rIns="82048" bIns="41025"/>
          <a:lstStyle/>
          <a:p>
            <a:endParaRPr lang="en-US"/>
          </a:p>
        </p:txBody>
      </p:sp>
      <p:sp>
        <p:nvSpPr>
          <p:cNvPr id="16" name="Line 15"/>
          <p:cNvSpPr>
            <a:spLocks noChangeShapeType="1"/>
          </p:cNvSpPr>
          <p:nvPr/>
        </p:nvSpPr>
        <p:spPr bwMode="auto">
          <a:xfrm flipH="1" flipV="1">
            <a:off x="3812886" y="3908051"/>
            <a:ext cx="948171" cy="2702019"/>
          </a:xfrm>
          <a:prstGeom prst="line">
            <a:avLst/>
          </a:prstGeom>
          <a:noFill/>
          <a:ln w="19050">
            <a:solidFill>
              <a:srgbClr val="0000CC"/>
            </a:solidFill>
            <a:round/>
            <a:headEnd type="stealth" w="lg" len="lg"/>
            <a:tailEnd type="none" w="lg" len="lg"/>
          </a:ln>
          <a:effectLst/>
        </p:spPr>
        <p:txBody>
          <a:bodyPr lIns="82048" tIns="41025" rIns="82048" bIns="41025"/>
          <a:lstStyle/>
          <a:p>
            <a:endParaRPr lang="en-US"/>
          </a:p>
        </p:txBody>
      </p:sp>
      <p:sp>
        <p:nvSpPr>
          <p:cNvPr id="17" name="Line 16"/>
          <p:cNvSpPr>
            <a:spLocks noChangeShapeType="1"/>
          </p:cNvSpPr>
          <p:nvPr/>
        </p:nvSpPr>
        <p:spPr bwMode="auto">
          <a:xfrm flipV="1">
            <a:off x="3786911" y="1297081"/>
            <a:ext cx="978477" cy="1912004"/>
          </a:xfrm>
          <a:prstGeom prst="line">
            <a:avLst/>
          </a:prstGeom>
          <a:noFill/>
          <a:ln w="19050">
            <a:solidFill>
              <a:srgbClr val="0000CC"/>
            </a:solidFill>
            <a:round/>
            <a:headEnd/>
            <a:tailEnd type="stealth" w="lg" len="lg"/>
          </a:ln>
          <a:effectLst/>
        </p:spPr>
        <p:txBody>
          <a:bodyPr lIns="82048" tIns="41025" rIns="82048" bIns="41025"/>
          <a:lstStyle/>
          <a:p>
            <a:endParaRPr lang="en-US"/>
          </a:p>
        </p:txBody>
      </p:sp>
      <p:pic>
        <p:nvPicPr>
          <p:cNvPr id="21" name="Picture 22" descr="10470"/>
          <p:cNvPicPr preferRelativeResize="0">
            <a:picLocks noChangeAspect="1" noChangeArrowheads="1"/>
          </p:cNvPicPr>
          <p:nvPr/>
        </p:nvPicPr>
        <p:blipFill>
          <a:blip r:embed="rId3" cstate="print"/>
          <a:srcRect/>
          <a:stretch>
            <a:fillRect/>
          </a:stretch>
        </p:blipFill>
        <p:spPr bwMode="auto">
          <a:xfrm>
            <a:off x="6654513" y="2262189"/>
            <a:ext cx="2223943" cy="1722904"/>
          </a:xfrm>
          <a:prstGeom prst="rect">
            <a:avLst/>
          </a:prstGeom>
          <a:noFill/>
          <a:ln w="12700">
            <a:solidFill>
              <a:schemeClr val="tx1"/>
            </a:solidFill>
            <a:miter lim="800000"/>
            <a:headEnd/>
            <a:tailEnd/>
          </a:ln>
        </p:spPr>
      </p:pic>
      <p:pic>
        <p:nvPicPr>
          <p:cNvPr id="22" name="Picture 25" descr="800px-Forest_Osaka_Japan"/>
          <p:cNvPicPr>
            <a:picLocks noChangeAspect="1" noChangeArrowheads="1"/>
          </p:cNvPicPr>
          <p:nvPr/>
        </p:nvPicPr>
        <p:blipFill>
          <a:blip r:embed="rId4" cstate="print"/>
          <a:srcRect/>
          <a:stretch>
            <a:fillRect/>
          </a:stretch>
        </p:blipFill>
        <p:spPr bwMode="auto">
          <a:xfrm>
            <a:off x="6653070" y="3776384"/>
            <a:ext cx="2225386" cy="1554816"/>
          </a:xfrm>
          <a:prstGeom prst="rect">
            <a:avLst/>
          </a:prstGeom>
          <a:noFill/>
          <a:ln w="12700">
            <a:solidFill>
              <a:srgbClr val="000000"/>
            </a:solidFill>
            <a:miter lim="800000"/>
            <a:headEnd/>
            <a:tailEnd/>
          </a:ln>
        </p:spPr>
      </p:pic>
      <p:pic>
        <p:nvPicPr>
          <p:cNvPr id="23" name="Picture 19" descr="Wind Farm, Palm Springs, California"/>
          <p:cNvPicPr preferRelativeResize="0">
            <a:picLocks noChangeAspect="1" noChangeArrowheads="1"/>
          </p:cNvPicPr>
          <p:nvPr/>
        </p:nvPicPr>
        <p:blipFill>
          <a:blip r:embed="rId5" cstate="print"/>
          <a:srcRect/>
          <a:stretch>
            <a:fillRect/>
          </a:stretch>
        </p:blipFill>
        <p:spPr bwMode="auto">
          <a:xfrm>
            <a:off x="6652395" y="1703764"/>
            <a:ext cx="2235048" cy="1662381"/>
          </a:xfrm>
          <a:prstGeom prst="rect">
            <a:avLst/>
          </a:prstGeom>
          <a:noFill/>
          <a:ln w="12700">
            <a:solidFill>
              <a:schemeClr val="tx1"/>
            </a:solidFill>
            <a:miter lim="800000"/>
            <a:headEnd/>
            <a:tailEnd/>
          </a:ln>
        </p:spPr>
      </p:pic>
      <p:pic>
        <p:nvPicPr>
          <p:cNvPr id="25" name="Picture 24" descr="geothermal%20power%20plant"/>
          <p:cNvPicPr preferRelativeResize="0">
            <a:picLocks noChangeAspect="1" noChangeArrowheads="1"/>
          </p:cNvPicPr>
          <p:nvPr/>
        </p:nvPicPr>
        <p:blipFill>
          <a:blip r:embed="rId6" cstate="print"/>
          <a:srcRect/>
          <a:stretch>
            <a:fillRect/>
          </a:stretch>
        </p:blipFill>
        <p:spPr bwMode="auto">
          <a:xfrm>
            <a:off x="6939409" y="980862"/>
            <a:ext cx="2178468" cy="1553328"/>
          </a:xfrm>
          <a:prstGeom prst="rect">
            <a:avLst/>
          </a:prstGeom>
          <a:noFill/>
          <a:ln w="12700">
            <a:solidFill>
              <a:schemeClr val="tx1"/>
            </a:solidFill>
            <a:miter lim="800000"/>
            <a:headEnd/>
            <a:tailEnd/>
          </a:ln>
        </p:spPr>
      </p:pic>
      <p:sp>
        <p:nvSpPr>
          <p:cNvPr id="27" name="Text Box 14"/>
          <p:cNvSpPr txBox="1">
            <a:spLocks noChangeArrowheads="1"/>
          </p:cNvSpPr>
          <p:nvPr/>
        </p:nvSpPr>
        <p:spPr bwMode="auto">
          <a:xfrm rot="20130486">
            <a:off x="2283267" y="2920395"/>
            <a:ext cx="1630795" cy="369320"/>
          </a:xfrm>
          <a:prstGeom prst="rect">
            <a:avLst/>
          </a:prstGeom>
          <a:noFill/>
          <a:ln w="9525" algn="ctr">
            <a:noFill/>
            <a:miter lim="800000"/>
            <a:headEnd/>
            <a:tailEnd/>
          </a:ln>
          <a:effectLst/>
        </p:spPr>
        <p:txBody>
          <a:bodyPr lIns="91429" tIns="45714" rIns="91429" bIns="45714">
            <a:spAutoFit/>
          </a:bodyPr>
          <a:lstStyle/>
          <a:p>
            <a:pPr defTabSz="914501"/>
            <a:r>
              <a:rPr lang="en-US" b="1" dirty="0"/>
              <a:t>Nuclear 9%</a:t>
            </a:r>
          </a:p>
        </p:txBody>
      </p:sp>
      <p:sp>
        <p:nvSpPr>
          <p:cNvPr id="28" name="Text Box 16"/>
          <p:cNvSpPr txBox="1">
            <a:spLocks noChangeArrowheads="1"/>
          </p:cNvSpPr>
          <p:nvPr/>
        </p:nvSpPr>
        <p:spPr bwMode="auto">
          <a:xfrm>
            <a:off x="2405862" y="3443969"/>
            <a:ext cx="1749136" cy="307764"/>
          </a:xfrm>
          <a:prstGeom prst="rect">
            <a:avLst/>
          </a:prstGeom>
          <a:noFill/>
          <a:ln w="9525" algn="ctr">
            <a:noFill/>
            <a:miter lim="800000"/>
            <a:headEnd/>
            <a:tailEnd/>
          </a:ln>
          <a:effectLst/>
        </p:spPr>
        <p:txBody>
          <a:bodyPr lIns="91429" tIns="45714" rIns="91429" bIns="45714">
            <a:spAutoFit/>
          </a:bodyPr>
          <a:lstStyle/>
          <a:p>
            <a:pPr defTabSz="914501"/>
            <a:r>
              <a:rPr lang="en-US" sz="1400" b="1" dirty="0" err="1"/>
              <a:t>Renewables</a:t>
            </a:r>
            <a:r>
              <a:rPr lang="en-US" sz="1400" b="1" dirty="0"/>
              <a:t> </a:t>
            </a:r>
            <a:r>
              <a:rPr lang="en-US" sz="1400" b="1" dirty="0" smtClean="0"/>
              <a:t>8%</a:t>
            </a:r>
            <a:endParaRPr lang="en-US" sz="1400" b="1" dirty="0"/>
          </a:p>
        </p:txBody>
      </p:sp>
      <p:sp>
        <p:nvSpPr>
          <p:cNvPr id="35" name="Slide Number Placeholder 34"/>
          <p:cNvSpPr>
            <a:spLocks noGrp="1"/>
          </p:cNvSpPr>
          <p:nvPr>
            <p:ph type="sldNum" sz="quarter" idx="11"/>
          </p:nvPr>
        </p:nvSpPr>
        <p:spPr/>
        <p:txBody>
          <a:bodyPr/>
          <a:lstStyle/>
          <a:p>
            <a:pPr>
              <a:defRPr/>
            </a:pPr>
            <a:fld id="{6EEA275D-5A49-48A8-817D-44C3EA0A3A2F}" type="slidenum">
              <a:rPr lang="en-US" smtClean="0"/>
              <a:pPr>
                <a:defRPr/>
              </a:pPr>
              <a:t>19</a:t>
            </a:fld>
            <a:endParaRPr lang="en-US" dirty="0"/>
          </a:p>
        </p:txBody>
      </p:sp>
      <p:sp>
        <p:nvSpPr>
          <p:cNvPr id="36" name="Footer Placeholder 35"/>
          <p:cNvSpPr>
            <a:spLocks noGrp="1"/>
          </p:cNvSpPr>
          <p:nvPr>
            <p:ph type="ftr" sz="quarter" idx="10"/>
          </p:nvPr>
        </p:nvSpPr>
        <p:spPr/>
        <p:txBody>
          <a:bodyPr/>
          <a:lstStyle/>
          <a:p>
            <a:pPr>
              <a:defRPr/>
            </a:pPr>
            <a:r>
              <a:rPr lang="en-US" smtClean="0"/>
              <a:t>Energy Facts 2010</a:t>
            </a:r>
            <a:endParaRPr lang="en-US" dirty="0"/>
          </a:p>
        </p:txBody>
      </p:sp>
      <p:pic>
        <p:nvPicPr>
          <p:cNvPr id="20" name="Picture 20" descr="hydro"/>
          <p:cNvPicPr preferRelativeResize="0">
            <a:picLocks noChangeAspect="1" noChangeArrowheads="1"/>
          </p:cNvPicPr>
          <p:nvPr/>
        </p:nvPicPr>
        <p:blipFill>
          <a:blip r:embed="rId7" cstate="print"/>
          <a:srcRect/>
          <a:stretch>
            <a:fillRect/>
          </a:stretch>
        </p:blipFill>
        <p:spPr bwMode="auto">
          <a:xfrm>
            <a:off x="6663170" y="5150506"/>
            <a:ext cx="2215285" cy="1453963"/>
          </a:xfrm>
          <a:prstGeom prst="rect">
            <a:avLst/>
          </a:prstGeom>
          <a:noFill/>
          <a:ln w="12700">
            <a:solidFill>
              <a:schemeClr val="tx1"/>
            </a:solidFill>
            <a:miter lim="800000"/>
            <a:headEnd/>
            <a:tailEnd/>
          </a:ln>
        </p:spPr>
      </p:pic>
      <p:pic>
        <p:nvPicPr>
          <p:cNvPr id="30" name="Picture 2"/>
          <p:cNvPicPr>
            <a:picLocks noChangeAspect="1" noChangeArrowheads="1"/>
          </p:cNvPicPr>
          <p:nvPr/>
        </p:nvPicPr>
        <p:blipFill>
          <a:blip r:embed="rId8" cstate="print"/>
          <a:srcRect/>
          <a:stretch>
            <a:fillRect/>
          </a:stretch>
        </p:blipFill>
        <p:spPr bwMode="auto">
          <a:xfrm>
            <a:off x="1" y="5800436"/>
            <a:ext cx="1323975" cy="1057565"/>
          </a:xfrm>
          <a:prstGeom prst="rect">
            <a:avLst/>
          </a:prstGeom>
          <a:noFill/>
          <a:ln w="9525">
            <a:solidFill>
              <a:schemeClr val="tx1"/>
            </a:solidFill>
            <a:miter lim="800000"/>
            <a:headEnd/>
            <a:tailEnd/>
          </a:ln>
          <a:effectLst/>
        </p:spPr>
      </p:pic>
      <p:pic>
        <p:nvPicPr>
          <p:cNvPr id="3074" name="Picture 2"/>
          <p:cNvPicPr>
            <a:picLocks noChangeAspect="1" noChangeArrowheads="1"/>
          </p:cNvPicPr>
          <p:nvPr/>
        </p:nvPicPr>
        <p:blipFill>
          <a:blip r:embed="rId9" cstate="print"/>
          <a:srcRect/>
          <a:stretch>
            <a:fillRect/>
          </a:stretch>
        </p:blipFill>
        <p:spPr bwMode="auto">
          <a:xfrm>
            <a:off x="4803820" y="1223493"/>
            <a:ext cx="1802036" cy="5406109"/>
          </a:xfrm>
          <a:prstGeom prst="rect">
            <a:avLst/>
          </a:prstGeom>
          <a:noFill/>
          <a:ln w="9525">
            <a:noFill/>
            <a:miter lim="800000"/>
            <a:headEnd/>
            <a:tailEnd/>
          </a:ln>
          <a:effectLst/>
        </p:spPr>
      </p:pic>
      <p:sp>
        <p:nvSpPr>
          <p:cNvPr id="24" name="Line 26"/>
          <p:cNvSpPr>
            <a:spLocks noChangeShapeType="1"/>
          </p:cNvSpPr>
          <p:nvPr/>
        </p:nvSpPr>
        <p:spPr bwMode="auto">
          <a:xfrm flipH="1">
            <a:off x="5572125" y="913281"/>
            <a:ext cx="1743364" cy="406213"/>
          </a:xfrm>
          <a:prstGeom prst="line">
            <a:avLst/>
          </a:prstGeom>
          <a:noFill/>
          <a:ln w="15875">
            <a:solidFill>
              <a:schemeClr val="tx1"/>
            </a:solidFill>
            <a:round/>
            <a:headEnd/>
            <a:tailEnd type="stealth" w="lg" len="lg"/>
          </a:ln>
          <a:effectLst/>
        </p:spPr>
        <p:txBody>
          <a:bodyPr wrap="none" lIns="82048" tIns="41025" rIns="82048" bIns="41025" anchor="ctr"/>
          <a:lstStyle/>
          <a:p>
            <a:endParaRPr lang="en-US"/>
          </a:p>
        </p:txBody>
      </p:sp>
      <p:pic>
        <p:nvPicPr>
          <p:cNvPr id="26" name="Picture 23" descr="group%208%20solar%20panel"/>
          <p:cNvPicPr preferRelativeResize="0">
            <a:picLocks noChangeAspect="1" noChangeArrowheads="1"/>
          </p:cNvPicPr>
          <p:nvPr/>
        </p:nvPicPr>
        <p:blipFill>
          <a:blip r:embed="rId10" cstate="print"/>
          <a:srcRect r="5440"/>
          <a:stretch>
            <a:fillRect/>
          </a:stretch>
        </p:blipFill>
        <p:spPr bwMode="auto">
          <a:xfrm>
            <a:off x="6934054" y="823634"/>
            <a:ext cx="2183822" cy="1411330"/>
          </a:xfrm>
          <a:prstGeom prst="rect">
            <a:avLst/>
          </a:prstGeom>
          <a:noFill/>
          <a:ln w="12700">
            <a:solidFill>
              <a:schemeClr val="tx1"/>
            </a:solidFill>
            <a:miter lim="800000"/>
            <a:headEnd/>
            <a:tailEnd/>
          </a:ln>
        </p:spPr>
      </p:pic>
      <p:sp>
        <p:nvSpPr>
          <p:cNvPr id="29" name="Slide Number Placeholder 7"/>
          <p:cNvSpPr txBox="1">
            <a:spLocks/>
          </p:cNvSpPr>
          <p:nvPr/>
        </p:nvSpPr>
        <p:spPr>
          <a:xfrm>
            <a:off x="8566150" y="6506370"/>
            <a:ext cx="381000" cy="365125"/>
          </a:xfrm>
          <a:prstGeom prst="rect">
            <a:avLst/>
          </a:prstGeom>
        </p:spPr>
        <p:txBody>
          <a:bodyPr vert="horz" lIns="91429" tIns="45714" rIns="91429" bIns="45714" rtlCol="0" anchor="ctr"/>
          <a:lstStyle/>
          <a:p>
            <a:pPr algn="r" defTabSz="914293" fontAlgn="auto">
              <a:spcBef>
                <a:spcPts val="0"/>
              </a:spcBef>
              <a:spcAft>
                <a:spcPts val="0"/>
              </a:spcAft>
              <a:defRPr/>
            </a:pPr>
            <a:fld id="{6EEA275D-5A49-48A8-817D-44C3EA0A3A2F}" type="slidenum">
              <a:rPr lang="en-US" sz="1100" smtClean="0">
                <a:solidFill>
                  <a:srgbClr val="106636"/>
                </a:solidFill>
                <a:latin typeface="Arial" pitchFamily="34" charset="0"/>
                <a:cs typeface="Arial" pitchFamily="34" charset="0"/>
              </a:rPr>
              <a:pPr algn="r" defTabSz="914293" fontAlgn="auto">
                <a:spcBef>
                  <a:spcPts val="0"/>
                </a:spcBef>
                <a:spcAft>
                  <a:spcPts val="0"/>
                </a:spcAft>
                <a:defRPr/>
              </a:pPr>
              <a:t>19</a:t>
            </a:fld>
            <a:endParaRPr lang="en-US" sz="1100" dirty="0">
              <a:solidFill>
                <a:srgbClr val="106636"/>
              </a:solidFill>
              <a:latin typeface="Arial" pitchFamily="34" charset="0"/>
              <a:cs typeface="Arial" pitchFamily="34" charset="0"/>
            </a:endParaRPr>
          </a:p>
        </p:txBody>
      </p:sp>
      <p:sp>
        <p:nvSpPr>
          <p:cNvPr id="31" name="Line 26"/>
          <p:cNvSpPr>
            <a:spLocks noChangeShapeType="1"/>
          </p:cNvSpPr>
          <p:nvPr/>
        </p:nvSpPr>
        <p:spPr bwMode="auto">
          <a:xfrm flipH="1" flipV="1">
            <a:off x="5534025" y="2233894"/>
            <a:ext cx="1108075" cy="369606"/>
          </a:xfrm>
          <a:prstGeom prst="line">
            <a:avLst/>
          </a:prstGeom>
          <a:noFill/>
          <a:ln w="15875">
            <a:solidFill>
              <a:schemeClr val="tx1"/>
            </a:solidFill>
            <a:round/>
            <a:headEnd/>
            <a:tailEnd type="stealth" w="lg" len="lg"/>
          </a:ln>
          <a:effectLst/>
        </p:spPr>
        <p:txBody>
          <a:bodyPr wrap="none" lIns="82048" tIns="41025" rIns="82048" bIns="41025" anchor="ct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3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634" name="Text Box 2"/>
          <p:cNvSpPr txBox="1">
            <a:spLocks noChangeArrowheads="1"/>
          </p:cNvSpPr>
          <p:nvPr/>
        </p:nvSpPr>
        <p:spPr bwMode="auto">
          <a:xfrm>
            <a:off x="420972" y="495300"/>
            <a:ext cx="7764318" cy="701768"/>
          </a:xfrm>
          <a:prstGeom prst="rect">
            <a:avLst/>
          </a:prstGeom>
          <a:noFill/>
          <a:ln w="9525" algn="ctr">
            <a:noFill/>
            <a:miter lim="800000"/>
            <a:headEnd/>
            <a:tailEnd/>
          </a:ln>
          <a:effectLst/>
        </p:spPr>
        <p:txBody>
          <a:bodyPr lIns="93492" tIns="46746" rIns="93492" bIns="46746"/>
          <a:lstStyle/>
          <a:p>
            <a:pPr>
              <a:lnSpc>
                <a:spcPct val="100000"/>
              </a:lnSpc>
              <a:spcBef>
                <a:spcPct val="0"/>
              </a:spcBef>
            </a:pPr>
            <a:endParaRPr lang="en-US" sz="3200" b="1" dirty="0">
              <a:solidFill>
                <a:srgbClr val="FF0000"/>
              </a:solidFill>
              <a:effectLst>
                <a:outerShdw blurRad="38100" dist="38100" dir="2700000" algn="tl">
                  <a:srgbClr val="C0C0C0"/>
                </a:outerShdw>
              </a:effectLst>
              <a:latin typeface="Arial" pitchFamily="34" charset="0"/>
            </a:endParaRPr>
          </a:p>
        </p:txBody>
      </p:sp>
      <p:sp>
        <p:nvSpPr>
          <p:cNvPr id="453635" name="Text Box 3"/>
          <p:cNvSpPr txBox="1">
            <a:spLocks noChangeArrowheads="1"/>
          </p:cNvSpPr>
          <p:nvPr/>
        </p:nvSpPr>
        <p:spPr bwMode="auto">
          <a:xfrm>
            <a:off x="1270000" y="2237966"/>
            <a:ext cx="6870700" cy="3314495"/>
          </a:xfrm>
          <a:prstGeom prst="rect">
            <a:avLst/>
          </a:prstGeom>
          <a:ln>
            <a:noFill/>
            <a:headEnd/>
            <a:tailEnd/>
          </a:ln>
        </p:spPr>
        <p:style>
          <a:lnRef idx="2">
            <a:schemeClr val="dk1"/>
          </a:lnRef>
          <a:fillRef idx="1">
            <a:schemeClr val="lt1"/>
          </a:fillRef>
          <a:effectRef idx="0">
            <a:schemeClr val="dk1"/>
          </a:effectRef>
          <a:fontRef idx="minor">
            <a:schemeClr val="dk1"/>
          </a:fontRef>
        </p:style>
        <p:txBody>
          <a:bodyPr wrap="square" lIns="82039" tIns="41020" rIns="82039" bIns="41020">
            <a:spAutoFit/>
          </a:bodyPr>
          <a:lstStyle/>
          <a:p>
            <a:pPr marL="685719" indent="-685719" defTabSz="914501">
              <a:spcBef>
                <a:spcPts val="0"/>
              </a:spcBef>
              <a:spcAft>
                <a:spcPts val="4200"/>
              </a:spcAft>
              <a:buClr>
                <a:schemeClr val="tx1"/>
              </a:buClr>
            </a:pPr>
            <a:r>
              <a:rPr lang="en-US" sz="2800" b="1" dirty="0" smtClean="0">
                <a:solidFill>
                  <a:schemeClr val="tx1"/>
                </a:solidFill>
                <a:latin typeface="Arial" pitchFamily="34" charset="0"/>
                <a:cs typeface="Arial" pitchFamily="34" charset="0"/>
              </a:rPr>
              <a:t>I.	Energy facts</a:t>
            </a:r>
            <a:endParaRPr lang="en-US" sz="2800" dirty="0" smtClean="0">
              <a:solidFill>
                <a:schemeClr val="tx1"/>
              </a:solidFill>
              <a:latin typeface="Arial" pitchFamily="34" charset="0"/>
              <a:cs typeface="Arial" pitchFamily="34" charset="0"/>
            </a:endParaRPr>
          </a:p>
          <a:p>
            <a:pPr marL="685719" indent="-685719" defTabSz="914501">
              <a:spcBef>
                <a:spcPts val="0"/>
              </a:spcBef>
              <a:spcAft>
                <a:spcPts val="4200"/>
              </a:spcAft>
              <a:buClr>
                <a:schemeClr val="tx1"/>
              </a:buClr>
            </a:pPr>
            <a:r>
              <a:rPr lang="en-US" sz="2800" b="1" dirty="0" smtClean="0">
                <a:solidFill>
                  <a:schemeClr val="tx1"/>
                </a:solidFill>
                <a:latin typeface="Arial" pitchFamily="34" charset="0"/>
                <a:cs typeface="Arial" pitchFamily="34" charset="0"/>
              </a:rPr>
              <a:t>II.	How energy facts inform an energy policy and an R&amp;D strategy</a:t>
            </a:r>
          </a:p>
          <a:p>
            <a:pPr marL="685719" indent="-685719" defTabSz="914501">
              <a:spcBef>
                <a:spcPts val="0"/>
              </a:spcBef>
              <a:spcAft>
                <a:spcPts val="4200"/>
              </a:spcAft>
              <a:buClr>
                <a:schemeClr val="tx1"/>
              </a:buClr>
            </a:pPr>
            <a:r>
              <a:rPr lang="en-US" sz="2800" b="1" dirty="0" smtClean="0">
                <a:solidFill>
                  <a:schemeClr val="tx1"/>
                </a:solidFill>
                <a:latin typeface="Arial" pitchFamily="34" charset="0"/>
                <a:cs typeface="Arial" pitchFamily="34" charset="0"/>
              </a:rPr>
              <a:t>III.	The role of basic science in our energy future</a:t>
            </a:r>
            <a:endParaRPr lang="en-US" sz="2800" b="1" dirty="0">
              <a:solidFill>
                <a:schemeClr val="tx1"/>
              </a:solidFill>
              <a:latin typeface="Arial" pitchFamily="34" charset="0"/>
              <a:cs typeface="Arial" pitchFamily="34" charset="0"/>
            </a:endParaRPr>
          </a:p>
        </p:txBody>
      </p:sp>
      <p:sp>
        <p:nvSpPr>
          <p:cNvPr id="5" name="Slide Number Placeholder 22"/>
          <p:cNvSpPr txBox="1">
            <a:spLocks/>
          </p:cNvSpPr>
          <p:nvPr/>
        </p:nvSpPr>
        <p:spPr>
          <a:xfrm>
            <a:off x="8413750" y="6353970"/>
            <a:ext cx="381000" cy="365125"/>
          </a:xfrm>
          <a:prstGeom prst="rect">
            <a:avLst/>
          </a:prstGeom>
        </p:spPr>
        <p:txBody>
          <a:bodyPr lIns="91429" tIns="45714" rIns="91429" bIns="45714"/>
          <a:lstStyle/>
          <a:p>
            <a:pPr algn="ctr" defTabSz="914293">
              <a:defRPr/>
            </a:pPr>
            <a:fld id="{6EEA275D-5A49-48A8-817D-44C3EA0A3A2F}" type="slidenum">
              <a:rPr lang="en-US" sz="1100" smtClean="0"/>
              <a:pPr algn="ctr" defTabSz="914293">
                <a:defRPr/>
              </a:pPr>
              <a:t>2</a:t>
            </a:fld>
            <a:endParaRPr lang="en-US" sz="11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363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5363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earth_lights_4800"/>
          <p:cNvPicPr>
            <a:picLocks noChangeAspect="1" noChangeArrowheads="1"/>
          </p:cNvPicPr>
          <p:nvPr/>
        </p:nvPicPr>
        <p:blipFill>
          <a:blip r:embed="rId2" cstate="print"/>
          <a:srcRect l="13713" t="22607" r="22043" b="33044"/>
          <a:stretch>
            <a:fillRect/>
          </a:stretch>
        </p:blipFill>
        <p:spPr bwMode="auto">
          <a:xfrm>
            <a:off x="0" y="771805"/>
            <a:ext cx="9141324" cy="5482923"/>
          </a:xfrm>
          <a:prstGeom prst="rect">
            <a:avLst/>
          </a:prstGeom>
          <a:noFill/>
        </p:spPr>
      </p:pic>
      <p:sp>
        <p:nvSpPr>
          <p:cNvPr id="8" name="Slide Number Placeholder 7"/>
          <p:cNvSpPr>
            <a:spLocks noGrp="1"/>
          </p:cNvSpPr>
          <p:nvPr>
            <p:ph type="sldNum" sz="quarter" idx="11"/>
          </p:nvPr>
        </p:nvSpPr>
        <p:spPr/>
        <p:txBody>
          <a:bodyPr/>
          <a:lstStyle/>
          <a:p>
            <a:pPr>
              <a:defRPr/>
            </a:pPr>
            <a:fld id="{6EEA275D-5A49-48A8-817D-44C3EA0A3A2F}" type="slidenum">
              <a:rPr lang="en-US" smtClean="0"/>
              <a:pPr>
                <a:defRPr/>
              </a:pPr>
              <a:t>20</a:t>
            </a:fld>
            <a:endParaRPr lang="en-US" dirty="0"/>
          </a:p>
        </p:txBody>
      </p:sp>
      <p:sp>
        <p:nvSpPr>
          <p:cNvPr id="7" name="Oval 6"/>
          <p:cNvSpPr/>
          <p:nvPr/>
        </p:nvSpPr>
        <p:spPr>
          <a:xfrm rot="20892561">
            <a:off x="255304" y="1884161"/>
            <a:ext cx="862642" cy="3202590"/>
          </a:xfrm>
          <a:prstGeom prst="ellipse">
            <a:avLst/>
          </a:prstGeom>
          <a:solidFill>
            <a:srgbClr val="33CC33">
              <a:alpha val="74902"/>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lIns="91429" tIns="45714" rIns="91429" bIns="45714" rtlCol="0" anchor="ctr"/>
          <a:lstStyle/>
          <a:p>
            <a:pPr algn="ctr"/>
            <a:r>
              <a:rPr lang="en-US" sz="2800" dirty="0" smtClean="0">
                <a:solidFill>
                  <a:schemeClr val="bg1"/>
                </a:solidFill>
                <a:latin typeface="Comic Sans MS" pitchFamily="66" charset="0"/>
              </a:rPr>
              <a:t>Demand</a:t>
            </a:r>
            <a:endParaRPr lang="en-US" sz="2800" dirty="0">
              <a:solidFill>
                <a:schemeClr val="bg1"/>
              </a:solidFill>
              <a:latin typeface="Comic Sans MS" pitchFamily="66" charset="0"/>
            </a:endParaRPr>
          </a:p>
        </p:txBody>
      </p:sp>
      <p:sp>
        <p:nvSpPr>
          <p:cNvPr id="9" name="Oval 8"/>
          <p:cNvSpPr/>
          <p:nvPr/>
        </p:nvSpPr>
        <p:spPr>
          <a:xfrm rot="2853553">
            <a:off x="6018427" y="1870036"/>
            <a:ext cx="2404743" cy="3956762"/>
          </a:xfrm>
          <a:prstGeom prst="ellipse">
            <a:avLst/>
          </a:prstGeom>
          <a:solidFill>
            <a:srgbClr val="33CC33">
              <a:alpha val="74902"/>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lIns="91429" tIns="45714" rIns="91429" bIns="45714" rtlCol="0" anchor="ctr"/>
          <a:lstStyle/>
          <a:p>
            <a:pPr algn="ctr"/>
            <a:r>
              <a:rPr lang="en-US" sz="2800" dirty="0" smtClean="0">
                <a:solidFill>
                  <a:schemeClr val="bg1"/>
                </a:solidFill>
                <a:latin typeface="Comic Sans MS" pitchFamily="66" charset="0"/>
              </a:rPr>
              <a:t>Demand</a:t>
            </a:r>
            <a:endParaRPr lang="en-US" sz="2800" dirty="0">
              <a:solidFill>
                <a:schemeClr val="bg1"/>
              </a:solidFill>
              <a:latin typeface="Comic Sans MS" pitchFamily="66" charset="0"/>
            </a:endParaRPr>
          </a:p>
        </p:txBody>
      </p:sp>
      <p:sp>
        <p:nvSpPr>
          <p:cNvPr id="10" name="Oval 9"/>
          <p:cNvSpPr/>
          <p:nvPr/>
        </p:nvSpPr>
        <p:spPr>
          <a:xfrm>
            <a:off x="2769079" y="1690777"/>
            <a:ext cx="1699404" cy="2268748"/>
          </a:xfrm>
          <a:prstGeom prst="ellipse">
            <a:avLst/>
          </a:prstGeom>
          <a:solidFill>
            <a:srgbClr val="0099FF">
              <a:alpha val="74902"/>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r>
              <a:rPr lang="en-US" sz="2800" dirty="0" smtClean="0">
                <a:solidFill>
                  <a:schemeClr val="bg1"/>
                </a:solidFill>
                <a:latin typeface="Comic Sans MS" pitchFamily="66" charset="0"/>
              </a:rPr>
              <a:t>Wind</a:t>
            </a:r>
            <a:endParaRPr lang="en-US" sz="2800" dirty="0">
              <a:solidFill>
                <a:schemeClr val="bg1"/>
              </a:solidFill>
              <a:latin typeface="Comic Sans MS" pitchFamily="66" charset="0"/>
            </a:endParaRPr>
          </a:p>
        </p:txBody>
      </p:sp>
      <p:sp>
        <p:nvSpPr>
          <p:cNvPr id="11" name="Oval 10"/>
          <p:cNvSpPr/>
          <p:nvPr/>
        </p:nvSpPr>
        <p:spPr>
          <a:xfrm>
            <a:off x="3114136" y="4537495"/>
            <a:ext cx="1224951" cy="1337095"/>
          </a:xfrm>
          <a:prstGeom prst="ellipse">
            <a:avLst/>
          </a:prstGeom>
          <a:solidFill>
            <a:srgbClr val="0099FF">
              <a:alpha val="74902"/>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45714" rIns="0" bIns="45714" rtlCol="0" anchor="ctr"/>
          <a:lstStyle/>
          <a:p>
            <a:pPr algn="ctr"/>
            <a:r>
              <a:rPr lang="en-US" sz="2800" dirty="0" smtClean="0">
                <a:solidFill>
                  <a:schemeClr val="bg1"/>
                </a:solidFill>
                <a:latin typeface="Comic Sans MS" pitchFamily="66" charset="0"/>
              </a:rPr>
              <a:t>Wind</a:t>
            </a:r>
            <a:endParaRPr lang="en-US" sz="2800" dirty="0">
              <a:solidFill>
                <a:schemeClr val="bg1"/>
              </a:solidFill>
              <a:latin typeface="Comic Sans MS" pitchFamily="66" charset="0"/>
            </a:endParaRPr>
          </a:p>
        </p:txBody>
      </p:sp>
      <p:sp>
        <p:nvSpPr>
          <p:cNvPr id="12" name="Oval 11"/>
          <p:cNvSpPr/>
          <p:nvPr/>
        </p:nvSpPr>
        <p:spPr>
          <a:xfrm>
            <a:off x="1250831" y="3856009"/>
            <a:ext cx="2009955" cy="1492369"/>
          </a:xfrm>
          <a:prstGeom prst="ellipse">
            <a:avLst/>
          </a:prstGeom>
          <a:solidFill>
            <a:srgbClr val="D0CB00">
              <a:alpha val="74902"/>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r>
              <a:rPr lang="en-US" sz="2800" dirty="0" smtClean="0">
                <a:solidFill>
                  <a:schemeClr val="bg1"/>
                </a:solidFill>
                <a:latin typeface="Comic Sans MS" pitchFamily="66" charset="0"/>
              </a:rPr>
              <a:t>Sun</a:t>
            </a:r>
            <a:endParaRPr lang="en-US" sz="2800" dirty="0">
              <a:solidFill>
                <a:schemeClr val="bg1"/>
              </a:solidFill>
              <a:latin typeface="Comic Sans MS" pitchFamily="66" charset="0"/>
            </a:endParaRPr>
          </a:p>
        </p:txBody>
      </p:sp>
      <p:sp>
        <p:nvSpPr>
          <p:cNvPr id="13" name="Slide Number Placeholder 7"/>
          <p:cNvSpPr txBox="1">
            <a:spLocks/>
          </p:cNvSpPr>
          <p:nvPr/>
        </p:nvSpPr>
        <p:spPr>
          <a:xfrm>
            <a:off x="8413750" y="6353970"/>
            <a:ext cx="381000" cy="365125"/>
          </a:xfrm>
          <a:prstGeom prst="rect">
            <a:avLst/>
          </a:prstGeom>
        </p:spPr>
        <p:txBody>
          <a:bodyPr vert="horz" lIns="91429" tIns="45714" rIns="91429" bIns="45714" rtlCol="0" anchor="ctr"/>
          <a:lstStyle/>
          <a:p>
            <a:pPr algn="r" defTabSz="914293" fontAlgn="auto">
              <a:spcBef>
                <a:spcPts val="0"/>
              </a:spcBef>
              <a:spcAft>
                <a:spcPts val="0"/>
              </a:spcAft>
              <a:defRPr/>
            </a:pPr>
            <a:fld id="{6EEA275D-5A49-48A8-817D-44C3EA0A3A2F}" type="slidenum">
              <a:rPr lang="en-US" sz="1100" smtClean="0">
                <a:solidFill>
                  <a:srgbClr val="106636"/>
                </a:solidFill>
                <a:latin typeface="Arial" pitchFamily="34" charset="0"/>
                <a:cs typeface="Arial" pitchFamily="34" charset="0"/>
              </a:rPr>
              <a:pPr algn="r" defTabSz="914293" fontAlgn="auto">
                <a:spcBef>
                  <a:spcPts val="0"/>
                </a:spcBef>
                <a:spcAft>
                  <a:spcPts val="0"/>
                </a:spcAft>
                <a:defRPr/>
              </a:pPr>
              <a:t>20</a:t>
            </a:fld>
            <a:endParaRPr lang="en-US" sz="1100" dirty="0">
              <a:solidFill>
                <a:srgbClr val="106636"/>
              </a:solidFill>
              <a:latin typeface="Arial" pitchFamily="34" charset="0"/>
              <a:cs typeface="Arial" pitchFamily="34" charset="0"/>
            </a:endParaRPr>
          </a:p>
        </p:txBody>
      </p:sp>
      <p:sp>
        <p:nvSpPr>
          <p:cNvPr id="15" name="Text Box 79"/>
          <p:cNvSpPr txBox="1">
            <a:spLocks noChangeArrowheads="1"/>
          </p:cNvSpPr>
          <p:nvPr/>
        </p:nvSpPr>
        <p:spPr bwMode="auto">
          <a:xfrm>
            <a:off x="0" y="49214"/>
            <a:ext cx="9144000" cy="889000"/>
          </a:xfrm>
          <a:prstGeom prst="rect">
            <a:avLst/>
          </a:prstGeom>
          <a:noFill/>
          <a:ln w="9525" algn="ctr">
            <a:noFill/>
            <a:miter lim="800000"/>
            <a:headEnd/>
            <a:tailEnd/>
          </a:ln>
        </p:spPr>
        <p:txBody>
          <a:bodyPr lIns="93492" tIns="46746" rIns="93492" bIns="46746"/>
          <a:lstStyle/>
          <a:p>
            <a:pPr algn="ctr" defTabSz="820642">
              <a:lnSpc>
                <a:spcPct val="80000"/>
              </a:lnSpc>
              <a:defRPr/>
            </a:pPr>
            <a:r>
              <a:rPr lang="en-US" sz="2200" b="1" i="1" dirty="0">
                <a:solidFill>
                  <a:srgbClr val="FF0000"/>
                </a:solidFill>
                <a:latin typeface="Arial Narrow" pitchFamily="34" charset="0"/>
              </a:rPr>
              <a:t> </a:t>
            </a:r>
            <a:r>
              <a:rPr lang="en-US" sz="2400" dirty="0" smtClean="0">
                <a:solidFill>
                  <a:srgbClr val="106636"/>
                </a:solidFill>
                <a:ea typeface="+mj-ea"/>
                <a:cs typeface="Arial" charset="0"/>
              </a:rPr>
              <a:t>Generation and Use of Wind and Solar Energy</a:t>
            </a:r>
            <a:endParaRPr lang="en-US" sz="2400" dirty="0">
              <a:solidFill>
                <a:srgbClr val="106636"/>
              </a:solidFill>
              <a:ea typeface="+mj-ea"/>
              <a:cs typeface="Arial" charset="0"/>
            </a:endParaRPr>
          </a:p>
          <a:p>
            <a:pPr algn="ctr"/>
            <a:r>
              <a:rPr lang="en-US" sz="1400" i="1" dirty="0" smtClean="0"/>
              <a:t>The separation between renewable sources and demand centers requires new long distance transmission lines.</a:t>
            </a:r>
            <a:endParaRPr lang="en-US" i="1" dirty="0" smtClean="0"/>
          </a:p>
        </p:txBody>
      </p:sp>
      <p:sp>
        <p:nvSpPr>
          <p:cNvPr id="16" name="Text Box 4"/>
          <p:cNvSpPr txBox="1">
            <a:spLocks noChangeArrowheads="1"/>
          </p:cNvSpPr>
          <p:nvPr/>
        </p:nvSpPr>
        <p:spPr bwMode="auto">
          <a:xfrm>
            <a:off x="0" y="6461127"/>
            <a:ext cx="5400136" cy="298295"/>
          </a:xfrm>
          <a:prstGeom prst="rect">
            <a:avLst/>
          </a:prstGeom>
          <a:noFill/>
          <a:ln w="9525">
            <a:noFill/>
            <a:miter lim="800000"/>
            <a:headEnd/>
            <a:tailEnd/>
          </a:ln>
          <a:effectLst/>
        </p:spPr>
        <p:txBody>
          <a:bodyPr wrap="square" lIns="82048" tIns="41025" rIns="82048" bIns="41025">
            <a:spAutoFit/>
          </a:bodyPr>
          <a:lstStyle/>
          <a:p>
            <a:pPr defTabSz="914501"/>
            <a:r>
              <a:rPr lang="en-US" sz="700" dirty="0">
                <a:hlinkClick r:id="rId3"/>
              </a:rPr>
              <a:t>http://</a:t>
            </a:r>
            <a:r>
              <a:rPr lang="en-US" sz="700" dirty="0" smtClean="0">
                <a:hlinkClick r:id="rId3"/>
              </a:rPr>
              <a:t>visibleearth.nasa.gov/view_rec.php?id=1438l</a:t>
            </a:r>
            <a:endParaRPr lang="en-US" sz="700" dirty="0" smtClean="0"/>
          </a:p>
          <a:p>
            <a:pPr defTabSz="914501"/>
            <a:r>
              <a:rPr lang="en-US" sz="700" dirty="0" smtClean="0"/>
              <a:t>Chart adapted from the American Physical Society report, Integrating Renewable Energy on the Grid  </a:t>
            </a:r>
            <a:endParaRPr lang="en-US" sz="7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1" grpId="0" animBg="1"/>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4998" name="Text Box 6"/>
          <p:cNvSpPr txBox="1">
            <a:spLocks noChangeArrowheads="1"/>
          </p:cNvSpPr>
          <p:nvPr/>
        </p:nvSpPr>
        <p:spPr bwMode="auto">
          <a:xfrm>
            <a:off x="492125" y="2158535"/>
            <a:ext cx="8151091" cy="984083"/>
          </a:xfrm>
          <a:prstGeom prst="rect">
            <a:avLst/>
          </a:prstGeom>
          <a:noFill/>
          <a:ln w="9525" algn="ctr">
            <a:noFill/>
            <a:miter lim="800000"/>
            <a:headEnd/>
            <a:tailEnd/>
          </a:ln>
          <a:effectLst/>
        </p:spPr>
        <p:txBody>
          <a:bodyPr lIns="91407" tIns="45704" rIns="91407" bIns="45704">
            <a:spAutoFit/>
          </a:bodyPr>
          <a:lstStyle/>
          <a:p>
            <a:pPr algn="ctr" defTabSz="914501" eaLnBrk="0" hangingPunct="0">
              <a:lnSpc>
                <a:spcPct val="95000"/>
              </a:lnSpc>
              <a:tabLst>
                <a:tab pos="1696528" algn="l"/>
              </a:tabLst>
            </a:pPr>
            <a:r>
              <a:rPr lang="en-US" sz="3600" b="1" dirty="0" smtClean="0">
                <a:solidFill>
                  <a:srgbClr val="FF0000"/>
                </a:solidFill>
                <a:effectLst>
                  <a:outerShdw blurRad="38100" dist="38100" dir="2700000" algn="tl">
                    <a:srgbClr val="C0C0C0"/>
                  </a:outerShdw>
                </a:effectLst>
                <a:latin typeface="Arial" pitchFamily="34" charset="0"/>
              </a:rPr>
              <a:t>Energy Facts</a:t>
            </a:r>
            <a:endParaRPr lang="en-US" sz="3600" b="1" dirty="0">
              <a:solidFill>
                <a:srgbClr val="FF0000"/>
              </a:solidFill>
              <a:effectLst>
                <a:outerShdw blurRad="38100" dist="38100" dir="2700000" algn="tl">
                  <a:srgbClr val="C0C0C0"/>
                </a:outerShdw>
              </a:effectLst>
              <a:latin typeface="Arial" pitchFamily="34" charset="0"/>
            </a:endParaRPr>
          </a:p>
          <a:p>
            <a:pPr algn="ctr" defTabSz="914501" eaLnBrk="0" hangingPunct="0">
              <a:lnSpc>
                <a:spcPct val="95000"/>
              </a:lnSpc>
              <a:tabLst>
                <a:tab pos="1696528" algn="l"/>
              </a:tabLst>
            </a:pPr>
            <a:r>
              <a:rPr lang="en-US" sz="2500" b="1" dirty="0">
                <a:solidFill>
                  <a:srgbClr val="FF0000"/>
                </a:solidFill>
                <a:effectLst>
                  <a:outerShdw blurRad="38100" dist="38100" dir="2700000" algn="tl">
                    <a:srgbClr val="C0C0C0"/>
                  </a:outerShdw>
                </a:effectLst>
                <a:latin typeface="Arial" pitchFamily="34" charset="0"/>
              </a:rPr>
              <a:t>and the components of energy strategies</a:t>
            </a:r>
          </a:p>
        </p:txBody>
      </p:sp>
      <p:pic>
        <p:nvPicPr>
          <p:cNvPr id="724999" name="Picture 7"/>
          <p:cNvPicPr>
            <a:picLocks noChangeAspect="1" noChangeArrowheads="1"/>
          </p:cNvPicPr>
          <p:nvPr/>
        </p:nvPicPr>
        <p:blipFill>
          <a:blip r:embed="rId3" cstate="print"/>
          <a:srcRect l="5707" t="5852" r="5350" b="453"/>
          <a:stretch>
            <a:fillRect/>
          </a:stretch>
        </p:blipFill>
        <p:spPr bwMode="auto">
          <a:xfrm>
            <a:off x="3603627" y="5258360"/>
            <a:ext cx="1936750" cy="1469372"/>
          </a:xfrm>
          <a:prstGeom prst="rect">
            <a:avLst/>
          </a:prstGeom>
          <a:noFill/>
          <a:ln w="12700" algn="ctr">
            <a:solidFill>
              <a:schemeClr val="tx1"/>
            </a:solidFill>
            <a:miter lim="800000"/>
            <a:headEnd/>
            <a:tailEnd/>
          </a:ln>
          <a:effectLst/>
        </p:spPr>
      </p:pic>
      <p:sp>
        <p:nvSpPr>
          <p:cNvPr id="9" name="Slide Number Placeholder 8"/>
          <p:cNvSpPr>
            <a:spLocks noGrp="1"/>
          </p:cNvSpPr>
          <p:nvPr>
            <p:ph type="sldNum" sz="quarter" idx="11"/>
          </p:nvPr>
        </p:nvSpPr>
        <p:spPr/>
        <p:txBody>
          <a:bodyPr/>
          <a:lstStyle/>
          <a:p>
            <a:pPr>
              <a:defRPr/>
            </a:pPr>
            <a:fld id="{6EEA275D-5A49-48A8-817D-44C3EA0A3A2F}" type="slidenum">
              <a:rPr lang="en-US" smtClean="0"/>
              <a:pPr>
                <a:defRPr/>
              </a:pPr>
              <a:t>21</a:t>
            </a:fld>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249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762000"/>
            <a:ext cx="9144000" cy="5410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endParaRPr lang="en-US"/>
          </a:p>
        </p:txBody>
      </p:sp>
      <p:sp>
        <p:nvSpPr>
          <p:cNvPr id="47108" name="Title 2"/>
          <p:cNvSpPr>
            <a:spLocks noGrp="1"/>
          </p:cNvSpPr>
          <p:nvPr>
            <p:ph type="title"/>
          </p:nvPr>
        </p:nvSpPr>
        <p:spPr/>
        <p:txBody>
          <a:bodyPr/>
          <a:lstStyle/>
          <a:p>
            <a:r>
              <a:rPr lang="en-US" dirty="0" smtClean="0"/>
              <a:t>A National Strategy for a New Energy Economy</a:t>
            </a:r>
          </a:p>
        </p:txBody>
      </p:sp>
      <p:pic>
        <p:nvPicPr>
          <p:cNvPr id="62465" name="Picture 1"/>
          <p:cNvPicPr>
            <a:picLocks noChangeAspect="1" noChangeArrowheads="1"/>
          </p:cNvPicPr>
          <p:nvPr/>
        </p:nvPicPr>
        <p:blipFill>
          <a:blip r:embed="rId3" cstate="print"/>
          <a:srcRect/>
          <a:stretch>
            <a:fillRect/>
          </a:stretch>
        </p:blipFill>
        <p:spPr bwMode="auto">
          <a:xfrm>
            <a:off x="43543" y="776515"/>
            <a:ext cx="9029898" cy="5257799"/>
          </a:xfrm>
          <a:prstGeom prst="rect">
            <a:avLst/>
          </a:prstGeom>
          <a:noFill/>
          <a:ln w="9525">
            <a:noFill/>
            <a:miter lim="800000"/>
            <a:headEnd/>
            <a:tailEnd/>
          </a:ln>
        </p:spPr>
      </p:pic>
      <p:sp>
        <p:nvSpPr>
          <p:cNvPr id="10" name="Rectangle 9"/>
          <p:cNvSpPr/>
          <p:nvPr/>
        </p:nvSpPr>
        <p:spPr>
          <a:xfrm>
            <a:off x="-156519" y="4498020"/>
            <a:ext cx="741405" cy="14950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endParaRPr lang="en-US"/>
          </a:p>
        </p:txBody>
      </p:sp>
      <p:sp>
        <p:nvSpPr>
          <p:cNvPr id="11" name="Rectangle 10"/>
          <p:cNvSpPr/>
          <p:nvPr/>
        </p:nvSpPr>
        <p:spPr>
          <a:xfrm>
            <a:off x="-156519" y="2994456"/>
            <a:ext cx="741405" cy="15035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endParaRPr lang="en-US"/>
          </a:p>
        </p:txBody>
      </p:sp>
      <p:sp>
        <p:nvSpPr>
          <p:cNvPr id="12" name="Rectangle 11"/>
          <p:cNvSpPr/>
          <p:nvPr/>
        </p:nvSpPr>
        <p:spPr>
          <a:xfrm>
            <a:off x="-156519" y="1416910"/>
            <a:ext cx="741405" cy="15719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endParaRPr lang="en-US"/>
          </a:p>
        </p:txBody>
      </p:sp>
      <p:sp>
        <p:nvSpPr>
          <p:cNvPr id="13" name="Rectangle 12"/>
          <p:cNvSpPr/>
          <p:nvPr/>
        </p:nvSpPr>
        <p:spPr>
          <a:xfrm rot="16200000">
            <a:off x="3158466" y="228305"/>
            <a:ext cx="531802" cy="16630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endParaRPr lang="en-US"/>
          </a:p>
        </p:txBody>
      </p:sp>
      <p:sp>
        <p:nvSpPr>
          <p:cNvPr id="14" name="Rectangle 13"/>
          <p:cNvSpPr/>
          <p:nvPr/>
        </p:nvSpPr>
        <p:spPr>
          <a:xfrm rot="16200000">
            <a:off x="4823280" y="288662"/>
            <a:ext cx="513457" cy="15541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endParaRPr lang="en-US"/>
          </a:p>
        </p:txBody>
      </p:sp>
      <p:sp>
        <p:nvSpPr>
          <p:cNvPr id="15" name="Rectangle 14"/>
          <p:cNvSpPr/>
          <p:nvPr/>
        </p:nvSpPr>
        <p:spPr>
          <a:xfrm rot="16200000">
            <a:off x="7778580" y="-73309"/>
            <a:ext cx="494270" cy="22365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endParaRPr lang="en-US"/>
          </a:p>
        </p:txBody>
      </p:sp>
      <p:sp>
        <p:nvSpPr>
          <p:cNvPr id="17" name="TextBox 16"/>
          <p:cNvSpPr txBox="1"/>
          <p:nvPr/>
        </p:nvSpPr>
        <p:spPr>
          <a:xfrm>
            <a:off x="3843911" y="5820988"/>
            <a:ext cx="1620541" cy="369320"/>
          </a:xfrm>
          <a:prstGeom prst="rect">
            <a:avLst/>
          </a:prstGeom>
          <a:solidFill>
            <a:srgbClr val="FFE525"/>
          </a:solidFill>
          <a:ln w="31750">
            <a:solidFill>
              <a:srgbClr val="EE0000"/>
            </a:solidFill>
          </a:ln>
        </p:spPr>
        <p:txBody>
          <a:bodyPr wrap="square" lIns="64001" tIns="45714" rIns="64001" bIns="45714" rtlCol="0">
            <a:spAutoFit/>
          </a:bodyPr>
          <a:lstStyle/>
          <a:p>
            <a:r>
              <a:rPr lang="en-US" b="1" dirty="0" smtClean="0">
                <a:solidFill>
                  <a:srgbClr val="EE0000"/>
                </a:solidFill>
                <a:latin typeface="+mn-lt"/>
              </a:rPr>
              <a:t>Climate Science</a:t>
            </a:r>
            <a:endParaRPr lang="en-US" b="1" dirty="0">
              <a:solidFill>
                <a:srgbClr val="EE0000"/>
              </a:solidFill>
              <a:latin typeface="+mn-lt"/>
            </a:endParaRPr>
          </a:p>
        </p:txBody>
      </p:sp>
      <p:sp>
        <p:nvSpPr>
          <p:cNvPr id="16" name="Slide Number Placeholder 15"/>
          <p:cNvSpPr>
            <a:spLocks noGrp="1"/>
          </p:cNvSpPr>
          <p:nvPr>
            <p:ph type="sldNum" sz="quarter" idx="11"/>
          </p:nvPr>
        </p:nvSpPr>
        <p:spPr/>
        <p:txBody>
          <a:bodyPr/>
          <a:lstStyle/>
          <a:p>
            <a:pPr>
              <a:defRPr/>
            </a:pPr>
            <a:fld id="{6EEA275D-5A49-48A8-817D-44C3EA0A3A2F}" type="slidenum">
              <a:rPr lang="en-US" smtClean="0"/>
              <a:pPr>
                <a:defRPr/>
              </a:pPr>
              <a:t>22</a:t>
            </a:fld>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P spid="1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762000"/>
            <a:ext cx="9144000" cy="5410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endParaRPr lang="en-US"/>
          </a:p>
        </p:txBody>
      </p:sp>
      <p:sp>
        <p:nvSpPr>
          <p:cNvPr id="47108" name="Title 2"/>
          <p:cNvSpPr>
            <a:spLocks noGrp="1"/>
          </p:cNvSpPr>
          <p:nvPr>
            <p:ph type="title"/>
          </p:nvPr>
        </p:nvSpPr>
        <p:spPr/>
        <p:txBody>
          <a:bodyPr/>
          <a:lstStyle/>
          <a:p>
            <a:r>
              <a:rPr lang="en-US" dirty="0" smtClean="0"/>
              <a:t>A National Research Strategy for a New Energy Economy</a:t>
            </a:r>
          </a:p>
        </p:txBody>
      </p:sp>
      <p:pic>
        <p:nvPicPr>
          <p:cNvPr id="62465" name="Picture 1"/>
          <p:cNvPicPr>
            <a:picLocks noChangeAspect="1" noChangeArrowheads="1"/>
          </p:cNvPicPr>
          <p:nvPr/>
        </p:nvPicPr>
        <p:blipFill>
          <a:blip r:embed="rId3" cstate="print"/>
          <a:srcRect/>
          <a:stretch>
            <a:fillRect/>
          </a:stretch>
        </p:blipFill>
        <p:spPr bwMode="auto">
          <a:xfrm>
            <a:off x="43543" y="776515"/>
            <a:ext cx="9029898" cy="5257799"/>
          </a:xfrm>
          <a:prstGeom prst="rect">
            <a:avLst/>
          </a:prstGeom>
          <a:noFill/>
          <a:ln w="9525">
            <a:noFill/>
            <a:miter lim="800000"/>
            <a:headEnd/>
            <a:tailEnd/>
          </a:ln>
        </p:spPr>
      </p:pic>
      <p:sp>
        <p:nvSpPr>
          <p:cNvPr id="16" name="Slide Number Placeholder 15"/>
          <p:cNvSpPr>
            <a:spLocks noGrp="1"/>
          </p:cNvSpPr>
          <p:nvPr>
            <p:ph type="sldNum" sz="quarter" idx="11"/>
          </p:nvPr>
        </p:nvSpPr>
        <p:spPr>
          <a:xfrm>
            <a:off x="8317064" y="6353970"/>
            <a:ext cx="477686" cy="365125"/>
          </a:xfrm>
        </p:spPr>
        <p:txBody>
          <a:bodyPr/>
          <a:lstStyle/>
          <a:p>
            <a:pPr>
              <a:defRPr/>
            </a:pPr>
            <a:fld id="{6EEA275D-5A49-48A8-817D-44C3EA0A3A2F}" type="slidenum">
              <a:rPr lang="en-US" smtClean="0"/>
              <a:pPr>
                <a:defRPr/>
              </a:pPr>
              <a:t>23</a:t>
            </a:fld>
            <a:endParaRPr lang="en-US" dirty="0"/>
          </a:p>
        </p:txBody>
      </p:sp>
      <p:sp>
        <p:nvSpPr>
          <p:cNvPr id="62" name="TextBox 61"/>
          <p:cNvSpPr txBox="1"/>
          <p:nvPr/>
        </p:nvSpPr>
        <p:spPr>
          <a:xfrm>
            <a:off x="3814651" y="5820988"/>
            <a:ext cx="1671747" cy="369320"/>
          </a:xfrm>
          <a:prstGeom prst="rect">
            <a:avLst/>
          </a:prstGeom>
          <a:solidFill>
            <a:srgbClr val="FFE525"/>
          </a:solidFill>
          <a:ln w="31750">
            <a:solidFill>
              <a:srgbClr val="EE0000"/>
            </a:solidFill>
          </a:ln>
        </p:spPr>
        <p:txBody>
          <a:bodyPr wrap="square" lIns="64001" tIns="45714" rIns="64001" bIns="45714" rtlCol="0">
            <a:spAutoFit/>
          </a:bodyPr>
          <a:lstStyle/>
          <a:p>
            <a:r>
              <a:rPr lang="en-US" b="1" dirty="0" smtClean="0">
                <a:solidFill>
                  <a:srgbClr val="EE0000"/>
                </a:solidFill>
                <a:latin typeface="+mn-lt"/>
              </a:rPr>
              <a:t>Climate Science</a:t>
            </a:r>
            <a:endParaRPr lang="en-US" b="1" dirty="0">
              <a:solidFill>
                <a:srgbClr val="EE0000"/>
              </a:solidFill>
              <a:latin typeface="+mn-lt"/>
            </a:endParaRPr>
          </a:p>
        </p:txBody>
      </p:sp>
      <p:sp>
        <p:nvSpPr>
          <p:cNvPr id="7" name="Rectangle 6"/>
          <p:cNvSpPr/>
          <p:nvPr/>
        </p:nvSpPr>
        <p:spPr>
          <a:xfrm>
            <a:off x="0" y="763325"/>
            <a:ext cx="9144000" cy="5454595"/>
          </a:xfrm>
          <a:prstGeom prst="rect">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endParaRPr lang="en-US"/>
          </a:p>
        </p:txBody>
      </p:sp>
      <p:grpSp>
        <p:nvGrpSpPr>
          <p:cNvPr id="2" name="Group 33"/>
          <p:cNvGrpSpPr/>
          <p:nvPr/>
        </p:nvGrpSpPr>
        <p:grpSpPr>
          <a:xfrm>
            <a:off x="0" y="790331"/>
            <a:ext cx="2162978" cy="1644977"/>
            <a:chOff x="-605927" y="81876"/>
            <a:chExt cx="2162978" cy="1644977"/>
          </a:xfrm>
        </p:grpSpPr>
        <p:sp>
          <p:nvSpPr>
            <p:cNvPr id="10" name="TextBox 9"/>
            <p:cNvSpPr txBox="1"/>
            <p:nvPr/>
          </p:nvSpPr>
          <p:spPr>
            <a:xfrm>
              <a:off x="-605927" y="81876"/>
              <a:ext cx="2162978" cy="430887"/>
            </a:xfrm>
            <a:prstGeom prst="rect">
              <a:avLst/>
            </a:prstGeom>
            <a:solidFill>
              <a:srgbClr val="FFFF00"/>
            </a:solidFill>
            <a:ln w="12700">
              <a:solidFill>
                <a:schemeClr val="tx1"/>
              </a:solidFill>
            </a:ln>
          </p:spPr>
          <p:txBody>
            <a:bodyPr wrap="square" rtlCol="0">
              <a:spAutoFit/>
            </a:bodyPr>
            <a:lstStyle/>
            <a:p>
              <a:r>
                <a:rPr lang="en-US" sz="1100" b="1" dirty="0" err="1" smtClean="0"/>
                <a:t>Nanostructured</a:t>
              </a:r>
              <a:r>
                <a:rPr lang="en-US" sz="1100" b="1" dirty="0" smtClean="0"/>
                <a:t> thin-film organic photovoltaic devices</a:t>
              </a:r>
              <a:endParaRPr lang="en-US" sz="1100" b="1" dirty="0">
                <a:latin typeface="Arial" pitchFamily="34" charset="0"/>
                <a:cs typeface="Arial" pitchFamily="34" charset="0"/>
              </a:endParaRPr>
            </a:p>
          </p:txBody>
        </p:sp>
        <p:pic>
          <p:nvPicPr>
            <p:cNvPr id="11" name="Picture 4"/>
            <p:cNvPicPr>
              <a:picLocks noChangeAspect="1" noChangeArrowheads="1"/>
            </p:cNvPicPr>
            <p:nvPr/>
          </p:nvPicPr>
          <p:blipFill>
            <a:blip r:embed="rId4" cstate="print"/>
            <a:srcRect/>
            <a:stretch>
              <a:fillRect/>
            </a:stretch>
          </p:blipFill>
          <p:spPr bwMode="auto">
            <a:xfrm>
              <a:off x="-599333" y="512762"/>
              <a:ext cx="2148719" cy="1214091"/>
            </a:xfrm>
            <a:prstGeom prst="rect">
              <a:avLst/>
            </a:prstGeom>
            <a:noFill/>
            <a:ln w="12700">
              <a:solidFill>
                <a:schemeClr val="tx1"/>
              </a:solidFill>
              <a:miter lim="800000"/>
              <a:headEnd/>
              <a:tailEnd/>
            </a:ln>
          </p:spPr>
        </p:pic>
      </p:grpSp>
      <p:grpSp>
        <p:nvGrpSpPr>
          <p:cNvPr id="3" name="Group 40"/>
          <p:cNvGrpSpPr/>
          <p:nvPr/>
        </p:nvGrpSpPr>
        <p:grpSpPr>
          <a:xfrm>
            <a:off x="0" y="2389558"/>
            <a:ext cx="3271098" cy="1337507"/>
            <a:chOff x="315666" y="1996768"/>
            <a:chExt cx="3271098" cy="1337507"/>
          </a:xfrm>
        </p:grpSpPr>
        <p:pic>
          <p:nvPicPr>
            <p:cNvPr id="13" name="Picture 6"/>
            <p:cNvPicPr>
              <a:picLocks noChangeAspect="1" noChangeArrowheads="1"/>
            </p:cNvPicPr>
            <p:nvPr/>
          </p:nvPicPr>
          <p:blipFill>
            <a:blip r:embed="rId5" cstate="print"/>
            <a:srcRect/>
            <a:stretch>
              <a:fillRect/>
            </a:stretch>
          </p:blipFill>
          <p:spPr bwMode="auto">
            <a:xfrm>
              <a:off x="321972" y="2006711"/>
              <a:ext cx="3264792" cy="1327564"/>
            </a:xfrm>
            <a:prstGeom prst="rect">
              <a:avLst/>
            </a:prstGeom>
            <a:noFill/>
            <a:ln w="12700">
              <a:solidFill>
                <a:schemeClr val="tx1"/>
              </a:solidFill>
              <a:miter lim="800000"/>
              <a:headEnd/>
              <a:tailEnd/>
            </a:ln>
          </p:spPr>
        </p:pic>
        <p:sp>
          <p:nvSpPr>
            <p:cNvPr id="14" name="TextBox 13"/>
            <p:cNvSpPr txBox="1"/>
            <p:nvPr/>
          </p:nvSpPr>
          <p:spPr>
            <a:xfrm>
              <a:off x="315666" y="1996768"/>
              <a:ext cx="1305455" cy="430887"/>
            </a:xfrm>
            <a:prstGeom prst="rect">
              <a:avLst/>
            </a:prstGeom>
            <a:solidFill>
              <a:srgbClr val="FFFF00"/>
            </a:solidFill>
            <a:ln w="12700">
              <a:solidFill>
                <a:schemeClr val="tx1"/>
              </a:solidFill>
            </a:ln>
          </p:spPr>
          <p:txBody>
            <a:bodyPr wrap="square" rtlCol="0">
              <a:spAutoFit/>
            </a:bodyPr>
            <a:lstStyle/>
            <a:p>
              <a:pPr algn="ctr"/>
              <a:r>
                <a:rPr lang="en-US" sz="1100" b="1" dirty="0" smtClean="0"/>
                <a:t>Artificial</a:t>
              </a:r>
            </a:p>
            <a:p>
              <a:pPr algn="ctr"/>
              <a:r>
                <a:rPr lang="en-US" sz="1100" b="1" dirty="0" smtClean="0">
                  <a:latin typeface="Arial" pitchFamily="34" charset="0"/>
                  <a:cs typeface="Arial" pitchFamily="34" charset="0"/>
                </a:rPr>
                <a:t>Photosynthesis</a:t>
              </a:r>
              <a:endParaRPr lang="en-US" sz="1100" b="1" dirty="0">
                <a:latin typeface="Arial" pitchFamily="34" charset="0"/>
                <a:cs typeface="Arial" pitchFamily="34" charset="0"/>
              </a:endParaRPr>
            </a:p>
          </p:txBody>
        </p:sp>
      </p:grpSp>
      <p:grpSp>
        <p:nvGrpSpPr>
          <p:cNvPr id="4" name="Group 41"/>
          <p:cNvGrpSpPr/>
          <p:nvPr/>
        </p:nvGrpSpPr>
        <p:grpSpPr>
          <a:xfrm>
            <a:off x="0" y="4050735"/>
            <a:ext cx="1395284" cy="1985147"/>
            <a:chOff x="818195" y="1361804"/>
            <a:chExt cx="1395284" cy="1985147"/>
          </a:xfrm>
        </p:grpSpPr>
        <p:pic>
          <p:nvPicPr>
            <p:cNvPr id="18" name="Picture 3"/>
            <p:cNvPicPr>
              <a:picLocks noChangeAspect="1" noChangeArrowheads="1"/>
            </p:cNvPicPr>
            <p:nvPr/>
          </p:nvPicPr>
          <p:blipFill>
            <a:blip r:embed="rId6" cstate="print"/>
            <a:srcRect l="691"/>
            <a:stretch>
              <a:fillRect/>
            </a:stretch>
          </p:blipFill>
          <p:spPr bwMode="auto">
            <a:xfrm>
              <a:off x="825115" y="1967536"/>
              <a:ext cx="1388364" cy="1379415"/>
            </a:xfrm>
            <a:prstGeom prst="rect">
              <a:avLst/>
            </a:prstGeom>
            <a:noFill/>
            <a:ln w="12700">
              <a:solidFill>
                <a:schemeClr val="tx1"/>
              </a:solidFill>
              <a:miter lim="800000"/>
              <a:headEnd/>
              <a:tailEnd/>
            </a:ln>
          </p:spPr>
        </p:pic>
        <p:sp>
          <p:nvSpPr>
            <p:cNvPr id="19" name="TextBox 18"/>
            <p:cNvSpPr txBox="1"/>
            <p:nvPr/>
          </p:nvSpPr>
          <p:spPr>
            <a:xfrm>
              <a:off x="818195" y="1361804"/>
              <a:ext cx="1395284" cy="600164"/>
            </a:xfrm>
            <a:prstGeom prst="rect">
              <a:avLst/>
            </a:prstGeom>
            <a:solidFill>
              <a:srgbClr val="FFFF00"/>
            </a:solidFill>
            <a:ln w="12700">
              <a:solidFill>
                <a:schemeClr val="tx1"/>
              </a:solidFill>
            </a:ln>
          </p:spPr>
          <p:txBody>
            <a:bodyPr wrap="square" rtlCol="0">
              <a:spAutoFit/>
            </a:bodyPr>
            <a:lstStyle/>
            <a:p>
              <a:r>
                <a:rPr lang="en-US" sz="1100" b="1" dirty="0" smtClean="0"/>
                <a:t>Capture or separation of CO</a:t>
              </a:r>
              <a:r>
                <a:rPr lang="en-US" sz="1100" b="1" baseline="-25000" dirty="0" smtClean="0"/>
                <a:t>2</a:t>
              </a:r>
              <a:r>
                <a:rPr lang="en-US" sz="1100" b="1" dirty="0" smtClean="0"/>
                <a:t> from gas mixtures</a:t>
              </a:r>
              <a:endParaRPr lang="en-US" sz="1100" b="1" dirty="0">
                <a:latin typeface="Arial" pitchFamily="34" charset="0"/>
                <a:cs typeface="Arial" pitchFamily="34" charset="0"/>
              </a:endParaRPr>
            </a:p>
          </p:txBody>
        </p:sp>
      </p:grpSp>
      <p:grpSp>
        <p:nvGrpSpPr>
          <p:cNvPr id="5" name="Group 44"/>
          <p:cNvGrpSpPr/>
          <p:nvPr/>
        </p:nvGrpSpPr>
        <p:grpSpPr>
          <a:xfrm>
            <a:off x="1449977" y="4120605"/>
            <a:ext cx="2749967" cy="2502263"/>
            <a:chOff x="616084" y="4283718"/>
            <a:chExt cx="2749967" cy="2502263"/>
          </a:xfrm>
        </p:grpSpPr>
        <p:pic>
          <p:nvPicPr>
            <p:cNvPr id="21" name="Picture 9"/>
            <p:cNvPicPr>
              <a:picLocks noChangeAspect="1" noChangeArrowheads="1"/>
            </p:cNvPicPr>
            <p:nvPr/>
          </p:nvPicPr>
          <p:blipFill>
            <a:blip r:embed="rId7" cstate="print"/>
            <a:srcRect/>
            <a:stretch>
              <a:fillRect/>
            </a:stretch>
          </p:blipFill>
          <p:spPr bwMode="auto">
            <a:xfrm>
              <a:off x="622852" y="4283718"/>
              <a:ext cx="2725166" cy="1895889"/>
            </a:xfrm>
            <a:prstGeom prst="rect">
              <a:avLst/>
            </a:prstGeom>
            <a:noFill/>
            <a:ln w="12700">
              <a:solidFill>
                <a:schemeClr val="tx1"/>
              </a:solidFill>
              <a:miter lim="800000"/>
              <a:headEnd/>
              <a:tailEnd/>
            </a:ln>
          </p:spPr>
        </p:pic>
        <p:sp>
          <p:nvSpPr>
            <p:cNvPr id="22" name="TextBox 21"/>
            <p:cNvSpPr txBox="1"/>
            <p:nvPr/>
          </p:nvSpPr>
          <p:spPr>
            <a:xfrm>
              <a:off x="616084" y="6185817"/>
              <a:ext cx="2749967" cy="600164"/>
            </a:xfrm>
            <a:prstGeom prst="rect">
              <a:avLst/>
            </a:prstGeom>
            <a:solidFill>
              <a:srgbClr val="FFFF00"/>
            </a:solidFill>
            <a:ln w="12700">
              <a:solidFill>
                <a:schemeClr val="tx1"/>
              </a:solidFill>
            </a:ln>
          </p:spPr>
          <p:txBody>
            <a:bodyPr wrap="square" rtlCol="0">
              <a:spAutoFit/>
            </a:bodyPr>
            <a:lstStyle/>
            <a:p>
              <a:r>
                <a:rPr lang="en-US" sz="1100" b="1" dirty="0" smtClean="0"/>
                <a:t>Structure of </a:t>
              </a:r>
              <a:r>
                <a:rPr lang="en-US" sz="1100" b="1" dirty="0" err="1" smtClean="0"/>
                <a:t>lignocellulose</a:t>
              </a:r>
              <a:r>
                <a:rPr lang="en-US" sz="1100" b="1" dirty="0" smtClean="0"/>
                <a:t> at the </a:t>
              </a:r>
              <a:r>
                <a:rPr lang="en-US" sz="1100" b="1" dirty="0" err="1" smtClean="0"/>
                <a:t>nanoscale</a:t>
              </a:r>
              <a:r>
                <a:rPr lang="en-US" sz="1100" b="1" dirty="0" smtClean="0"/>
                <a:t> and the rules by which plants create this material</a:t>
              </a:r>
              <a:endParaRPr lang="en-US" sz="1100" b="1" dirty="0"/>
            </a:p>
          </p:txBody>
        </p:sp>
      </p:grpSp>
      <p:pic>
        <p:nvPicPr>
          <p:cNvPr id="26" name="Picture 5"/>
          <p:cNvPicPr>
            <a:picLocks noChangeAspect="1" noChangeArrowheads="1"/>
          </p:cNvPicPr>
          <p:nvPr/>
        </p:nvPicPr>
        <p:blipFill>
          <a:blip r:embed="rId8" cstate="print"/>
          <a:srcRect/>
          <a:stretch>
            <a:fillRect/>
          </a:stretch>
        </p:blipFill>
        <p:spPr bwMode="auto">
          <a:xfrm>
            <a:off x="5707500" y="804337"/>
            <a:ext cx="3436500" cy="1925884"/>
          </a:xfrm>
          <a:prstGeom prst="rect">
            <a:avLst/>
          </a:prstGeom>
          <a:noFill/>
          <a:ln w="12700">
            <a:solidFill>
              <a:schemeClr val="tx1"/>
            </a:solidFill>
            <a:miter lim="800000"/>
            <a:headEnd/>
            <a:tailEnd/>
          </a:ln>
        </p:spPr>
      </p:pic>
      <p:sp>
        <p:nvSpPr>
          <p:cNvPr id="30" name="TextBox 29"/>
          <p:cNvSpPr txBox="1"/>
          <p:nvPr/>
        </p:nvSpPr>
        <p:spPr>
          <a:xfrm>
            <a:off x="6844937" y="1978404"/>
            <a:ext cx="2351818" cy="600152"/>
          </a:xfrm>
          <a:prstGeom prst="rect">
            <a:avLst/>
          </a:prstGeom>
          <a:solidFill>
            <a:srgbClr val="FFFF00"/>
          </a:solidFill>
          <a:ln w="12700">
            <a:solidFill>
              <a:schemeClr val="tx1"/>
            </a:solidFill>
          </a:ln>
        </p:spPr>
        <p:txBody>
          <a:bodyPr wrap="square" lIns="91429" tIns="45714" rIns="91429" bIns="45714" rtlCol="0">
            <a:spAutoFit/>
          </a:bodyPr>
          <a:lstStyle/>
          <a:p>
            <a:r>
              <a:rPr lang="en-US" sz="1100" b="1" dirty="0" err="1" smtClean="0"/>
              <a:t>Nanoscale</a:t>
            </a:r>
            <a:r>
              <a:rPr lang="en-US" sz="1100" b="1" dirty="0" smtClean="0"/>
              <a:t> science of materials, interfaces, charge transport &amp; cycling, mechanical stability</a:t>
            </a:r>
            <a:endParaRPr lang="en-US" sz="1100" b="1" dirty="0">
              <a:latin typeface="Arial" pitchFamily="34" charset="0"/>
              <a:cs typeface="Arial" pitchFamily="34" charset="0"/>
            </a:endParaRPr>
          </a:p>
        </p:txBody>
      </p:sp>
      <p:grpSp>
        <p:nvGrpSpPr>
          <p:cNvPr id="6" name="Group 31"/>
          <p:cNvGrpSpPr/>
          <p:nvPr/>
        </p:nvGrpSpPr>
        <p:grpSpPr>
          <a:xfrm>
            <a:off x="3504884" y="2702351"/>
            <a:ext cx="2760649" cy="2014250"/>
            <a:chOff x="4210737" y="2622125"/>
            <a:chExt cx="2760649" cy="2014249"/>
          </a:xfrm>
        </p:grpSpPr>
        <p:pic>
          <p:nvPicPr>
            <p:cNvPr id="1026" name="Picture 2" descr="M:\Documents and Settings\dehmer\Desktop\2020-Toyota-Venza.jpg"/>
            <p:cNvPicPr>
              <a:picLocks noChangeAspect="1" noChangeArrowheads="1"/>
            </p:cNvPicPr>
            <p:nvPr/>
          </p:nvPicPr>
          <p:blipFill>
            <a:blip r:embed="rId9" cstate="print"/>
            <a:srcRect/>
            <a:stretch>
              <a:fillRect/>
            </a:stretch>
          </p:blipFill>
          <p:spPr bwMode="auto">
            <a:xfrm>
              <a:off x="4210737" y="2622125"/>
              <a:ext cx="2743200" cy="1853045"/>
            </a:xfrm>
            <a:prstGeom prst="rect">
              <a:avLst/>
            </a:prstGeom>
            <a:noFill/>
            <a:ln>
              <a:solidFill>
                <a:schemeClr val="tx1"/>
              </a:solidFill>
            </a:ln>
          </p:spPr>
        </p:pic>
        <p:sp>
          <p:nvSpPr>
            <p:cNvPr id="31" name="TextBox 30"/>
            <p:cNvSpPr txBox="1"/>
            <p:nvPr/>
          </p:nvSpPr>
          <p:spPr>
            <a:xfrm>
              <a:off x="4213555" y="4205487"/>
              <a:ext cx="2757831" cy="430887"/>
            </a:xfrm>
            <a:prstGeom prst="rect">
              <a:avLst/>
            </a:prstGeom>
            <a:solidFill>
              <a:srgbClr val="FFFF00"/>
            </a:solidFill>
            <a:ln w="12700">
              <a:solidFill>
                <a:schemeClr val="tx1"/>
              </a:solidFill>
            </a:ln>
          </p:spPr>
          <p:txBody>
            <a:bodyPr wrap="square" rtlCol="0">
              <a:spAutoFit/>
            </a:bodyPr>
            <a:lstStyle/>
            <a:p>
              <a:r>
                <a:rPr lang="en-US" sz="1100" b="1" dirty="0" smtClean="0">
                  <a:latin typeface="Arial" pitchFamily="34" charset="0"/>
                  <a:cs typeface="Arial" pitchFamily="34" charset="0"/>
                </a:rPr>
                <a:t>Lightweight structural materials </a:t>
              </a:r>
              <a:br>
                <a:rPr lang="en-US" sz="1100" b="1" dirty="0" smtClean="0">
                  <a:latin typeface="Arial" pitchFamily="34" charset="0"/>
                  <a:cs typeface="Arial" pitchFamily="34" charset="0"/>
                </a:rPr>
              </a:br>
              <a:r>
                <a:rPr lang="en-US" sz="1100" b="1" dirty="0" smtClean="0">
                  <a:latin typeface="Arial" pitchFamily="34" charset="0"/>
                  <a:cs typeface="Arial" pitchFamily="34" charset="0"/>
                </a:rPr>
                <a:t>for transportation</a:t>
              </a:r>
              <a:endParaRPr lang="en-US" sz="1100" b="1" dirty="0">
                <a:latin typeface="Arial" pitchFamily="34" charset="0"/>
                <a:cs typeface="Arial" pitchFamily="34" charset="0"/>
              </a:endParaRPr>
            </a:p>
          </p:txBody>
        </p:sp>
      </p:grpSp>
      <p:grpSp>
        <p:nvGrpSpPr>
          <p:cNvPr id="8" name="Group 62"/>
          <p:cNvGrpSpPr/>
          <p:nvPr/>
        </p:nvGrpSpPr>
        <p:grpSpPr>
          <a:xfrm>
            <a:off x="4193540" y="5004561"/>
            <a:ext cx="2030673" cy="1777240"/>
            <a:chOff x="0" y="2200993"/>
            <a:chExt cx="1982079" cy="1848493"/>
          </a:xfrm>
        </p:grpSpPr>
        <p:grpSp>
          <p:nvGrpSpPr>
            <p:cNvPr id="12" name="Group 18"/>
            <p:cNvGrpSpPr/>
            <p:nvPr/>
          </p:nvGrpSpPr>
          <p:grpSpPr>
            <a:xfrm>
              <a:off x="0" y="2200993"/>
              <a:ext cx="1086592" cy="1848493"/>
              <a:chOff x="6934200" y="1295400"/>
              <a:chExt cx="1581150" cy="2859398"/>
            </a:xfrm>
          </p:grpSpPr>
          <p:pic>
            <p:nvPicPr>
              <p:cNvPr id="60" name="Picture 59"/>
              <p:cNvPicPr>
                <a:picLocks noChangeAspect="1"/>
              </p:cNvPicPr>
              <p:nvPr/>
            </p:nvPicPr>
            <p:blipFill>
              <a:blip r:embed="rId10" cstate="print"/>
              <a:stretch>
                <a:fillRect/>
              </a:stretch>
            </p:blipFill>
            <p:spPr>
              <a:xfrm>
                <a:off x="6934200" y="1295400"/>
                <a:ext cx="1581150" cy="2859398"/>
              </a:xfrm>
              <a:prstGeom prst="rect">
                <a:avLst/>
              </a:prstGeom>
            </p:spPr>
          </p:pic>
          <p:sp>
            <p:nvSpPr>
              <p:cNvPr id="61" name="Rectangle 60"/>
              <p:cNvSpPr/>
              <p:nvPr/>
            </p:nvSpPr>
            <p:spPr>
              <a:xfrm>
                <a:off x="7162800" y="1676400"/>
                <a:ext cx="1143000" cy="2286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5" name="Group 213"/>
            <p:cNvGrpSpPr>
              <a:grpSpLocks noChangeAspect="1"/>
            </p:cNvGrpSpPr>
            <p:nvPr/>
          </p:nvGrpSpPr>
          <p:grpSpPr>
            <a:xfrm>
              <a:off x="1050468" y="2270466"/>
              <a:ext cx="931611" cy="1600200"/>
              <a:chOff x="6665127" y="1813564"/>
              <a:chExt cx="1286511" cy="2209801"/>
            </a:xfrm>
          </p:grpSpPr>
          <p:sp>
            <p:nvSpPr>
              <p:cNvPr id="36" name="Parallelogram 35"/>
              <p:cNvSpPr/>
              <p:nvPr/>
            </p:nvSpPr>
            <p:spPr>
              <a:xfrm rot="16200000" flipH="1">
                <a:off x="5707547" y="2773684"/>
                <a:ext cx="2209798" cy="289561"/>
              </a:xfrm>
              <a:prstGeom prst="parallelogram">
                <a:avLst>
                  <a:gd name="adj" fmla="val 107703"/>
                </a:avLst>
              </a:prstGeom>
              <a:solidFill>
                <a:schemeClr val="bg1">
                  <a:lumMod val="85000"/>
                </a:schemeClr>
              </a:solidFill>
              <a:effectLst/>
              <a:scene3d>
                <a:camera prst="orthographicFront">
                  <a:rot lat="0" lon="0" rev="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7" name="Rectangle 36"/>
              <p:cNvSpPr/>
              <p:nvPr/>
            </p:nvSpPr>
            <p:spPr>
              <a:xfrm>
                <a:off x="6957227" y="1813564"/>
                <a:ext cx="990601" cy="1905000"/>
              </a:xfrm>
              <a:prstGeom prst="rect">
                <a:avLst/>
              </a:prstGeom>
              <a:solidFill>
                <a:schemeClr val="bg1">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8" name="Oval 37"/>
              <p:cNvSpPr/>
              <p:nvPr/>
            </p:nvSpPr>
            <p:spPr>
              <a:xfrm>
                <a:off x="7140107" y="3291845"/>
                <a:ext cx="91440" cy="91440"/>
              </a:xfrm>
              <a:prstGeom prst="ellipse">
                <a:avLst/>
              </a:prstGeom>
              <a:solidFill>
                <a:srgbClr val="008000"/>
              </a:solidFill>
              <a:ln>
                <a:solidFill>
                  <a:srgbClr val="237E2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9" name="Parallelogram 38"/>
              <p:cNvSpPr/>
              <p:nvPr/>
            </p:nvSpPr>
            <p:spPr>
              <a:xfrm>
                <a:off x="6665127" y="3032765"/>
                <a:ext cx="1280160" cy="304800"/>
              </a:xfrm>
              <a:prstGeom prst="parallelogram">
                <a:avLst>
                  <a:gd name="adj" fmla="val 93750"/>
                </a:avLst>
              </a:prstGeom>
              <a:solidFill>
                <a:schemeClr val="tx2">
                  <a:lumMod val="40000"/>
                  <a:lumOff val="6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0" name="Parallelogram 39"/>
              <p:cNvSpPr/>
              <p:nvPr/>
            </p:nvSpPr>
            <p:spPr>
              <a:xfrm>
                <a:off x="6665127" y="1813565"/>
                <a:ext cx="1280160" cy="304800"/>
              </a:xfrm>
              <a:prstGeom prst="parallelogram">
                <a:avLst>
                  <a:gd name="adj" fmla="val 93750"/>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1" name="Parallelogram 40"/>
              <p:cNvSpPr/>
              <p:nvPr/>
            </p:nvSpPr>
            <p:spPr>
              <a:xfrm rot="16200000" flipH="1">
                <a:off x="6701959" y="2773685"/>
                <a:ext cx="2209798" cy="289561"/>
              </a:xfrm>
              <a:prstGeom prst="parallelogram">
                <a:avLst>
                  <a:gd name="adj" fmla="val 107703"/>
                </a:avLst>
              </a:prstGeom>
              <a:noFill/>
              <a:effectLst/>
              <a:scene3d>
                <a:camera prst="orthographicFront">
                  <a:rot lat="0" lon="0" rev="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2" name="Parallelogram 41"/>
              <p:cNvSpPr/>
              <p:nvPr/>
            </p:nvSpPr>
            <p:spPr>
              <a:xfrm>
                <a:off x="6665127" y="3718565"/>
                <a:ext cx="1280160" cy="304800"/>
              </a:xfrm>
              <a:prstGeom prst="parallelogram">
                <a:avLst>
                  <a:gd name="adj" fmla="val 93750"/>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3" name="Oval 42"/>
              <p:cNvSpPr/>
              <p:nvPr/>
            </p:nvSpPr>
            <p:spPr>
              <a:xfrm>
                <a:off x="6957227" y="3139445"/>
                <a:ext cx="91440" cy="91440"/>
              </a:xfrm>
              <a:prstGeom prst="ellipse">
                <a:avLst/>
              </a:prstGeom>
              <a:solidFill>
                <a:srgbClr val="008000"/>
              </a:solidFill>
              <a:ln>
                <a:solidFill>
                  <a:srgbClr val="237E2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4" name="Rectangle 43"/>
              <p:cNvSpPr/>
              <p:nvPr/>
            </p:nvSpPr>
            <p:spPr>
              <a:xfrm>
                <a:off x="7094387" y="2804160"/>
                <a:ext cx="91440" cy="91440"/>
              </a:xfrm>
              <a:prstGeom prst="rect">
                <a:avLst/>
              </a:prstGeom>
              <a:solidFill>
                <a:srgbClr val="FF0000"/>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5" name="Oval 44"/>
              <p:cNvSpPr/>
              <p:nvPr/>
            </p:nvSpPr>
            <p:spPr>
              <a:xfrm>
                <a:off x="6884837" y="2872745"/>
                <a:ext cx="91440" cy="91440"/>
              </a:xfrm>
              <a:prstGeom prst="ellipse">
                <a:avLst/>
              </a:prstGeom>
              <a:solidFill>
                <a:srgbClr val="008000"/>
              </a:solidFill>
              <a:ln>
                <a:solidFill>
                  <a:srgbClr val="237E2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6" name="Oval 45"/>
              <p:cNvSpPr/>
              <p:nvPr/>
            </p:nvSpPr>
            <p:spPr>
              <a:xfrm>
                <a:off x="7384583" y="3048005"/>
                <a:ext cx="91440" cy="91440"/>
              </a:xfrm>
              <a:prstGeom prst="ellipse">
                <a:avLst/>
              </a:prstGeom>
              <a:solidFill>
                <a:srgbClr val="008000"/>
              </a:solidFill>
              <a:ln>
                <a:solidFill>
                  <a:srgbClr val="237E2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7" name="Oval 46"/>
              <p:cNvSpPr/>
              <p:nvPr/>
            </p:nvSpPr>
            <p:spPr>
              <a:xfrm>
                <a:off x="7308383" y="2827025"/>
                <a:ext cx="91440" cy="91440"/>
              </a:xfrm>
              <a:prstGeom prst="ellipse">
                <a:avLst/>
              </a:prstGeom>
              <a:solidFill>
                <a:srgbClr val="008000"/>
              </a:solidFill>
              <a:ln>
                <a:solidFill>
                  <a:srgbClr val="237E2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8" name="Oval 47"/>
              <p:cNvSpPr/>
              <p:nvPr/>
            </p:nvSpPr>
            <p:spPr>
              <a:xfrm>
                <a:off x="7750343" y="2827025"/>
                <a:ext cx="91440" cy="91440"/>
              </a:xfrm>
              <a:prstGeom prst="ellipse">
                <a:avLst/>
              </a:prstGeom>
              <a:solidFill>
                <a:srgbClr val="008000"/>
              </a:solidFill>
              <a:ln>
                <a:solidFill>
                  <a:srgbClr val="237E2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9" name="Oval 48"/>
              <p:cNvSpPr/>
              <p:nvPr/>
            </p:nvSpPr>
            <p:spPr>
              <a:xfrm>
                <a:off x="7384583" y="3185165"/>
                <a:ext cx="91440" cy="91440"/>
              </a:xfrm>
              <a:prstGeom prst="ellipse">
                <a:avLst/>
              </a:prstGeom>
              <a:solidFill>
                <a:srgbClr val="008000"/>
              </a:solidFill>
              <a:ln>
                <a:solidFill>
                  <a:srgbClr val="237E2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0" name="Rectangle 49"/>
              <p:cNvSpPr/>
              <p:nvPr/>
            </p:nvSpPr>
            <p:spPr>
              <a:xfrm>
                <a:off x="7185827" y="2537465"/>
                <a:ext cx="91440" cy="91440"/>
              </a:xfrm>
              <a:prstGeom prst="rect">
                <a:avLst/>
              </a:prstGeom>
              <a:solidFill>
                <a:srgbClr val="FF0000"/>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1" name="Rectangle 50"/>
              <p:cNvSpPr/>
              <p:nvPr/>
            </p:nvSpPr>
            <p:spPr>
              <a:xfrm>
                <a:off x="7476023" y="2827025"/>
                <a:ext cx="91440" cy="91440"/>
              </a:xfrm>
              <a:prstGeom prst="rect">
                <a:avLst/>
              </a:prstGeom>
              <a:solidFill>
                <a:srgbClr val="FF0000"/>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2" name="Rectangle 51"/>
              <p:cNvSpPr/>
              <p:nvPr/>
            </p:nvSpPr>
            <p:spPr>
              <a:xfrm>
                <a:off x="7094387" y="3093725"/>
                <a:ext cx="91440" cy="91440"/>
              </a:xfrm>
              <a:prstGeom prst="rect">
                <a:avLst/>
              </a:prstGeom>
              <a:solidFill>
                <a:srgbClr val="FF0000"/>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3" name="Rectangle 52"/>
              <p:cNvSpPr/>
              <p:nvPr/>
            </p:nvSpPr>
            <p:spPr>
              <a:xfrm>
                <a:off x="6976277" y="2583185"/>
                <a:ext cx="91440" cy="91440"/>
              </a:xfrm>
              <a:prstGeom prst="rect">
                <a:avLst/>
              </a:prstGeom>
              <a:solidFill>
                <a:srgbClr val="FF0000"/>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4" name="Rectangle 53"/>
              <p:cNvSpPr/>
              <p:nvPr/>
            </p:nvSpPr>
            <p:spPr>
              <a:xfrm>
                <a:off x="7293143" y="2628905"/>
                <a:ext cx="91440" cy="91440"/>
              </a:xfrm>
              <a:prstGeom prst="rect">
                <a:avLst/>
              </a:prstGeom>
              <a:solidFill>
                <a:srgbClr val="FF0000"/>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5" name="Rectangle 54"/>
              <p:cNvSpPr/>
              <p:nvPr/>
            </p:nvSpPr>
            <p:spPr>
              <a:xfrm>
                <a:off x="6665127" y="2118365"/>
                <a:ext cx="990600" cy="1905000"/>
              </a:xfrm>
              <a:prstGeom prst="rect">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6" name="Rectangle 55"/>
              <p:cNvSpPr/>
              <p:nvPr/>
            </p:nvSpPr>
            <p:spPr>
              <a:xfrm>
                <a:off x="7506503" y="2689865"/>
                <a:ext cx="91440" cy="91440"/>
              </a:xfrm>
              <a:prstGeom prst="rect">
                <a:avLst/>
              </a:prstGeom>
              <a:solidFill>
                <a:srgbClr val="FF0000"/>
              </a:solidFill>
              <a:ln>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7" name="Freeform 56"/>
              <p:cNvSpPr/>
              <p:nvPr/>
            </p:nvSpPr>
            <p:spPr>
              <a:xfrm>
                <a:off x="6712541" y="2931165"/>
                <a:ext cx="151342" cy="266700"/>
              </a:xfrm>
              <a:custGeom>
                <a:avLst/>
                <a:gdLst>
                  <a:gd name="connsiteX0" fmla="*/ 151342 w 151342"/>
                  <a:gd name="connsiteY0" fmla="*/ 0 h 266700"/>
                  <a:gd name="connsiteX1" fmla="*/ 5292 w 151342"/>
                  <a:gd name="connsiteY1" fmla="*/ 107950 h 266700"/>
                  <a:gd name="connsiteX2" fmla="*/ 119592 w 151342"/>
                  <a:gd name="connsiteY2" fmla="*/ 266700 h 266700"/>
                </a:gdLst>
                <a:ahLst/>
                <a:cxnLst>
                  <a:cxn ang="0">
                    <a:pos x="connsiteX0" y="connsiteY0"/>
                  </a:cxn>
                  <a:cxn ang="0">
                    <a:pos x="connsiteX1" y="connsiteY1"/>
                  </a:cxn>
                  <a:cxn ang="0">
                    <a:pos x="connsiteX2" y="connsiteY2"/>
                  </a:cxn>
                </a:cxnLst>
                <a:rect l="l" t="t" r="r" b="b"/>
                <a:pathLst>
                  <a:path w="151342" h="266700">
                    <a:moveTo>
                      <a:pt x="151342" y="0"/>
                    </a:moveTo>
                    <a:cubicBezTo>
                      <a:pt x="80963" y="31750"/>
                      <a:pt x="10584" y="63500"/>
                      <a:pt x="5292" y="107950"/>
                    </a:cubicBezTo>
                    <a:cubicBezTo>
                      <a:pt x="0" y="152400"/>
                      <a:pt x="59796" y="209550"/>
                      <a:pt x="119592" y="266700"/>
                    </a:cubicBezTo>
                  </a:path>
                </a:pathLst>
              </a:custGeom>
              <a:ln>
                <a:solidFill>
                  <a:schemeClr val="tx1"/>
                </a:solidFill>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58" name="Freeform 57"/>
              <p:cNvSpPr/>
              <p:nvPr/>
            </p:nvSpPr>
            <p:spPr>
              <a:xfrm>
                <a:off x="7277266" y="2899415"/>
                <a:ext cx="45719" cy="308610"/>
              </a:xfrm>
              <a:custGeom>
                <a:avLst/>
                <a:gdLst>
                  <a:gd name="connsiteX0" fmla="*/ 151342 w 151342"/>
                  <a:gd name="connsiteY0" fmla="*/ 0 h 266700"/>
                  <a:gd name="connsiteX1" fmla="*/ 5292 w 151342"/>
                  <a:gd name="connsiteY1" fmla="*/ 107950 h 266700"/>
                  <a:gd name="connsiteX2" fmla="*/ 119592 w 151342"/>
                  <a:gd name="connsiteY2" fmla="*/ 266700 h 266700"/>
                </a:gdLst>
                <a:ahLst/>
                <a:cxnLst>
                  <a:cxn ang="0">
                    <a:pos x="connsiteX0" y="connsiteY0"/>
                  </a:cxn>
                  <a:cxn ang="0">
                    <a:pos x="connsiteX1" y="connsiteY1"/>
                  </a:cxn>
                  <a:cxn ang="0">
                    <a:pos x="connsiteX2" y="connsiteY2"/>
                  </a:cxn>
                </a:cxnLst>
                <a:rect l="l" t="t" r="r" b="b"/>
                <a:pathLst>
                  <a:path w="151342" h="266700">
                    <a:moveTo>
                      <a:pt x="151342" y="0"/>
                    </a:moveTo>
                    <a:cubicBezTo>
                      <a:pt x="80963" y="31750"/>
                      <a:pt x="10584" y="63500"/>
                      <a:pt x="5292" y="107950"/>
                    </a:cubicBezTo>
                    <a:cubicBezTo>
                      <a:pt x="0" y="152400"/>
                      <a:pt x="59796" y="209550"/>
                      <a:pt x="119592" y="266700"/>
                    </a:cubicBezTo>
                  </a:path>
                </a:pathLst>
              </a:custGeom>
              <a:ln>
                <a:solidFill>
                  <a:schemeClr val="tx1"/>
                </a:solidFill>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59" name="Freeform 58"/>
              <p:cNvSpPr/>
              <p:nvPr/>
            </p:nvSpPr>
            <p:spPr>
              <a:xfrm flipH="1">
                <a:off x="7691295" y="2899415"/>
                <a:ext cx="169643" cy="266700"/>
              </a:xfrm>
              <a:custGeom>
                <a:avLst/>
                <a:gdLst>
                  <a:gd name="connsiteX0" fmla="*/ 151342 w 151342"/>
                  <a:gd name="connsiteY0" fmla="*/ 0 h 266700"/>
                  <a:gd name="connsiteX1" fmla="*/ 5292 w 151342"/>
                  <a:gd name="connsiteY1" fmla="*/ 107950 h 266700"/>
                  <a:gd name="connsiteX2" fmla="*/ 119592 w 151342"/>
                  <a:gd name="connsiteY2" fmla="*/ 266700 h 266700"/>
                  <a:gd name="connsiteX0" fmla="*/ 159559 w 240611"/>
                  <a:gd name="connsiteY0" fmla="*/ 0 h 266700"/>
                  <a:gd name="connsiteX1" fmla="*/ 13509 w 240611"/>
                  <a:gd name="connsiteY1" fmla="*/ 107950 h 266700"/>
                  <a:gd name="connsiteX2" fmla="*/ 240611 w 240611"/>
                  <a:gd name="connsiteY2" fmla="*/ 266700 h 266700"/>
                  <a:gd name="connsiteX0" fmla="*/ 70379 w 151431"/>
                  <a:gd name="connsiteY0" fmla="*/ 0 h 266700"/>
                  <a:gd name="connsiteX1" fmla="*/ 32315 w 151431"/>
                  <a:gd name="connsiteY1" fmla="*/ 107950 h 266700"/>
                  <a:gd name="connsiteX2" fmla="*/ 151431 w 151431"/>
                  <a:gd name="connsiteY2" fmla="*/ 266700 h 266700"/>
                </a:gdLst>
                <a:ahLst/>
                <a:cxnLst>
                  <a:cxn ang="0">
                    <a:pos x="connsiteX0" y="connsiteY0"/>
                  </a:cxn>
                  <a:cxn ang="0">
                    <a:pos x="connsiteX1" y="connsiteY1"/>
                  </a:cxn>
                  <a:cxn ang="0">
                    <a:pos x="connsiteX2" y="connsiteY2"/>
                  </a:cxn>
                </a:cxnLst>
                <a:rect l="l" t="t" r="r" b="b"/>
                <a:pathLst>
                  <a:path w="151431" h="266700">
                    <a:moveTo>
                      <a:pt x="70379" y="0"/>
                    </a:moveTo>
                    <a:cubicBezTo>
                      <a:pt x="0" y="31750"/>
                      <a:pt x="18806" y="63500"/>
                      <a:pt x="32315" y="107950"/>
                    </a:cubicBezTo>
                    <a:cubicBezTo>
                      <a:pt x="45824" y="152400"/>
                      <a:pt x="91635" y="209550"/>
                      <a:pt x="151431" y="266700"/>
                    </a:cubicBezTo>
                  </a:path>
                </a:pathLst>
              </a:custGeom>
              <a:ln>
                <a:solidFill>
                  <a:schemeClr val="tx1"/>
                </a:solidFill>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grpSp>
        <p:sp>
          <p:nvSpPr>
            <p:cNvPr id="35" name="TextBox 34"/>
            <p:cNvSpPr txBox="1"/>
            <p:nvPr/>
          </p:nvSpPr>
          <p:spPr>
            <a:xfrm>
              <a:off x="0" y="2242697"/>
              <a:ext cx="1971304" cy="448162"/>
            </a:xfrm>
            <a:prstGeom prst="rect">
              <a:avLst/>
            </a:prstGeom>
            <a:solidFill>
              <a:srgbClr val="FFFF00"/>
            </a:solidFill>
            <a:ln w="12700">
              <a:solidFill>
                <a:schemeClr val="tx1"/>
              </a:solidFill>
            </a:ln>
          </p:spPr>
          <p:txBody>
            <a:bodyPr wrap="square" rtlCol="0">
              <a:spAutoFit/>
            </a:bodyPr>
            <a:lstStyle/>
            <a:p>
              <a:pPr algn="ctr"/>
              <a:r>
                <a:rPr lang="en-US" sz="1100" b="1" dirty="0" smtClean="0"/>
                <a:t>Radiation-resistant Materials</a:t>
              </a:r>
              <a:endParaRPr lang="en-US" sz="1100" b="1" dirty="0">
                <a:latin typeface="Arial" pitchFamily="34" charset="0"/>
                <a:cs typeface="Arial" pitchFamily="34" charset="0"/>
              </a:endParaRPr>
            </a:p>
          </p:txBody>
        </p:sp>
      </p:grpSp>
      <p:grpSp>
        <p:nvGrpSpPr>
          <p:cNvPr id="20" name="Group 49"/>
          <p:cNvGrpSpPr/>
          <p:nvPr/>
        </p:nvGrpSpPr>
        <p:grpSpPr>
          <a:xfrm>
            <a:off x="3242143" y="643013"/>
            <a:ext cx="2057912" cy="2134980"/>
            <a:chOff x="4394403" y="798111"/>
            <a:chExt cx="2057912" cy="2134980"/>
          </a:xfrm>
        </p:grpSpPr>
        <p:pic>
          <p:nvPicPr>
            <p:cNvPr id="24" name="Picture 2"/>
            <p:cNvPicPr>
              <a:picLocks noChangeAspect="1" noChangeArrowheads="1"/>
            </p:cNvPicPr>
            <p:nvPr/>
          </p:nvPicPr>
          <p:blipFill>
            <a:blip r:embed="rId11" cstate="print"/>
            <a:srcRect/>
            <a:stretch>
              <a:fillRect/>
            </a:stretch>
          </p:blipFill>
          <p:spPr bwMode="auto">
            <a:xfrm>
              <a:off x="4395148" y="798111"/>
              <a:ext cx="2055383" cy="1398334"/>
            </a:xfrm>
            <a:prstGeom prst="rect">
              <a:avLst/>
            </a:prstGeom>
            <a:noFill/>
            <a:ln w="9525">
              <a:noFill/>
              <a:miter lim="800000"/>
              <a:headEnd/>
              <a:tailEnd/>
            </a:ln>
          </p:spPr>
        </p:pic>
        <p:sp>
          <p:nvSpPr>
            <p:cNvPr id="25" name="TextBox 24"/>
            <p:cNvSpPr txBox="1"/>
            <p:nvPr/>
          </p:nvSpPr>
          <p:spPr>
            <a:xfrm>
              <a:off x="4394403" y="2163650"/>
              <a:ext cx="2057912" cy="769441"/>
            </a:xfrm>
            <a:prstGeom prst="rect">
              <a:avLst/>
            </a:prstGeom>
            <a:solidFill>
              <a:srgbClr val="FFFF00"/>
            </a:solidFill>
            <a:ln w="12700">
              <a:solidFill>
                <a:schemeClr val="tx1"/>
              </a:solidFill>
            </a:ln>
          </p:spPr>
          <p:txBody>
            <a:bodyPr wrap="square" rtlCol="0">
              <a:spAutoFit/>
            </a:bodyPr>
            <a:lstStyle/>
            <a:p>
              <a:r>
                <a:rPr lang="en-US" sz="1100" b="1" dirty="0" smtClean="0">
                  <a:latin typeface="Arial" pitchFamily="34" charset="0"/>
                  <a:cs typeface="Arial" pitchFamily="34" charset="0"/>
                </a:rPr>
                <a:t>High-</a:t>
              </a:r>
              <a:r>
                <a:rPr lang="en-US" sz="1100" b="1" dirty="0" err="1" smtClean="0">
                  <a:latin typeface="Arial" pitchFamily="34" charset="0"/>
                  <a:cs typeface="Arial" pitchFamily="34" charset="0"/>
                </a:rPr>
                <a:t>Tc</a:t>
              </a:r>
              <a:r>
                <a:rPr lang="en-US" sz="1100" b="1" dirty="0" smtClean="0">
                  <a:latin typeface="Arial" pitchFamily="34" charset="0"/>
                  <a:cs typeface="Arial" pitchFamily="34" charset="0"/>
                </a:rPr>
                <a:t> and high current superconductors for grid and other electrical applications</a:t>
              </a:r>
              <a:endParaRPr lang="en-US" sz="1100" b="1" dirty="0">
                <a:latin typeface="Arial" pitchFamily="34" charset="0"/>
                <a:cs typeface="Arial" pitchFamily="34" charset="0"/>
              </a:endParaRPr>
            </a:p>
          </p:txBody>
        </p:sp>
      </p:grpSp>
      <p:grpSp>
        <p:nvGrpSpPr>
          <p:cNvPr id="23" name="Group 51"/>
          <p:cNvGrpSpPr/>
          <p:nvPr/>
        </p:nvGrpSpPr>
        <p:grpSpPr>
          <a:xfrm>
            <a:off x="6027227" y="3585794"/>
            <a:ext cx="3116774" cy="3019166"/>
            <a:chOff x="2215166" y="1128386"/>
            <a:chExt cx="3116774" cy="3019166"/>
          </a:xfrm>
        </p:grpSpPr>
        <p:pic>
          <p:nvPicPr>
            <p:cNvPr id="28" name="Picture 10"/>
            <p:cNvPicPr>
              <a:picLocks noChangeAspect="1" noChangeArrowheads="1"/>
            </p:cNvPicPr>
            <p:nvPr/>
          </p:nvPicPr>
          <p:blipFill>
            <a:blip r:embed="rId12" cstate="print"/>
            <a:srcRect/>
            <a:stretch>
              <a:fillRect/>
            </a:stretch>
          </p:blipFill>
          <p:spPr bwMode="auto">
            <a:xfrm>
              <a:off x="2215166" y="1128386"/>
              <a:ext cx="3114953" cy="2439937"/>
            </a:xfrm>
            <a:prstGeom prst="rect">
              <a:avLst/>
            </a:prstGeom>
            <a:noFill/>
            <a:ln w="9525">
              <a:noFill/>
              <a:miter lim="800000"/>
              <a:headEnd/>
              <a:tailEnd/>
            </a:ln>
          </p:spPr>
        </p:pic>
        <p:sp>
          <p:nvSpPr>
            <p:cNvPr id="29" name="Rectangle 28"/>
            <p:cNvSpPr/>
            <p:nvPr/>
          </p:nvSpPr>
          <p:spPr>
            <a:xfrm>
              <a:off x="2224215" y="3547388"/>
              <a:ext cx="3107725" cy="600164"/>
            </a:xfrm>
            <a:prstGeom prst="rect">
              <a:avLst/>
            </a:prstGeom>
            <a:solidFill>
              <a:srgbClr val="FFFF00"/>
            </a:solidFill>
            <a:ln w="12700">
              <a:solidFill>
                <a:schemeClr val="tx1"/>
              </a:solidFill>
            </a:ln>
          </p:spPr>
          <p:txBody>
            <a:bodyPr wrap="square">
              <a:spAutoFit/>
            </a:bodyPr>
            <a:lstStyle/>
            <a:p>
              <a:r>
                <a:rPr lang="en-US" sz="1100" b="1" dirty="0" smtClean="0"/>
                <a:t>Conversion of electricity to light using new designs, such as luminescent </a:t>
              </a:r>
              <a:r>
                <a:rPr lang="en-US" sz="1100" b="1" dirty="0" err="1" smtClean="0"/>
                <a:t>nanowires</a:t>
              </a:r>
              <a:r>
                <a:rPr lang="en-US" sz="1100" b="1" dirty="0" smtClean="0"/>
                <a:t>, quantum dots, and hybrid architectures; </a:t>
              </a:r>
              <a:endParaRPr lang="en-US" sz="1100" dirty="0"/>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Number Placeholder 3"/>
          <p:cNvSpPr txBox="1">
            <a:spLocks/>
          </p:cNvSpPr>
          <p:nvPr/>
        </p:nvSpPr>
        <p:spPr bwMode="auto">
          <a:xfrm>
            <a:off x="8426450" y="6391276"/>
            <a:ext cx="381000" cy="365125"/>
          </a:xfrm>
          <a:prstGeom prst="rect">
            <a:avLst/>
          </a:prstGeom>
          <a:noFill/>
          <a:ln w="9525">
            <a:noFill/>
            <a:miter lim="800000"/>
            <a:headEnd/>
            <a:tailEnd/>
          </a:ln>
        </p:spPr>
        <p:txBody>
          <a:bodyPr lIns="91429" tIns="45714" rIns="91429" bIns="45714"/>
          <a:lstStyle/>
          <a:p>
            <a:pPr algn="ctr"/>
            <a:fld id="{7594355F-2C84-4C24-950E-5064E6F28128}" type="slidenum">
              <a:rPr lang="en-US" sz="1200">
                <a:solidFill>
                  <a:srgbClr val="106636"/>
                </a:solidFill>
              </a:rPr>
              <a:pPr algn="ctr"/>
              <a:t>24</a:t>
            </a:fld>
            <a:endParaRPr lang="en-US" sz="1200" dirty="0">
              <a:solidFill>
                <a:srgbClr val="106636"/>
              </a:solidFill>
            </a:endParaRPr>
          </a:p>
        </p:txBody>
      </p:sp>
      <p:sp>
        <p:nvSpPr>
          <p:cNvPr id="3" name="Text Box 4"/>
          <p:cNvSpPr txBox="1">
            <a:spLocks noChangeArrowheads="1"/>
          </p:cNvSpPr>
          <p:nvPr/>
        </p:nvSpPr>
        <p:spPr bwMode="auto">
          <a:xfrm>
            <a:off x="393700" y="1027113"/>
            <a:ext cx="4179888" cy="5109059"/>
          </a:xfrm>
          <a:prstGeom prst="rect">
            <a:avLst/>
          </a:prstGeom>
          <a:noFill/>
          <a:ln w="9525">
            <a:noFill/>
            <a:miter lim="800000"/>
            <a:headEnd/>
            <a:tailEnd/>
          </a:ln>
          <a:effectLst/>
        </p:spPr>
        <p:txBody>
          <a:bodyPr wrap="square" lIns="91406" tIns="45704" rIns="91406" bIns="45704">
            <a:spAutoFit/>
          </a:bodyPr>
          <a:lstStyle/>
          <a:p>
            <a:pPr marL="230188" lvl="1" indent="-230188" eaLnBrk="0" hangingPunct="0">
              <a:spcBef>
                <a:spcPts val="0"/>
              </a:spcBef>
              <a:spcAft>
                <a:spcPts val="1200"/>
              </a:spcAft>
              <a:buFont typeface="Wingdings" pitchFamily="2" charset="2"/>
              <a:buChar char="§"/>
              <a:defRPr/>
            </a:pPr>
            <a:r>
              <a:rPr lang="en-US" b="1" dirty="0" smtClean="0">
                <a:solidFill>
                  <a:srgbClr val="106636"/>
                </a:solidFill>
                <a:cs typeface="Arial" pitchFamily="34" charset="0"/>
              </a:rPr>
              <a:t>Synthesis:  </a:t>
            </a:r>
            <a:r>
              <a:rPr lang="en-US" dirty="0" smtClean="0">
                <a:solidFill>
                  <a:srgbClr val="000000"/>
                </a:solidFill>
                <a:cs typeface="Arial" pitchFamily="34" charset="0"/>
              </a:rPr>
              <a:t>Rational molecular-scale design guided by simulation. </a:t>
            </a:r>
          </a:p>
          <a:p>
            <a:pPr marL="230188" lvl="2" indent="-230188">
              <a:spcBef>
                <a:spcPts val="0"/>
              </a:spcBef>
              <a:spcAft>
                <a:spcPts val="1200"/>
              </a:spcAft>
              <a:buFont typeface="Wingdings" pitchFamily="2" charset="2"/>
              <a:buChar char="§"/>
            </a:pPr>
            <a:r>
              <a:rPr lang="en-US" b="1" dirty="0" smtClean="0">
                <a:solidFill>
                  <a:srgbClr val="106636"/>
                </a:solidFill>
                <a:cs typeface="Arial" pitchFamily="34" charset="0"/>
              </a:rPr>
              <a:t>Characterization and Testing:  </a:t>
            </a:r>
            <a:r>
              <a:rPr lang="en-US" dirty="0" smtClean="0">
                <a:solidFill>
                  <a:srgbClr val="000000"/>
                </a:solidFill>
                <a:cs typeface="Arial" pitchFamily="34" charset="0"/>
              </a:rPr>
              <a:t>Verify &amp; validate computational designs and software, including in situ measurements using x-ray, neutron, and electron microscopy probes. </a:t>
            </a:r>
          </a:p>
          <a:p>
            <a:pPr marL="230188" lvl="2" indent="-230188">
              <a:spcBef>
                <a:spcPts val="0"/>
              </a:spcBef>
              <a:spcAft>
                <a:spcPts val="1200"/>
              </a:spcAft>
              <a:buFont typeface="Wingdings" pitchFamily="2" charset="2"/>
              <a:buChar char="§"/>
            </a:pPr>
            <a:r>
              <a:rPr lang="en-US" b="1" dirty="0" smtClean="0">
                <a:solidFill>
                  <a:srgbClr val="106636"/>
                </a:solidFill>
                <a:cs typeface="Arial" pitchFamily="34" charset="0"/>
              </a:rPr>
              <a:t>Theory/Simulation:  </a:t>
            </a:r>
            <a:r>
              <a:rPr lang="en-US" dirty="0" smtClean="0">
                <a:solidFill>
                  <a:srgbClr val="000000"/>
                </a:solidFill>
                <a:cs typeface="Arial" pitchFamily="34" charset="0"/>
              </a:rPr>
              <a:t>New methods and algorithms for complex, multi-scale systems.  Development of community codes in: catalysis, light-weight materials, and materials for energy applications including radiation-resistant materials, carbon capture, batteries, liquid fuels, and </a:t>
            </a:r>
            <a:r>
              <a:rPr lang="en-US" dirty="0" err="1" smtClean="0">
                <a:solidFill>
                  <a:srgbClr val="000000"/>
                </a:solidFill>
                <a:cs typeface="Arial" pitchFamily="34" charset="0"/>
              </a:rPr>
              <a:t>photocatalysis</a:t>
            </a:r>
            <a:r>
              <a:rPr lang="en-US" dirty="0" smtClean="0">
                <a:solidFill>
                  <a:srgbClr val="000000"/>
                </a:solidFill>
                <a:cs typeface="Arial" pitchFamily="34" charset="0"/>
              </a:rPr>
              <a:t>. </a:t>
            </a:r>
          </a:p>
        </p:txBody>
      </p:sp>
      <p:sp>
        <p:nvSpPr>
          <p:cNvPr id="19459" name="Title 2"/>
          <p:cNvSpPr txBox="1">
            <a:spLocks/>
          </p:cNvSpPr>
          <p:nvPr/>
        </p:nvSpPr>
        <p:spPr bwMode="auto">
          <a:xfrm>
            <a:off x="0" y="153988"/>
            <a:ext cx="9144000" cy="606425"/>
          </a:xfrm>
          <a:prstGeom prst="rect">
            <a:avLst/>
          </a:prstGeom>
          <a:noFill/>
          <a:ln w="9525">
            <a:noFill/>
            <a:miter lim="800000"/>
            <a:headEnd/>
            <a:tailEnd/>
          </a:ln>
        </p:spPr>
        <p:txBody>
          <a:bodyPr lIns="91429" tIns="45714" rIns="91429" bIns="45714"/>
          <a:lstStyle/>
          <a:p>
            <a:pPr algn="ctr" eaLnBrk="0" hangingPunct="0"/>
            <a:r>
              <a:rPr lang="en-US" sz="2400" dirty="0" smtClean="0">
                <a:solidFill>
                  <a:srgbClr val="106636"/>
                </a:solidFill>
                <a:cs typeface="Arial" pitchFamily="34" charset="0"/>
              </a:rPr>
              <a:t>The Research Agenda:  Materials </a:t>
            </a:r>
            <a:r>
              <a:rPr lang="en-US" sz="2400" dirty="0">
                <a:solidFill>
                  <a:srgbClr val="106636"/>
                </a:solidFill>
                <a:cs typeface="Arial" pitchFamily="34" charset="0"/>
              </a:rPr>
              <a:t>by Design</a:t>
            </a:r>
          </a:p>
        </p:txBody>
      </p:sp>
      <p:sp>
        <p:nvSpPr>
          <p:cNvPr id="5" name="Rectangle 19"/>
          <p:cNvSpPr>
            <a:spLocks noChangeArrowheads="1"/>
          </p:cNvSpPr>
          <p:nvPr/>
        </p:nvSpPr>
        <p:spPr bwMode="auto">
          <a:xfrm>
            <a:off x="4991100" y="4737504"/>
            <a:ext cx="3911600" cy="1067744"/>
          </a:xfrm>
          <a:prstGeom prst="rect">
            <a:avLst/>
          </a:prstGeom>
          <a:noFill/>
          <a:ln w="9525">
            <a:noFill/>
            <a:miter lim="800000"/>
            <a:headEnd/>
            <a:tailEnd/>
          </a:ln>
        </p:spPr>
        <p:txBody>
          <a:bodyPr wrap="square" lIns="82058" tIns="41029" rIns="82058" bIns="41029">
            <a:spAutoFit/>
          </a:bodyPr>
          <a:lstStyle/>
          <a:p>
            <a:pPr>
              <a:spcBef>
                <a:spcPct val="50000"/>
              </a:spcBef>
            </a:pPr>
            <a:r>
              <a:rPr lang="en-US" sz="1600" dirty="0">
                <a:latin typeface="Arial Narrow" pitchFamily="34" charset="0"/>
              </a:rPr>
              <a:t>Crystal </a:t>
            </a:r>
            <a:r>
              <a:rPr lang="en-US" sz="1600" dirty="0" smtClean="0">
                <a:latin typeface="Arial Narrow" pitchFamily="34" charset="0"/>
              </a:rPr>
              <a:t>structures </a:t>
            </a:r>
            <a:r>
              <a:rPr lang="en-US" sz="1600" dirty="0">
                <a:latin typeface="Arial Narrow" pitchFamily="34" charset="0"/>
              </a:rPr>
              <a:t>of the first high-</a:t>
            </a:r>
            <a:r>
              <a:rPr lang="en-US" sz="1600" dirty="0" err="1">
                <a:latin typeface="Arial Narrow" pitchFamily="34" charset="0"/>
              </a:rPr>
              <a:t>Tc</a:t>
            </a:r>
            <a:r>
              <a:rPr lang="en-US" sz="1600" dirty="0">
                <a:latin typeface="Arial Narrow" pitchFamily="34" charset="0"/>
              </a:rPr>
              <a:t> superconductor, La</a:t>
            </a:r>
            <a:r>
              <a:rPr lang="en-US" sz="1600" baseline="-25000" dirty="0">
                <a:latin typeface="Arial Narrow" pitchFamily="34" charset="0"/>
              </a:rPr>
              <a:t>2-x</a:t>
            </a:r>
            <a:r>
              <a:rPr lang="en-US" sz="1600" dirty="0">
                <a:latin typeface="Arial Narrow" pitchFamily="34" charset="0"/>
              </a:rPr>
              <a:t>Sr</a:t>
            </a:r>
            <a:r>
              <a:rPr lang="en-US" sz="1600" baseline="-25000" dirty="0">
                <a:latin typeface="Arial Narrow" pitchFamily="34" charset="0"/>
              </a:rPr>
              <a:t>x</a:t>
            </a:r>
            <a:r>
              <a:rPr lang="en-US" sz="1600" dirty="0">
                <a:latin typeface="Arial Narrow" pitchFamily="34" charset="0"/>
              </a:rPr>
              <a:t>CuO</a:t>
            </a:r>
            <a:r>
              <a:rPr lang="en-US" sz="1600" baseline="-25000" dirty="0">
                <a:latin typeface="Arial Narrow" pitchFamily="34" charset="0"/>
              </a:rPr>
              <a:t>4</a:t>
            </a:r>
            <a:r>
              <a:rPr lang="en-US" sz="1600" dirty="0">
                <a:latin typeface="Arial Narrow" pitchFamily="34" charset="0"/>
              </a:rPr>
              <a:t> (left), with a </a:t>
            </a:r>
            <a:r>
              <a:rPr lang="en-US" sz="1600" dirty="0" err="1" smtClean="0">
                <a:latin typeface="Arial Narrow" pitchFamily="34" charset="0"/>
              </a:rPr>
              <a:t>Tc</a:t>
            </a:r>
            <a:r>
              <a:rPr lang="en-US" sz="1600" dirty="0" smtClean="0">
                <a:latin typeface="Arial Narrow" pitchFamily="34" charset="0"/>
              </a:rPr>
              <a:t>  </a:t>
            </a:r>
            <a:r>
              <a:rPr lang="en-US" sz="1600" dirty="0">
                <a:latin typeface="Arial Narrow" pitchFamily="34" charset="0"/>
              </a:rPr>
              <a:t>of ~40 K, </a:t>
            </a:r>
            <a:r>
              <a:rPr lang="en-US" sz="1600" dirty="0" smtClean="0">
                <a:latin typeface="Arial Narrow" pitchFamily="34" charset="0"/>
              </a:rPr>
              <a:t>and the </a:t>
            </a:r>
            <a:r>
              <a:rPr lang="en-US" sz="1600" dirty="0">
                <a:latin typeface="Arial Narrow" pitchFamily="34" charset="0"/>
              </a:rPr>
              <a:t>record holder, Hg</a:t>
            </a:r>
            <a:r>
              <a:rPr lang="en-US" sz="1600" baseline="-25000" dirty="0">
                <a:latin typeface="Arial Narrow" pitchFamily="34" charset="0"/>
              </a:rPr>
              <a:t>0.2</a:t>
            </a:r>
            <a:r>
              <a:rPr lang="en-US" sz="1600" dirty="0">
                <a:latin typeface="Arial Narrow" pitchFamily="34" charset="0"/>
              </a:rPr>
              <a:t>Tl</a:t>
            </a:r>
            <a:r>
              <a:rPr lang="en-US" sz="1600" baseline="-25000" dirty="0">
                <a:latin typeface="Arial Narrow" pitchFamily="34" charset="0"/>
              </a:rPr>
              <a:t>0.8</a:t>
            </a:r>
            <a:r>
              <a:rPr lang="en-US" sz="1600" dirty="0">
                <a:latin typeface="Arial Narrow" pitchFamily="34" charset="0"/>
              </a:rPr>
              <a:t>Ca</a:t>
            </a:r>
            <a:r>
              <a:rPr lang="en-US" sz="1600" baseline="-25000" dirty="0">
                <a:latin typeface="Arial Narrow" pitchFamily="34" charset="0"/>
              </a:rPr>
              <a:t>2</a:t>
            </a:r>
            <a:r>
              <a:rPr lang="en-US" sz="1600" dirty="0">
                <a:latin typeface="Arial Narrow" pitchFamily="34" charset="0"/>
              </a:rPr>
              <a:t>Ba</a:t>
            </a:r>
            <a:r>
              <a:rPr lang="en-US" sz="1600" baseline="-25000" dirty="0">
                <a:latin typeface="Arial Narrow" pitchFamily="34" charset="0"/>
              </a:rPr>
              <a:t>2</a:t>
            </a:r>
            <a:r>
              <a:rPr lang="en-US" sz="1600" dirty="0">
                <a:latin typeface="Arial Narrow" pitchFamily="34" charset="0"/>
              </a:rPr>
              <a:t>Cu</a:t>
            </a:r>
            <a:r>
              <a:rPr lang="en-US" sz="1600" baseline="-25000" dirty="0">
                <a:latin typeface="Arial Narrow" pitchFamily="34" charset="0"/>
              </a:rPr>
              <a:t>3</a:t>
            </a:r>
            <a:r>
              <a:rPr lang="en-US" sz="1600" dirty="0">
                <a:latin typeface="Arial Narrow" pitchFamily="34" charset="0"/>
              </a:rPr>
              <a:t>O</a:t>
            </a:r>
            <a:r>
              <a:rPr lang="en-US" sz="1600" baseline="-25000" dirty="0">
                <a:latin typeface="Arial Narrow" pitchFamily="34" charset="0"/>
              </a:rPr>
              <a:t>8</a:t>
            </a:r>
            <a:r>
              <a:rPr lang="en-US" sz="1600" dirty="0">
                <a:latin typeface="Arial Narrow" pitchFamily="34" charset="0"/>
              </a:rPr>
              <a:t>, with a </a:t>
            </a:r>
            <a:r>
              <a:rPr lang="en-US" sz="1600" dirty="0" err="1">
                <a:latin typeface="Arial Narrow" pitchFamily="34" charset="0"/>
              </a:rPr>
              <a:t>Tc</a:t>
            </a:r>
            <a:r>
              <a:rPr lang="en-US" sz="1600" dirty="0">
                <a:latin typeface="Arial Narrow" pitchFamily="34" charset="0"/>
              </a:rPr>
              <a:t> </a:t>
            </a:r>
            <a:r>
              <a:rPr lang="en-US" sz="1600" dirty="0" smtClean="0">
                <a:latin typeface="Arial Narrow" pitchFamily="34" charset="0"/>
              </a:rPr>
              <a:t> of </a:t>
            </a:r>
            <a:r>
              <a:rPr lang="en-US" sz="1600" dirty="0">
                <a:latin typeface="Arial Narrow" pitchFamily="34" charset="0"/>
              </a:rPr>
              <a:t>~140 K (right). </a:t>
            </a:r>
          </a:p>
        </p:txBody>
      </p:sp>
      <p:pic>
        <p:nvPicPr>
          <p:cNvPr id="6" name="Picture 5"/>
          <p:cNvPicPr>
            <a:picLocks noChangeAspect="1" noChangeArrowheads="1"/>
          </p:cNvPicPr>
          <p:nvPr/>
        </p:nvPicPr>
        <p:blipFill>
          <a:blip r:embed="rId2" cstate="print"/>
          <a:srcRect t="11840" r="50481"/>
          <a:stretch>
            <a:fillRect/>
          </a:stretch>
        </p:blipFill>
        <p:spPr bwMode="auto">
          <a:xfrm>
            <a:off x="4622800" y="972756"/>
            <a:ext cx="2074802" cy="3470932"/>
          </a:xfrm>
          <a:prstGeom prst="rect">
            <a:avLst/>
          </a:prstGeom>
          <a:noFill/>
          <a:ln w="9525">
            <a:noFill/>
            <a:miter lim="800000"/>
            <a:headEnd/>
            <a:tailEnd/>
          </a:ln>
        </p:spPr>
      </p:pic>
      <p:pic>
        <p:nvPicPr>
          <p:cNvPr id="7" name="Picture 5"/>
          <p:cNvPicPr>
            <a:picLocks noChangeAspect="1" noChangeArrowheads="1"/>
          </p:cNvPicPr>
          <p:nvPr/>
        </p:nvPicPr>
        <p:blipFill>
          <a:blip r:embed="rId2" cstate="print"/>
          <a:srcRect l="45344" t="12467"/>
          <a:stretch>
            <a:fillRect/>
          </a:stretch>
        </p:blipFill>
        <p:spPr bwMode="auto">
          <a:xfrm>
            <a:off x="6534806" y="987231"/>
            <a:ext cx="2290022" cy="344623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p:cNvSpPr txBox="1">
            <a:spLocks/>
          </p:cNvSpPr>
          <p:nvPr/>
        </p:nvSpPr>
        <p:spPr>
          <a:xfrm>
            <a:off x="8426276" y="6391547"/>
            <a:ext cx="381000" cy="365125"/>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26CA2777-A89F-4130-B308-73BB65955918}" type="slidenum">
              <a:rPr kumimoji="0" lang="en-US" sz="1200" b="0" i="0" u="none" strike="noStrike" kern="1200" cap="none" spc="0" normalizeH="0" baseline="0" noProof="0" smtClean="0">
                <a:ln>
                  <a:noFill/>
                </a:ln>
                <a:solidFill>
                  <a:srgbClr val="106636"/>
                </a:solidFill>
                <a:effectLst/>
                <a:uLnTx/>
                <a:uFillTx/>
                <a:latin typeface="Arial" charset="0"/>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25</a:t>
            </a:fld>
            <a:endParaRPr kumimoji="0" lang="en-US" sz="1200" b="0" i="0" u="none" strike="noStrike" kern="1200" cap="none" spc="0" normalizeH="0" baseline="0" noProof="0" dirty="0">
              <a:ln>
                <a:noFill/>
              </a:ln>
              <a:solidFill>
                <a:srgbClr val="106636"/>
              </a:solidFill>
              <a:effectLst/>
              <a:uLnTx/>
              <a:uFillTx/>
              <a:latin typeface="Arial" charset="0"/>
              <a:ea typeface="+mn-ea"/>
              <a:cs typeface="+mn-cs"/>
            </a:endParaRPr>
          </a:p>
        </p:txBody>
      </p:sp>
      <p:pic>
        <p:nvPicPr>
          <p:cNvPr id="3" name="Picture 4" descr="C:\Documents and Settings\weatherw\Local Settings\Temporary Internet Files\Content.IE5\0O5OXSZU\MP900390113[1].jpg"/>
          <p:cNvPicPr>
            <a:picLocks noChangeAspect="1" noChangeArrowheads="1"/>
          </p:cNvPicPr>
          <p:nvPr/>
        </p:nvPicPr>
        <p:blipFill>
          <a:blip r:embed="rId2" cstate="print"/>
          <a:srcRect/>
          <a:stretch>
            <a:fillRect/>
          </a:stretch>
        </p:blipFill>
        <p:spPr bwMode="auto">
          <a:xfrm>
            <a:off x="5181600" y="1272904"/>
            <a:ext cx="3163889" cy="4245510"/>
          </a:xfrm>
          <a:prstGeom prst="rect">
            <a:avLst/>
          </a:prstGeom>
          <a:noFill/>
        </p:spPr>
      </p:pic>
      <p:sp>
        <p:nvSpPr>
          <p:cNvPr id="10" name="Title 2"/>
          <p:cNvSpPr>
            <a:spLocks noGrp="1"/>
          </p:cNvSpPr>
          <p:nvPr>
            <p:ph type="title" idx="4294967295"/>
          </p:nvPr>
        </p:nvSpPr>
        <p:spPr>
          <a:xfrm>
            <a:off x="0" y="-34365"/>
            <a:ext cx="9144000" cy="1143001"/>
          </a:xfrm>
        </p:spPr>
        <p:txBody>
          <a:bodyPr/>
          <a:lstStyle/>
          <a:p>
            <a:pPr>
              <a:lnSpc>
                <a:spcPct val="90000"/>
              </a:lnSpc>
            </a:pPr>
            <a:r>
              <a:rPr lang="en-US" dirty="0" smtClean="0"/>
              <a:t>The Research Agenda: </a:t>
            </a:r>
            <a:r>
              <a:rPr lang="en-US" dirty="0" err="1" smtClean="0">
                <a:latin typeface="Arial" charset="0"/>
                <a:cs typeface="Arial" charset="0"/>
              </a:rPr>
              <a:t>Biosystems</a:t>
            </a:r>
            <a:r>
              <a:rPr lang="en-US" dirty="0" smtClean="0">
                <a:latin typeface="Arial" charset="0"/>
                <a:cs typeface="Arial" charset="0"/>
              </a:rPr>
              <a:t> by Design</a:t>
            </a:r>
            <a:br>
              <a:rPr lang="en-US" dirty="0" smtClean="0">
                <a:latin typeface="Arial" charset="0"/>
                <a:cs typeface="Arial" charset="0"/>
              </a:rPr>
            </a:br>
            <a:endParaRPr lang="en-US" sz="1800" i="1" dirty="0" smtClean="0">
              <a:latin typeface="Arial" charset="0"/>
              <a:cs typeface="Arial" charset="0"/>
            </a:endParaRPr>
          </a:p>
        </p:txBody>
      </p:sp>
      <p:sp>
        <p:nvSpPr>
          <p:cNvPr id="8" name="Text Box 4"/>
          <p:cNvSpPr txBox="1">
            <a:spLocks noChangeArrowheads="1"/>
          </p:cNvSpPr>
          <p:nvPr/>
        </p:nvSpPr>
        <p:spPr bwMode="auto">
          <a:xfrm>
            <a:off x="243628" y="1064069"/>
            <a:ext cx="4329960" cy="4611767"/>
          </a:xfrm>
          <a:prstGeom prst="rect">
            <a:avLst/>
          </a:prstGeom>
          <a:noFill/>
          <a:ln w="9525">
            <a:noFill/>
            <a:miter lim="800000"/>
            <a:headEnd/>
            <a:tailEnd/>
          </a:ln>
          <a:effectLst/>
        </p:spPr>
        <p:txBody>
          <a:bodyPr wrap="square" lIns="101845" tIns="50923" rIns="101845" bIns="50923">
            <a:spAutoFit/>
          </a:bodyPr>
          <a:lstStyle/>
          <a:p>
            <a:pPr marL="230188" eaLnBrk="0" hangingPunct="0">
              <a:spcAft>
                <a:spcPts val="600"/>
              </a:spcAft>
            </a:pPr>
            <a:r>
              <a:rPr lang="en-US" b="1" dirty="0" smtClean="0">
                <a:solidFill>
                  <a:srgbClr val="106636"/>
                </a:solidFill>
                <a:latin typeface="Arial" pitchFamily="34" charset="0"/>
                <a:cs typeface="Arial" pitchFamily="34" charset="0"/>
              </a:rPr>
              <a:t>Synthesis: </a:t>
            </a:r>
            <a:r>
              <a:rPr lang="en-US" dirty="0" smtClean="0">
                <a:latin typeface="Arial" pitchFamily="34" charset="0"/>
                <a:cs typeface="Arial" pitchFamily="34" charset="0"/>
              </a:rPr>
              <a:t>H</a:t>
            </a:r>
            <a:r>
              <a:rPr lang="en-US" u="none" dirty="0" smtClean="0">
                <a:latin typeface="Arial" pitchFamily="34" charset="0"/>
                <a:cs typeface="Arial" pitchFamily="34" charset="0"/>
              </a:rPr>
              <a:t>igh-throughput data acquisition. </a:t>
            </a:r>
            <a:r>
              <a:rPr lang="en-US" dirty="0" smtClean="0">
                <a:latin typeface="Arial" pitchFamily="34" charset="0"/>
                <a:cs typeface="Arial" pitchFamily="34" charset="0"/>
              </a:rPr>
              <a:t>G</a:t>
            </a:r>
            <a:r>
              <a:rPr lang="en-US" u="none" dirty="0" smtClean="0">
                <a:latin typeface="Arial" pitchFamily="34" charset="0"/>
                <a:cs typeface="Arial" pitchFamily="34" charset="0"/>
              </a:rPr>
              <a:t>enetic toolkits to measure rates </a:t>
            </a:r>
            <a:r>
              <a:rPr lang="en-US" dirty="0" smtClean="0">
                <a:latin typeface="Arial" pitchFamily="34" charset="0"/>
                <a:cs typeface="Arial" pitchFamily="34" charset="0"/>
              </a:rPr>
              <a:t>and identify regulatory control points</a:t>
            </a:r>
            <a:r>
              <a:rPr lang="en-US" u="none" dirty="0" smtClean="0">
                <a:latin typeface="Arial" pitchFamily="34" charset="0"/>
                <a:cs typeface="Arial" pitchFamily="34" charset="0"/>
              </a:rPr>
              <a:t>. </a:t>
            </a:r>
            <a:r>
              <a:rPr lang="en-US" dirty="0" smtClean="0">
                <a:latin typeface="Arial" pitchFamily="34" charset="0"/>
                <a:cs typeface="Arial" pitchFamily="34" charset="0"/>
              </a:rPr>
              <a:t>Fundamental biological design rules for predictive integration of components and processes, including potentially new cellular functions. </a:t>
            </a:r>
          </a:p>
          <a:p>
            <a:pPr marL="230188" algn="l" eaLnBrk="0" hangingPunct="0">
              <a:spcAft>
                <a:spcPts val="600"/>
              </a:spcAft>
            </a:pPr>
            <a:r>
              <a:rPr lang="en-US" b="1" u="none" dirty="0" smtClean="0">
                <a:solidFill>
                  <a:srgbClr val="106636"/>
                </a:solidFill>
                <a:latin typeface="Arial" pitchFamily="34" charset="0"/>
                <a:cs typeface="Arial" pitchFamily="34" charset="0"/>
              </a:rPr>
              <a:t>Characterization &amp; Testing: </a:t>
            </a:r>
            <a:r>
              <a:rPr lang="en-US" u="none" dirty="0" smtClean="0">
                <a:latin typeface="Arial" pitchFamily="34" charset="0"/>
                <a:cs typeface="Arial" pitchFamily="34" charset="0"/>
              </a:rPr>
              <a:t>Verify &amp; validate computer-aided design toolkits for improved genetic manipulation of plants and microbes and the design of hybrid </a:t>
            </a:r>
            <a:r>
              <a:rPr lang="en-US" u="none" dirty="0" err="1" smtClean="0">
                <a:latin typeface="Arial" pitchFamily="34" charset="0"/>
                <a:cs typeface="Arial" pitchFamily="34" charset="0"/>
              </a:rPr>
              <a:t>biosystems</a:t>
            </a:r>
            <a:r>
              <a:rPr lang="en-US" u="none" dirty="0" smtClean="0">
                <a:latin typeface="Arial" pitchFamily="34" charset="0"/>
                <a:cs typeface="Arial" pitchFamily="34" charset="0"/>
              </a:rPr>
              <a:t>.  Develop new </a:t>
            </a:r>
            <a:r>
              <a:rPr lang="en-US" u="none" dirty="0" err="1" smtClean="0">
                <a:latin typeface="Arial" pitchFamily="34" charset="0"/>
                <a:cs typeface="Arial" pitchFamily="34" charset="0"/>
              </a:rPr>
              <a:t>testbeds</a:t>
            </a:r>
            <a:r>
              <a:rPr lang="en-US" u="none" dirty="0" smtClean="0">
                <a:latin typeface="Arial" pitchFamily="34" charset="0"/>
                <a:cs typeface="Arial" pitchFamily="34" charset="0"/>
              </a:rPr>
              <a:t> to prototype and validate performance and function.</a:t>
            </a:r>
            <a:endParaRPr lang="en-US" dirty="0" smtClean="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294967295"/>
          </p:nvPr>
        </p:nvSpPr>
        <p:spPr>
          <a:xfrm>
            <a:off x="8413750" y="6351588"/>
            <a:ext cx="381000" cy="365125"/>
          </a:xfrm>
          <a:prstGeom prst="rect">
            <a:avLst/>
          </a:prstGeom>
        </p:spPr>
        <p:txBody>
          <a:bodyPr lIns="91429" tIns="45714" rIns="91429" bIns="45714"/>
          <a:lstStyle/>
          <a:p>
            <a:fld id="{68F455FD-F83C-4433-AE11-4D89943CC4D6}" type="slidenum">
              <a:rPr lang="en-US" smtClean="0"/>
              <a:pPr/>
              <a:t>26</a:t>
            </a:fld>
            <a:endParaRPr lang="en-US"/>
          </a:p>
        </p:txBody>
      </p:sp>
      <p:sp>
        <p:nvSpPr>
          <p:cNvPr id="4" name="Title 2"/>
          <p:cNvSpPr txBox="1">
            <a:spLocks/>
          </p:cNvSpPr>
          <p:nvPr/>
        </p:nvSpPr>
        <p:spPr bwMode="auto">
          <a:xfrm>
            <a:off x="0" y="-34364"/>
            <a:ext cx="9144000" cy="1143001"/>
          </a:xfrm>
          <a:prstGeom prst="rect">
            <a:avLst/>
          </a:prstGeom>
          <a:noFill/>
          <a:ln w="9525">
            <a:noFill/>
            <a:miter lim="800000"/>
            <a:headEnd/>
            <a:tailEnd/>
          </a:ln>
        </p:spPr>
        <p:txBody>
          <a:bodyPr vert="horz" wrap="square" lIns="91429" tIns="45714" rIns="91429" bIns="45714" numCol="1" anchor="ctr" anchorCtr="0" compatLnSpc="1">
            <a:prstTxWarp prst="textNoShape">
              <a:avLst/>
            </a:prstTxWarp>
          </a:bodyPr>
          <a:lstStyle/>
          <a:p>
            <a:pPr algn="ctr" defTabSz="914293" eaLnBrk="0" hangingPunct="0">
              <a:lnSpc>
                <a:spcPct val="90000"/>
              </a:lnSpc>
              <a:defRPr/>
            </a:pPr>
            <a:r>
              <a:rPr lang="en-US" sz="2400" dirty="0" smtClean="0">
                <a:solidFill>
                  <a:srgbClr val="106636"/>
                </a:solidFill>
                <a:cs typeface="Arial" pitchFamily="34" charset="0"/>
              </a:rPr>
              <a:t>The Research Agenda: </a:t>
            </a:r>
            <a:r>
              <a:rPr lang="en-US" sz="2400" dirty="0" smtClean="0">
                <a:solidFill>
                  <a:srgbClr val="106636"/>
                </a:solidFill>
                <a:ea typeface="+mj-ea"/>
                <a:cs typeface="Arial" charset="0"/>
              </a:rPr>
              <a:t>Modeling and Simulation</a:t>
            </a:r>
            <a:br>
              <a:rPr lang="en-US" sz="2400" dirty="0" smtClean="0">
                <a:solidFill>
                  <a:srgbClr val="106636"/>
                </a:solidFill>
                <a:ea typeface="+mj-ea"/>
                <a:cs typeface="Arial" charset="0"/>
              </a:rPr>
            </a:br>
            <a:endParaRPr lang="en-US" i="1" dirty="0" smtClean="0">
              <a:solidFill>
                <a:srgbClr val="106636"/>
              </a:solidFill>
              <a:ea typeface="+mj-ea"/>
              <a:cs typeface="Arial" charset="0"/>
            </a:endParaRPr>
          </a:p>
        </p:txBody>
      </p:sp>
      <p:sp>
        <p:nvSpPr>
          <p:cNvPr id="8" name="TextBox 7"/>
          <p:cNvSpPr txBox="1"/>
          <p:nvPr/>
        </p:nvSpPr>
        <p:spPr>
          <a:xfrm>
            <a:off x="0" y="5324626"/>
            <a:ext cx="4025900" cy="553986"/>
          </a:xfrm>
          <a:prstGeom prst="rect">
            <a:avLst/>
          </a:prstGeom>
          <a:noFill/>
          <a:ln>
            <a:noFill/>
          </a:ln>
        </p:spPr>
        <p:txBody>
          <a:bodyPr wrap="square" lIns="91429" tIns="45714" rIns="91429" bIns="45714" rtlCol="0">
            <a:spAutoFit/>
          </a:bodyPr>
          <a:lstStyle/>
          <a:p>
            <a:r>
              <a:rPr lang="en-US" sz="1000" dirty="0" smtClean="0"/>
              <a:t>In FY2012, the Argonne LCF will be upgraded with a10 </a:t>
            </a:r>
            <a:r>
              <a:rPr lang="en-US" sz="1000" dirty="0" err="1" smtClean="0"/>
              <a:t>petaflop</a:t>
            </a:r>
            <a:r>
              <a:rPr lang="en-US" sz="1000" dirty="0" smtClean="0"/>
              <a:t> IBM Blue Gene/Q. The Oak Ridge LCF will continue site prep for a system that will be 5-10 times more capable than the Cray XT-5. </a:t>
            </a:r>
            <a:endParaRPr lang="en-US" sz="1000" dirty="0"/>
          </a:p>
        </p:txBody>
      </p:sp>
      <p:grpSp>
        <p:nvGrpSpPr>
          <p:cNvPr id="39" name="Group 38"/>
          <p:cNvGrpSpPr/>
          <p:nvPr/>
        </p:nvGrpSpPr>
        <p:grpSpPr>
          <a:xfrm>
            <a:off x="0" y="3153964"/>
            <a:ext cx="4002711" cy="2082941"/>
            <a:chOff x="219767" y="2150664"/>
            <a:chExt cx="4002711" cy="2082941"/>
          </a:xfrm>
        </p:grpSpPr>
        <p:pic>
          <p:nvPicPr>
            <p:cNvPr id="6" name="Picture 5" descr="Jaguar_longview.jpg"/>
            <p:cNvPicPr>
              <a:picLocks noChangeAspect="1"/>
            </p:cNvPicPr>
            <p:nvPr/>
          </p:nvPicPr>
          <p:blipFill>
            <a:blip r:embed="rId3" cstate="print"/>
            <a:srcRect t="15646"/>
            <a:stretch>
              <a:fillRect/>
            </a:stretch>
          </p:blipFill>
          <p:spPr bwMode="auto">
            <a:xfrm>
              <a:off x="258957" y="2150664"/>
              <a:ext cx="3963521" cy="2078436"/>
            </a:xfrm>
            <a:prstGeom prst="rect">
              <a:avLst/>
            </a:prstGeom>
            <a:noFill/>
            <a:ln w="12700">
              <a:solidFill>
                <a:schemeClr val="tx1"/>
              </a:solidFill>
              <a:miter lim="800000"/>
              <a:headEnd/>
              <a:tailEnd/>
            </a:ln>
          </p:spPr>
        </p:pic>
        <p:sp>
          <p:nvSpPr>
            <p:cNvPr id="10" name="TextBox 9"/>
            <p:cNvSpPr txBox="1"/>
            <p:nvPr/>
          </p:nvSpPr>
          <p:spPr>
            <a:xfrm>
              <a:off x="219767" y="3987396"/>
              <a:ext cx="2720594" cy="246209"/>
            </a:xfrm>
            <a:prstGeom prst="rect">
              <a:avLst/>
            </a:prstGeom>
            <a:noFill/>
          </p:spPr>
          <p:txBody>
            <a:bodyPr wrap="none" lIns="91429" tIns="45714" rIns="91429" bIns="45714" rtlCol="0">
              <a:spAutoFit/>
            </a:bodyPr>
            <a:lstStyle/>
            <a:p>
              <a:r>
                <a:rPr lang="en-US" sz="1000" b="1" dirty="0" smtClean="0"/>
                <a:t>Oak Ridge Leadership Computing Facility</a:t>
              </a:r>
              <a:endParaRPr lang="en-US" sz="1000" b="1" dirty="0"/>
            </a:p>
          </p:txBody>
        </p:sp>
      </p:grpSp>
      <p:grpSp>
        <p:nvGrpSpPr>
          <p:cNvPr id="32" name="Group 31"/>
          <p:cNvGrpSpPr/>
          <p:nvPr/>
        </p:nvGrpSpPr>
        <p:grpSpPr>
          <a:xfrm>
            <a:off x="4332288" y="4704002"/>
            <a:ext cx="1313844" cy="1487026"/>
            <a:chOff x="4563680" y="4792902"/>
            <a:chExt cx="1313844" cy="1487026"/>
          </a:xfrm>
        </p:grpSpPr>
        <p:sp>
          <p:nvSpPr>
            <p:cNvPr id="16" name="TextBox 15"/>
            <p:cNvSpPr txBox="1"/>
            <p:nvPr/>
          </p:nvSpPr>
          <p:spPr>
            <a:xfrm>
              <a:off x="4781865" y="6079873"/>
              <a:ext cx="877182" cy="200055"/>
            </a:xfrm>
            <a:prstGeom prst="rect">
              <a:avLst/>
            </a:prstGeom>
            <a:noFill/>
          </p:spPr>
          <p:txBody>
            <a:bodyPr wrap="square" rtlCol="0">
              <a:spAutoFit/>
            </a:bodyPr>
            <a:lstStyle/>
            <a:p>
              <a:pPr algn="ctr"/>
              <a:r>
                <a:rPr lang="en-US" sz="700" b="1" dirty="0" err="1" smtClean="0">
                  <a:latin typeface="Arial" pitchFamily="34" charset="0"/>
                  <a:cs typeface="Arial" pitchFamily="34" charset="0"/>
                </a:rPr>
                <a:t>Biofuels</a:t>
              </a:r>
              <a:endParaRPr lang="en-US" sz="700" b="1" dirty="0">
                <a:latin typeface="Arial" pitchFamily="34" charset="0"/>
                <a:cs typeface="Arial" pitchFamily="34" charset="0"/>
              </a:endParaRPr>
            </a:p>
          </p:txBody>
        </p:sp>
        <p:pic>
          <p:nvPicPr>
            <p:cNvPr id="14" name="Picture 13" descr="lignocellulose_high_res03-small.png"/>
            <p:cNvPicPr>
              <a:picLocks noChangeAspect="1"/>
            </p:cNvPicPr>
            <p:nvPr/>
          </p:nvPicPr>
          <p:blipFill>
            <a:blip r:embed="rId4" cstate="email"/>
            <a:srcRect/>
            <a:stretch>
              <a:fillRect/>
            </a:stretch>
          </p:blipFill>
          <p:spPr>
            <a:xfrm>
              <a:off x="4563680" y="4792902"/>
              <a:ext cx="1313844" cy="1280160"/>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grpSp>
      <p:grpSp>
        <p:nvGrpSpPr>
          <p:cNvPr id="36" name="Group 35"/>
          <p:cNvGrpSpPr/>
          <p:nvPr/>
        </p:nvGrpSpPr>
        <p:grpSpPr>
          <a:xfrm>
            <a:off x="5885841" y="4704002"/>
            <a:ext cx="1444624" cy="1487026"/>
            <a:chOff x="6015282" y="4792902"/>
            <a:chExt cx="1444624" cy="1487026"/>
          </a:xfrm>
        </p:grpSpPr>
        <p:sp>
          <p:nvSpPr>
            <p:cNvPr id="18" name="TextBox 17"/>
            <p:cNvSpPr txBox="1"/>
            <p:nvPr/>
          </p:nvSpPr>
          <p:spPr>
            <a:xfrm>
              <a:off x="6038694" y="6079873"/>
              <a:ext cx="1421212" cy="200055"/>
            </a:xfrm>
            <a:prstGeom prst="rect">
              <a:avLst/>
            </a:prstGeom>
            <a:noFill/>
          </p:spPr>
          <p:txBody>
            <a:bodyPr wrap="square" rtlCol="0">
              <a:spAutoFit/>
            </a:bodyPr>
            <a:lstStyle/>
            <a:p>
              <a:pPr algn="ctr"/>
              <a:r>
                <a:rPr lang="en-US" sz="700" b="1" dirty="0" smtClean="0">
                  <a:latin typeface="Arial" pitchFamily="34" charset="0"/>
                  <a:cs typeface="Arial" pitchFamily="34" charset="0"/>
                </a:rPr>
                <a:t>Energy Storage Materials</a:t>
              </a:r>
              <a:endParaRPr lang="en-US" sz="700" b="1" dirty="0">
                <a:latin typeface="Arial" pitchFamily="34" charset="0"/>
                <a:cs typeface="Arial" pitchFamily="34" charset="0"/>
              </a:endParaRPr>
            </a:p>
          </p:txBody>
        </p:sp>
        <p:pic>
          <p:nvPicPr>
            <p:cNvPr id="17" name="Picture 4" descr="C:\Users\qjs\Desktop\Ultracapacitors1.png"/>
            <p:cNvPicPr>
              <a:picLocks noChangeAspect="1" noChangeArrowheads="1"/>
            </p:cNvPicPr>
            <p:nvPr/>
          </p:nvPicPr>
          <p:blipFill>
            <a:blip r:embed="rId5" cstate="email"/>
            <a:srcRect/>
            <a:stretch>
              <a:fillRect/>
            </a:stretch>
          </p:blipFill>
          <p:spPr bwMode="auto">
            <a:xfrm>
              <a:off x="6015282" y="4792902"/>
              <a:ext cx="1417136" cy="1280160"/>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grpSp>
      <p:grpSp>
        <p:nvGrpSpPr>
          <p:cNvPr id="30" name="Group 29"/>
          <p:cNvGrpSpPr/>
          <p:nvPr/>
        </p:nvGrpSpPr>
        <p:grpSpPr>
          <a:xfrm>
            <a:off x="5867270" y="3180002"/>
            <a:ext cx="1540988" cy="1487026"/>
            <a:chOff x="1489429" y="4792902"/>
            <a:chExt cx="1540988" cy="1487026"/>
          </a:xfrm>
        </p:grpSpPr>
        <p:sp>
          <p:nvSpPr>
            <p:cNvPr id="22" name="TextBox 21"/>
            <p:cNvSpPr txBox="1"/>
            <p:nvPr/>
          </p:nvSpPr>
          <p:spPr>
            <a:xfrm>
              <a:off x="1489429" y="6079873"/>
              <a:ext cx="1540988" cy="200055"/>
            </a:xfrm>
            <a:prstGeom prst="rect">
              <a:avLst/>
            </a:prstGeom>
            <a:noFill/>
          </p:spPr>
          <p:txBody>
            <a:bodyPr wrap="square" rtlCol="0">
              <a:spAutoFit/>
            </a:bodyPr>
            <a:lstStyle/>
            <a:p>
              <a:pPr algn="ctr"/>
              <a:r>
                <a:rPr lang="en-US" sz="700" b="1" dirty="0" smtClean="0">
                  <a:latin typeface="Arial" pitchFamily="34" charset="0"/>
                  <a:cs typeface="Arial" pitchFamily="34" charset="0"/>
                </a:rPr>
                <a:t>Fusion Plasmas</a:t>
              </a:r>
              <a:endParaRPr lang="en-US" sz="700" b="1" dirty="0">
                <a:latin typeface="Arial" pitchFamily="34" charset="0"/>
                <a:cs typeface="Arial" pitchFamily="34" charset="0"/>
              </a:endParaRPr>
            </a:p>
          </p:txBody>
        </p:sp>
        <p:pic>
          <p:nvPicPr>
            <p:cNvPr id="20" name="Picture 373" descr="screenshot-09-05-01-13-59"/>
            <p:cNvPicPr>
              <a:picLocks noChangeAspect="1" noChangeArrowheads="1"/>
            </p:cNvPicPr>
            <p:nvPr/>
          </p:nvPicPr>
          <p:blipFill>
            <a:blip r:embed="rId6" cstate="email"/>
            <a:srcRect/>
            <a:stretch>
              <a:fillRect/>
            </a:stretch>
          </p:blipFill>
          <p:spPr bwMode="auto">
            <a:xfrm>
              <a:off x="1557926" y="4792902"/>
              <a:ext cx="1337056" cy="1280160"/>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grpSp>
      <p:grpSp>
        <p:nvGrpSpPr>
          <p:cNvPr id="31" name="Group 30"/>
          <p:cNvGrpSpPr/>
          <p:nvPr/>
        </p:nvGrpSpPr>
        <p:grpSpPr>
          <a:xfrm>
            <a:off x="4256088" y="3180002"/>
            <a:ext cx="1550185" cy="1487026"/>
            <a:chOff x="2958819" y="4792902"/>
            <a:chExt cx="1550185" cy="1487026"/>
          </a:xfrm>
        </p:grpSpPr>
        <p:sp>
          <p:nvSpPr>
            <p:cNvPr id="25" name="TextBox 24"/>
            <p:cNvSpPr txBox="1"/>
            <p:nvPr/>
          </p:nvSpPr>
          <p:spPr>
            <a:xfrm>
              <a:off x="2958819" y="6079873"/>
              <a:ext cx="1550185" cy="200055"/>
            </a:xfrm>
            <a:prstGeom prst="rect">
              <a:avLst/>
            </a:prstGeom>
            <a:noFill/>
          </p:spPr>
          <p:txBody>
            <a:bodyPr wrap="square" rtlCol="0">
              <a:spAutoFit/>
            </a:bodyPr>
            <a:lstStyle/>
            <a:p>
              <a:pPr algn="ctr"/>
              <a:r>
                <a:rPr lang="en-US" sz="700" b="1" dirty="0" smtClean="0">
                  <a:latin typeface="Arial" pitchFamily="34" charset="0"/>
                  <a:cs typeface="Arial" pitchFamily="34" charset="0"/>
                </a:rPr>
                <a:t>Nanoscale Science</a:t>
              </a:r>
              <a:endParaRPr lang="en-US" sz="700" b="1" dirty="0">
                <a:latin typeface="Arial" pitchFamily="34" charset="0"/>
                <a:cs typeface="Arial" pitchFamily="34" charset="0"/>
              </a:endParaRPr>
            </a:p>
          </p:txBody>
        </p:sp>
        <p:pic>
          <p:nvPicPr>
            <p:cNvPr id="23" name="Picture 3" descr="visit0000.bmp"/>
            <p:cNvPicPr>
              <a:picLocks noChangeAspect="1"/>
            </p:cNvPicPr>
            <p:nvPr/>
          </p:nvPicPr>
          <p:blipFill>
            <a:blip r:embed="rId7" cstate="email"/>
            <a:srcRect/>
            <a:stretch>
              <a:fillRect/>
            </a:stretch>
          </p:blipFill>
          <p:spPr bwMode="auto">
            <a:xfrm>
              <a:off x="3032740" y="4792902"/>
              <a:ext cx="1393182" cy="1280160"/>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grpSp>
      <p:grpSp>
        <p:nvGrpSpPr>
          <p:cNvPr id="29" name="Group 28"/>
          <p:cNvGrpSpPr/>
          <p:nvPr/>
        </p:nvGrpSpPr>
        <p:grpSpPr>
          <a:xfrm>
            <a:off x="7469256" y="3180002"/>
            <a:ext cx="1438373" cy="1487026"/>
            <a:chOff x="52456" y="4792902"/>
            <a:chExt cx="1438373" cy="1487026"/>
          </a:xfrm>
        </p:grpSpPr>
        <p:sp>
          <p:nvSpPr>
            <p:cNvPr id="21" name="TextBox 20"/>
            <p:cNvSpPr txBox="1"/>
            <p:nvPr/>
          </p:nvSpPr>
          <p:spPr>
            <a:xfrm>
              <a:off x="52456" y="6079873"/>
              <a:ext cx="1438373" cy="200055"/>
            </a:xfrm>
            <a:prstGeom prst="rect">
              <a:avLst/>
            </a:prstGeom>
            <a:noFill/>
          </p:spPr>
          <p:txBody>
            <a:bodyPr wrap="square" rtlCol="0">
              <a:spAutoFit/>
            </a:bodyPr>
            <a:lstStyle/>
            <a:p>
              <a:pPr algn="ctr"/>
              <a:r>
                <a:rPr lang="en-US" sz="700" b="1" dirty="0" smtClean="0">
                  <a:latin typeface="Arial" pitchFamily="34" charset="0"/>
                  <a:cs typeface="Arial" pitchFamily="34" charset="0"/>
                </a:rPr>
                <a:t>Nuclear Reactor Simulation</a:t>
              </a:r>
              <a:endParaRPr lang="en-US" sz="700" b="1" dirty="0">
                <a:latin typeface="Arial" pitchFamily="34" charset="0"/>
                <a:cs typeface="Arial" pitchFamily="34" charset="0"/>
              </a:endParaRPr>
            </a:p>
          </p:txBody>
        </p:sp>
        <p:grpSp>
          <p:nvGrpSpPr>
            <p:cNvPr id="11" name="Group 27"/>
            <p:cNvGrpSpPr/>
            <p:nvPr/>
          </p:nvGrpSpPr>
          <p:grpSpPr>
            <a:xfrm>
              <a:off x="125644" y="4792902"/>
              <a:ext cx="1294524" cy="1280160"/>
              <a:chOff x="121579" y="4096470"/>
              <a:chExt cx="1294524" cy="1280160"/>
            </a:xfrm>
          </p:grpSpPr>
          <p:pic>
            <p:nvPicPr>
              <p:cNvPr id="19" name="Picture 3" descr="C:\Users\qjs\Desktop\Core1.png"/>
              <p:cNvPicPr>
                <a:picLocks noChangeAspect="1" noChangeArrowheads="1"/>
              </p:cNvPicPr>
              <p:nvPr/>
            </p:nvPicPr>
            <p:blipFill>
              <a:blip r:embed="rId8" cstate="email"/>
              <a:srcRect/>
              <a:stretch>
                <a:fillRect/>
              </a:stretch>
            </p:blipFill>
            <p:spPr bwMode="auto">
              <a:xfrm>
                <a:off x="121579" y="4096470"/>
                <a:ext cx="1294524" cy="1280160"/>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pic>
            <p:nvPicPr>
              <p:cNvPr id="24" name="Picture 2" descr="C:\Users\qjs\Desktop\core2.png"/>
              <p:cNvPicPr>
                <a:picLocks noChangeAspect="1" noChangeArrowheads="1"/>
              </p:cNvPicPr>
              <p:nvPr/>
            </p:nvPicPr>
            <p:blipFill>
              <a:blip r:embed="rId9" cstate="email"/>
              <a:srcRect/>
              <a:stretch>
                <a:fillRect/>
              </a:stretch>
            </p:blipFill>
            <p:spPr bwMode="auto">
              <a:xfrm>
                <a:off x="139362" y="4104337"/>
                <a:ext cx="506728" cy="523470"/>
              </a:xfrm>
              <a:prstGeom prst="rect">
                <a:avLst/>
              </a:prstGeom>
              <a:noFill/>
              <a:ln w="19050">
                <a:solidFill>
                  <a:schemeClr val="bg2"/>
                </a:solidFill>
              </a:ln>
              <a:effectLst>
                <a:outerShdw blurRad="50800" dist="38100" dir="2700000" algn="tl" rotWithShape="0">
                  <a:prstClr val="black">
                    <a:alpha val="40000"/>
                  </a:prstClr>
                </a:outerShdw>
              </a:effectLst>
            </p:spPr>
          </p:pic>
        </p:grpSp>
      </p:grpSp>
      <p:grpSp>
        <p:nvGrpSpPr>
          <p:cNvPr id="38" name="Group 37"/>
          <p:cNvGrpSpPr/>
          <p:nvPr/>
        </p:nvGrpSpPr>
        <p:grpSpPr>
          <a:xfrm>
            <a:off x="7570175" y="4704002"/>
            <a:ext cx="1280160" cy="1487026"/>
            <a:chOff x="7570175" y="4792902"/>
            <a:chExt cx="1280160" cy="1487026"/>
          </a:xfrm>
        </p:grpSpPr>
        <p:pic>
          <p:nvPicPr>
            <p:cNvPr id="26" name="Picture 3" descr="C:\Users\qjs\Desktop\VR-Lighting-Resample3.png"/>
            <p:cNvPicPr>
              <a:picLocks noChangeAspect="1" noChangeArrowheads="1"/>
            </p:cNvPicPr>
            <p:nvPr/>
          </p:nvPicPr>
          <p:blipFill>
            <a:blip r:embed="rId10" cstate="email"/>
            <a:srcRect/>
            <a:stretch>
              <a:fillRect/>
            </a:stretch>
          </p:blipFill>
          <p:spPr bwMode="auto">
            <a:xfrm>
              <a:off x="7570175" y="4792902"/>
              <a:ext cx="1280160" cy="1280160"/>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sp>
          <p:nvSpPr>
            <p:cNvPr id="27" name="TextBox 26"/>
            <p:cNvSpPr txBox="1"/>
            <p:nvPr/>
          </p:nvSpPr>
          <p:spPr>
            <a:xfrm>
              <a:off x="7668138" y="6079873"/>
              <a:ext cx="1082097" cy="200055"/>
            </a:xfrm>
            <a:prstGeom prst="rect">
              <a:avLst/>
            </a:prstGeom>
            <a:noFill/>
          </p:spPr>
          <p:txBody>
            <a:bodyPr wrap="square" rtlCol="0">
              <a:spAutoFit/>
            </a:bodyPr>
            <a:lstStyle/>
            <a:p>
              <a:pPr algn="ctr"/>
              <a:r>
                <a:rPr lang="en-US" sz="700" b="1" dirty="0" smtClean="0">
                  <a:latin typeface="Arial" pitchFamily="34" charset="0"/>
                  <a:cs typeface="Arial" pitchFamily="34" charset="0"/>
                </a:rPr>
                <a:t>Turbulence</a:t>
              </a:r>
            </a:p>
          </p:txBody>
        </p:sp>
      </p:grpSp>
      <p:sp>
        <p:nvSpPr>
          <p:cNvPr id="34" name="TextBox 33"/>
          <p:cNvSpPr txBox="1"/>
          <p:nvPr/>
        </p:nvSpPr>
        <p:spPr>
          <a:xfrm>
            <a:off x="3760857" y="1214800"/>
            <a:ext cx="5167243" cy="1477315"/>
          </a:xfrm>
          <a:prstGeom prst="rect">
            <a:avLst/>
          </a:prstGeom>
          <a:noFill/>
        </p:spPr>
        <p:txBody>
          <a:bodyPr wrap="square" lIns="91429" tIns="45714" rIns="91429" bIns="45714" rtlCol="0">
            <a:spAutoFit/>
          </a:bodyPr>
          <a:lstStyle/>
          <a:p>
            <a:pPr>
              <a:spcBef>
                <a:spcPts val="0"/>
              </a:spcBef>
              <a:spcAft>
                <a:spcPts val="1200"/>
              </a:spcAft>
            </a:pPr>
            <a:r>
              <a:rPr lang="en-US" dirty="0" smtClean="0"/>
              <a:t>The Cray XT5 ("Jaguar") at ORNL and the IBM Blue Gene/P ("Intrepid") at ANL address science and engineering problems that defy traditional methods of theory and experiment and that require advanced computational power.</a:t>
            </a:r>
          </a:p>
        </p:txBody>
      </p:sp>
      <p:sp>
        <p:nvSpPr>
          <p:cNvPr id="37" name="Rectangle 36"/>
          <p:cNvSpPr/>
          <p:nvPr/>
        </p:nvSpPr>
        <p:spPr>
          <a:xfrm>
            <a:off x="269782" y="2245712"/>
            <a:ext cx="1970315" cy="143691"/>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endParaRPr lang="en-US"/>
          </a:p>
        </p:txBody>
      </p:sp>
      <p:grpSp>
        <p:nvGrpSpPr>
          <p:cNvPr id="40" name="Group 39"/>
          <p:cNvGrpSpPr/>
          <p:nvPr/>
        </p:nvGrpSpPr>
        <p:grpSpPr>
          <a:xfrm>
            <a:off x="0" y="1003300"/>
            <a:ext cx="3505200" cy="2069293"/>
            <a:chOff x="226547" y="1097276"/>
            <a:chExt cx="3184079" cy="1873717"/>
          </a:xfrm>
        </p:grpSpPr>
        <p:pic>
          <p:nvPicPr>
            <p:cNvPr id="7" name="Picture 6" descr="bluegene_p.jpg"/>
            <p:cNvPicPr>
              <a:picLocks noChangeAspect="1"/>
            </p:cNvPicPr>
            <p:nvPr/>
          </p:nvPicPr>
          <p:blipFill>
            <a:blip r:embed="rId11" cstate="print"/>
            <a:stretch>
              <a:fillRect/>
            </a:stretch>
          </p:blipFill>
          <p:spPr>
            <a:xfrm>
              <a:off x="259517" y="1097276"/>
              <a:ext cx="3151109" cy="1823723"/>
            </a:xfrm>
            <a:prstGeom prst="rect">
              <a:avLst/>
            </a:prstGeom>
            <a:ln w="12700">
              <a:solidFill>
                <a:schemeClr val="tx1"/>
              </a:solidFill>
            </a:ln>
          </p:spPr>
        </p:pic>
        <p:sp>
          <p:nvSpPr>
            <p:cNvPr id="9" name="TextBox 8"/>
            <p:cNvSpPr txBox="1"/>
            <p:nvPr/>
          </p:nvSpPr>
          <p:spPr>
            <a:xfrm>
              <a:off x="226547" y="2724784"/>
              <a:ext cx="2616400" cy="246209"/>
            </a:xfrm>
            <a:prstGeom prst="rect">
              <a:avLst/>
            </a:prstGeom>
            <a:noFill/>
          </p:spPr>
          <p:txBody>
            <a:bodyPr wrap="none" lIns="91429" tIns="45714" rIns="91429" bIns="45714" rtlCol="0">
              <a:spAutoFit/>
            </a:bodyPr>
            <a:lstStyle/>
            <a:p>
              <a:r>
                <a:rPr lang="en-US" sz="1000" b="1" dirty="0" smtClean="0">
                  <a:latin typeface="Arial" pitchFamily="34" charset="0"/>
                  <a:cs typeface="Arial" pitchFamily="34" charset="0"/>
                </a:rPr>
                <a:t>Argonne Leadership Computing Facility</a:t>
              </a:r>
              <a:endParaRPr lang="en-US" sz="1000" b="1" dirty="0">
                <a:latin typeface="Arial" pitchFamily="34" charset="0"/>
                <a:cs typeface="Arial" pitchFamily="34" charset="0"/>
              </a:endParaRPr>
            </a:p>
          </p:txBody>
        </p:sp>
      </p:gr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9" name="Chart 228"/>
          <p:cNvGraphicFramePr>
            <a:graphicFrameLocks/>
          </p:cNvGraphicFramePr>
          <p:nvPr/>
        </p:nvGraphicFramePr>
        <p:xfrm>
          <a:off x="0" y="2402008"/>
          <a:ext cx="8843962" cy="4148918"/>
        </p:xfrm>
        <a:graphic>
          <a:graphicData uri="http://schemas.openxmlformats.org/drawingml/2006/chart">
            <c:chart xmlns:c="http://schemas.openxmlformats.org/drawingml/2006/chart" xmlns:r="http://schemas.openxmlformats.org/officeDocument/2006/relationships" r:id="rId3"/>
          </a:graphicData>
        </a:graphic>
      </p:graphicFrame>
      <p:sp>
        <p:nvSpPr>
          <p:cNvPr id="21506" name="Rectangle 2"/>
          <p:cNvSpPr>
            <a:spLocks noGrp="1" noChangeArrowheads="1"/>
          </p:cNvSpPr>
          <p:nvPr>
            <p:ph type="title"/>
          </p:nvPr>
        </p:nvSpPr>
        <p:spPr>
          <a:xfrm>
            <a:off x="-42809" y="95304"/>
            <a:ext cx="9186809" cy="638175"/>
          </a:xfrm>
        </p:spPr>
        <p:txBody>
          <a:bodyPr/>
          <a:lstStyle/>
          <a:p>
            <a:pPr eaLnBrk="1" hangingPunct="1">
              <a:lnSpc>
                <a:spcPct val="80000"/>
              </a:lnSpc>
            </a:pPr>
            <a:r>
              <a:rPr lang="en-US" dirty="0" smtClean="0"/>
              <a:t>The Research Agenda: </a:t>
            </a:r>
            <a:r>
              <a:rPr lang="en-US" dirty="0" smtClean="0">
                <a:solidFill>
                  <a:srgbClr val="006600"/>
                </a:solidFill>
                <a:latin typeface="Arial" charset="0"/>
                <a:cs typeface="Arial" charset="0"/>
              </a:rPr>
              <a:t>Atomistic Probes</a:t>
            </a:r>
          </a:p>
        </p:txBody>
      </p:sp>
      <p:grpSp>
        <p:nvGrpSpPr>
          <p:cNvPr id="2" name="Group 453"/>
          <p:cNvGrpSpPr>
            <a:grpSpLocks/>
          </p:cNvGrpSpPr>
          <p:nvPr/>
        </p:nvGrpSpPr>
        <p:grpSpPr bwMode="auto">
          <a:xfrm>
            <a:off x="1785938" y="2536825"/>
            <a:ext cx="2079625" cy="1428750"/>
            <a:chOff x="1164" y="1994"/>
            <a:chExt cx="1310" cy="900"/>
          </a:xfrm>
        </p:grpSpPr>
        <p:pic>
          <p:nvPicPr>
            <p:cNvPr id="21531" name="Picture 425" descr="XBD9904-00697"/>
            <p:cNvPicPr>
              <a:picLocks noChangeAspect="1" noChangeArrowheads="1"/>
            </p:cNvPicPr>
            <p:nvPr/>
          </p:nvPicPr>
          <p:blipFill>
            <a:blip r:embed="rId4" cstate="print"/>
            <a:srcRect/>
            <a:stretch>
              <a:fillRect/>
            </a:stretch>
          </p:blipFill>
          <p:spPr bwMode="auto">
            <a:xfrm>
              <a:off x="1164" y="2008"/>
              <a:ext cx="1310" cy="886"/>
            </a:xfrm>
            <a:prstGeom prst="rect">
              <a:avLst/>
            </a:prstGeom>
            <a:noFill/>
            <a:ln w="19050">
              <a:solidFill>
                <a:srgbClr val="FF0000"/>
              </a:solidFill>
              <a:miter lim="800000"/>
              <a:headEnd/>
              <a:tailEnd/>
            </a:ln>
          </p:spPr>
        </p:pic>
        <p:sp>
          <p:nvSpPr>
            <p:cNvPr id="21532" name="Text Box 426"/>
            <p:cNvSpPr txBox="1">
              <a:spLocks noChangeArrowheads="1"/>
            </p:cNvSpPr>
            <p:nvPr/>
          </p:nvSpPr>
          <p:spPr bwMode="auto">
            <a:xfrm>
              <a:off x="1338" y="1994"/>
              <a:ext cx="642" cy="233"/>
            </a:xfrm>
            <a:prstGeom prst="rect">
              <a:avLst/>
            </a:prstGeom>
            <a:noFill/>
            <a:ln w="9525">
              <a:noFill/>
              <a:miter lim="800000"/>
              <a:headEnd/>
              <a:tailEnd/>
            </a:ln>
          </p:spPr>
          <p:txBody>
            <a:bodyPr wrap="none">
              <a:spAutoFit/>
            </a:bodyPr>
            <a:lstStyle/>
            <a:p>
              <a:r>
                <a:rPr lang="en-US">
                  <a:solidFill>
                    <a:schemeClr val="bg1"/>
                  </a:solidFill>
                  <a:latin typeface="Arial Narrow" pitchFamily="34" charset="0"/>
                </a:rPr>
                <a:t>ALS 1993</a:t>
              </a:r>
            </a:p>
          </p:txBody>
        </p:sp>
      </p:grpSp>
      <p:grpSp>
        <p:nvGrpSpPr>
          <p:cNvPr id="3" name="Group 430"/>
          <p:cNvGrpSpPr>
            <a:grpSpLocks/>
          </p:cNvGrpSpPr>
          <p:nvPr/>
        </p:nvGrpSpPr>
        <p:grpSpPr bwMode="auto">
          <a:xfrm>
            <a:off x="2168656" y="966789"/>
            <a:ext cx="2439987" cy="1601787"/>
            <a:chOff x="1233" y="916"/>
            <a:chExt cx="1537" cy="1009"/>
          </a:xfrm>
        </p:grpSpPr>
        <p:pic>
          <p:nvPicPr>
            <p:cNvPr id="21529" name="Picture 431"/>
            <p:cNvPicPr>
              <a:picLocks noChangeAspect="1" noChangeArrowheads="1"/>
            </p:cNvPicPr>
            <p:nvPr/>
          </p:nvPicPr>
          <p:blipFill>
            <a:blip r:embed="rId5" cstate="print"/>
            <a:srcRect/>
            <a:stretch>
              <a:fillRect/>
            </a:stretch>
          </p:blipFill>
          <p:spPr bwMode="auto">
            <a:xfrm>
              <a:off x="1233" y="920"/>
              <a:ext cx="1537" cy="1005"/>
            </a:xfrm>
            <a:prstGeom prst="rect">
              <a:avLst/>
            </a:prstGeom>
            <a:noFill/>
            <a:ln w="22225">
              <a:solidFill>
                <a:srgbClr val="FF0000"/>
              </a:solidFill>
              <a:miter lim="800000"/>
              <a:headEnd/>
              <a:tailEnd/>
            </a:ln>
          </p:spPr>
        </p:pic>
        <p:sp>
          <p:nvSpPr>
            <p:cNvPr id="21530" name="Text Box 432"/>
            <p:cNvSpPr txBox="1">
              <a:spLocks noChangeArrowheads="1"/>
            </p:cNvSpPr>
            <p:nvPr/>
          </p:nvSpPr>
          <p:spPr bwMode="auto">
            <a:xfrm>
              <a:off x="1637" y="916"/>
              <a:ext cx="728" cy="233"/>
            </a:xfrm>
            <a:prstGeom prst="rect">
              <a:avLst/>
            </a:prstGeom>
            <a:noFill/>
            <a:ln w="9525">
              <a:noFill/>
              <a:miter lim="800000"/>
              <a:headEnd/>
              <a:tailEnd/>
            </a:ln>
          </p:spPr>
          <p:txBody>
            <a:bodyPr wrap="none">
              <a:spAutoFit/>
            </a:bodyPr>
            <a:lstStyle/>
            <a:p>
              <a:r>
                <a:rPr lang="en-US" dirty="0">
                  <a:solidFill>
                    <a:schemeClr val="bg1"/>
                  </a:solidFill>
                  <a:latin typeface="Arial Narrow" pitchFamily="34" charset="0"/>
                </a:rPr>
                <a:t>NSLS 1982</a:t>
              </a:r>
            </a:p>
          </p:txBody>
        </p:sp>
      </p:grpSp>
      <p:pic>
        <p:nvPicPr>
          <p:cNvPr id="21516" name="Picture 434" descr="spear"/>
          <p:cNvPicPr>
            <a:picLocks noChangeAspect="1" noChangeArrowheads="1"/>
          </p:cNvPicPr>
          <p:nvPr/>
        </p:nvPicPr>
        <p:blipFill>
          <a:blip r:embed="rId6" cstate="print"/>
          <a:srcRect/>
          <a:stretch>
            <a:fillRect/>
          </a:stretch>
        </p:blipFill>
        <p:spPr bwMode="auto">
          <a:xfrm>
            <a:off x="228757" y="706958"/>
            <a:ext cx="1935163" cy="1403350"/>
          </a:xfrm>
          <a:prstGeom prst="rect">
            <a:avLst/>
          </a:prstGeom>
          <a:noFill/>
          <a:ln w="22225">
            <a:solidFill>
              <a:srgbClr val="FF0000"/>
            </a:solidFill>
            <a:miter lim="800000"/>
            <a:headEnd/>
            <a:tailEnd/>
          </a:ln>
        </p:spPr>
      </p:pic>
      <p:sp>
        <p:nvSpPr>
          <p:cNvPr id="21517" name="Text Box 435"/>
          <p:cNvSpPr txBox="1">
            <a:spLocks noChangeArrowheads="1"/>
          </p:cNvSpPr>
          <p:nvPr/>
        </p:nvSpPr>
        <p:spPr bwMode="auto">
          <a:xfrm>
            <a:off x="184152" y="661988"/>
            <a:ext cx="1804831" cy="369320"/>
          </a:xfrm>
          <a:prstGeom prst="rect">
            <a:avLst/>
          </a:prstGeom>
          <a:noFill/>
          <a:ln w="9525">
            <a:noFill/>
            <a:miter lim="800000"/>
            <a:headEnd/>
            <a:tailEnd/>
          </a:ln>
        </p:spPr>
        <p:txBody>
          <a:bodyPr wrap="none" lIns="91429" tIns="45714" rIns="91429" bIns="45714">
            <a:spAutoFit/>
          </a:bodyPr>
          <a:lstStyle/>
          <a:p>
            <a:r>
              <a:rPr lang="en-US" dirty="0">
                <a:solidFill>
                  <a:schemeClr val="bg1"/>
                </a:solidFill>
                <a:latin typeface="Arial Narrow" pitchFamily="34" charset="0"/>
              </a:rPr>
              <a:t>SSRL 1974 &amp; 2004</a:t>
            </a:r>
          </a:p>
        </p:txBody>
      </p:sp>
      <p:grpSp>
        <p:nvGrpSpPr>
          <p:cNvPr id="4" name="Group 222"/>
          <p:cNvGrpSpPr/>
          <p:nvPr/>
        </p:nvGrpSpPr>
        <p:grpSpPr>
          <a:xfrm>
            <a:off x="6427709" y="599607"/>
            <a:ext cx="2716291" cy="1438821"/>
            <a:chOff x="4074253" y="584617"/>
            <a:chExt cx="2716291" cy="1438821"/>
          </a:xfrm>
        </p:grpSpPr>
        <p:pic>
          <p:nvPicPr>
            <p:cNvPr id="21520" name="Picture 440" descr="nsls2banner10"/>
            <p:cNvPicPr>
              <a:picLocks noChangeAspect="1" noChangeArrowheads="1"/>
            </p:cNvPicPr>
            <p:nvPr/>
          </p:nvPicPr>
          <p:blipFill>
            <a:blip r:embed="rId7" cstate="print"/>
            <a:srcRect/>
            <a:stretch>
              <a:fillRect/>
            </a:stretch>
          </p:blipFill>
          <p:spPr bwMode="auto">
            <a:xfrm>
              <a:off x="4117194" y="618500"/>
              <a:ext cx="2673350" cy="1404938"/>
            </a:xfrm>
            <a:prstGeom prst="rect">
              <a:avLst/>
            </a:prstGeom>
            <a:noFill/>
            <a:ln w="19050">
              <a:solidFill>
                <a:srgbClr val="FF0000"/>
              </a:solidFill>
              <a:miter lim="800000"/>
              <a:headEnd/>
              <a:tailEnd/>
            </a:ln>
          </p:spPr>
        </p:pic>
        <p:sp>
          <p:nvSpPr>
            <p:cNvPr id="21521" name="Text Box 441"/>
            <p:cNvSpPr txBox="1">
              <a:spLocks noChangeArrowheads="1"/>
            </p:cNvSpPr>
            <p:nvPr/>
          </p:nvSpPr>
          <p:spPr bwMode="auto">
            <a:xfrm>
              <a:off x="4074253" y="584617"/>
              <a:ext cx="1324379" cy="369320"/>
            </a:xfrm>
            <a:prstGeom prst="rect">
              <a:avLst/>
            </a:prstGeom>
            <a:noFill/>
            <a:ln w="9525">
              <a:noFill/>
              <a:miter lim="800000"/>
              <a:headEnd/>
              <a:tailEnd/>
            </a:ln>
          </p:spPr>
          <p:txBody>
            <a:bodyPr wrap="none" lIns="91429" tIns="45714" rIns="91429" bIns="45714">
              <a:spAutoFit/>
            </a:bodyPr>
            <a:lstStyle/>
            <a:p>
              <a:r>
                <a:rPr lang="en-US" dirty="0">
                  <a:solidFill>
                    <a:srgbClr val="FFFFFF"/>
                  </a:solidFill>
                  <a:latin typeface="Arial Narrow" pitchFamily="34" charset="0"/>
                </a:rPr>
                <a:t>NSLS-II 2015</a:t>
              </a:r>
            </a:p>
          </p:txBody>
        </p:sp>
      </p:grpSp>
      <p:grpSp>
        <p:nvGrpSpPr>
          <p:cNvPr id="5" name="Group 454"/>
          <p:cNvGrpSpPr>
            <a:grpSpLocks/>
          </p:cNvGrpSpPr>
          <p:nvPr/>
        </p:nvGrpSpPr>
        <p:grpSpPr bwMode="auto">
          <a:xfrm>
            <a:off x="4665663" y="1049339"/>
            <a:ext cx="2149475" cy="1438275"/>
            <a:chOff x="2939" y="738"/>
            <a:chExt cx="1354" cy="906"/>
          </a:xfrm>
        </p:grpSpPr>
        <p:pic>
          <p:nvPicPr>
            <p:cNvPr id="21525" name="Picture 5" descr="DSC_0271"/>
            <p:cNvPicPr>
              <a:picLocks noChangeAspect="1" noChangeArrowheads="1"/>
            </p:cNvPicPr>
            <p:nvPr/>
          </p:nvPicPr>
          <p:blipFill>
            <a:blip r:embed="rId8" cstate="print">
              <a:lum bright="20000" contrast="40000"/>
            </a:blip>
            <a:srcRect/>
            <a:stretch>
              <a:fillRect/>
            </a:stretch>
          </p:blipFill>
          <p:spPr bwMode="auto">
            <a:xfrm>
              <a:off x="2939" y="738"/>
              <a:ext cx="1320" cy="884"/>
            </a:xfrm>
            <a:prstGeom prst="rect">
              <a:avLst/>
            </a:prstGeom>
            <a:noFill/>
            <a:ln w="19050">
              <a:solidFill>
                <a:srgbClr val="FF0000"/>
              </a:solidFill>
              <a:miter lim="800000"/>
              <a:headEnd/>
              <a:tailEnd/>
            </a:ln>
          </p:spPr>
        </p:pic>
        <p:sp>
          <p:nvSpPr>
            <p:cNvPr id="21526" name="Text Box 444"/>
            <p:cNvSpPr txBox="1">
              <a:spLocks noChangeArrowheads="1"/>
            </p:cNvSpPr>
            <p:nvPr/>
          </p:nvSpPr>
          <p:spPr bwMode="auto">
            <a:xfrm>
              <a:off x="3578" y="1411"/>
              <a:ext cx="715" cy="233"/>
            </a:xfrm>
            <a:prstGeom prst="rect">
              <a:avLst/>
            </a:prstGeom>
            <a:noFill/>
            <a:ln w="9525">
              <a:noFill/>
              <a:miter lim="800000"/>
              <a:headEnd/>
              <a:tailEnd/>
            </a:ln>
          </p:spPr>
          <p:txBody>
            <a:bodyPr wrap="none">
              <a:spAutoFit/>
            </a:bodyPr>
            <a:lstStyle/>
            <a:p>
              <a:r>
                <a:rPr lang="en-US" dirty="0">
                  <a:solidFill>
                    <a:schemeClr val="bg1"/>
                  </a:solidFill>
                  <a:latin typeface="Arial Narrow" pitchFamily="34" charset="0"/>
                </a:rPr>
                <a:t>LCLS 2009</a:t>
              </a:r>
            </a:p>
          </p:txBody>
        </p:sp>
      </p:grpSp>
      <p:grpSp>
        <p:nvGrpSpPr>
          <p:cNvPr id="6" name="Group 427"/>
          <p:cNvGrpSpPr>
            <a:grpSpLocks/>
          </p:cNvGrpSpPr>
          <p:nvPr/>
        </p:nvGrpSpPr>
        <p:grpSpPr bwMode="auto">
          <a:xfrm>
            <a:off x="3594100" y="2157414"/>
            <a:ext cx="1976438" cy="1454150"/>
            <a:chOff x="1872" y="1942"/>
            <a:chExt cx="1245" cy="916"/>
          </a:xfrm>
        </p:grpSpPr>
        <p:pic>
          <p:nvPicPr>
            <p:cNvPr id="21527" name="Picture 428"/>
            <p:cNvPicPr>
              <a:picLocks noChangeAspect="1" noChangeArrowheads="1"/>
            </p:cNvPicPr>
            <p:nvPr/>
          </p:nvPicPr>
          <p:blipFill>
            <a:blip r:embed="rId9" cstate="print"/>
            <a:srcRect/>
            <a:stretch>
              <a:fillRect/>
            </a:stretch>
          </p:blipFill>
          <p:spPr bwMode="auto">
            <a:xfrm>
              <a:off x="1872" y="1971"/>
              <a:ext cx="1245" cy="887"/>
            </a:xfrm>
            <a:prstGeom prst="rect">
              <a:avLst/>
            </a:prstGeom>
            <a:noFill/>
            <a:ln w="22225">
              <a:solidFill>
                <a:srgbClr val="FF0000"/>
              </a:solidFill>
              <a:miter lim="800000"/>
              <a:headEnd/>
              <a:tailEnd/>
            </a:ln>
          </p:spPr>
        </p:pic>
        <p:sp>
          <p:nvSpPr>
            <p:cNvPr id="21528" name="Text Box 429"/>
            <p:cNvSpPr txBox="1">
              <a:spLocks noChangeArrowheads="1"/>
            </p:cNvSpPr>
            <p:nvPr/>
          </p:nvSpPr>
          <p:spPr bwMode="auto">
            <a:xfrm>
              <a:off x="2166" y="1942"/>
              <a:ext cx="656" cy="233"/>
            </a:xfrm>
            <a:prstGeom prst="rect">
              <a:avLst/>
            </a:prstGeom>
            <a:noFill/>
            <a:ln w="9525">
              <a:noFill/>
              <a:miter lim="800000"/>
              <a:headEnd/>
              <a:tailEnd/>
            </a:ln>
          </p:spPr>
          <p:txBody>
            <a:bodyPr wrap="none">
              <a:spAutoFit/>
            </a:bodyPr>
            <a:lstStyle/>
            <a:p>
              <a:r>
                <a:rPr lang="en-US">
                  <a:solidFill>
                    <a:schemeClr val="bg1"/>
                  </a:solidFill>
                  <a:latin typeface="Arial Narrow" pitchFamily="34" charset="0"/>
                </a:rPr>
                <a:t>APS 1996</a:t>
              </a:r>
            </a:p>
          </p:txBody>
        </p:sp>
      </p:grpSp>
      <p:grpSp>
        <p:nvGrpSpPr>
          <p:cNvPr id="7" name="Group 230"/>
          <p:cNvGrpSpPr/>
          <p:nvPr/>
        </p:nvGrpSpPr>
        <p:grpSpPr>
          <a:xfrm>
            <a:off x="1665027" y="4107977"/>
            <a:ext cx="723331" cy="1241946"/>
            <a:chOff x="9553433" y="2306472"/>
            <a:chExt cx="723331" cy="1241946"/>
          </a:xfrm>
        </p:grpSpPr>
        <p:sp>
          <p:nvSpPr>
            <p:cNvPr id="230" name="Rectangle 229"/>
            <p:cNvSpPr/>
            <p:nvPr/>
          </p:nvSpPr>
          <p:spPr>
            <a:xfrm>
              <a:off x="9553433" y="2306472"/>
              <a:ext cx="723331" cy="124194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227"/>
            <p:cNvGrpSpPr/>
            <p:nvPr/>
          </p:nvGrpSpPr>
          <p:grpSpPr>
            <a:xfrm>
              <a:off x="9607452" y="2347419"/>
              <a:ext cx="548939" cy="1070210"/>
              <a:chOff x="8379153" y="3425592"/>
              <a:chExt cx="548939" cy="1070210"/>
            </a:xfrm>
          </p:grpSpPr>
          <p:sp>
            <p:nvSpPr>
              <p:cNvPr id="21726" name="Rectangle 403"/>
              <p:cNvSpPr>
                <a:spLocks noChangeArrowheads="1"/>
              </p:cNvSpPr>
              <p:nvPr/>
            </p:nvSpPr>
            <p:spPr bwMode="auto">
              <a:xfrm>
                <a:off x="8390574" y="3700514"/>
                <a:ext cx="92075" cy="92076"/>
              </a:xfrm>
              <a:prstGeom prst="rect">
                <a:avLst/>
              </a:prstGeom>
              <a:solidFill>
                <a:srgbClr val="00D200"/>
              </a:solidFill>
              <a:ln w="9525">
                <a:solidFill>
                  <a:srgbClr val="000000"/>
                </a:solidFill>
                <a:miter lim="800000"/>
                <a:headEnd/>
                <a:tailEnd/>
              </a:ln>
            </p:spPr>
            <p:txBody>
              <a:bodyPr/>
              <a:lstStyle/>
              <a:p>
                <a:endParaRPr lang="en-US" dirty="0">
                  <a:solidFill>
                    <a:srgbClr val="00D200"/>
                  </a:solidFill>
                </a:endParaRPr>
              </a:p>
            </p:txBody>
          </p:sp>
          <p:sp>
            <p:nvSpPr>
              <p:cNvPr id="21727" name="Rectangle 404"/>
              <p:cNvSpPr>
                <a:spLocks noChangeArrowheads="1"/>
              </p:cNvSpPr>
              <p:nvPr/>
            </p:nvSpPr>
            <p:spPr bwMode="auto">
              <a:xfrm>
                <a:off x="8545510" y="3640188"/>
                <a:ext cx="293688" cy="215902"/>
              </a:xfrm>
              <a:prstGeom prst="rect">
                <a:avLst/>
              </a:prstGeom>
              <a:noFill/>
              <a:ln w="9525">
                <a:noFill/>
                <a:miter lim="800000"/>
                <a:headEnd/>
                <a:tailEnd/>
              </a:ln>
            </p:spPr>
            <p:txBody>
              <a:bodyPr wrap="none" lIns="0" tIns="0" rIns="0" bIns="0">
                <a:spAutoFit/>
              </a:bodyPr>
              <a:lstStyle/>
              <a:p>
                <a:r>
                  <a:rPr lang="en-US" sz="1400" dirty="0">
                    <a:solidFill>
                      <a:srgbClr val="000000"/>
                    </a:solidFill>
                    <a:latin typeface="Arial Narrow" pitchFamily="34" charset="0"/>
                  </a:rPr>
                  <a:t>APS</a:t>
                </a:r>
                <a:endParaRPr lang="en-US" sz="1400" dirty="0">
                  <a:latin typeface="Arial Narrow" pitchFamily="34" charset="0"/>
                </a:endParaRPr>
              </a:p>
            </p:txBody>
          </p:sp>
          <p:sp>
            <p:nvSpPr>
              <p:cNvPr id="226" name="Rectangle 403"/>
              <p:cNvSpPr>
                <a:spLocks noChangeArrowheads="1"/>
              </p:cNvSpPr>
              <p:nvPr/>
            </p:nvSpPr>
            <p:spPr bwMode="auto">
              <a:xfrm>
                <a:off x="8379153" y="3498568"/>
                <a:ext cx="92075" cy="92076"/>
              </a:xfrm>
              <a:prstGeom prst="rect">
                <a:avLst/>
              </a:prstGeom>
              <a:solidFill>
                <a:srgbClr val="6600CC"/>
              </a:solidFill>
              <a:ln w="9525">
                <a:solidFill>
                  <a:srgbClr val="000000"/>
                </a:solidFill>
                <a:miter lim="800000"/>
                <a:headEnd/>
                <a:tailEnd/>
              </a:ln>
            </p:spPr>
            <p:txBody>
              <a:bodyPr/>
              <a:lstStyle/>
              <a:p>
                <a:endParaRPr lang="en-US"/>
              </a:p>
            </p:txBody>
          </p:sp>
          <p:grpSp>
            <p:nvGrpSpPr>
              <p:cNvPr id="9" name="Group 450"/>
              <p:cNvGrpSpPr>
                <a:grpSpLocks/>
              </p:cNvGrpSpPr>
              <p:nvPr/>
            </p:nvGrpSpPr>
            <p:grpSpPr bwMode="auto">
              <a:xfrm>
                <a:off x="8404220" y="3852865"/>
                <a:ext cx="419100" cy="215900"/>
                <a:chOff x="5294" y="2695"/>
                <a:chExt cx="264" cy="136"/>
              </a:xfrm>
            </p:grpSpPr>
            <p:sp>
              <p:nvSpPr>
                <p:cNvPr id="21724" name="Rectangle 405"/>
                <p:cNvSpPr>
                  <a:spLocks noChangeArrowheads="1"/>
                </p:cNvSpPr>
                <p:nvPr/>
              </p:nvSpPr>
              <p:spPr bwMode="auto">
                <a:xfrm>
                  <a:off x="5294" y="2733"/>
                  <a:ext cx="58" cy="58"/>
                </a:xfrm>
                <a:prstGeom prst="rect">
                  <a:avLst/>
                </a:prstGeom>
                <a:solidFill>
                  <a:srgbClr val="FF0000"/>
                </a:solidFill>
                <a:ln w="9525">
                  <a:solidFill>
                    <a:srgbClr val="000000"/>
                  </a:solidFill>
                  <a:miter lim="800000"/>
                  <a:headEnd/>
                  <a:tailEnd/>
                </a:ln>
              </p:spPr>
              <p:txBody>
                <a:bodyPr/>
                <a:lstStyle/>
                <a:p>
                  <a:endParaRPr lang="en-US" dirty="0">
                    <a:solidFill>
                      <a:srgbClr val="FF0000"/>
                    </a:solidFill>
                  </a:endParaRPr>
                </a:p>
              </p:txBody>
            </p:sp>
            <p:sp>
              <p:nvSpPr>
                <p:cNvPr id="21725" name="Rectangle 406"/>
                <p:cNvSpPr>
                  <a:spLocks noChangeArrowheads="1"/>
                </p:cNvSpPr>
                <p:nvPr/>
              </p:nvSpPr>
              <p:spPr bwMode="auto">
                <a:xfrm>
                  <a:off x="5383" y="2695"/>
                  <a:ext cx="175" cy="136"/>
                </a:xfrm>
                <a:prstGeom prst="rect">
                  <a:avLst/>
                </a:prstGeom>
                <a:noFill/>
                <a:ln w="9525">
                  <a:noFill/>
                  <a:miter lim="800000"/>
                  <a:headEnd/>
                  <a:tailEnd/>
                </a:ln>
              </p:spPr>
              <p:txBody>
                <a:bodyPr wrap="none" lIns="0" tIns="0" rIns="0" bIns="0">
                  <a:spAutoFit/>
                </a:bodyPr>
                <a:lstStyle/>
                <a:p>
                  <a:r>
                    <a:rPr lang="en-US" sz="1400" dirty="0">
                      <a:solidFill>
                        <a:srgbClr val="000000"/>
                      </a:solidFill>
                      <a:latin typeface="Arial Narrow" pitchFamily="34" charset="0"/>
                    </a:rPr>
                    <a:t>ALS</a:t>
                  </a:r>
                  <a:endParaRPr lang="en-US" sz="1400" dirty="0">
                    <a:latin typeface="Arial Narrow" pitchFamily="34" charset="0"/>
                  </a:endParaRPr>
                </a:p>
              </p:txBody>
            </p:sp>
          </p:grpSp>
          <p:grpSp>
            <p:nvGrpSpPr>
              <p:cNvPr id="10" name="Group 449"/>
              <p:cNvGrpSpPr>
                <a:grpSpLocks/>
              </p:cNvGrpSpPr>
              <p:nvPr/>
            </p:nvGrpSpPr>
            <p:grpSpPr bwMode="auto">
              <a:xfrm>
                <a:off x="8404217" y="4065590"/>
                <a:ext cx="523875" cy="215900"/>
                <a:chOff x="5294" y="2816"/>
                <a:chExt cx="330" cy="136"/>
              </a:xfrm>
            </p:grpSpPr>
            <p:sp>
              <p:nvSpPr>
                <p:cNvPr id="21722" name="Rectangle 407"/>
                <p:cNvSpPr>
                  <a:spLocks noChangeArrowheads="1"/>
                </p:cNvSpPr>
                <p:nvPr/>
              </p:nvSpPr>
              <p:spPr bwMode="auto">
                <a:xfrm>
                  <a:off x="5294" y="2854"/>
                  <a:ext cx="58" cy="58"/>
                </a:xfrm>
                <a:prstGeom prst="rect">
                  <a:avLst/>
                </a:prstGeom>
                <a:solidFill>
                  <a:srgbClr val="FFFF00"/>
                </a:solidFill>
                <a:ln w="9525">
                  <a:solidFill>
                    <a:srgbClr val="000000"/>
                  </a:solidFill>
                  <a:miter lim="800000"/>
                  <a:headEnd/>
                  <a:tailEnd/>
                </a:ln>
              </p:spPr>
              <p:txBody>
                <a:bodyPr/>
                <a:lstStyle/>
                <a:p>
                  <a:endParaRPr lang="en-US"/>
                </a:p>
              </p:txBody>
            </p:sp>
            <p:sp>
              <p:nvSpPr>
                <p:cNvPr id="21723" name="Rectangle 408"/>
                <p:cNvSpPr>
                  <a:spLocks noChangeArrowheads="1"/>
                </p:cNvSpPr>
                <p:nvPr/>
              </p:nvSpPr>
              <p:spPr bwMode="auto">
                <a:xfrm>
                  <a:off x="5383" y="2816"/>
                  <a:ext cx="241" cy="136"/>
                </a:xfrm>
                <a:prstGeom prst="rect">
                  <a:avLst/>
                </a:prstGeom>
                <a:noFill/>
                <a:ln w="9525">
                  <a:noFill/>
                  <a:miter lim="800000"/>
                  <a:headEnd/>
                  <a:tailEnd/>
                </a:ln>
              </p:spPr>
              <p:txBody>
                <a:bodyPr wrap="none" lIns="0" tIns="0" rIns="0" bIns="0">
                  <a:spAutoFit/>
                </a:bodyPr>
                <a:lstStyle/>
                <a:p>
                  <a:r>
                    <a:rPr lang="en-US" sz="1400" dirty="0">
                      <a:solidFill>
                        <a:srgbClr val="000000"/>
                      </a:solidFill>
                      <a:latin typeface="Arial Narrow" pitchFamily="34" charset="0"/>
                    </a:rPr>
                    <a:t>SSRL</a:t>
                  </a:r>
                  <a:endParaRPr lang="en-US" sz="1400" dirty="0">
                    <a:latin typeface="Arial Narrow" pitchFamily="34" charset="0"/>
                  </a:endParaRPr>
                </a:p>
              </p:txBody>
            </p:sp>
          </p:grpSp>
          <p:grpSp>
            <p:nvGrpSpPr>
              <p:cNvPr id="11" name="Group 448"/>
              <p:cNvGrpSpPr>
                <a:grpSpLocks/>
              </p:cNvGrpSpPr>
              <p:nvPr/>
            </p:nvGrpSpPr>
            <p:grpSpPr bwMode="auto">
              <a:xfrm>
                <a:off x="8404217" y="4279902"/>
                <a:ext cx="523875" cy="215900"/>
                <a:chOff x="5294" y="2937"/>
                <a:chExt cx="330" cy="136"/>
              </a:xfrm>
            </p:grpSpPr>
            <p:sp>
              <p:nvSpPr>
                <p:cNvPr id="21720" name="Rectangle 409"/>
                <p:cNvSpPr>
                  <a:spLocks noChangeArrowheads="1"/>
                </p:cNvSpPr>
                <p:nvPr/>
              </p:nvSpPr>
              <p:spPr bwMode="auto">
                <a:xfrm>
                  <a:off x="5294" y="2975"/>
                  <a:ext cx="58" cy="58"/>
                </a:xfrm>
                <a:prstGeom prst="rect">
                  <a:avLst/>
                </a:prstGeom>
                <a:solidFill>
                  <a:srgbClr val="3366FF"/>
                </a:solidFill>
                <a:ln w="9525">
                  <a:solidFill>
                    <a:srgbClr val="000000"/>
                  </a:solidFill>
                  <a:miter lim="800000"/>
                  <a:headEnd/>
                  <a:tailEnd/>
                </a:ln>
              </p:spPr>
              <p:txBody>
                <a:bodyPr/>
                <a:lstStyle/>
                <a:p>
                  <a:endParaRPr lang="en-US"/>
                </a:p>
              </p:txBody>
            </p:sp>
            <p:sp>
              <p:nvSpPr>
                <p:cNvPr id="21721" name="Rectangle 410"/>
                <p:cNvSpPr>
                  <a:spLocks noChangeArrowheads="1"/>
                </p:cNvSpPr>
                <p:nvPr/>
              </p:nvSpPr>
              <p:spPr bwMode="auto">
                <a:xfrm>
                  <a:off x="5383" y="2937"/>
                  <a:ext cx="241" cy="136"/>
                </a:xfrm>
                <a:prstGeom prst="rect">
                  <a:avLst/>
                </a:prstGeom>
                <a:noFill/>
                <a:ln w="9525">
                  <a:noFill/>
                  <a:miter lim="800000"/>
                  <a:headEnd/>
                  <a:tailEnd/>
                </a:ln>
              </p:spPr>
              <p:txBody>
                <a:bodyPr wrap="none" lIns="0" tIns="0" rIns="0" bIns="0">
                  <a:spAutoFit/>
                </a:bodyPr>
                <a:lstStyle/>
                <a:p>
                  <a:r>
                    <a:rPr lang="en-US" sz="1400" dirty="0">
                      <a:solidFill>
                        <a:srgbClr val="000000"/>
                      </a:solidFill>
                      <a:latin typeface="Arial Narrow" pitchFamily="34" charset="0"/>
                    </a:rPr>
                    <a:t>NSLS</a:t>
                  </a:r>
                  <a:endParaRPr lang="en-US" sz="1400" dirty="0">
                    <a:latin typeface="Arial Narrow" pitchFamily="34" charset="0"/>
                  </a:endParaRPr>
                </a:p>
              </p:txBody>
            </p:sp>
          </p:grpSp>
          <p:sp>
            <p:nvSpPr>
              <p:cNvPr id="227" name="Rectangle 404"/>
              <p:cNvSpPr>
                <a:spLocks noChangeArrowheads="1"/>
              </p:cNvSpPr>
              <p:nvPr/>
            </p:nvSpPr>
            <p:spPr bwMode="auto">
              <a:xfrm>
                <a:off x="8547782" y="3425592"/>
                <a:ext cx="367088" cy="215444"/>
              </a:xfrm>
              <a:prstGeom prst="rect">
                <a:avLst/>
              </a:prstGeom>
              <a:noFill/>
              <a:ln w="9525">
                <a:noFill/>
                <a:miter lim="800000"/>
                <a:headEnd/>
                <a:tailEnd/>
              </a:ln>
            </p:spPr>
            <p:txBody>
              <a:bodyPr wrap="square" lIns="0" tIns="0" rIns="0" bIns="0">
                <a:spAutoFit/>
              </a:bodyPr>
              <a:lstStyle/>
              <a:p>
                <a:r>
                  <a:rPr lang="en-US" sz="1400" dirty="0" smtClean="0">
                    <a:solidFill>
                      <a:srgbClr val="000000"/>
                    </a:solidFill>
                    <a:latin typeface="Arial Narrow" pitchFamily="34" charset="0"/>
                  </a:rPr>
                  <a:t>LCLS</a:t>
                </a:r>
                <a:endParaRPr lang="en-US" sz="1400" dirty="0">
                  <a:latin typeface="Arial Narrow" pitchFamily="34" charset="0"/>
                </a:endParaRPr>
              </a:p>
            </p:txBody>
          </p:sp>
        </p:grpSp>
      </p:grpSp>
      <p:sp>
        <p:nvSpPr>
          <p:cNvPr id="39" name="Slide Number Placeholder 3"/>
          <p:cNvSpPr>
            <a:spLocks noGrp="1"/>
          </p:cNvSpPr>
          <p:nvPr>
            <p:ph type="sldNum" sz="quarter" idx="11"/>
          </p:nvPr>
        </p:nvSpPr>
        <p:spPr bwMode="auto">
          <a:xfrm>
            <a:off x="3200400" y="6356350"/>
            <a:ext cx="5257800" cy="365125"/>
          </a:xfrm>
          <a:noFill/>
          <a:ln>
            <a:miter lim="800000"/>
            <a:headEnd/>
            <a:tailEnd/>
          </a:ln>
        </p:spPr>
        <p:txBody>
          <a:bodyPr wrap="square" numCol="1" anchorCtr="0" compatLnSpc="1">
            <a:prstTxWarp prst="textNoShape">
              <a:avLst/>
            </a:prstTxWarp>
          </a:bodyPr>
          <a:lstStyle/>
          <a:p>
            <a:pPr algn="r" fontAlgn="base">
              <a:spcBef>
                <a:spcPct val="0"/>
              </a:spcBef>
              <a:spcAft>
                <a:spcPct val="0"/>
              </a:spcAft>
            </a:pPr>
            <a:fld id="{7EEE6E38-6293-464C-A294-E41F4FB2E2AA}" type="slidenum">
              <a:rPr lang="en-US" smtClean="0">
                <a:latin typeface="Arial" charset="0"/>
                <a:cs typeface="Arial" charset="0"/>
              </a:rPr>
              <a:pPr algn="r" fontAlgn="base">
                <a:spcBef>
                  <a:spcPct val="0"/>
                </a:spcBef>
                <a:spcAft>
                  <a:spcPct val="0"/>
                </a:spcAft>
              </a:pPr>
              <a:t>27</a:t>
            </a:fld>
            <a:endParaRPr lang="en-US" dirty="0" smtClean="0">
              <a:latin typeface="Arial" charset="0"/>
              <a:cs typeface="Arial" charset="0"/>
            </a:endParaRPr>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p:cNvSpPr/>
          <p:nvPr/>
        </p:nvSpPr>
        <p:spPr>
          <a:xfrm>
            <a:off x="317500" y="6108701"/>
            <a:ext cx="8826500" cy="2580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endParaRPr lang="en-US"/>
          </a:p>
        </p:txBody>
      </p:sp>
      <p:pic>
        <p:nvPicPr>
          <p:cNvPr id="27" name="Picture 26" descr="200px-QLogic_Logo.png"/>
          <p:cNvPicPr>
            <a:picLocks noChangeAspect="1"/>
          </p:cNvPicPr>
          <p:nvPr/>
        </p:nvPicPr>
        <p:blipFill>
          <a:blip r:embed="rId2" cstate="print"/>
          <a:stretch>
            <a:fillRect/>
          </a:stretch>
        </p:blipFill>
        <p:spPr>
          <a:xfrm>
            <a:off x="7637866" y="878874"/>
            <a:ext cx="904068" cy="533400"/>
          </a:xfrm>
          <a:prstGeom prst="rect">
            <a:avLst/>
          </a:prstGeom>
        </p:spPr>
      </p:pic>
      <p:pic>
        <p:nvPicPr>
          <p:cNvPr id="37" name="Picture 36"/>
          <p:cNvPicPr>
            <a:picLocks noChangeAspect="1"/>
          </p:cNvPicPr>
          <p:nvPr/>
        </p:nvPicPr>
        <p:blipFill>
          <a:blip r:embed="rId3" cstate="print"/>
          <a:stretch>
            <a:fillRect/>
          </a:stretch>
        </p:blipFill>
        <p:spPr>
          <a:xfrm>
            <a:off x="3557871" y="4770191"/>
            <a:ext cx="1219200" cy="403476"/>
          </a:xfrm>
          <a:prstGeom prst="rect">
            <a:avLst/>
          </a:prstGeom>
        </p:spPr>
      </p:pic>
      <p:pic>
        <p:nvPicPr>
          <p:cNvPr id="34" name="Picture 33"/>
          <p:cNvPicPr>
            <a:picLocks noChangeAspect="1"/>
          </p:cNvPicPr>
          <p:nvPr/>
        </p:nvPicPr>
        <p:blipFill>
          <a:blip r:embed="rId4" cstate="print"/>
          <a:srcRect t="21221" b="22508"/>
          <a:stretch>
            <a:fillRect/>
          </a:stretch>
        </p:blipFill>
        <p:spPr>
          <a:xfrm>
            <a:off x="3170820" y="6090990"/>
            <a:ext cx="1936452" cy="381000"/>
          </a:xfrm>
          <a:prstGeom prst="rect">
            <a:avLst/>
          </a:prstGeom>
        </p:spPr>
      </p:pic>
      <p:pic>
        <p:nvPicPr>
          <p:cNvPr id="33" name="Picture 32" descr="internet2_logo1.jpg"/>
          <p:cNvPicPr>
            <a:picLocks noChangeAspect="1"/>
          </p:cNvPicPr>
          <p:nvPr/>
        </p:nvPicPr>
        <p:blipFill>
          <a:blip r:embed="rId5" cstate="print"/>
          <a:stretch>
            <a:fillRect/>
          </a:stretch>
        </p:blipFill>
        <p:spPr>
          <a:xfrm>
            <a:off x="3513895" y="3601791"/>
            <a:ext cx="1136176" cy="843403"/>
          </a:xfrm>
          <a:prstGeom prst="rect">
            <a:avLst/>
          </a:prstGeom>
        </p:spPr>
      </p:pic>
      <p:sp>
        <p:nvSpPr>
          <p:cNvPr id="2" name="Title 1"/>
          <p:cNvSpPr>
            <a:spLocks noGrp="1"/>
          </p:cNvSpPr>
          <p:nvPr>
            <p:ph type="title" idx="4294967295"/>
          </p:nvPr>
        </p:nvSpPr>
        <p:spPr>
          <a:xfrm>
            <a:off x="-11112" y="-165100"/>
            <a:ext cx="9144000" cy="1128713"/>
          </a:xfrm>
        </p:spPr>
        <p:txBody>
          <a:bodyPr>
            <a:noAutofit/>
          </a:bodyPr>
          <a:lstStyle/>
          <a:p>
            <a:pPr>
              <a:lnSpc>
                <a:spcPts val="2800"/>
              </a:lnSpc>
            </a:pPr>
            <a:r>
              <a:rPr lang="en-US" dirty="0" smtClean="0">
                <a:solidFill>
                  <a:schemeClr val="accent3">
                    <a:lumMod val="50000"/>
                  </a:schemeClr>
                </a:solidFill>
              </a:rPr>
              <a:t>A Few ASCR Technologies and the Companies that Use Them</a:t>
            </a:r>
            <a:endParaRPr lang="en-US" i="1" dirty="0"/>
          </a:p>
        </p:txBody>
      </p:sp>
      <p:sp>
        <p:nvSpPr>
          <p:cNvPr id="7" name="Content Placeholder 6"/>
          <p:cNvSpPr>
            <a:spLocks noGrp="1"/>
          </p:cNvSpPr>
          <p:nvPr>
            <p:ph sz="quarter" idx="4294967295"/>
          </p:nvPr>
        </p:nvSpPr>
        <p:spPr>
          <a:xfrm>
            <a:off x="159026" y="1287477"/>
            <a:ext cx="2857500" cy="3046988"/>
          </a:xfrm>
          <a:prstGeom prst="rect">
            <a:avLst/>
          </a:prstGeom>
          <a:ln>
            <a:solidFill>
              <a:schemeClr val="tx1"/>
            </a:solidFill>
          </a:ln>
        </p:spPr>
        <p:txBody>
          <a:bodyPr>
            <a:spAutoFit/>
          </a:bodyPr>
          <a:lstStyle/>
          <a:p>
            <a:pPr marL="174625" indent="-174625">
              <a:spcBef>
                <a:spcPts val="0"/>
              </a:spcBef>
              <a:spcAft>
                <a:spcPts val="1200"/>
              </a:spcAft>
              <a:buFont typeface="Wingdings" pitchFamily="2" charset="2"/>
              <a:buChar char="§"/>
            </a:pPr>
            <a:r>
              <a:rPr lang="en-US" sz="1800" b="0" dirty="0" smtClean="0">
                <a:solidFill>
                  <a:schemeClr val="tx1"/>
                </a:solidFill>
              </a:rPr>
              <a:t>MPICH – Message passing library</a:t>
            </a:r>
          </a:p>
          <a:p>
            <a:pPr marL="174625" indent="-174625">
              <a:spcBef>
                <a:spcPts val="0"/>
              </a:spcBef>
              <a:spcAft>
                <a:spcPts val="1200"/>
              </a:spcAft>
              <a:buFont typeface="Wingdings" pitchFamily="2" charset="2"/>
              <a:buChar char="§"/>
            </a:pPr>
            <a:r>
              <a:rPr lang="en-US" sz="1800" b="0" dirty="0" err="1" smtClean="0">
                <a:solidFill>
                  <a:schemeClr val="tx1"/>
                </a:solidFill>
              </a:rPr>
              <a:t>Fastbit</a:t>
            </a:r>
            <a:r>
              <a:rPr lang="en-US" sz="1800" b="0" dirty="0" smtClean="0">
                <a:solidFill>
                  <a:schemeClr val="tx1"/>
                </a:solidFill>
              </a:rPr>
              <a:t> – Search algorithm for large-scale datasets </a:t>
            </a:r>
            <a:endParaRPr lang="en-US" sz="1800" dirty="0" smtClean="0">
              <a:solidFill>
                <a:schemeClr val="tx1"/>
              </a:solidFill>
            </a:endParaRPr>
          </a:p>
          <a:p>
            <a:pPr marL="174625" indent="-174625">
              <a:spcBef>
                <a:spcPts val="0"/>
              </a:spcBef>
              <a:spcAft>
                <a:spcPts val="1200"/>
              </a:spcAft>
              <a:buFont typeface="Wingdings" pitchFamily="2" charset="2"/>
              <a:buChar char="§"/>
            </a:pPr>
            <a:r>
              <a:rPr lang="en-US" sz="1800" b="0" dirty="0" smtClean="0">
                <a:solidFill>
                  <a:schemeClr val="tx1"/>
                </a:solidFill>
              </a:rPr>
              <a:t>OSCARS - On-demand virtual network circuits </a:t>
            </a:r>
            <a:endParaRPr lang="en-US" sz="1800" dirty="0" smtClean="0">
              <a:solidFill>
                <a:schemeClr val="tx1"/>
              </a:solidFill>
            </a:endParaRPr>
          </a:p>
          <a:p>
            <a:pPr marL="174625" indent="-174625">
              <a:spcBef>
                <a:spcPts val="0"/>
              </a:spcBef>
              <a:spcAft>
                <a:spcPts val="1200"/>
              </a:spcAft>
              <a:buFont typeface="Wingdings" pitchFamily="2" charset="2"/>
              <a:buChar char="§"/>
            </a:pPr>
            <a:r>
              <a:rPr lang="en-US" sz="1800" b="0" i="1" dirty="0" err="1" smtClean="0">
                <a:solidFill>
                  <a:schemeClr val="tx1"/>
                </a:solidFill>
              </a:rPr>
              <a:t>perfSONAR</a:t>
            </a:r>
            <a:r>
              <a:rPr lang="en-US" sz="1800" b="0" i="1" dirty="0" smtClean="0">
                <a:solidFill>
                  <a:schemeClr val="tx1"/>
                </a:solidFill>
              </a:rPr>
              <a:t> - </a:t>
            </a:r>
            <a:r>
              <a:rPr lang="en-US" sz="1800" b="0" dirty="0" smtClean="0">
                <a:solidFill>
                  <a:schemeClr val="tx1"/>
                </a:solidFill>
              </a:rPr>
              <a:t>network performance monitoring</a:t>
            </a:r>
            <a:endParaRPr lang="en-US" sz="1800" b="0" i="1" dirty="0" smtClean="0">
              <a:solidFill>
                <a:schemeClr val="tx1"/>
              </a:solidFill>
            </a:endParaRPr>
          </a:p>
        </p:txBody>
      </p:sp>
      <p:sp>
        <p:nvSpPr>
          <p:cNvPr id="46" name="Slide Number Placeholder 2"/>
          <p:cNvSpPr>
            <a:spLocks noGrp="1"/>
          </p:cNvSpPr>
          <p:nvPr>
            <p:ph type="sldNum" sz="quarter" idx="4294967295"/>
          </p:nvPr>
        </p:nvSpPr>
        <p:spPr>
          <a:xfrm>
            <a:off x="8763000" y="6502400"/>
            <a:ext cx="381000" cy="365125"/>
          </a:xfrm>
        </p:spPr>
        <p:txBody>
          <a:bodyPr/>
          <a:lstStyle/>
          <a:p>
            <a:fld id="{68F455FD-F83C-4433-AE11-4D89943CC4D6}" type="slidenum">
              <a:rPr lang="en-US" smtClean="0"/>
              <a:pPr/>
              <a:t>28</a:t>
            </a:fld>
            <a:endParaRPr lang="en-US" dirty="0"/>
          </a:p>
        </p:txBody>
      </p:sp>
      <p:pic>
        <p:nvPicPr>
          <p:cNvPr id="9" name="Picture 8" descr="roguewavelogo.jpg"/>
          <p:cNvPicPr>
            <a:picLocks noChangeAspect="1"/>
          </p:cNvPicPr>
          <p:nvPr/>
        </p:nvPicPr>
        <p:blipFill>
          <a:blip r:embed="rId6" cstate="print"/>
          <a:stretch>
            <a:fillRect/>
          </a:stretch>
        </p:blipFill>
        <p:spPr>
          <a:xfrm>
            <a:off x="384465" y="4732414"/>
            <a:ext cx="872836" cy="685800"/>
          </a:xfrm>
          <a:prstGeom prst="rect">
            <a:avLst/>
          </a:prstGeom>
        </p:spPr>
      </p:pic>
      <p:pic>
        <p:nvPicPr>
          <p:cNvPr id="11" name="Picture 10" descr="150px-Tux_svg.png"/>
          <p:cNvPicPr>
            <a:picLocks noChangeAspect="1"/>
          </p:cNvPicPr>
          <p:nvPr/>
        </p:nvPicPr>
        <p:blipFill>
          <a:blip r:embed="rId7" cstate="print"/>
          <a:stretch>
            <a:fillRect/>
          </a:stretch>
        </p:blipFill>
        <p:spPr>
          <a:xfrm>
            <a:off x="6181808" y="1934887"/>
            <a:ext cx="1428751" cy="1676400"/>
          </a:xfrm>
          <a:prstGeom prst="rect">
            <a:avLst/>
          </a:prstGeom>
        </p:spPr>
      </p:pic>
      <p:pic>
        <p:nvPicPr>
          <p:cNvPr id="13" name="Picture 12" descr="Cray_logo.png"/>
          <p:cNvPicPr>
            <a:picLocks noChangeAspect="1"/>
          </p:cNvPicPr>
          <p:nvPr/>
        </p:nvPicPr>
        <p:blipFill>
          <a:blip r:embed="rId8" cstate="print"/>
          <a:stretch>
            <a:fillRect/>
          </a:stretch>
        </p:blipFill>
        <p:spPr>
          <a:xfrm>
            <a:off x="3581683" y="5570290"/>
            <a:ext cx="1809751" cy="285750"/>
          </a:xfrm>
          <a:prstGeom prst="rect">
            <a:avLst/>
          </a:prstGeom>
        </p:spPr>
      </p:pic>
      <p:pic>
        <p:nvPicPr>
          <p:cNvPr id="14" name="Picture 13" descr="200px-Nvidia_logo_svg.png"/>
          <p:cNvPicPr>
            <a:picLocks noChangeAspect="1"/>
          </p:cNvPicPr>
          <p:nvPr/>
        </p:nvPicPr>
        <p:blipFill>
          <a:blip r:embed="rId9" cstate="print"/>
          <a:stretch>
            <a:fillRect/>
          </a:stretch>
        </p:blipFill>
        <p:spPr>
          <a:xfrm>
            <a:off x="4764412" y="2888050"/>
            <a:ext cx="1462301" cy="1169841"/>
          </a:xfrm>
          <a:prstGeom prst="rect">
            <a:avLst/>
          </a:prstGeom>
        </p:spPr>
      </p:pic>
      <p:pic>
        <p:nvPicPr>
          <p:cNvPr id="15" name="Picture 14" descr="250px-Yahoo_Logo_svg.png"/>
          <p:cNvPicPr>
            <a:picLocks noChangeAspect="1"/>
          </p:cNvPicPr>
          <p:nvPr/>
        </p:nvPicPr>
        <p:blipFill>
          <a:blip r:embed="rId10" cstate="print"/>
          <a:stretch>
            <a:fillRect/>
          </a:stretch>
        </p:blipFill>
        <p:spPr>
          <a:xfrm>
            <a:off x="1452087" y="5570291"/>
            <a:ext cx="1735614" cy="333238"/>
          </a:xfrm>
          <a:prstGeom prst="rect">
            <a:avLst/>
          </a:prstGeom>
        </p:spPr>
      </p:pic>
      <p:pic>
        <p:nvPicPr>
          <p:cNvPr id="16" name="Picture 15" descr="200px-IBM_logo_svg.png"/>
          <p:cNvPicPr>
            <a:picLocks noChangeAspect="1"/>
          </p:cNvPicPr>
          <p:nvPr/>
        </p:nvPicPr>
        <p:blipFill>
          <a:blip r:embed="rId11" cstate="print"/>
          <a:stretch>
            <a:fillRect/>
          </a:stretch>
        </p:blipFill>
        <p:spPr>
          <a:xfrm>
            <a:off x="3430872" y="1694250"/>
            <a:ext cx="1181100" cy="472440"/>
          </a:xfrm>
          <a:prstGeom prst="rect">
            <a:avLst/>
          </a:prstGeom>
        </p:spPr>
      </p:pic>
      <p:sp>
        <p:nvSpPr>
          <p:cNvPr id="18" name="TextBox 17"/>
          <p:cNvSpPr txBox="1"/>
          <p:nvPr/>
        </p:nvSpPr>
        <p:spPr>
          <a:xfrm>
            <a:off x="6575509" y="2807736"/>
            <a:ext cx="723253" cy="369320"/>
          </a:xfrm>
          <a:prstGeom prst="rect">
            <a:avLst/>
          </a:prstGeom>
          <a:noFill/>
        </p:spPr>
        <p:txBody>
          <a:bodyPr wrap="none" lIns="91429" tIns="45714" rIns="91429" bIns="45714" rtlCol="0">
            <a:spAutoFit/>
          </a:bodyPr>
          <a:lstStyle/>
          <a:p>
            <a:r>
              <a:rPr lang="en-US" dirty="0" smtClean="0">
                <a:solidFill>
                  <a:schemeClr val="tx1">
                    <a:lumMod val="75000"/>
                    <a:lumOff val="25000"/>
                  </a:schemeClr>
                </a:solidFill>
                <a:latin typeface="Baskerville Old Face" pitchFamily="18" charset="0"/>
              </a:rPr>
              <a:t>Linux</a:t>
            </a:r>
            <a:endParaRPr lang="en-US" dirty="0">
              <a:solidFill>
                <a:schemeClr val="tx1">
                  <a:lumMod val="75000"/>
                  <a:lumOff val="25000"/>
                </a:schemeClr>
              </a:solidFill>
              <a:latin typeface="Baskerville Old Face" pitchFamily="18" charset="0"/>
            </a:endParaRPr>
          </a:p>
        </p:txBody>
      </p:sp>
      <p:pic>
        <p:nvPicPr>
          <p:cNvPr id="22" name="Picture 21" descr="250px-AMD_Logo_svg.png"/>
          <p:cNvPicPr>
            <a:picLocks noChangeAspect="1"/>
          </p:cNvPicPr>
          <p:nvPr/>
        </p:nvPicPr>
        <p:blipFill>
          <a:blip r:embed="rId12" cstate="print"/>
          <a:stretch>
            <a:fillRect/>
          </a:stretch>
        </p:blipFill>
        <p:spPr>
          <a:xfrm>
            <a:off x="5494567" y="6290939"/>
            <a:ext cx="1524000" cy="316992"/>
          </a:xfrm>
          <a:prstGeom prst="rect">
            <a:avLst/>
          </a:prstGeom>
        </p:spPr>
      </p:pic>
      <p:pic>
        <p:nvPicPr>
          <p:cNvPr id="25" name="Picture 24" descr="pic_header_logo.jpg"/>
          <p:cNvPicPr>
            <a:picLocks noChangeAspect="1"/>
          </p:cNvPicPr>
          <p:nvPr/>
        </p:nvPicPr>
        <p:blipFill>
          <a:blip r:embed="rId13" cstate="print"/>
          <a:srcRect l="9174" r="59174"/>
          <a:stretch>
            <a:fillRect/>
          </a:stretch>
        </p:blipFill>
        <p:spPr>
          <a:xfrm>
            <a:off x="7829550" y="2623890"/>
            <a:ext cx="1314451" cy="457200"/>
          </a:xfrm>
          <a:prstGeom prst="rect">
            <a:avLst/>
          </a:prstGeom>
        </p:spPr>
      </p:pic>
      <p:pic>
        <p:nvPicPr>
          <p:cNvPr id="20" name="Picture 19" descr="100px-Matlab_Logo.png"/>
          <p:cNvPicPr>
            <a:picLocks noChangeAspect="1"/>
          </p:cNvPicPr>
          <p:nvPr/>
        </p:nvPicPr>
        <p:blipFill>
          <a:blip r:embed="rId14" cstate="print"/>
          <a:stretch>
            <a:fillRect/>
          </a:stretch>
        </p:blipFill>
        <p:spPr>
          <a:xfrm>
            <a:off x="8458202" y="2159070"/>
            <a:ext cx="685801" cy="617221"/>
          </a:xfrm>
          <a:prstGeom prst="rect">
            <a:avLst/>
          </a:prstGeom>
        </p:spPr>
      </p:pic>
      <p:pic>
        <p:nvPicPr>
          <p:cNvPr id="4098" name="Picture 2" descr="Logo for NetEffect Inc.">
            <a:hlinkClick r:id="rId15"/>
          </p:cNvPr>
          <p:cNvPicPr>
            <a:picLocks noChangeAspect="1" noChangeArrowheads="1"/>
          </p:cNvPicPr>
          <p:nvPr/>
        </p:nvPicPr>
        <p:blipFill>
          <a:blip r:embed="rId16" cstate="print"/>
          <a:srcRect/>
          <a:stretch>
            <a:fillRect/>
          </a:stretch>
        </p:blipFill>
        <p:spPr bwMode="auto">
          <a:xfrm>
            <a:off x="7583488" y="3497348"/>
            <a:ext cx="1295400" cy="358506"/>
          </a:xfrm>
          <a:prstGeom prst="rect">
            <a:avLst/>
          </a:prstGeom>
          <a:noFill/>
        </p:spPr>
      </p:pic>
      <p:pic>
        <p:nvPicPr>
          <p:cNvPr id="29" name="Picture 28" descr="logo_aws.gif"/>
          <p:cNvPicPr>
            <a:picLocks noChangeAspect="1"/>
          </p:cNvPicPr>
          <p:nvPr/>
        </p:nvPicPr>
        <p:blipFill>
          <a:blip r:embed="rId17" cstate="print"/>
          <a:stretch>
            <a:fillRect/>
          </a:stretch>
        </p:blipFill>
        <p:spPr>
          <a:xfrm>
            <a:off x="3457859" y="2446092"/>
            <a:ext cx="1371600" cy="501805"/>
          </a:xfrm>
          <a:prstGeom prst="rect">
            <a:avLst/>
          </a:prstGeom>
        </p:spPr>
      </p:pic>
      <p:pic>
        <p:nvPicPr>
          <p:cNvPr id="31" name="Picture 30" descr="absoft.jpg"/>
          <p:cNvPicPr>
            <a:picLocks noChangeAspect="1"/>
          </p:cNvPicPr>
          <p:nvPr/>
        </p:nvPicPr>
        <p:blipFill>
          <a:blip r:embed="rId18" cstate="print"/>
          <a:stretch>
            <a:fillRect/>
          </a:stretch>
        </p:blipFill>
        <p:spPr>
          <a:xfrm>
            <a:off x="5659667" y="1087191"/>
            <a:ext cx="1447800" cy="289560"/>
          </a:xfrm>
          <a:prstGeom prst="rect">
            <a:avLst/>
          </a:prstGeom>
        </p:spPr>
      </p:pic>
      <p:pic>
        <p:nvPicPr>
          <p:cNvPr id="24" name="Picture 23" descr="python-logo.gif"/>
          <p:cNvPicPr>
            <a:picLocks noChangeAspect="1"/>
          </p:cNvPicPr>
          <p:nvPr/>
        </p:nvPicPr>
        <p:blipFill>
          <a:blip r:embed="rId19" cstate="print"/>
          <a:stretch>
            <a:fillRect/>
          </a:stretch>
        </p:blipFill>
        <p:spPr>
          <a:xfrm>
            <a:off x="1152526" y="6030656"/>
            <a:ext cx="2009775" cy="676275"/>
          </a:xfrm>
          <a:prstGeom prst="rect">
            <a:avLst/>
          </a:prstGeom>
        </p:spPr>
      </p:pic>
      <p:pic>
        <p:nvPicPr>
          <p:cNvPr id="30" name="Picture 29" descr="logo-top-m.gif"/>
          <p:cNvPicPr>
            <a:picLocks noChangeAspect="1"/>
          </p:cNvPicPr>
          <p:nvPr/>
        </p:nvPicPr>
        <p:blipFill>
          <a:blip r:embed="rId20" cstate="print"/>
          <a:stretch>
            <a:fillRect/>
          </a:stretch>
        </p:blipFill>
        <p:spPr>
          <a:xfrm>
            <a:off x="6934200" y="4141540"/>
            <a:ext cx="1409700" cy="400050"/>
          </a:xfrm>
          <a:prstGeom prst="rect">
            <a:avLst/>
          </a:prstGeom>
        </p:spPr>
      </p:pic>
      <p:pic>
        <p:nvPicPr>
          <p:cNvPr id="35" name="Picture 34"/>
          <p:cNvPicPr>
            <a:picLocks noChangeAspect="1"/>
          </p:cNvPicPr>
          <p:nvPr/>
        </p:nvPicPr>
        <p:blipFill>
          <a:blip r:embed="rId21" cstate="print"/>
          <a:stretch>
            <a:fillRect/>
          </a:stretch>
        </p:blipFill>
        <p:spPr>
          <a:xfrm>
            <a:off x="7238999" y="5963787"/>
            <a:ext cx="1447801" cy="727771"/>
          </a:xfrm>
          <a:prstGeom prst="rect">
            <a:avLst/>
          </a:prstGeom>
        </p:spPr>
      </p:pic>
      <p:pic>
        <p:nvPicPr>
          <p:cNvPr id="36" name="Picture 35"/>
          <p:cNvPicPr>
            <a:picLocks noChangeAspect="1"/>
          </p:cNvPicPr>
          <p:nvPr/>
        </p:nvPicPr>
        <p:blipFill>
          <a:blip r:embed="rId22" cstate="print"/>
          <a:stretch>
            <a:fillRect/>
          </a:stretch>
        </p:blipFill>
        <p:spPr>
          <a:xfrm>
            <a:off x="7535334" y="4986090"/>
            <a:ext cx="1608667" cy="304800"/>
          </a:xfrm>
          <a:prstGeom prst="rect">
            <a:avLst/>
          </a:prstGeom>
        </p:spPr>
      </p:pic>
      <p:pic>
        <p:nvPicPr>
          <p:cNvPr id="38" name="Picture 37"/>
          <p:cNvPicPr>
            <a:picLocks noChangeAspect="1"/>
          </p:cNvPicPr>
          <p:nvPr/>
        </p:nvPicPr>
        <p:blipFill>
          <a:blip r:embed="rId23" cstate="print"/>
          <a:stretch>
            <a:fillRect/>
          </a:stretch>
        </p:blipFill>
        <p:spPr>
          <a:xfrm>
            <a:off x="3371352" y="3144590"/>
            <a:ext cx="1231712" cy="339952"/>
          </a:xfrm>
          <a:prstGeom prst="rect">
            <a:avLst/>
          </a:prstGeom>
        </p:spPr>
      </p:pic>
      <p:pic>
        <p:nvPicPr>
          <p:cNvPr id="40" name="Picture 39"/>
          <p:cNvPicPr>
            <a:picLocks noChangeAspect="1"/>
          </p:cNvPicPr>
          <p:nvPr/>
        </p:nvPicPr>
        <p:blipFill>
          <a:blip r:embed="rId24" cstate="print"/>
          <a:stretch>
            <a:fillRect/>
          </a:stretch>
        </p:blipFill>
        <p:spPr>
          <a:xfrm>
            <a:off x="4950363" y="2481017"/>
            <a:ext cx="1295400" cy="269875"/>
          </a:xfrm>
          <a:prstGeom prst="rect">
            <a:avLst/>
          </a:prstGeom>
        </p:spPr>
      </p:pic>
      <p:pic>
        <p:nvPicPr>
          <p:cNvPr id="41" name="Picture 40"/>
          <p:cNvPicPr>
            <a:picLocks noChangeAspect="1"/>
          </p:cNvPicPr>
          <p:nvPr/>
        </p:nvPicPr>
        <p:blipFill>
          <a:blip r:embed="rId25" cstate="print"/>
          <a:stretch>
            <a:fillRect/>
          </a:stretch>
        </p:blipFill>
        <p:spPr>
          <a:xfrm>
            <a:off x="3407059" y="1125291"/>
            <a:ext cx="1680883" cy="228600"/>
          </a:xfrm>
          <a:prstGeom prst="rect">
            <a:avLst/>
          </a:prstGeom>
        </p:spPr>
      </p:pic>
      <p:pic>
        <p:nvPicPr>
          <p:cNvPr id="43" name="Picture 42"/>
          <p:cNvPicPr>
            <a:picLocks noChangeAspect="1"/>
          </p:cNvPicPr>
          <p:nvPr/>
        </p:nvPicPr>
        <p:blipFill>
          <a:blip r:embed="rId26" cstate="print"/>
          <a:stretch>
            <a:fillRect/>
          </a:stretch>
        </p:blipFill>
        <p:spPr>
          <a:xfrm>
            <a:off x="7391400" y="1582491"/>
            <a:ext cx="1066800" cy="497150"/>
          </a:xfrm>
          <a:prstGeom prst="rect">
            <a:avLst/>
          </a:prstGeom>
        </p:spPr>
      </p:pic>
      <p:pic>
        <p:nvPicPr>
          <p:cNvPr id="10" name="Picture 9" descr="250px-Cisco_logo_svg.png"/>
          <p:cNvPicPr>
            <a:picLocks noChangeAspect="1"/>
          </p:cNvPicPr>
          <p:nvPr/>
        </p:nvPicPr>
        <p:blipFill>
          <a:blip r:embed="rId27" cstate="print"/>
          <a:stretch>
            <a:fillRect/>
          </a:stretch>
        </p:blipFill>
        <p:spPr>
          <a:xfrm>
            <a:off x="5329467" y="4681292"/>
            <a:ext cx="1371600" cy="724205"/>
          </a:xfrm>
          <a:prstGeom prst="rect">
            <a:avLst/>
          </a:prstGeom>
        </p:spPr>
      </p:pic>
      <p:pic>
        <p:nvPicPr>
          <p:cNvPr id="26" name="Picture 25" descr="miricom.png"/>
          <p:cNvPicPr>
            <a:picLocks noChangeAspect="1"/>
          </p:cNvPicPr>
          <p:nvPr/>
        </p:nvPicPr>
        <p:blipFill>
          <a:blip r:embed="rId28" cstate="print"/>
          <a:stretch>
            <a:fillRect/>
          </a:stretch>
        </p:blipFill>
        <p:spPr>
          <a:xfrm>
            <a:off x="7747317" y="5570290"/>
            <a:ext cx="1131571" cy="228600"/>
          </a:xfrm>
          <a:prstGeom prst="rect">
            <a:avLst/>
          </a:prstGeom>
        </p:spPr>
      </p:pic>
      <p:pic>
        <p:nvPicPr>
          <p:cNvPr id="48" name="Picture 47" descr="The_Microsoft_logo_&amp;_slogan.png"/>
          <p:cNvPicPr>
            <a:picLocks noChangeAspect="1"/>
          </p:cNvPicPr>
          <p:nvPr/>
        </p:nvPicPr>
        <p:blipFill>
          <a:blip r:embed="rId29" cstate="print"/>
          <a:srcRect r="36759" b="-941"/>
          <a:stretch>
            <a:fillRect/>
          </a:stretch>
        </p:blipFill>
        <p:spPr>
          <a:xfrm>
            <a:off x="5673884" y="5641999"/>
            <a:ext cx="1897039" cy="309190"/>
          </a:xfrm>
          <a:prstGeom prst="rect">
            <a:avLst/>
          </a:prstGeom>
        </p:spPr>
      </p:pic>
      <p:pic>
        <p:nvPicPr>
          <p:cNvPr id="49" name="Picture 48" descr="293px-Intel-logo_svg.png"/>
          <p:cNvPicPr>
            <a:picLocks noChangeAspect="1"/>
          </p:cNvPicPr>
          <p:nvPr/>
        </p:nvPicPr>
        <p:blipFill>
          <a:blip r:embed="rId30" cstate="print"/>
          <a:stretch>
            <a:fillRect/>
          </a:stretch>
        </p:blipFill>
        <p:spPr>
          <a:xfrm>
            <a:off x="5069402" y="1582163"/>
            <a:ext cx="1146412" cy="759058"/>
          </a:xfrm>
          <a:prstGeom prst="rect">
            <a:avLst/>
          </a:prstGeom>
        </p:spPr>
      </p:pic>
      <p:pic>
        <p:nvPicPr>
          <p:cNvPr id="50" name="Picture 49" descr="267px-Dell_svg.png"/>
          <p:cNvPicPr>
            <a:picLocks noChangeAspect="1"/>
          </p:cNvPicPr>
          <p:nvPr/>
        </p:nvPicPr>
        <p:blipFill>
          <a:blip r:embed="rId31" cstate="print"/>
          <a:stretch>
            <a:fillRect/>
          </a:stretch>
        </p:blipFill>
        <p:spPr>
          <a:xfrm>
            <a:off x="173250" y="5623120"/>
            <a:ext cx="862154" cy="862154"/>
          </a:xfrm>
          <a:prstGeom prst="rect">
            <a:avLst/>
          </a:prstGeom>
        </p:spPr>
      </p:pic>
      <p:pic>
        <p:nvPicPr>
          <p:cNvPr id="51" name="Picture 50" descr="HP_D_B_RGB_72_MX+space.png"/>
          <p:cNvPicPr>
            <a:picLocks noChangeAspect="1"/>
          </p:cNvPicPr>
          <p:nvPr/>
        </p:nvPicPr>
        <p:blipFill>
          <a:blip r:embed="rId32" cstate="print"/>
          <a:stretch>
            <a:fillRect/>
          </a:stretch>
        </p:blipFill>
        <p:spPr>
          <a:xfrm>
            <a:off x="1280617" y="4356424"/>
            <a:ext cx="1798370" cy="1348778"/>
          </a:xfrm>
          <a:prstGeom prst="rect">
            <a:avLst/>
          </a:prstGeom>
        </p:spPr>
      </p:pic>
      <p:pic>
        <p:nvPicPr>
          <p:cNvPr id="52" name="Picture 51" descr="642px-Netgearlogo_svg.png"/>
          <p:cNvPicPr>
            <a:picLocks noChangeAspect="1"/>
          </p:cNvPicPr>
          <p:nvPr/>
        </p:nvPicPr>
        <p:blipFill>
          <a:blip r:embed="rId33" cstate="print"/>
          <a:stretch>
            <a:fillRect/>
          </a:stretch>
        </p:blipFill>
        <p:spPr>
          <a:xfrm>
            <a:off x="5101911" y="4317734"/>
            <a:ext cx="1500447" cy="193983"/>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1" y="5875676"/>
            <a:ext cx="9144000" cy="9777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endParaRPr lang="en-US"/>
          </a:p>
        </p:txBody>
      </p:sp>
      <p:sp>
        <p:nvSpPr>
          <p:cNvPr id="2" name="Title 1"/>
          <p:cNvSpPr>
            <a:spLocks noGrp="1"/>
          </p:cNvSpPr>
          <p:nvPr>
            <p:ph type="title" idx="4294967295"/>
          </p:nvPr>
        </p:nvSpPr>
        <p:spPr>
          <a:xfrm>
            <a:off x="114300" y="-69850"/>
            <a:ext cx="8877300" cy="914400"/>
          </a:xfrm>
        </p:spPr>
        <p:txBody>
          <a:bodyPr>
            <a:noAutofit/>
          </a:bodyPr>
          <a:lstStyle/>
          <a:p>
            <a:pPr>
              <a:lnSpc>
                <a:spcPts val="2800"/>
              </a:lnSpc>
            </a:pPr>
            <a:r>
              <a:rPr lang="en-US" dirty="0" smtClean="0"/>
              <a:t>Computing Impacts on Society - I</a:t>
            </a:r>
            <a:endParaRPr lang="en-US" dirty="0"/>
          </a:p>
        </p:txBody>
      </p:sp>
      <p:sp>
        <p:nvSpPr>
          <p:cNvPr id="3" name="Content Placeholder 2"/>
          <p:cNvSpPr>
            <a:spLocks noGrp="1"/>
          </p:cNvSpPr>
          <p:nvPr>
            <p:ph idx="4294967295"/>
          </p:nvPr>
        </p:nvSpPr>
        <p:spPr>
          <a:xfrm>
            <a:off x="4573588" y="760413"/>
            <a:ext cx="4570412" cy="6019800"/>
          </a:xfrm>
          <a:prstGeom prst="rect">
            <a:avLst/>
          </a:prstGeom>
        </p:spPr>
        <p:txBody>
          <a:bodyPr>
            <a:noAutofit/>
          </a:bodyPr>
          <a:lstStyle/>
          <a:p>
            <a:pPr marL="114300" indent="-114300">
              <a:buFont typeface="Wingdings" pitchFamily="2" charset="2"/>
              <a:buChar char="§"/>
            </a:pPr>
            <a:r>
              <a:rPr lang="en-US" sz="1400" b="0" dirty="0" smtClean="0">
                <a:solidFill>
                  <a:schemeClr val="tx1"/>
                </a:solidFill>
              </a:rPr>
              <a:t>Smart Truck Brands went from concept to  design to manufacturer in 18 months.  Demonstrated fuel mileage improvements of 7% to 12% available 2011.</a:t>
            </a:r>
          </a:p>
          <a:p>
            <a:pPr marL="114300" indent="-114300">
              <a:buFont typeface="Wingdings" pitchFamily="2" charset="2"/>
              <a:buChar char="§"/>
            </a:pPr>
            <a:endParaRPr lang="en-US" sz="1400" b="0" dirty="0" smtClean="0">
              <a:solidFill>
                <a:schemeClr val="tx1"/>
              </a:solidFill>
            </a:endParaRPr>
          </a:p>
          <a:p>
            <a:pPr marL="114300" indent="-114300">
              <a:buFont typeface="Wingdings" pitchFamily="2" charset="2"/>
              <a:buChar char="§"/>
            </a:pPr>
            <a:r>
              <a:rPr lang="en-US" sz="1400" b="0" kern="0" dirty="0" smtClean="0">
                <a:solidFill>
                  <a:schemeClr val="tx1"/>
                </a:solidFill>
                <a:ea typeface="ＭＳ Ｐゴシック" pitchFamily="34" charset="-128"/>
              </a:rPr>
              <a:t>Boeing </a:t>
            </a:r>
            <a:r>
              <a:rPr lang="en-US" sz="1400" b="0" dirty="0" smtClean="0">
                <a:solidFill>
                  <a:schemeClr val="tx1"/>
                </a:solidFill>
              </a:rPr>
              <a:t>used high fidelity computational fluid dynamics simulation tools in designing their next generation of aircraft.</a:t>
            </a:r>
            <a:r>
              <a:rPr lang="en-US" sz="1400" b="0" kern="0" dirty="0" smtClean="0">
                <a:solidFill>
                  <a:schemeClr val="tx1"/>
                </a:solidFill>
                <a:ea typeface="ＭＳ Ｐゴシック" pitchFamily="34" charset="-128"/>
              </a:rPr>
              <a:t>  </a:t>
            </a:r>
            <a:r>
              <a:rPr lang="en-US" sz="1400" b="0" dirty="0" smtClean="0">
                <a:solidFill>
                  <a:schemeClr val="tx1"/>
                </a:solidFill>
              </a:rPr>
              <a:t>Significantly reduced the need for costly prototyping and wind tunnel testing.  Accelerated airplane design and lowered cost.</a:t>
            </a:r>
          </a:p>
          <a:p>
            <a:pPr marL="114300" indent="-114300">
              <a:buFont typeface="Wingdings" pitchFamily="2" charset="2"/>
              <a:buChar char="§"/>
            </a:pPr>
            <a:endParaRPr lang="en-US" sz="1400" b="0" dirty="0" smtClean="0">
              <a:solidFill>
                <a:schemeClr val="tx1"/>
              </a:solidFill>
            </a:endParaRPr>
          </a:p>
          <a:p>
            <a:pPr marL="114300" indent="-114300">
              <a:buFont typeface="Wingdings" pitchFamily="2" charset="2"/>
              <a:buChar char="§"/>
            </a:pPr>
            <a:r>
              <a:rPr lang="en-US" sz="1400" b="0" dirty="0" smtClean="0">
                <a:solidFill>
                  <a:schemeClr val="tx1"/>
                </a:solidFill>
              </a:rPr>
              <a:t>GE determined the effects of unsteady flow interactions between blade rows on the efficiency of highly loaded turbines, providing the analytical tools to extract greater design efficiency and fuel savings.</a:t>
            </a:r>
          </a:p>
          <a:p>
            <a:pPr marL="114300" indent="-114300">
              <a:buFont typeface="Wingdings" pitchFamily="2" charset="2"/>
              <a:buChar char="§"/>
            </a:pPr>
            <a:endParaRPr lang="en-US" sz="1400" b="0" dirty="0" smtClean="0">
              <a:solidFill>
                <a:schemeClr val="tx1"/>
              </a:solidFill>
            </a:endParaRPr>
          </a:p>
          <a:p>
            <a:pPr marL="114300" indent="-114300">
              <a:buFont typeface="Wingdings" pitchFamily="2" charset="2"/>
              <a:buChar char="§"/>
            </a:pPr>
            <a:r>
              <a:rPr lang="en-US" sz="1400" b="0" dirty="0" err="1" smtClean="0">
                <a:solidFill>
                  <a:schemeClr val="tx1"/>
                </a:solidFill>
                <a:sym typeface="Arial" pitchFamily="34" charset="0"/>
              </a:rPr>
              <a:t>Ramgen</a:t>
            </a:r>
            <a:r>
              <a:rPr lang="en-US" sz="1400" b="0" dirty="0" smtClean="0">
                <a:solidFill>
                  <a:schemeClr val="tx1"/>
                </a:solidFill>
                <a:sym typeface="Arial" pitchFamily="34" charset="0"/>
              </a:rPr>
              <a:t> used computational fluid dynamics with shock compression to expedite design-cycle analysis.  </a:t>
            </a:r>
            <a:r>
              <a:rPr lang="en-US" sz="1400" b="0" dirty="0" smtClean="0">
                <a:solidFill>
                  <a:schemeClr val="tx1"/>
                </a:solidFill>
                <a:ea typeface="Arial Narrow" pitchFamily="34" charset="0"/>
                <a:sym typeface="Arial Narrow" pitchFamily="34" charset="0"/>
              </a:rPr>
              <a:t>Advanced the development of the CO</a:t>
            </a:r>
            <a:r>
              <a:rPr lang="en-US" sz="1400" b="0" baseline="-6000" dirty="0" smtClean="0">
                <a:solidFill>
                  <a:schemeClr val="tx1"/>
                </a:solidFill>
                <a:ea typeface="Arial Narrow" pitchFamily="34" charset="0"/>
                <a:sym typeface="Arial Narrow" pitchFamily="34" charset="0"/>
              </a:rPr>
              <a:t>2</a:t>
            </a:r>
            <a:r>
              <a:rPr lang="en-US" sz="1400" b="0" dirty="0" smtClean="0">
                <a:solidFill>
                  <a:schemeClr val="tx1"/>
                </a:solidFill>
                <a:ea typeface="Arial Narrow" pitchFamily="34" charset="0"/>
                <a:sym typeface="Arial Narrow" pitchFamily="34" charset="0"/>
              </a:rPr>
              <a:t> compressor with next generation rotor now scheduled for testing in February 2012.</a:t>
            </a:r>
          </a:p>
          <a:p>
            <a:pPr marL="114300" indent="-114300">
              <a:buFont typeface="Wingdings" pitchFamily="2" charset="2"/>
              <a:buChar char="§"/>
            </a:pPr>
            <a:endParaRPr lang="en-US" sz="1400" b="0" dirty="0" smtClean="0">
              <a:solidFill>
                <a:schemeClr val="tx1"/>
              </a:solidFill>
              <a:ea typeface="Arial Narrow" pitchFamily="34" charset="0"/>
              <a:sym typeface="Arial Narrow" pitchFamily="34" charset="0"/>
            </a:endParaRPr>
          </a:p>
          <a:p>
            <a:pPr marL="114300" indent="-114300">
              <a:buFont typeface="Wingdings" pitchFamily="2" charset="2"/>
              <a:buChar char="§"/>
            </a:pPr>
            <a:r>
              <a:rPr lang="en-US" sz="1400" b="0" dirty="0" smtClean="0">
                <a:solidFill>
                  <a:schemeClr val="tx1"/>
                </a:solidFill>
              </a:rPr>
              <a:t>Accelerate materials research by at least a year to help GM meet fuel economy and emissions standards.  A prototype thermoelectric generator in a Chevy Suburban generated up to 5% improvement in fuel economy.</a:t>
            </a:r>
            <a:endParaRPr lang="en-US" sz="1400" b="0" dirty="0" smtClean="0">
              <a:solidFill>
                <a:schemeClr val="tx1"/>
              </a:solidFill>
              <a:sym typeface="Arial" pitchFamily="34" charset="0"/>
            </a:endParaRPr>
          </a:p>
          <a:p>
            <a:pPr marL="176193" indent="-176193">
              <a:buNone/>
            </a:pPr>
            <a:endParaRPr lang="en-US" sz="1400" b="0" dirty="0" smtClean="0">
              <a:solidFill>
                <a:schemeClr val="tx1"/>
              </a:solidFill>
            </a:endParaRPr>
          </a:p>
          <a:p>
            <a:pPr marL="233336" indent="-233336">
              <a:spcBef>
                <a:spcPct val="60000"/>
              </a:spcBef>
              <a:buClr>
                <a:schemeClr val="tx2"/>
              </a:buClr>
              <a:buSzPct val="120000"/>
            </a:pPr>
            <a:endParaRPr lang="en-US" sz="1400" b="0" dirty="0" smtClean="0">
              <a:solidFill>
                <a:schemeClr val="tx1"/>
              </a:solidFill>
            </a:endParaRPr>
          </a:p>
          <a:p>
            <a:pPr marL="176193" indent="-176193"/>
            <a:endParaRPr lang="en-US" sz="1400" b="0" kern="0" dirty="0" smtClean="0">
              <a:solidFill>
                <a:schemeClr val="tx1"/>
              </a:solidFill>
              <a:ea typeface="ＭＳ Ｐゴシック" pitchFamily="34" charset="-128"/>
            </a:endParaRPr>
          </a:p>
          <a:p>
            <a:pPr marL="176193" indent="-176193"/>
            <a:endParaRPr lang="en-US" sz="1400" b="0" kern="0" dirty="0">
              <a:solidFill>
                <a:schemeClr val="tx1"/>
              </a:solidFill>
              <a:ea typeface="ＭＳ Ｐゴシック" pitchFamily="34" charset="-128"/>
            </a:endParaRPr>
          </a:p>
          <a:p>
            <a:pPr marL="176193" indent="-176193"/>
            <a:endParaRPr lang="en-US" sz="1400" b="0" kern="0" dirty="0">
              <a:solidFill>
                <a:schemeClr val="tx1"/>
              </a:solidFill>
              <a:ea typeface="ＭＳ Ｐゴシック" pitchFamily="34" charset="-128"/>
            </a:endParaRPr>
          </a:p>
          <a:p>
            <a:pPr marL="176193" indent="-176193"/>
            <a:endParaRPr lang="en-US" sz="1400" b="0" dirty="0" smtClean="0">
              <a:solidFill>
                <a:schemeClr val="tx1"/>
              </a:solidFill>
            </a:endParaRPr>
          </a:p>
        </p:txBody>
      </p:sp>
      <p:sp>
        <p:nvSpPr>
          <p:cNvPr id="22" name="Slide Number Placeholder 2"/>
          <p:cNvSpPr>
            <a:spLocks noGrp="1"/>
          </p:cNvSpPr>
          <p:nvPr>
            <p:ph type="sldNum" sz="quarter" idx="4294967295"/>
          </p:nvPr>
        </p:nvSpPr>
        <p:spPr>
          <a:xfrm>
            <a:off x="8763000" y="6492875"/>
            <a:ext cx="381000" cy="365125"/>
          </a:xfrm>
          <a:prstGeom prst="rect">
            <a:avLst/>
          </a:prstGeom>
        </p:spPr>
        <p:txBody>
          <a:bodyPr lIns="91429" tIns="45714" rIns="91429" bIns="45714"/>
          <a:lstStyle/>
          <a:p>
            <a:fld id="{68F455FD-F83C-4433-AE11-4D89943CC4D6}" type="slidenum">
              <a:rPr lang="en-US" smtClean="0"/>
              <a:pPr/>
              <a:t>29</a:t>
            </a:fld>
            <a:endParaRPr lang="en-US" dirty="0"/>
          </a:p>
        </p:txBody>
      </p:sp>
      <p:pic>
        <p:nvPicPr>
          <p:cNvPr id="4" name="Picture 22" descr="Smart Truck Logo">
            <a:hlinkClick r:id="rId2"/>
          </p:cNvPr>
          <p:cNvPicPr>
            <a:picLocks noChangeAspect="1" noChangeArrowheads="1"/>
          </p:cNvPicPr>
          <p:nvPr/>
        </p:nvPicPr>
        <p:blipFill>
          <a:blip r:embed="rId3" cstate="print"/>
          <a:srcRect/>
          <a:stretch>
            <a:fillRect/>
          </a:stretch>
        </p:blipFill>
        <p:spPr bwMode="auto">
          <a:xfrm>
            <a:off x="1" y="988254"/>
            <a:ext cx="1752600" cy="586653"/>
          </a:xfrm>
          <a:prstGeom prst="rect">
            <a:avLst/>
          </a:prstGeom>
          <a:noFill/>
          <a:ln w="9525">
            <a:noFill/>
            <a:miter lim="800000"/>
            <a:headEnd/>
            <a:tailEnd/>
          </a:ln>
        </p:spPr>
      </p:pic>
      <p:pic>
        <p:nvPicPr>
          <p:cNvPr id="5" name="Picture 23"/>
          <p:cNvPicPr>
            <a:picLocks noChangeAspect="1" noChangeArrowheads="1"/>
          </p:cNvPicPr>
          <p:nvPr/>
        </p:nvPicPr>
        <p:blipFill>
          <a:blip r:embed="rId4" cstate="print"/>
          <a:srcRect t="18684" b="35640"/>
          <a:stretch>
            <a:fillRect/>
          </a:stretch>
        </p:blipFill>
        <p:spPr bwMode="auto">
          <a:xfrm>
            <a:off x="1981200" y="835854"/>
            <a:ext cx="2362200" cy="959097"/>
          </a:xfrm>
          <a:prstGeom prst="rect">
            <a:avLst/>
          </a:prstGeom>
          <a:noFill/>
          <a:ln w="9525">
            <a:noFill/>
            <a:miter lim="800000"/>
            <a:headEnd/>
            <a:tailEnd/>
          </a:ln>
        </p:spPr>
      </p:pic>
      <p:pic>
        <p:nvPicPr>
          <p:cNvPr id="6" name="Picture 6" descr="cfl3d_777cryo"/>
          <p:cNvPicPr>
            <a:picLocks noChangeAspect="1" noChangeArrowheads="1"/>
          </p:cNvPicPr>
          <p:nvPr/>
        </p:nvPicPr>
        <p:blipFill>
          <a:blip r:embed="rId5" cstate="print"/>
          <a:srcRect/>
          <a:stretch>
            <a:fillRect/>
          </a:stretch>
        </p:blipFill>
        <p:spPr bwMode="auto">
          <a:xfrm>
            <a:off x="1995284" y="1916300"/>
            <a:ext cx="2435449" cy="881491"/>
          </a:xfrm>
          <a:prstGeom prst="rect">
            <a:avLst/>
          </a:prstGeom>
          <a:noFill/>
          <a:ln w="9525">
            <a:noFill/>
            <a:miter lim="800000"/>
            <a:headEnd/>
            <a:tailEnd/>
          </a:ln>
        </p:spPr>
      </p:pic>
      <p:pic>
        <p:nvPicPr>
          <p:cNvPr id="7" name="Picture 13" descr="Boeing_RGBblue_standard"/>
          <p:cNvPicPr preferRelativeResize="0">
            <a:picLocks noChangeAspect="1" noChangeArrowheads="1"/>
          </p:cNvPicPr>
          <p:nvPr/>
        </p:nvPicPr>
        <p:blipFill>
          <a:blip r:embed="rId6" cstate="print"/>
          <a:srcRect/>
          <a:stretch>
            <a:fillRect/>
          </a:stretch>
        </p:blipFill>
        <p:spPr bwMode="auto">
          <a:xfrm>
            <a:off x="0" y="2068702"/>
            <a:ext cx="1981200" cy="662545"/>
          </a:xfrm>
          <a:prstGeom prst="rect">
            <a:avLst/>
          </a:prstGeom>
          <a:noFill/>
          <a:ln w="9525">
            <a:noFill/>
            <a:miter lim="800000"/>
            <a:headEnd/>
            <a:tailEnd/>
          </a:ln>
        </p:spPr>
      </p:pic>
      <p:pic>
        <p:nvPicPr>
          <p:cNvPr id="8" name="Picture 2"/>
          <p:cNvPicPr>
            <a:picLocks noChangeAspect="1" noChangeArrowheads="1"/>
          </p:cNvPicPr>
          <p:nvPr/>
        </p:nvPicPr>
        <p:blipFill>
          <a:blip r:embed="rId7" cstate="print"/>
          <a:srcRect/>
          <a:stretch>
            <a:fillRect/>
          </a:stretch>
        </p:blipFill>
        <p:spPr bwMode="auto">
          <a:xfrm>
            <a:off x="1600200" y="3022657"/>
            <a:ext cx="2514600" cy="956733"/>
          </a:xfrm>
          <a:prstGeom prst="rect">
            <a:avLst/>
          </a:prstGeom>
          <a:noFill/>
          <a:ln w="9525">
            <a:noFill/>
            <a:miter lim="800000"/>
            <a:headEnd/>
            <a:tailEnd/>
          </a:ln>
        </p:spPr>
      </p:pic>
      <p:pic>
        <p:nvPicPr>
          <p:cNvPr id="9" name="Picture 5"/>
          <p:cNvPicPr>
            <a:picLocks noChangeAspect="1" noChangeArrowheads="1"/>
          </p:cNvPicPr>
          <p:nvPr/>
        </p:nvPicPr>
        <p:blipFill>
          <a:blip r:embed="rId8" cstate="print"/>
          <a:srcRect r="22946"/>
          <a:stretch>
            <a:fillRect/>
          </a:stretch>
        </p:blipFill>
        <p:spPr bwMode="auto">
          <a:xfrm>
            <a:off x="228600" y="2920527"/>
            <a:ext cx="1143000" cy="1135063"/>
          </a:xfrm>
          <a:prstGeom prst="rect">
            <a:avLst/>
          </a:prstGeom>
          <a:noFill/>
          <a:ln w="9525">
            <a:noFill/>
            <a:miter lim="800000"/>
            <a:headEnd/>
            <a:tailEnd/>
          </a:ln>
        </p:spPr>
      </p:pic>
      <p:grpSp>
        <p:nvGrpSpPr>
          <p:cNvPr id="10" name="Group 16"/>
          <p:cNvGrpSpPr>
            <a:grpSpLocks/>
          </p:cNvGrpSpPr>
          <p:nvPr/>
        </p:nvGrpSpPr>
        <p:grpSpPr bwMode="auto">
          <a:xfrm>
            <a:off x="1524000" y="4541980"/>
            <a:ext cx="2895600" cy="609600"/>
            <a:chOff x="0" y="0"/>
            <a:chExt cx="2568" cy="767"/>
          </a:xfrm>
        </p:grpSpPr>
        <p:pic>
          <p:nvPicPr>
            <p:cNvPr id="11" name="Picture 17"/>
            <p:cNvPicPr>
              <a:picLocks noChangeArrowheads="1"/>
            </p:cNvPicPr>
            <p:nvPr/>
          </p:nvPicPr>
          <p:blipFill>
            <a:blip r:embed="rId9" cstate="print"/>
            <a:srcRect l="26237" t="3984" r="47984" b="48648"/>
            <a:stretch>
              <a:fillRect/>
            </a:stretch>
          </p:blipFill>
          <p:spPr bwMode="auto">
            <a:xfrm>
              <a:off x="0" y="1"/>
              <a:ext cx="736" cy="766"/>
            </a:xfrm>
            <a:prstGeom prst="rect">
              <a:avLst/>
            </a:prstGeom>
            <a:noFill/>
            <a:ln w="12700">
              <a:noFill/>
              <a:miter lim="800000"/>
              <a:headEnd/>
              <a:tailEnd/>
            </a:ln>
          </p:spPr>
        </p:pic>
        <p:pic>
          <p:nvPicPr>
            <p:cNvPr id="12" name="Picture 18"/>
            <p:cNvPicPr>
              <a:picLocks noChangeArrowheads="1"/>
            </p:cNvPicPr>
            <p:nvPr/>
          </p:nvPicPr>
          <p:blipFill>
            <a:blip r:embed="rId10" cstate="print"/>
            <a:srcRect l="42816" t="23814" r="35863" b="53215"/>
            <a:stretch>
              <a:fillRect/>
            </a:stretch>
          </p:blipFill>
          <p:spPr bwMode="auto">
            <a:xfrm>
              <a:off x="744" y="0"/>
              <a:ext cx="944" cy="765"/>
            </a:xfrm>
            <a:prstGeom prst="rect">
              <a:avLst/>
            </a:prstGeom>
            <a:noFill/>
            <a:ln w="12700">
              <a:noFill/>
              <a:miter lim="800000"/>
              <a:headEnd/>
              <a:tailEnd/>
            </a:ln>
          </p:spPr>
        </p:pic>
        <p:pic>
          <p:nvPicPr>
            <p:cNvPr id="13" name="Picture 19"/>
            <p:cNvPicPr>
              <a:picLocks noChangeArrowheads="1"/>
            </p:cNvPicPr>
            <p:nvPr/>
          </p:nvPicPr>
          <p:blipFill>
            <a:blip r:embed="rId11" cstate="print"/>
            <a:srcRect l="3979" t="23817" r="60001" b="37512"/>
            <a:stretch>
              <a:fillRect/>
            </a:stretch>
          </p:blipFill>
          <p:spPr bwMode="auto">
            <a:xfrm>
              <a:off x="1697" y="29"/>
              <a:ext cx="871" cy="705"/>
            </a:xfrm>
            <a:prstGeom prst="rect">
              <a:avLst/>
            </a:prstGeom>
            <a:noFill/>
            <a:ln w="12700">
              <a:noFill/>
              <a:miter lim="800000"/>
              <a:headEnd/>
              <a:tailEnd/>
            </a:ln>
          </p:spPr>
        </p:pic>
      </p:grpSp>
      <p:pic>
        <p:nvPicPr>
          <p:cNvPr id="14" name="Picture 20"/>
          <p:cNvPicPr>
            <a:picLocks noChangeArrowheads="1"/>
          </p:cNvPicPr>
          <p:nvPr/>
        </p:nvPicPr>
        <p:blipFill>
          <a:blip r:embed="rId12" cstate="print"/>
          <a:srcRect/>
          <a:stretch>
            <a:fillRect/>
          </a:stretch>
        </p:blipFill>
        <p:spPr bwMode="auto">
          <a:xfrm>
            <a:off x="86360" y="4541981"/>
            <a:ext cx="1437640" cy="609919"/>
          </a:xfrm>
          <a:prstGeom prst="rect">
            <a:avLst/>
          </a:prstGeom>
          <a:noFill/>
          <a:ln w="12700">
            <a:noFill/>
            <a:miter lim="800000"/>
            <a:headEnd/>
            <a:tailEnd/>
          </a:ln>
        </p:spPr>
      </p:pic>
      <p:pic>
        <p:nvPicPr>
          <p:cNvPr id="15" name="Picture 2" descr="SP010_Comp_woGauges.jpg"/>
          <p:cNvPicPr>
            <a:picLocks noChangeAspect="1"/>
          </p:cNvPicPr>
          <p:nvPr/>
        </p:nvPicPr>
        <p:blipFill>
          <a:blip r:embed="rId13" cstate="print"/>
          <a:srcRect t="15686" b="17647"/>
          <a:stretch>
            <a:fillRect/>
          </a:stretch>
        </p:blipFill>
        <p:spPr bwMode="auto">
          <a:xfrm>
            <a:off x="1828800" y="5645932"/>
            <a:ext cx="2438400" cy="1066800"/>
          </a:xfrm>
          <a:prstGeom prst="rect">
            <a:avLst/>
          </a:prstGeom>
          <a:noFill/>
          <a:ln w="9525">
            <a:noFill/>
            <a:miter lim="800000"/>
            <a:headEnd/>
            <a:tailEnd/>
          </a:ln>
        </p:spPr>
      </p:pic>
      <p:pic>
        <p:nvPicPr>
          <p:cNvPr id="16" name="Picture 6" descr="GM_logo"/>
          <p:cNvPicPr>
            <a:picLocks noChangeAspect="1" noChangeArrowheads="1"/>
          </p:cNvPicPr>
          <p:nvPr/>
        </p:nvPicPr>
        <p:blipFill>
          <a:blip r:embed="rId14" cstate="print"/>
          <a:srcRect/>
          <a:stretch>
            <a:fillRect/>
          </a:stretch>
        </p:blipFill>
        <p:spPr bwMode="auto">
          <a:xfrm>
            <a:off x="465138" y="5798332"/>
            <a:ext cx="906463" cy="914400"/>
          </a:xfrm>
          <a:prstGeom prst="rect">
            <a:avLst/>
          </a:prstGeom>
          <a:solidFill>
            <a:srgbClr val="B2382C"/>
          </a:solid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Rectangle 136"/>
          <p:cNvSpPr/>
          <p:nvPr/>
        </p:nvSpPr>
        <p:spPr>
          <a:xfrm>
            <a:off x="0" y="5702301"/>
            <a:ext cx="9144000" cy="1231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endParaRPr lang="en-US"/>
          </a:p>
        </p:txBody>
      </p:sp>
      <p:sp>
        <p:nvSpPr>
          <p:cNvPr id="3" name="Title 2"/>
          <p:cNvSpPr>
            <a:spLocks noGrp="1"/>
          </p:cNvSpPr>
          <p:nvPr>
            <p:ph type="title"/>
          </p:nvPr>
        </p:nvSpPr>
        <p:spPr>
          <a:xfrm>
            <a:off x="0" y="110219"/>
            <a:ext cx="9144000" cy="598714"/>
          </a:xfrm>
        </p:spPr>
        <p:txBody>
          <a:bodyPr/>
          <a:lstStyle/>
          <a:p>
            <a:pPr>
              <a:lnSpc>
                <a:spcPct val="80000"/>
              </a:lnSpc>
            </a:pPr>
            <a:r>
              <a:rPr lang="en-US" dirty="0" smtClean="0">
                <a:latin typeface="Arial" charset="0"/>
                <a:cs typeface="Arial" charset="0"/>
              </a:rPr>
              <a:t>400 Years of Energy Use in the U.S.</a:t>
            </a:r>
            <a:br>
              <a:rPr lang="en-US" dirty="0" smtClean="0">
                <a:latin typeface="Arial" charset="0"/>
                <a:cs typeface="Arial" charset="0"/>
              </a:rPr>
            </a:br>
            <a:r>
              <a:rPr lang="en-US" b="1" i="1" dirty="0" smtClean="0">
                <a:effectLst>
                  <a:outerShdw blurRad="38100" dist="38100" dir="2700000" algn="tl">
                    <a:srgbClr val="C0C0C0"/>
                  </a:outerShdw>
                </a:effectLst>
              </a:rPr>
              <a:t> </a:t>
            </a:r>
            <a:r>
              <a:rPr lang="en-US" sz="1800" i="1" dirty="0" smtClean="0">
                <a:solidFill>
                  <a:schemeClr val="tx1"/>
                </a:solidFill>
              </a:rPr>
              <a:t>19</a:t>
            </a:r>
            <a:r>
              <a:rPr lang="en-US" sz="1800" i="1" baseline="30000" dirty="0" smtClean="0">
                <a:solidFill>
                  <a:schemeClr val="tx1"/>
                </a:solidFill>
              </a:rPr>
              <a:t>th</a:t>
            </a:r>
            <a:r>
              <a:rPr lang="en-US" sz="1800" i="1" dirty="0" smtClean="0">
                <a:solidFill>
                  <a:schemeClr val="tx1"/>
                </a:solidFill>
              </a:rPr>
              <a:t> C discoveries and 20</a:t>
            </a:r>
            <a:r>
              <a:rPr lang="en-US" sz="1800" i="1" baseline="30000" dirty="0" smtClean="0">
                <a:solidFill>
                  <a:schemeClr val="tx1"/>
                </a:solidFill>
              </a:rPr>
              <a:t>th</a:t>
            </a:r>
            <a:r>
              <a:rPr lang="en-US" sz="1800" i="1" dirty="0" smtClean="0">
                <a:solidFill>
                  <a:schemeClr val="tx1"/>
                </a:solidFill>
              </a:rPr>
              <a:t> C technologies are very much part of today’s infrastructure</a:t>
            </a:r>
            <a:endParaRPr lang="en-US" sz="1800" i="1" dirty="0">
              <a:solidFill>
                <a:schemeClr val="tx1"/>
              </a:solidFill>
            </a:endParaRPr>
          </a:p>
        </p:txBody>
      </p:sp>
      <p:sp>
        <p:nvSpPr>
          <p:cNvPr id="38" name="Rectangle 2"/>
          <p:cNvSpPr>
            <a:spLocks noChangeArrowheads="1"/>
          </p:cNvSpPr>
          <p:nvPr/>
        </p:nvSpPr>
        <p:spPr bwMode="auto">
          <a:xfrm>
            <a:off x="7822047" y="1156169"/>
            <a:ext cx="565727" cy="260537"/>
          </a:xfrm>
          <a:prstGeom prst="rect">
            <a:avLst/>
          </a:prstGeom>
          <a:solidFill>
            <a:schemeClr val="bg1"/>
          </a:solidFill>
          <a:ln w="9525">
            <a:solidFill>
              <a:schemeClr val="bg1"/>
            </a:solidFill>
            <a:miter lim="800000"/>
            <a:headEnd/>
            <a:tailEnd/>
          </a:ln>
          <a:effectLst/>
        </p:spPr>
        <p:txBody>
          <a:bodyPr wrap="none" lIns="82048" tIns="41025" rIns="82048" bIns="41025" anchor="ctr"/>
          <a:lstStyle/>
          <a:p>
            <a:endParaRPr lang="en-US"/>
          </a:p>
        </p:txBody>
      </p:sp>
      <p:sp>
        <p:nvSpPr>
          <p:cNvPr id="39" name="Rectangle 3"/>
          <p:cNvSpPr>
            <a:spLocks noChangeArrowheads="1"/>
          </p:cNvSpPr>
          <p:nvPr/>
        </p:nvSpPr>
        <p:spPr bwMode="auto">
          <a:xfrm>
            <a:off x="8126559" y="2474260"/>
            <a:ext cx="620568" cy="260537"/>
          </a:xfrm>
          <a:prstGeom prst="rect">
            <a:avLst/>
          </a:prstGeom>
          <a:solidFill>
            <a:schemeClr val="bg1"/>
          </a:solidFill>
          <a:ln w="9525">
            <a:solidFill>
              <a:schemeClr val="bg1"/>
            </a:solidFill>
            <a:miter lim="800000"/>
            <a:headEnd/>
            <a:tailEnd/>
          </a:ln>
          <a:effectLst/>
        </p:spPr>
        <p:txBody>
          <a:bodyPr wrap="none" lIns="82048" tIns="41025" rIns="82048" bIns="41025" anchor="ctr"/>
          <a:lstStyle/>
          <a:p>
            <a:endParaRPr lang="en-US"/>
          </a:p>
        </p:txBody>
      </p:sp>
      <p:sp>
        <p:nvSpPr>
          <p:cNvPr id="40" name="Rectangle 4"/>
          <p:cNvSpPr>
            <a:spLocks noChangeArrowheads="1"/>
          </p:cNvSpPr>
          <p:nvPr/>
        </p:nvSpPr>
        <p:spPr bwMode="auto">
          <a:xfrm>
            <a:off x="6419273" y="3426760"/>
            <a:ext cx="346364" cy="260537"/>
          </a:xfrm>
          <a:prstGeom prst="rect">
            <a:avLst/>
          </a:prstGeom>
          <a:solidFill>
            <a:schemeClr val="bg1"/>
          </a:solidFill>
          <a:ln w="9525">
            <a:solidFill>
              <a:schemeClr val="bg1"/>
            </a:solidFill>
            <a:miter lim="800000"/>
            <a:headEnd/>
            <a:tailEnd/>
          </a:ln>
          <a:effectLst/>
        </p:spPr>
        <p:txBody>
          <a:bodyPr wrap="none" lIns="82048" tIns="41025" rIns="82048" bIns="41025" anchor="ctr"/>
          <a:lstStyle/>
          <a:p>
            <a:endParaRPr lang="en-US"/>
          </a:p>
        </p:txBody>
      </p:sp>
      <p:sp>
        <p:nvSpPr>
          <p:cNvPr id="41" name="Rectangle 5"/>
          <p:cNvSpPr>
            <a:spLocks noChangeArrowheads="1"/>
          </p:cNvSpPr>
          <p:nvPr/>
        </p:nvSpPr>
        <p:spPr bwMode="auto">
          <a:xfrm>
            <a:off x="6788727" y="2185707"/>
            <a:ext cx="907762" cy="655544"/>
          </a:xfrm>
          <a:prstGeom prst="rect">
            <a:avLst/>
          </a:prstGeom>
          <a:solidFill>
            <a:schemeClr val="bg1"/>
          </a:solidFill>
          <a:ln w="9525">
            <a:solidFill>
              <a:schemeClr val="bg1"/>
            </a:solidFill>
            <a:miter lim="800000"/>
            <a:headEnd/>
            <a:tailEnd/>
          </a:ln>
          <a:effectLst/>
        </p:spPr>
        <p:txBody>
          <a:bodyPr wrap="none" lIns="82048" tIns="41025" rIns="82048" bIns="41025" anchor="ctr"/>
          <a:lstStyle/>
          <a:p>
            <a:endParaRPr lang="en-US"/>
          </a:p>
        </p:txBody>
      </p:sp>
      <p:sp>
        <p:nvSpPr>
          <p:cNvPr id="42" name="Rectangle 6"/>
          <p:cNvSpPr>
            <a:spLocks noChangeArrowheads="1"/>
          </p:cNvSpPr>
          <p:nvPr/>
        </p:nvSpPr>
        <p:spPr bwMode="auto">
          <a:xfrm>
            <a:off x="8472922" y="3325907"/>
            <a:ext cx="385329" cy="900673"/>
          </a:xfrm>
          <a:prstGeom prst="rect">
            <a:avLst/>
          </a:prstGeom>
          <a:solidFill>
            <a:schemeClr val="bg1"/>
          </a:solidFill>
          <a:ln w="9525">
            <a:solidFill>
              <a:schemeClr val="bg1"/>
            </a:solidFill>
            <a:miter lim="800000"/>
            <a:headEnd/>
            <a:tailEnd/>
          </a:ln>
          <a:effectLst/>
        </p:spPr>
        <p:txBody>
          <a:bodyPr wrap="none" lIns="82048" tIns="41025" rIns="82048" bIns="41025" anchor="ctr"/>
          <a:lstStyle/>
          <a:p>
            <a:endParaRPr lang="en-US"/>
          </a:p>
        </p:txBody>
      </p:sp>
      <p:sp>
        <p:nvSpPr>
          <p:cNvPr id="43" name="Rectangle 7"/>
          <p:cNvSpPr>
            <a:spLocks noChangeArrowheads="1"/>
          </p:cNvSpPr>
          <p:nvPr/>
        </p:nvSpPr>
        <p:spPr bwMode="auto">
          <a:xfrm>
            <a:off x="4994853" y="4590771"/>
            <a:ext cx="347806" cy="259136"/>
          </a:xfrm>
          <a:prstGeom prst="rect">
            <a:avLst/>
          </a:prstGeom>
          <a:solidFill>
            <a:schemeClr val="bg1"/>
          </a:solidFill>
          <a:ln w="9525">
            <a:solidFill>
              <a:schemeClr val="bg1"/>
            </a:solidFill>
            <a:miter lim="800000"/>
            <a:headEnd/>
            <a:tailEnd/>
          </a:ln>
          <a:effectLst/>
        </p:spPr>
        <p:txBody>
          <a:bodyPr wrap="none" lIns="82048" tIns="41025" rIns="82048" bIns="41025" anchor="ctr"/>
          <a:lstStyle/>
          <a:p>
            <a:endParaRPr lang="en-US"/>
          </a:p>
        </p:txBody>
      </p:sp>
      <p:grpSp>
        <p:nvGrpSpPr>
          <p:cNvPr id="2" name="Group 8"/>
          <p:cNvGrpSpPr>
            <a:grpSpLocks/>
          </p:cNvGrpSpPr>
          <p:nvPr/>
        </p:nvGrpSpPr>
        <p:grpSpPr bwMode="auto">
          <a:xfrm>
            <a:off x="-4330" y="770965"/>
            <a:ext cx="9148330" cy="4888566"/>
            <a:chOff x="-3" y="489"/>
            <a:chExt cx="6339" cy="3489"/>
          </a:xfrm>
        </p:grpSpPr>
        <p:grpSp>
          <p:nvGrpSpPr>
            <p:cNvPr id="4" name="Group 9"/>
            <p:cNvGrpSpPr>
              <a:grpSpLocks/>
            </p:cNvGrpSpPr>
            <p:nvPr/>
          </p:nvGrpSpPr>
          <p:grpSpPr bwMode="auto">
            <a:xfrm>
              <a:off x="-3" y="489"/>
              <a:ext cx="6243" cy="3489"/>
              <a:chOff x="-3" y="489"/>
              <a:chExt cx="6243" cy="3489"/>
            </a:xfrm>
          </p:grpSpPr>
          <p:pic>
            <p:nvPicPr>
              <p:cNvPr id="52" name="Picture 10"/>
              <p:cNvPicPr>
                <a:picLocks noChangeAspect="1" noChangeArrowheads="1"/>
              </p:cNvPicPr>
              <p:nvPr/>
            </p:nvPicPr>
            <p:blipFill>
              <a:blip r:embed="rId2" cstate="print"/>
              <a:srcRect l="856" t="22350" r="186" b="1826"/>
              <a:stretch>
                <a:fillRect/>
              </a:stretch>
            </p:blipFill>
            <p:spPr bwMode="auto">
              <a:xfrm>
                <a:off x="143" y="511"/>
                <a:ext cx="6043" cy="3457"/>
              </a:xfrm>
              <a:prstGeom prst="rect">
                <a:avLst/>
              </a:prstGeom>
              <a:noFill/>
              <a:ln w="9525">
                <a:noFill/>
                <a:miter lim="800000"/>
                <a:headEnd/>
                <a:tailEnd/>
              </a:ln>
              <a:effectLst/>
            </p:spPr>
          </p:pic>
          <p:sp>
            <p:nvSpPr>
              <p:cNvPr id="53" name="Rectangle 11"/>
              <p:cNvSpPr>
                <a:spLocks noChangeArrowheads="1"/>
              </p:cNvSpPr>
              <p:nvPr/>
            </p:nvSpPr>
            <p:spPr bwMode="auto">
              <a:xfrm>
                <a:off x="5420" y="771"/>
                <a:ext cx="392" cy="185"/>
              </a:xfrm>
              <a:prstGeom prst="rect">
                <a:avLst/>
              </a:prstGeom>
              <a:solidFill>
                <a:schemeClr val="bg1"/>
              </a:solidFill>
              <a:ln w="9525">
                <a:solidFill>
                  <a:schemeClr val="bg1"/>
                </a:solidFill>
                <a:miter lim="800000"/>
                <a:headEnd/>
                <a:tailEnd/>
              </a:ln>
              <a:effectLst/>
            </p:spPr>
            <p:txBody>
              <a:bodyPr wrap="none" anchor="ctr"/>
              <a:lstStyle/>
              <a:p>
                <a:endParaRPr lang="en-US"/>
              </a:p>
            </p:txBody>
          </p:sp>
          <p:sp>
            <p:nvSpPr>
              <p:cNvPr id="54" name="Rectangle 12"/>
              <p:cNvSpPr>
                <a:spLocks noChangeArrowheads="1"/>
              </p:cNvSpPr>
              <p:nvPr/>
            </p:nvSpPr>
            <p:spPr bwMode="auto">
              <a:xfrm>
                <a:off x="5631" y="1713"/>
                <a:ext cx="430" cy="185"/>
              </a:xfrm>
              <a:prstGeom prst="rect">
                <a:avLst/>
              </a:prstGeom>
              <a:solidFill>
                <a:schemeClr val="bg1"/>
              </a:solidFill>
              <a:ln w="9525">
                <a:solidFill>
                  <a:schemeClr val="bg1"/>
                </a:solidFill>
                <a:miter lim="800000"/>
                <a:headEnd/>
                <a:tailEnd/>
              </a:ln>
              <a:effectLst/>
            </p:spPr>
            <p:txBody>
              <a:bodyPr wrap="none" anchor="ctr"/>
              <a:lstStyle/>
              <a:p>
                <a:endParaRPr lang="en-US"/>
              </a:p>
            </p:txBody>
          </p:sp>
          <p:sp>
            <p:nvSpPr>
              <p:cNvPr id="55" name="Rectangle 13"/>
              <p:cNvSpPr>
                <a:spLocks noChangeArrowheads="1"/>
              </p:cNvSpPr>
              <p:nvPr/>
            </p:nvSpPr>
            <p:spPr bwMode="auto">
              <a:xfrm>
                <a:off x="4448" y="2393"/>
                <a:ext cx="240" cy="185"/>
              </a:xfrm>
              <a:prstGeom prst="rect">
                <a:avLst/>
              </a:prstGeom>
              <a:solidFill>
                <a:schemeClr val="bg1"/>
              </a:solidFill>
              <a:ln w="9525">
                <a:solidFill>
                  <a:schemeClr val="bg1"/>
                </a:solidFill>
                <a:miter lim="800000"/>
                <a:headEnd/>
                <a:tailEnd/>
              </a:ln>
              <a:effectLst/>
            </p:spPr>
            <p:txBody>
              <a:bodyPr wrap="none" anchor="ctr"/>
              <a:lstStyle/>
              <a:p>
                <a:endParaRPr lang="en-US"/>
              </a:p>
            </p:txBody>
          </p:sp>
          <p:sp>
            <p:nvSpPr>
              <p:cNvPr id="56" name="Rectangle 14"/>
              <p:cNvSpPr>
                <a:spLocks noChangeArrowheads="1"/>
              </p:cNvSpPr>
              <p:nvPr/>
            </p:nvSpPr>
            <p:spPr bwMode="auto">
              <a:xfrm>
                <a:off x="4704" y="1506"/>
                <a:ext cx="629" cy="468"/>
              </a:xfrm>
              <a:prstGeom prst="rect">
                <a:avLst/>
              </a:prstGeom>
              <a:solidFill>
                <a:schemeClr val="bg1"/>
              </a:solidFill>
              <a:ln w="9525">
                <a:solidFill>
                  <a:schemeClr val="bg1"/>
                </a:solidFill>
                <a:miter lim="800000"/>
                <a:headEnd/>
                <a:tailEnd/>
              </a:ln>
              <a:effectLst/>
            </p:spPr>
            <p:txBody>
              <a:bodyPr wrap="none" anchor="ctr"/>
              <a:lstStyle/>
              <a:p>
                <a:endParaRPr lang="en-US"/>
              </a:p>
            </p:txBody>
          </p:sp>
          <p:sp>
            <p:nvSpPr>
              <p:cNvPr id="57" name="Rectangle 15"/>
              <p:cNvSpPr>
                <a:spLocks noChangeArrowheads="1"/>
              </p:cNvSpPr>
              <p:nvPr/>
            </p:nvSpPr>
            <p:spPr bwMode="auto">
              <a:xfrm>
                <a:off x="5871" y="2320"/>
                <a:ext cx="267" cy="642"/>
              </a:xfrm>
              <a:prstGeom prst="rect">
                <a:avLst/>
              </a:prstGeom>
              <a:solidFill>
                <a:schemeClr val="bg1"/>
              </a:solidFill>
              <a:ln w="9525">
                <a:solidFill>
                  <a:schemeClr val="bg1"/>
                </a:solidFill>
                <a:miter lim="800000"/>
                <a:headEnd/>
                <a:tailEnd/>
              </a:ln>
              <a:effectLst/>
            </p:spPr>
            <p:txBody>
              <a:bodyPr wrap="none" anchor="ctr"/>
              <a:lstStyle/>
              <a:p>
                <a:endParaRPr lang="en-US"/>
              </a:p>
            </p:txBody>
          </p:sp>
          <p:sp>
            <p:nvSpPr>
              <p:cNvPr id="58" name="Rectangle 16"/>
              <p:cNvSpPr>
                <a:spLocks noChangeArrowheads="1"/>
              </p:cNvSpPr>
              <p:nvPr/>
            </p:nvSpPr>
            <p:spPr bwMode="auto">
              <a:xfrm>
                <a:off x="3461" y="3223"/>
                <a:ext cx="240" cy="185"/>
              </a:xfrm>
              <a:prstGeom prst="rect">
                <a:avLst/>
              </a:prstGeom>
              <a:solidFill>
                <a:schemeClr val="bg1"/>
              </a:solidFill>
              <a:ln w="9525">
                <a:solidFill>
                  <a:schemeClr val="bg1"/>
                </a:solidFill>
                <a:miter lim="800000"/>
                <a:headEnd/>
                <a:tailEnd/>
              </a:ln>
              <a:effectLst/>
            </p:spPr>
            <p:txBody>
              <a:bodyPr wrap="none" anchor="ctr"/>
              <a:lstStyle/>
              <a:p>
                <a:endParaRPr lang="en-US"/>
              </a:p>
            </p:txBody>
          </p:sp>
          <p:sp>
            <p:nvSpPr>
              <p:cNvPr id="62" name="Text Box 20"/>
              <p:cNvSpPr txBox="1">
                <a:spLocks noChangeArrowheads="1"/>
              </p:cNvSpPr>
              <p:nvPr/>
            </p:nvSpPr>
            <p:spPr bwMode="auto">
              <a:xfrm>
                <a:off x="5003" y="702"/>
                <a:ext cx="642" cy="198"/>
              </a:xfrm>
              <a:prstGeom prst="rect">
                <a:avLst/>
              </a:prstGeom>
              <a:solidFill>
                <a:schemeClr val="bg1"/>
              </a:solidFill>
              <a:ln w="9525">
                <a:noFill/>
                <a:miter lim="800000"/>
                <a:headEnd/>
                <a:tailEnd/>
              </a:ln>
              <a:effectLst/>
            </p:spPr>
            <p:txBody>
              <a:bodyPr wrap="none" lIns="0" tIns="0" rIns="0" bIns="0">
                <a:spAutoFit/>
              </a:bodyPr>
              <a:lstStyle/>
              <a:p>
                <a:pPr defTabSz="914501"/>
                <a:r>
                  <a:rPr lang="en-US" b="1" dirty="0">
                    <a:solidFill>
                      <a:srgbClr val="CE0045"/>
                    </a:solidFill>
                    <a:latin typeface="Arial Narrow" pitchFamily="34" charset="0"/>
                  </a:rPr>
                  <a:t>Petroleum</a:t>
                </a:r>
              </a:p>
            </p:txBody>
          </p:sp>
          <p:sp>
            <p:nvSpPr>
              <p:cNvPr id="65" name="Line 23"/>
              <p:cNvSpPr>
                <a:spLocks noChangeShapeType="1"/>
              </p:cNvSpPr>
              <p:nvPr/>
            </p:nvSpPr>
            <p:spPr bwMode="auto">
              <a:xfrm flipV="1">
                <a:off x="474" y="751"/>
                <a:ext cx="0" cy="2829"/>
              </a:xfrm>
              <a:prstGeom prst="line">
                <a:avLst/>
              </a:prstGeom>
              <a:noFill/>
              <a:ln w="19050">
                <a:solidFill>
                  <a:schemeClr val="tx1"/>
                </a:solidFill>
                <a:round/>
                <a:headEnd/>
                <a:tailEnd/>
              </a:ln>
              <a:effectLst/>
            </p:spPr>
            <p:txBody>
              <a:bodyPr/>
              <a:lstStyle/>
              <a:p>
                <a:endParaRPr lang="en-US"/>
              </a:p>
            </p:txBody>
          </p:sp>
          <p:sp>
            <p:nvSpPr>
              <p:cNvPr id="66" name="Rectangle 24"/>
              <p:cNvSpPr>
                <a:spLocks noChangeArrowheads="1"/>
              </p:cNvSpPr>
              <p:nvPr/>
            </p:nvSpPr>
            <p:spPr bwMode="auto">
              <a:xfrm>
                <a:off x="154" y="3690"/>
                <a:ext cx="6086" cy="288"/>
              </a:xfrm>
              <a:prstGeom prst="rect">
                <a:avLst/>
              </a:prstGeom>
              <a:solidFill>
                <a:schemeClr val="bg1"/>
              </a:solidFill>
              <a:ln w="9525">
                <a:solidFill>
                  <a:schemeClr val="bg1"/>
                </a:solidFill>
                <a:miter lim="800000"/>
                <a:headEnd/>
                <a:tailEnd/>
              </a:ln>
              <a:effectLst/>
            </p:spPr>
            <p:txBody>
              <a:bodyPr wrap="none" anchor="ctr"/>
              <a:lstStyle/>
              <a:p>
                <a:endParaRPr lang="en-US"/>
              </a:p>
            </p:txBody>
          </p:sp>
          <p:sp>
            <p:nvSpPr>
              <p:cNvPr id="67" name="Text Box 25"/>
              <p:cNvSpPr txBox="1">
                <a:spLocks noChangeArrowheads="1"/>
              </p:cNvSpPr>
              <p:nvPr/>
            </p:nvSpPr>
            <p:spPr bwMode="auto">
              <a:xfrm>
                <a:off x="494" y="3682"/>
                <a:ext cx="483" cy="264"/>
              </a:xfrm>
              <a:prstGeom prst="rect">
                <a:avLst/>
              </a:prstGeom>
              <a:noFill/>
              <a:ln w="9525">
                <a:noFill/>
                <a:miter lim="800000"/>
                <a:headEnd/>
                <a:tailEnd/>
              </a:ln>
              <a:effectLst/>
            </p:spPr>
            <p:txBody>
              <a:bodyPr wrap="none" lIns="91429" tIns="45715" rIns="91429" bIns="45715">
                <a:spAutoFit/>
              </a:bodyPr>
              <a:lstStyle/>
              <a:p>
                <a:pPr defTabSz="914501"/>
                <a:r>
                  <a:rPr lang="en-US" b="1" dirty="0">
                    <a:solidFill>
                      <a:schemeClr val="tx1"/>
                    </a:solidFill>
                  </a:rPr>
                  <a:t>1650</a:t>
                </a:r>
              </a:p>
            </p:txBody>
          </p:sp>
          <p:sp>
            <p:nvSpPr>
              <p:cNvPr id="68" name="Text Box 26"/>
              <p:cNvSpPr txBox="1">
                <a:spLocks noChangeArrowheads="1"/>
              </p:cNvSpPr>
              <p:nvPr/>
            </p:nvSpPr>
            <p:spPr bwMode="auto">
              <a:xfrm>
                <a:off x="1239" y="3682"/>
                <a:ext cx="483" cy="264"/>
              </a:xfrm>
              <a:prstGeom prst="rect">
                <a:avLst/>
              </a:prstGeom>
              <a:noFill/>
              <a:ln w="9525">
                <a:noFill/>
                <a:miter lim="800000"/>
                <a:headEnd/>
                <a:tailEnd/>
              </a:ln>
              <a:effectLst/>
            </p:spPr>
            <p:txBody>
              <a:bodyPr wrap="none" lIns="91429" tIns="45715" rIns="91429" bIns="45715">
                <a:spAutoFit/>
              </a:bodyPr>
              <a:lstStyle/>
              <a:p>
                <a:pPr defTabSz="914501"/>
                <a:r>
                  <a:rPr lang="en-US" b="1" dirty="0">
                    <a:solidFill>
                      <a:schemeClr val="tx1"/>
                    </a:solidFill>
                  </a:rPr>
                  <a:t>1700</a:t>
                </a:r>
              </a:p>
            </p:txBody>
          </p:sp>
          <p:sp>
            <p:nvSpPr>
              <p:cNvPr id="69" name="Text Box 27"/>
              <p:cNvSpPr txBox="1">
                <a:spLocks noChangeArrowheads="1"/>
              </p:cNvSpPr>
              <p:nvPr/>
            </p:nvSpPr>
            <p:spPr bwMode="auto">
              <a:xfrm>
                <a:off x="1985" y="3682"/>
                <a:ext cx="483" cy="264"/>
              </a:xfrm>
              <a:prstGeom prst="rect">
                <a:avLst/>
              </a:prstGeom>
              <a:noFill/>
              <a:ln w="9525">
                <a:noFill/>
                <a:miter lim="800000"/>
                <a:headEnd/>
                <a:tailEnd/>
              </a:ln>
              <a:effectLst/>
            </p:spPr>
            <p:txBody>
              <a:bodyPr wrap="none" lIns="91429" tIns="45715" rIns="91429" bIns="45715">
                <a:spAutoFit/>
              </a:bodyPr>
              <a:lstStyle/>
              <a:p>
                <a:pPr defTabSz="914501"/>
                <a:r>
                  <a:rPr lang="en-US" b="1" dirty="0">
                    <a:solidFill>
                      <a:schemeClr val="tx1"/>
                    </a:solidFill>
                  </a:rPr>
                  <a:t>1750</a:t>
                </a:r>
              </a:p>
            </p:txBody>
          </p:sp>
          <p:sp>
            <p:nvSpPr>
              <p:cNvPr id="70" name="Text Box 28"/>
              <p:cNvSpPr txBox="1">
                <a:spLocks noChangeArrowheads="1"/>
              </p:cNvSpPr>
              <p:nvPr/>
            </p:nvSpPr>
            <p:spPr bwMode="auto">
              <a:xfrm>
                <a:off x="2731" y="3682"/>
                <a:ext cx="483" cy="264"/>
              </a:xfrm>
              <a:prstGeom prst="rect">
                <a:avLst/>
              </a:prstGeom>
              <a:noFill/>
              <a:ln w="9525">
                <a:noFill/>
                <a:miter lim="800000"/>
                <a:headEnd/>
                <a:tailEnd/>
              </a:ln>
              <a:effectLst/>
            </p:spPr>
            <p:txBody>
              <a:bodyPr wrap="none" lIns="91429" tIns="45715" rIns="91429" bIns="45715">
                <a:spAutoFit/>
              </a:bodyPr>
              <a:lstStyle/>
              <a:p>
                <a:pPr defTabSz="914501"/>
                <a:r>
                  <a:rPr lang="en-US" b="1" dirty="0">
                    <a:solidFill>
                      <a:schemeClr val="tx1"/>
                    </a:solidFill>
                  </a:rPr>
                  <a:t>1800</a:t>
                </a:r>
              </a:p>
            </p:txBody>
          </p:sp>
          <p:sp>
            <p:nvSpPr>
              <p:cNvPr id="71" name="Text Box 29"/>
              <p:cNvSpPr txBox="1">
                <a:spLocks noChangeArrowheads="1"/>
              </p:cNvSpPr>
              <p:nvPr/>
            </p:nvSpPr>
            <p:spPr bwMode="auto">
              <a:xfrm>
                <a:off x="3476" y="3682"/>
                <a:ext cx="483" cy="264"/>
              </a:xfrm>
              <a:prstGeom prst="rect">
                <a:avLst/>
              </a:prstGeom>
              <a:noFill/>
              <a:ln w="9525">
                <a:noFill/>
                <a:miter lim="800000"/>
                <a:headEnd/>
                <a:tailEnd/>
              </a:ln>
              <a:effectLst/>
            </p:spPr>
            <p:txBody>
              <a:bodyPr wrap="none" lIns="91429" tIns="45715" rIns="91429" bIns="45715">
                <a:spAutoFit/>
              </a:bodyPr>
              <a:lstStyle/>
              <a:p>
                <a:pPr defTabSz="914501"/>
                <a:r>
                  <a:rPr lang="en-US" b="1" dirty="0">
                    <a:solidFill>
                      <a:schemeClr val="tx1"/>
                    </a:solidFill>
                  </a:rPr>
                  <a:t>1850</a:t>
                </a:r>
              </a:p>
            </p:txBody>
          </p:sp>
          <p:sp>
            <p:nvSpPr>
              <p:cNvPr id="72" name="Text Box 30"/>
              <p:cNvSpPr txBox="1">
                <a:spLocks noChangeArrowheads="1"/>
              </p:cNvSpPr>
              <p:nvPr/>
            </p:nvSpPr>
            <p:spPr bwMode="auto">
              <a:xfrm>
                <a:off x="4222" y="3682"/>
                <a:ext cx="483" cy="264"/>
              </a:xfrm>
              <a:prstGeom prst="rect">
                <a:avLst/>
              </a:prstGeom>
              <a:noFill/>
              <a:ln w="9525">
                <a:noFill/>
                <a:miter lim="800000"/>
                <a:headEnd/>
                <a:tailEnd/>
              </a:ln>
              <a:effectLst/>
            </p:spPr>
            <p:txBody>
              <a:bodyPr wrap="none" lIns="91429" tIns="45715" rIns="91429" bIns="45715">
                <a:spAutoFit/>
              </a:bodyPr>
              <a:lstStyle/>
              <a:p>
                <a:pPr defTabSz="914501"/>
                <a:r>
                  <a:rPr lang="en-US" b="1" dirty="0">
                    <a:solidFill>
                      <a:schemeClr val="tx1"/>
                    </a:solidFill>
                  </a:rPr>
                  <a:t>1900</a:t>
                </a:r>
              </a:p>
            </p:txBody>
          </p:sp>
          <p:sp>
            <p:nvSpPr>
              <p:cNvPr id="73" name="Text Box 31"/>
              <p:cNvSpPr txBox="1">
                <a:spLocks noChangeArrowheads="1"/>
              </p:cNvSpPr>
              <p:nvPr/>
            </p:nvSpPr>
            <p:spPr bwMode="auto">
              <a:xfrm>
                <a:off x="4968" y="3682"/>
                <a:ext cx="483" cy="264"/>
              </a:xfrm>
              <a:prstGeom prst="rect">
                <a:avLst/>
              </a:prstGeom>
              <a:noFill/>
              <a:ln w="9525">
                <a:noFill/>
                <a:miter lim="800000"/>
                <a:headEnd/>
                <a:tailEnd/>
              </a:ln>
              <a:effectLst/>
            </p:spPr>
            <p:txBody>
              <a:bodyPr wrap="none" lIns="91429" tIns="45715" rIns="91429" bIns="45715">
                <a:spAutoFit/>
              </a:bodyPr>
              <a:lstStyle/>
              <a:p>
                <a:pPr defTabSz="914501"/>
                <a:r>
                  <a:rPr lang="en-US" b="1" dirty="0">
                    <a:solidFill>
                      <a:schemeClr val="tx1"/>
                    </a:solidFill>
                  </a:rPr>
                  <a:t>1950</a:t>
                </a:r>
              </a:p>
            </p:txBody>
          </p:sp>
          <p:sp>
            <p:nvSpPr>
              <p:cNvPr id="74" name="Text Box 32"/>
              <p:cNvSpPr txBox="1">
                <a:spLocks noChangeArrowheads="1"/>
              </p:cNvSpPr>
              <p:nvPr/>
            </p:nvSpPr>
            <p:spPr bwMode="auto">
              <a:xfrm>
                <a:off x="5714" y="3682"/>
                <a:ext cx="483" cy="264"/>
              </a:xfrm>
              <a:prstGeom prst="rect">
                <a:avLst/>
              </a:prstGeom>
              <a:noFill/>
              <a:ln w="9525">
                <a:noFill/>
                <a:miter lim="800000"/>
                <a:headEnd/>
                <a:tailEnd/>
              </a:ln>
              <a:effectLst/>
            </p:spPr>
            <p:txBody>
              <a:bodyPr wrap="none" lIns="91429" tIns="45715" rIns="91429" bIns="45715">
                <a:spAutoFit/>
              </a:bodyPr>
              <a:lstStyle/>
              <a:p>
                <a:pPr defTabSz="914501"/>
                <a:r>
                  <a:rPr lang="en-US" b="1" dirty="0">
                    <a:solidFill>
                      <a:schemeClr val="tx1"/>
                    </a:solidFill>
                  </a:rPr>
                  <a:t>2000</a:t>
                </a:r>
              </a:p>
            </p:txBody>
          </p:sp>
          <p:sp>
            <p:nvSpPr>
              <p:cNvPr id="75" name="Rectangle 33"/>
              <p:cNvSpPr>
                <a:spLocks noChangeArrowheads="1"/>
              </p:cNvSpPr>
              <p:nvPr/>
            </p:nvSpPr>
            <p:spPr bwMode="auto">
              <a:xfrm>
                <a:off x="54" y="489"/>
                <a:ext cx="366" cy="3238"/>
              </a:xfrm>
              <a:prstGeom prst="rect">
                <a:avLst/>
              </a:prstGeom>
              <a:solidFill>
                <a:schemeClr val="bg1"/>
              </a:solidFill>
              <a:ln w="9525">
                <a:solidFill>
                  <a:schemeClr val="bg1"/>
                </a:solidFill>
                <a:miter lim="800000"/>
                <a:headEnd/>
                <a:tailEnd/>
              </a:ln>
              <a:effectLst/>
            </p:spPr>
            <p:txBody>
              <a:bodyPr wrap="none" anchor="ctr"/>
              <a:lstStyle/>
              <a:p>
                <a:endParaRPr lang="en-US"/>
              </a:p>
            </p:txBody>
          </p:sp>
          <p:sp>
            <p:nvSpPr>
              <p:cNvPr id="76" name="Rectangle 34"/>
              <p:cNvSpPr>
                <a:spLocks noChangeArrowheads="1"/>
              </p:cNvSpPr>
              <p:nvPr/>
            </p:nvSpPr>
            <p:spPr bwMode="auto">
              <a:xfrm>
                <a:off x="202" y="2772"/>
                <a:ext cx="306" cy="264"/>
              </a:xfrm>
              <a:prstGeom prst="rect">
                <a:avLst/>
              </a:prstGeom>
              <a:noFill/>
              <a:ln w="9525">
                <a:noFill/>
                <a:miter lim="800000"/>
                <a:headEnd/>
                <a:tailEnd/>
              </a:ln>
              <a:effectLst/>
            </p:spPr>
            <p:txBody>
              <a:bodyPr wrap="none" lIns="91429" tIns="45715" rIns="91429" bIns="45715">
                <a:spAutoFit/>
              </a:bodyPr>
              <a:lstStyle/>
              <a:p>
                <a:pPr defTabSz="914501"/>
                <a:r>
                  <a:rPr lang="en-US" b="1" dirty="0">
                    <a:solidFill>
                      <a:schemeClr val="tx1"/>
                    </a:solidFill>
                  </a:rPr>
                  <a:t>10</a:t>
                </a:r>
              </a:p>
            </p:txBody>
          </p:sp>
          <p:sp>
            <p:nvSpPr>
              <p:cNvPr id="77" name="Rectangle 35"/>
              <p:cNvSpPr>
                <a:spLocks noChangeArrowheads="1"/>
              </p:cNvSpPr>
              <p:nvPr/>
            </p:nvSpPr>
            <p:spPr bwMode="auto">
              <a:xfrm>
                <a:off x="202" y="2087"/>
                <a:ext cx="306" cy="264"/>
              </a:xfrm>
              <a:prstGeom prst="rect">
                <a:avLst/>
              </a:prstGeom>
              <a:noFill/>
              <a:ln w="9525">
                <a:noFill/>
                <a:miter lim="800000"/>
                <a:headEnd/>
                <a:tailEnd/>
              </a:ln>
              <a:effectLst/>
            </p:spPr>
            <p:txBody>
              <a:bodyPr wrap="none" lIns="91429" tIns="45715" rIns="91429" bIns="45715">
                <a:spAutoFit/>
              </a:bodyPr>
              <a:lstStyle/>
              <a:p>
                <a:pPr defTabSz="914501"/>
                <a:r>
                  <a:rPr lang="en-US" b="1" dirty="0">
                    <a:solidFill>
                      <a:schemeClr val="tx1"/>
                    </a:solidFill>
                  </a:rPr>
                  <a:t>20</a:t>
                </a:r>
              </a:p>
            </p:txBody>
          </p:sp>
          <p:sp>
            <p:nvSpPr>
              <p:cNvPr id="78" name="Rectangle 36"/>
              <p:cNvSpPr>
                <a:spLocks noChangeArrowheads="1"/>
              </p:cNvSpPr>
              <p:nvPr/>
            </p:nvSpPr>
            <p:spPr bwMode="auto">
              <a:xfrm>
                <a:off x="202" y="1402"/>
                <a:ext cx="306" cy="264"/>
              </a:xfrm>
              <a:prstGeom prst="rect">
                <a:avLst/>
              </a:prstGeom>
              <a:noFill/>
              <a:ln w="9525">
                <a:noFill/>
                <a:miter lim="800000"/>
                <a:headEnd/>
                <a:tailEnd/>
              </a:ln>
              <a:effectLst/>
            </p:spPr>
            <p:txBody>
              <a:bodyPr wrap="none" lIns="91429" tIns="45715" rIns="91429" bIns="45715">
                <a:spAutoFit/>
              </a:bodyPr>
              <a:lstStyle/>
              <a:p>
                <a:pPr defTabSz="914501"/>
                <a:r>
                  <a:rPr lang="en-US" b="1" dirty="0">
                    <a:solidFill>
                      <a:schemeClr val="tx1"/>
                    </a:solidFill>
                  </a:rPr>
                  <a:t>30</a:t>
                </a:r>
              </a:p>
            </p:txBody>
          </p:sp>
          <p:sp>
            <p:nvSpPr>
              <p:cNvPr id="79" name="Rectangle 37"/>
              <p:cNvSpPr>
                <a:spLocks noChangeArrowheads="1"/>
              </p:cNvSpPr>
              <p:nvPr/>
            </p:nvSpPr>
            <p:spPr bwMode="auto">
              <a:xfrm>
                <a:off x="202" y="717"/>
                <a:ext cx="306" cy="264"/>
              </a:xfrm>
              <a:prstGeom prst="rect">
                <a:avLst/>
              </a:prstGeom>
              <a:noFill/>
              <a:ln w="9525">
                <a:noFill/>
                <a:miter lim="800000"/>
                <a:headEnd/>
                <a:tailEnd/>
              </a:ln>
              <a:effectLst/>
            </p:spPr>
            <p:txBody>
              <a:bodyPr wrap="none" lIns="91429" tIns="45715" rIns="91429" bIns="45715">
                <a:spAutoFit/>
              </a:bodyPr>
              <a:lstStyle/>
              <a:p>
                <a:pPr defTabSz="914501"/>
                <a:r>
                  <a:rPr lang="en-US" b="1" dirty="0">
                    <a:solidFill>
                      <a:schemeClr val="tx1"/>
                    </a:solidFill>
                  </a:rPr>
                  <a:t>40</a:t>
                </a:r>
              </a:p>
            </p:txBody>
          </p:sp>
          <p:sp>
            <p:nvSpPr>
              <p:cNvPr id="80" name="Rectangle 38"/>
              <p:cNvSpPr>
                <a:spLocks noChangeArrowheads="1"/>
              </p:cNvSpPr>
              <p:nvPr/>
            </p:nvSpPr>
            <p:spPr bwMode="auto">
              <a:xfrm>
                <a:off x="275" y="3458"/>
                <a:ext cx="217" cy="264"/>
              </a:xfrm>
              <a:prstGeom prst="rect">
                <a:avLst/>
              </a:prstGeom>
              <a:noFill/>
              <a:ln w="9525">
                <a:noFill/>
                <a:miter lim="800000"/>
                <a:headEnd/>
                <a:tailEnd/>
              </a:ln>
              <a:effectLst/>
            </p:spPr>
            <p:txBody>
              <a:bodyPr wrap="none" lIns="91429" tIns="45715" rIns="91429" bIns="45715">
                <a:spAutoFit/>
              </a:bodyPr>
              <a:lstStyle/>
              <a:p>
                <a:pPr defTabSz="914501"/>
                <a:r>
                  <a:rPr lang="en-US" b="1" dirty="0">
                    <a:solidFill>
                      <a:schemeClr val="tx1"/>
                    </a:solidFill>
                  </a:rPr>
                  <a:t>0</a:t>
                </a:r>
              </a:p>
            </p:txBody>
          </p:sp>
          <p:sp>
            <p:nvSpPr>
              <p:cNvPr id="81" name="Rectangle 39"/>
              <p:cNvSpPr>
                <a:spLocks noChangeArrowheads="1"/>
              </p:cNvSpPr>
              <p:nvPr/>
            </p:nvSpPr>
            <p:spPr bwMode="auto">
              <a:xfrm rot="16200000">
                <a:off x="-536" y="1886"/>
                <a:ext cx="1322" cy="256"/>
              </a:xfrm>
              <a:prstGeom prst="rect">
                <a:avLst/>
              </a:prstGeom>
              <a:noFill/>
              <a:ln w="9525">
                <a:noFill/>
                <a:miter lim="800000"/>
                <a:headEnd/>
                <a:tailEnd/>
              </a:ln>
              <a:effectLst/>
            </p:spPr>
            <p:txBody>
              <a:bodyPr wrap="none" lIns="91429" tIns="45715" rIns="91429" bIns="45715">
                <a:spAutoFit/>
              </a:bodyPr>
              <a:lstStyle/>
              <a:p>
                <a:pPr defTabSz="914501"/>
                <a:r>
                  <a:rPr lang="en-US" b="1" dirty="0">
                    <a:solidFill>
                      <a:schemeClr val="tx1"/>
                    </a:solidFill>
                  </a:rPr>
                  <a:t>Quadrillion Btu</a:t>
                </a:r>
              </a:p>
            </p:txBody>
          </p:sp>
          <p:sp>
            <p:nvSpPr>
              <p:cNvPr id="82" name="Text Box 40"/>
              <p:cNvSpPr txBox="1">
                <a:spLocks noChangeArrowheads="1"/>
              </p:cNvSpPr>
              <p:nvPr/>
            </p:nvSpPr>
            <p:spPr bwMode="auto">
              <a:xfrm>
                <a:off x="559" y="725"/>
                <a:ext cx="2882" cy="264"/>
              </a:xfrm>
              <a:prstGeom prst="rect">
                <a:avLst/>
              </a:prstGeom>
              <a:noFill/>
              <a:ln w="9525">
                <a:noFill/>
                <a:miter lim="800000"/>
                <a:headEnd/>
                <a:tailEnd/>
              </a:ln>
              <a:effectLst/>
            </p:spPr>
            <p:txBody>
              <a:bodyPr wrap="square" lIns="91429" tIns="45715" rIns="91429" bIns="45715">
                <a:spAutoFit/>
              </a:bodyPr>
              <a:lstStyle/>
              <a:p>
                <a:pPr defTabSz="914501"/>
                <a:r>
                  <a:rPr lang="en-US" b="1" dirty="0">
                    <a:solidFill>
                      <a:schemeClr val="tx1"/>
                    </a:solidFill>
                    <a:latin typeface="Arial Narrow" pitchFamily="34" charset="0"/>
                  </a:rPr>
                  <a:t>U.S. Energy Consumption by Source</a:t>
                </a:r>
              </a:p>
            </p:txBody>
          </p:sp>
        </p:grpSp>
        <p:sp>
          <p:nvSpPr>
            <p:cNvPr id="46" name="Text Box 41"/>
            <p:cNvSpPr txBox="1">
              <a:spLocks noChangeArrowheads="1"/>
            </p:cNvSpPr>
            <p:nvPr/>
          </p:nvSpPr>
          <p:spPr bwMode="auto">
            <a:xfrm>
              <a:off x="3551" y="3072"/>
              <a:ext cx="361" cy="198"/>
            </a:xfrm>
            <a:prstGeom prst="rect">
              <a:avLst/>
            </a:prstGeom>
            <a:solidFill>
              <a:schemeClr val="bg1"/>
            </a:solidFill>
            <a:ln w="9525">
              <a:noFill/>
              <a:miter lim="800000"/>
              <a:headEnd/>
              <a:tailEnd/>
            </a:ln>
            <a:effectLst/>
          </p:spPr>
          <p:txBody>
            <a:bodyPr wrap="none" lIns="0" tIns="0" rIns="0" bIns="0">
              <a:spAutoFit/>
            </a:bodyPr>
            <a:lstStyle/>
            <a:p>
              <a:pPr defTabSz="914501"/>
              <a:r>
                <a:rPr lang="en-US" b="1" dirty="0">
                  <a:solidFill>
                    <a:srgbClr val="691D0B"/>
                  </a:solidFill>
                  <a:latin typeface="Arial Narrow" pitchFamily="34" charset="0"/>
                </a:rPr>
                <a:t>Wood</a:t>
              </a:r>
            </a:p>
          </p:txBody>
        </p:sp>
        <p:sp>
          <p:nvSpPr>
            <p:cNvPr id="47" name="Text Box 42"/>
            <p:cNvSpPr txBox="1">
              <a:spLocks noChangeArrowheads="1"/>
            </p:cNvSpPr>
            <p:nvPr/>
          </p:nvSpPr>
          <p:spPr bwMode="auto">
            <a:xfrm>
              <a:off x="4491" y="1653"/>
              <a:ext cx="840" cy="395"/>
            </a:xfrm>
            <a:prstGeom prst="rect">
              <a:avLst/>
            </a:prstGeom>
            <a:solidFill>
              <a:schemeClr val="bg1"/>
            </a:solidFill>
            <a:ln w="9525">
              <a:noFill/>
              <a:miter lim="800000"/>
              <a:headEnd/>
              <a:tailEnd/>
            </a:ln>
            <a:effectLst/>
          </p:spPr>
          <p:txBody>
            <a:bodyPr wrap="none" lIns="0" tIns="0" rIns="0" bIns="0">
              <a:spAutoFit/>
            </a:bodyPr>
            <a:lstStyle/>
            <a:p>
              <a:pPr defTabSz="914501"/>
              <a:r>
                <a:rPr lang="en-US" b="1" dirty="0">
                  <a:solidFill>
                    <a:srgbClr val="008000"/>
                  </a:solidFill>
                  <a:latin typeface="Arial Narrow" pitchFamily="34" charset="0"/>
                </a:rPr>
                <a:t>Hydroelectric</a:t>
              </a:r>
            </a:p>
            <a:p>
              <a:pPr defTabSz="914501"/>
              <a:r>
                <a:rPr lang="en-US" b="1" dirty="0">
                  <a:solidFill>
                    <a:srgbClr val="008000"/>
                  </a:solidFill>
                  <a:latin typeface="Arial Narrow" pitchFamily="34" charset="0"/>
                </a:rPr>
                <a:t>Power</a:t>
              </a:r>
            </a:p>
          </p:txBody>
        </p:sp>
        <p:sp>
          <p:nvSpPr>
            <p:cNvPr id="48" name="Text Box 43"/>
            <p:cNvSpPr txBox="1">
              <a:spLocks noChangeArrowheads="1"/>
            </p:cNvSpPr>
            <p:nvPr/>
          </p:nvSpPr>
          <p:spPr bwMode="auto">
            <a:xfrm>
              <a:off x="4341" y="2377"/>
              <a:ext cx="284" cy="198"/>
            </a:xfrm>
            <a:prstGeom prst="rect">
              <a:avLst/>
            </a:prstGeom>
            <a:solidFill>
              <a:schemeClr val="bg1"/>
            </a:solidFill>
            <a:ln w="9525">
              <a:noFill/>
              <a:miter lim="800000"/>
              <a:headEnd/>
              <a:tailEnd/>
            </a:ln>
            <a:effectLst/>
          </p:spPr>
          <p:txBody>
            <a:bodyPr wrap="none" lIns="0" tIns="0" rIns="0" bIns="0">
              <a:spAutoFit/>
            </a:bodyPr>
            <a:lstStyle/>
            <a:p>
              <a:pPr defTabSz="914501"/>
              <a:r>
                <a:rPr lang="en-US" b="1" dirty="0">
                  <a:solidFill>
                    <a:schemeClr val="tx1"/>
                  </a:solidFill>
                  <a:latin typeface="Arial Narrow" pitchFamily="34" charset="0"/>
                </a:rPr>
                <a:t>Coal</a:t>
              </a:r>
            </a:p>
          </p:txBody>
        </p:sp>
        <p:sp>
          <p:nvSpPr>
            <p:cNvPr id="50" name="Text Box 45"/>
            <p:cNvSpPr txBox="1">
              <a:spLocks noChangeArrowheads="1"/>
            </p:cNvSpPr>
            <p:nvPr/>
          </p:nvSpPr>
          <p:spPr bwMode="auto">
            <a:xfrm>
              <a:off x="5598" y="1652"/>
              <a:ext cx="738" cy="198"/>
            </a:xfrm>
            <a:prstGeom prst="rect">
              <a:avLst/>
            </a:prstGeom>
            <a:solidFill>
              <a:schemeClr val="bg1"/>
            </a:solidFill>
            <a:ln w="9525">
              <a:noFill/>
              <a:miter lim="800000"/>
              <a:headEnd/>
              <a:tailEnd/>
            </a:ln>
            <a:effectLst/>
          </p:spPr>
          <p:txBody>
            <a:bodyPr wrap="none" lIns="0" tIns="0" rIns="0" bIns="0">
              <a:spAutoFit/>
            </a:bodyPr>
            <a:lstStyle/>
            <a:p>
              <a:pPr defTabSz="914501"/>
              <a:r>
                <a:rPr lang="en-US" b="1" dirty="0">
                  <a:solidFill>
                    <a:srgbClr val="0033CC"/>
                  </a:solidFill>
                  <a:latin typeface="Arial Narrow" pitchFamily="34" charset="0"/>
                </a:rPr>
                <a:t>Natural Gas</a:t>
              </a:r>
            </a:p>
          </p:txBody>
        </p:sp>
        <p:sp>
          <p:nvSpPr>
            <p:cNvPr id="51" name="Text Box 46"/>
            <p:cNvSpPr txBox="1">
              <a:spLocks noChangeArrowheads="1"/>
            </p:cNvSpPr>
            <p:nvPr/>
          </p:nvSpPr>
          <p:spPr bwMode="auto">
            <a:xfrm>
              <a:off x="5766" y="2442"/>
              <a:ext cx="570" cy="494"/>
            </a:xfrm>
            <a:prstGeom prst="rect">
              <a:avLst/>
            </a:prstGeom>
            <a:solidFill>
              <a:schemeClr val="bg1"/>
            </a:solidFill>
            <a:ln w="9525">
              <a:noFill/>
              <a:miter lim="800000"/>
              <a:headEnd/>
              <a:tailEnd/>
            </a:ln>
            <a:effectLst/>
          </p:spPr>
          <p:txBody>
            <a:bodyPr lIns="0" tIns="0" rIns="0" bIns="0">
              <a:spAutoFit/>
            </a:bodyPr>
            <a:lstStyle/>
            <a:p>
              <a:pPr defTabSz="914501">
                <a:lnSpc>
                  <a:spcPts val="1800"/>
                </a:lnSpc>
              </a:pPr>
              <a:r>
                <a:rPr lang="en-US" b="1" dirty="0">
                  <a:solidFill>
                    <a:srgbClr val="800080"/>
                  </a:solidFill>
                  <a:latin typeface="Arial Narrow" pitchFamily="34" charset="0"/>
                </a:rPr>
                <a:t>Nuclear Electric Power</a:t>
              </a:r>
            </a:p>
          </p:txBody>
        </p:sp>
      </p:grpSp>
      <p:sp>
        <p:nvSpPr>
          <p:cNvPr id="83" name="Rectangle 47"/>
          <p:cNvSpPr>
            <a:spLocks noChangeArrowheads="1"/>
          </p:cNvSpPr>
          <p:nvPr/>
        </p:nvSpPr>
        <p:spPr bwMode="auto">
          <a:xfrm>
            <a:off x="101024" y="952501"/>
            <a:ext cx="528205" cy="4347043"/>
          </a:xfrm>
          <a:prstGeom prst="rect">
            <a:avLst/>
          </a:prstGeom>
          <a:solidFill>
            <a:schemeClr val="bg1"/>
          </a:solidFill>
          <a:ln w="9525">
            <a:solidFill>
              <a:schemeClr val="bg1"/>
            </a:solidFill>
            <a:miter lim="800000"/>
            <a:headEnd/>
            <a:tailEnd/>
          </a:ln>
          <a:effectLst/>
        </p:spPr>
        <p:txBody>
          <a:bodyPr wrap="none" lIns="82048" tIns="41025" rIns="82048" bIns="41025" anchor="ctr"/>
          <a:lstStyle/>
          <a:p>
            <a:endParaRPr lang="en-US"/>
          </a:p>
        </p:txBody>
      </p:sp>
      <p:grpSp>
        <p:nvGrpSpPr>
          <p:cNvPr id="5" name="Group 48"/>
          <p:cNvGrpSpPr>
            <a:grpSpLocks/>
          </p:cNvGrpSpPr>
          <p:nvPr/>
        </p:nvGrpSpPr>
        <p:grpSpPr bwMode="auto">
          <a:xfrm>
            <a:off x="-4330" y="1080528"/>
            <a:ext cx="737466" cy="4209210"/>
            <a:chOff x="-3" y="717"/>
            <a:chExt cx="511" cy="3005"/>
          </a:xfrm>
        </p:grpSpPr>
        <p:sp>
          <p:nvSpPr>
            <p:cNvPr id="85" name="Line 49"/>
            <p:cNvSpPr>
              <a:spLocks noChangeShapeType="1"/>
            </p:cNvSpPr>
            <p:nvPr/>
          </p:nvSpPr>
          <p:spPr bwMode="auto">
            <a:xfrm flipV="1">
              <a:off x="474" y="751"/>
              <a:ext cx="0" cy="2829"/>
            </a:xfrm>
            <a:prstGeom prst="line">
              <a:avLst/>
            </a:prstGeom>
            <a:noFill/>
            <a:ln w="19050">
              <a:solidFill>
                <a:schemeClr val="tx1"/>
              </a:solidFill>
              <a:round/>
              <a:headEnd/>
              <a:tailEnd/>
            </a:ln>
            <a:effectLst/>
          </p:spPr>
          <p:txBody>
            <a:bodyPr/>
            <a:lstStyle/>
            <a:p>
              <a:endParaRPr lang="en-US"/>
            </a:p>
          </p:txBody>
        </p:sp>
        <p:sp>
          <p:nvSpPr>
            <p:cNvPr id="87" name="Rectangle 51"/>
            <p:cNvSpPr>
              <a:spLocks noChangeArrowheads="1"/>
            </p:cNvSpPr>
            <p:nvPr/>
          </p:nvSpPr>
          <p:spPr bwMode="auto">
            <a:xfrm>
              <a:off x="202" y="2772"/>
              <a:ext cx="306" cy="264"/>
            </a:xfrm>
            <a:prstGeom prst="rect">
              <a:avLst/>
            </a:prstGeom>
            <a:noFill/>
            <a:ln w="9525">
              <a:noFill/>
              <a:miter lim="800000"/>
              <a:headEnd/>
              <a:tailEnd/>
            </a:ln>
            <a:effectLst/>
          </p:spPr>
          <p:txBody>
            <a:bodyPr wrap="none" lIns="91429" tIns="45715" rIns="91429" bIns="45715">
              <a:spAutoFit/>
            </a:bodyPr>
            <a:lstStyle/>
            <a:p>
              <a:pPr defTabSz="914501"/>
              <a:r>
                <a:rPr lang="en-US" b="1" dirty="0">
                  <a:solidFill>
                    <a:schemeClr val="tx1"/>
                  </a:solidFill>
                </a:rPr>
                <a:t>10</a:t>
              </a:r>
            </a:p>
          </p:txBody>
        </p:sp>
        <p:sp>
          <p:nvSpPr>
            <p:cNvPr id="88" name="Rectangle 52"/>
            <p:cNvSpPr>
              <a:spLocks noChangeArrowheads="1"/>
            </p:cNvSpPr>
            <p:nvPr/>
          </p:nvSpPr>
          <p:spPr bwMode="auto">
            <a:xfrm>
              <a:off x="202" y="2087"/>
              <a:ext cx="306" cy="264"/>
            </a:xfrm>
            <a:prstGeom prst="rect">
              <a:avLst/>
            </a:prstGeom>
            <a:noFill/>
            <a:ln w="9525">
              <a:noFill/>
              <a:miter lim="800000"/>
              <a:headEnd/>
              <a:tailEnd/>
            </a:ln>
            <a:effectLst/>
          </p:spPr>
          <p:txBody>
            <a:bodyPr wrap="none" lIns="91429" tIns="45715" rIns="91429" bIns="45715">
              <a:spAutoFit/>
            </a:bodyPr>
            <a:lstStyle/>
            <a:p>
              <a:pPr defTabSz="914501"/>
              <a:r>
                <a:rPr lang="en-US" b="1" dirty="0">
                  <a:solidFill>
                    <a:schemeClr val="tx1"/>
                  </a:solidFill>
                </a:rPr>
                <a:t>20</a:t>
              </a:r>
            </a:p>
          </p:txBody>
        </p:sp>
        <p:sp>
          <p:nvSpPr>
            <p:cNvPr id="89" name="Rectangle 53"/>
            <p:cNvSpPr>
              <a:spLocks noChangeArrowheads="1"/>
            </p:cNvSpPr>
            <p:nvPr/>
          </p:nvSpPr>
          <p:spPr bwMode="auto">
            <a:xfrm>
              <a:off x="202" y="1402"/>
              <a:ext cx="306" cy="264"/>
            </a:xfrm>
            <a:prstGeom prst="rect">
              <a:avLst/>
            </a:prstGeom>
            <a:noFill/>
            <a:ln w="9525">
              <a:noFill/>
              <a:miter lim="800000"/>
              <a:headEnd/>
              <a:tailEnd/>
            </a:ln>
            <a:effectLst/>
          </p:spPr>
          <p:txBody>
            <a:bodyPr wrap="none" lIns="91429" tIns="45715" rIns="91429" bIns="45715">
              <a:spAutoFit/>
            </a:bodyPr>
            <a:lstStyle/>
            <a:p>
              <a:pPr defTabSz="914501"/>
              <a:r>
                <a:rPr lang="en-US" b="1" dirty="0">
                  <a:solidFill>
                    <a:schemeClr val="tx1"/>
                  </a:solidFill>
                </a:rPr>
                <a:t>30</a:t>
              </a:r>
            </a:p>
          </p:txBody>
        </p:sp>
        <p:sp>
          <p:nvSpPr>
            <p:cNvPr id="90" name="Rectangle 54"/>
            <p:cNvSpPr>
              <a:spLocks noChangeArrowheads="1"/>
            </p:cNvSpPr>
            <p:nvPr/>
          </p:nvSpPr>
          <p:spPr bwMode="auto">
            <a:xfrm>
              <a:off x="202" y="717"/>
              <a:ext cx="306" cy="264"/>
            </a:xfrm>
            <a:prstGeom prst="rect">
              <a:avLst/>
            </a:prstGeom>
            <a:noFill/>
            <a:ln w="9525">
              <a:noFill/>
              <a:miter lim="800000"/>
              <a:headEnd/>
              <a:tailEnd/>
            </a:ln>
            <a:effectLst/>
          </p:spPr>
          <p:txBody>
            <a:bodyPr wrap="none" lIns="91429" tIns="45715" rIns="91429" bIns="45715">
              <a:spAutoFit/>
            </a:bodyPr>
            <a:lstStyle/>
            <a:p>
              <a:pPr defTabSz="914501"/>
              <a:r>
                <a:rPr lang="en-US" b="1" dirty="0">
                  <a:solidFill>
                    <a:schemeClr val="tx1"/>
                  </a:solidFill>
                </a:rPr>
                <a:t>40</a:t>
              </a:r>
            </a:p>
          </p:txBody>
        </p:sp>
        <p:sp>
          <p:nvSpPr>
            <p:cNvPr id="91" name="Rectangle 55"/>
            <p:cNvSpPr>
              <a:spLocks noChangeArrowheads="1"/>
            </p:cNvSpPr>
            <p:nvPr/>
          </p:nvSpPr>
          <p:spPr bwMode="auto">
            <a:xfrm>
              <a:off x="275" y="3458"/>
              <a:ext cx="217" cy="264"/>
            </a:xfrm>
            <a:prstGeom prst="rect">
              <a:avLst/>
            </a:prstGeom>
            <a:noFill/>
            <a:ln w="9525">
              <a:noFill/>
              <a:miter lim="800000"/>
              <a:headEnd/>
              <a:tailEnd/>
            </a:ln>
            <a:effectLst/>
          </p:spPr>
          <p:txBody>
            <a:bodyPr wrap="none" lIns="91429" tIns="45715" rIns="91429" bIns="45715">
              <a:spAutoFit/>
            </a:bodyPr>
            <a:lstStyle/>
            <a:p>
              <a:pPr defTabSz="914501"/>
              <a:r>
                <a:rPr lang="en-US" b="1" dirty="0">
                  <a:solidFill>
                    <a:schemeClr val="tx1"/>
                  </a:solidFill>
                </a:rPr>
                <a:t>0</a:t>
              </a:r>
            </a:p>
          </p:txBody>
        </p:sp>
        <p:sp>
          <p:nvSpPr>
            <p:cNvPr id="92" name="Rectangle 56"/>
            <p:cNvSpPr>
              <a:spLocks noChangeArrowheads="1"/>
            </p:cNvSpPr>
            <p:nvPr/>
          </p:nvSpPr>
          <p:spPr bwMode="auto">
            <a:xfrm rot="16200000">
              <a:off x="-536" y="1886"/>
              <a:ext cx="1322" cy="256"/>
            </a:xfrm>
            <a:prstGeom prst="rect">
              <a:avLst/>
            </a:prstGeom>
            <a:noFill/>
            <a:ln w="9525">
              <a:noFill/>
              <a:miter lim="800000"/>
              <a:headEnd/>
              <a:tailEnd/>
            </a:ln>
            <a:effectLst/>
          </p:spPr>
          <p:txBody>
            <a:bodyPr wrap="none" lIns="91429" tIns="45715" rIns="91429" bIns="45715">
              <a:spAutoFit/>
            </a:bodyPr>
            <a:lstStyle/>
            <a:p>
              <a:pPr defTabSz="914501"/>
              <a:r>
                <a:rPr lang="en-US" b="1" dirty="0">
                  <a:solidFill>
                    <a:schemeClr val="tx1"/>
                  </a:solidFill>
                </a:rPr>
                <a:t>Quadrillion Btu</a:t>
              </a:r>
            </a:p>
          </p:txBody>
        </p:sp>
      </p:grpSp>
      <p:grpSp>
        <p:nvGrpSpPr>
          <p:cNvPr id="6" name="Group 70"/>
          <p:cNvGrpSpPr>
            <a:grpSpLocks/>
          </p:cNvGrpSpPr>
          <p:nvPr/>
        </p:nvGrpSpPr>
        <p:grpSpPr bwMode="auto">
          <a:xfrm>
            <a:off x="5916474" y="5176277"/>
            <a:ext cx="1287319" cy="1735511"/>
            <a:chOff x="4082" y="3641"/>
            <a:chExt cx="892" cy="1239"/>
          </a:xfrm>
        </p:grpSpPr>
        <p:sp>
          <p:nvSpPr>
            <p:cNvPr id="95" name="Line 71"/>
            <p:cNvSpPr>
              <a:spLocks noChangeShapeType="1"/>
            </p:cNvSpPr>
            <p:nvPr/>
          </p:nvSpPr>
          <p:spPr bwMode="auto">
            <a:xfrm flipV="1">
              <a:off x="4813" y="3641"/>
              <a:ext cx="122" cy="410"/>
            </a:xfrm>
            <a:prstGeom prst="line">
              <a:avLst/>
            </a:prstGeom>
            <a:noFill/>
            <a:ln w="19050">
              <a:solidFill>
                <a:schemeClr val="tx1"/>
              </a:solidFill>
              <a:prstDash val="sysDot"/>
              <a:round/>
              <a:headEnd/>
              <a:tailEnd type="stealth" w="med" len="lg"/>
            </a:ln>
            <a:effectLst/>
          </p:spPr>
          <p:txBody>
            <a:bodyPr/>
            <a:lstStyle/>
            <a:p>
              <a:endParaRPr lang="en-US"/>
            </a:p>
          </p:txBody>
        </p:sp>
        <p:pic>
          <p:nvPicPr>
            <p:cNvPr id="96" name="Picture 72" descr="powerlines1152"/>
            <p:cNvPicPr>
              <a:picLocks noChangeAspect="1" noChangeArrowheads="1"/>
            </p:cNvPicPr>
            <p:nvPr/>
          </p:nvPicPr>
          <p:blipFill>
            <a:blip r:embed="rId3" cstate="print"/>
            <a:srcRect/>
            <a:stretch>
              <a:fillRect/>
            </a:stretch>
          </p:blipFill>
          <p:spPr bwMode="auto">
            <a:xfrm>
              <a:off x="4146" y="3907"/>
              <a:ext cx="726" cy="973"/>
            </a:xfrm>
            <a:prstGeom prst="rect">
              <a:avLst/>
            </a:prstGeom>
            <a:noFill/>
            <a:ln w="12700">
              <a:solidFill>
                <a:schemeClr val="tx1"/>
              </a:solidFill>
              <a:miter lim="800000"/>
              <a:headEnd/>
              <a:tailEnd/>
            </a:ln>
          </p:spPr>
        </p:pic>
        <p:sp>
          <p:nvSpPr>
            <p:cNvPr id="97" name="Text Box 73"/>
            <p:cNvSpPr txBox="1">
              <a:spLocks noChangeArrowheads="1"/>
            </p:cNvSpPr>
            <p:nvPr/>
          </p:nvSpPr>
          <p:spPr bwMode="auto">
            <a:xfrm>
              <a:off x="4082" y="3888"/>
              <a:ext cx="892" cy="242"/>
            </a:xfrm>
            <a:prstGeom prst="rect">
              <a:avLst/>
            </a:prstGeom>
            <a:noFill/>
            <a:ln w="9525">
              <a:noFill/>
              <a:miter lim="800000"/>
              <a:headEnd/>
              <a:tailEnd/>
            </a:ln>
            <a:effectLst/>
          </p:spPr>
          <p:txBody>
            <a:bodyPr wrap="square" lIns="91429" tIns="45715" rIns="91429" bIns="45715">
              <a:spAutoFit/>
            </a:bodyPr>
            <a:lstStyle/>
            <a:p>
              <a:pPr defTabSz="914501"/>
              <a:r>
                <a:rPr lang="en-US" sz="800" dirty="0">
                  <a:solidFill>
                    <a:schemeClr val="bg1"/>
                  </a:solidFill>
                </a:rPr>
                <a:t>Rural Electrification Act, </a:t>
              </a:r>
            </a:p>
            <a:p>
              <a:pPr defTabSz="914501"/>
              <a:r>
                <a:rPr lang="en-US" sz="800" dirty="0">
                  <a:solidFill>
                    <a:schemeClr val="bg1"/>
                  </a:solidFill>
                </a:rPr>
                <a:t>1935</a:t>
              </a:r>
            </a:p>
          </p:txBody>
        </p:sp>
      </p:grpSp>
      <p:grpSp>
        <p:nvGrpSpPr>
          <p:cNvPr id="7" name="Group 89"/>
          <p:cNvGrpSpPr>
            <a:grpSpLocks/>
          </p:cNvGrpSpPr>
          <p:nvPr/>
        </p:nvGrpSpPr>
        <p:grpSpPr bwMode="auto">
          <a:xfrm>
            <a:off x="3586308" y="5176277"/>
            <a:ext cx="2216728" cy="1750919"/>
            <a:chOff x="2485" y="3641"/>
            <a:chExt cx="1536" cy="1250"/>
          </a:xfrm>
        </p:grpSpPr>
        <p:sp>
          <p:nvSpPr>
            <p:cNvPr id="107" name="Line 90"/>
            <p:cNvSpPr>
              <a:spLocks noChangeShapeType="1"/>
            </p:cNvSpPr>
            <p:nvPr/>
          </p:nvSpPr>
          <p:spPr bwMode="auto">
            <a:xfrm flipV="1">
              <a:off x="3349" y="3641"/>
              <a:ext cx="122" cy="410"/>
            </a:xfrm>
            <a:prstGeom prst="line">
              <a:avLst/>
            </a:prstGeom>
            <a:noFill/>
            <a:ln w="19050">
              <a:solidFill>
                <a:schemeClr val="tx1"/>
              </a:solidFill>
              <a:prstDash val="sysDot"/>
              <a:round/>
              <a:headEnd/>
              <a:tailEnd type="stealth" w="med" len="lg"/>
            </a:ln>
            <a:effectLst/>
          </p:spPr>
          <p:txBody>
            <a:bodyPr/>
            <a:lstStyle/>
            <a:p>
              <a:endParaRPr lang="en-US"/>
            </a:p>
          </p:txBody>
        </p:sp>
        <p:sp>
          <p:nvSpPr>
            <p:cNvPr id="108" name="Text Box 91"/>
            <p:cNvSpPr txBox="1">
              <a:spLocks noChangeArrowheads="1"/>
            </p:cNvSpPr>
            <p:nvPr/>
          </p:nvSpPr>
          <p:spPr bwMode="auto">
            <a:xfrm>
              <a:off x="2485" y="4726"/>
              <a:ext cx="1536" cy="165"/>
            </a:xfrm>
            <a:prstGeom prst="rect">
              <a:avLst/>
            </a:prstGeom>
            <a:noFill/>
            <a:ln w="9525">
              <a:noFill/>
              <a:miter lim="800000"/>
              <a:headEnd/>
              <a:tailEnd/>
            </a:ln>
            <a:effectLst/>
          </p:spPr>
          <p:txBody>
            <a:bodyPr wrap="none" lIns="91429" tIns="45715" rIns="91429" bIns="45715">
              <a:spAutoFit/>
            </a:bodyPr>
            <a:lstStyle/>
            <a:p>
              <a:pPr defTabSz="914501"/>
              <a:r>
                <a:rPr lang="en-US" sz="900" dirty="0"/>
                <a:t>Intercontinental Rail System, mid 1800s</a:t>
              </a:r>
            </a:p>
          </p:txBody>
        </p:sp>
        <p:pic>
          <p:nvPicPr>
            <p:cNvPr id="109" name="Picture 92" descr="lr_69631-steam-action"/>
            <p:cNvPicPr>
              <a:picLocks noChangeAspect="1" noChangeArrowheads="1"/>
            </p:cNvPicPr>
            <p:nvPr/>
          </p:nvPicPr>
          <p:blipFill>
            <a:blip r:embed="rId4" cstate="print"/>
            <a:srcRect/>
            <a:stretch>
              <a:fillRect/>
            </a:stretch>
          </p:blipFill>
          <p:spPr bwMode="auto">
            <a:xfrm>
              <a:off x="2729" y="3906"/>
              <a:ext cx="1076" cy="830"/>
            </a:xfrm>
            <a:prstGeom prst="rect">
              <a:avLst/>
            </a:prstGeom>
            <a:noFill/>
            <a:ln w="12700">
              <a:solidFill>
                <a:schemeClr val="tx1"/>
              </a:solidFill>
              <a:miter lim="800000"/>
              <a:headEnd/>
              <a:tailEnd/>
            </a:ln>
          </p:spPr>
        </p:pic>
      </p:grpSp>
      <p:pic>
        <p:nvPicPr>
          <p:cNvPr id="118" name="Picture 101" descr="lr_cola-scenic"/>
          <p:cNvPicPr>
            <a:picLocks noChangeAspect="1" noChangeArrowheads="1"/>
          </p:cNvPicPr>
          <p:nvPr/>
        </p:nvPicPr>
        <p:blipFill>
          <a:blip r:embed="rId5" cstate="print"/>
          <a:srcRect/>
          <a:stretch>
            <a:fillRect/>
          </a:stretch>
        </p:blipFill>
        <p:spPr bwMode="auto">
          <a:xfrm>
            <a:off x="3525694" y="5546072"/>
            <a:ext cx="2366818" cy="1166812"/>
          </a:xfrm>
          <a:prstGeom prst="rect">
            <a:avLst/>
          </a:prstGeom>
          <a:noFill/>
          <a:ln w="12700">
            <a:solidFill>
              <a:schemeClr val="tx1"/>
            </a:solidFill>
            <a:miter lim="800000"/>
            <a:headEnd/>
            <a:tailEnd/>
          </a:ln>
        </p:spPr>
      </p:pic>
      <p:grpSp>
        <p:nvGrpSpPr>
          <p:cNvPr id="8" name="Group 123"/>
          <p:cNvGrpSpPr>
            <a:grpSpLocks/>
          </p:cNvGrpSpPr>
          <p:nvPr/>
        </p:nvGrpSpPr>
        <p:grpSpPr bwMode="auto">
          <a:xfrm>
            <a:off x="1565853" y="1617010"/>
            <a:ext cx="4352636" cy="3459817"/>
            <a:chOff x="1085" y="1100"/>
            <a:chExt cx="3016" cy="2470"/>
          </a:xfrm>
        </p:grpSpPr>
        <p:sp>
          <p:nvSpPr>
            <p:cNvPr id="122" name="Line 63"/>
            <p:cNvSpPr>
              <a:spLocks noChangeShapeType="1"/>
            </p:cNvSpPr>
            <p:nvPr/>
          </p:nvSpPr>
          <p:spPr bwMode="auto">
            <a:xfrm>
              <a:off x="3126" y="2445"/>
              <a:ext cx="926" cy="0"/>
            </a:xfrm>
            <a:prstGeom prst="line">
              <a:avLst/>
            </a:prstGeom>
            <a:noFill/>
            <a:ln w="19050">
              <a:solidFill>
                <a:schemeClr val="tx1"/>
              </a:solidFill>
              <a:prstDash val="sysDot"/>
              <a:round/>
              <a:headEnd/>
              <a:tailEnd/>
            </a:ln>
            <a:effectLst/>
          </p:spPr>
          <p:txBody>
            <a:bodyPr/>
            <a:lstStyle/>
            <a:p>
              <a:endParaRPr lang="en-US"/>
            </a:p>
          </p:txBody>
        </p:sp>
        <p:grpSp>
          <p:nvGrpSpPr>
            <p:cNvPr id="9" name="Group 121"/>
            <p:cNvGrpSpPr>
              <a:grpSpLocks/>
            </p:cNvGrpSpPr>
            <p:nvPr/>
          </p:nvGrpSpPr>
          <p:grpSpPr bwMode="auto">
            <a:xfrm>
              <a:off x="1085" y="1100"/>
              <a:ext cx="3016" cy="2470"/>
              <a:chOff x="1085" y="1100"/>
              <a:chExt cx="3016" cy="2470"/>
            </a:xfrm>
          </p:grpSpPr>
          <p:grpSp>
            <p:nvGrpSpPr>
              <p:cNvPr id="10" name="Group 120"/>
              <p:cNvGrpSpPr>
                <a:grpSpLocks/>
              </p:cNvGrpSpPr>
              <p:nvPr/>
            </p:nvGrpSpPr>
            <p:grpSpPr bwMode="auto">
              <a:xfrm>
                <a:off x="2225" y="1100"/>
                <a:ext cx="1876" cy="2397"/>
                <a:chOff x="2225" y="1100"/>
                <a:chExt cx="1876" cy="2397"/>
              </a:xfrm>
            </p:grpSpPr>
            <p:sp>
              <p:nvSpPr>
                <p:cNvPr id="131" name="Line 62"/>
                <p:cNvSpPr>
                  <a:spLocks noChangeShapeType="1"/>
                </p:cNvSpPr>
                <p:nvPr/>
              </p:nvSpPr>
              <p:spPr bwMode="auto">
                <a:xfrm>
                  <a:off x="4049" y="2445"/>
                  <a:ext cx="0" cy="1052"/>
                </a:xfrm>
                <a:prstGeom prst="line">
                  <a:avLst/>
                </a:prstGeom>
                <a:noFill/>
                <a:ln w="19050">
                  <a:solidFill>
                    <a:schemeClr val="tx1"/>
                  </a:solidFill>
                  <a:prstDash val="sysDot"/>
                  <a:round/>
                  <a:headEnd/>
                  <a:tailEnd type="stealth" w="med" len="lg"/>
                </a:ln>
                <a:effectLst/>
              </p:spPr>
              <p:txBody>
                <a:bodyPr/>
                <a:lstStyle/>
                <a:p>
                  <a:endParaRPr lang="en-US"/>
                </a:p>
              </p:txBody>
            </p:sp>
            <p:pic>
              <p:nvPicPr>
                <p:cNvPr id="132" name="Picture 65" descr="bulb_e"/>
                <p:cNvPicPr>
                  <a:picLocks noChangeAspect="1" noChangeArrowheads="1"/>
                </p:cNvPicPr>
                <p:nvPr/>
              </p:nvPicPr>
              <p:blipFill>
                <a:blip r:embed="rId6" cstate="print"/>
                <a:srcRect/>
                <a:stretch>
                  <a:fillRect/>
                </a:stretch>
              </p:blipFill>
              <p:spPr bwMode="auto">
                <a:xfrm>
                  <a:off x="2275" y="1100"/>
                  <a:ext cx="854" cy="1424"/>
                </a:xfrm>
                <a:prstGeom prst="rect">
                  <a:avLst/>
                </a:prstGeom>
                <a:noFill/>
                <a:ln w="12700">
                  <a:solidFill>
                    <a:schemeClr val="tx1"/>
                  </a:solidFill>
                  <a:miter lim="800000"/>
                  <a:headEnd/>
                  <a:tailEnd/>
                </a:ln>
              </p:spPr>
            </p:pic>
            <p:sp>
              <p:nvSpPr>
                <p:cNvPr id="133" name="Text Box 66"/>
                <p:cNvSpPr txBox="1">
                  <a:spLocks noChangeArrowheads="1"/>
                </p:cNvSpPr>
                <p:nvPr/>
              </p:nvSpPr>
              <p:spPr bwMode="auto">
                <a:xfrm>
                  <a:off x="2225" y="2503"/>
                  <a:ext cx="1062" cy="319"/>
                </a:xfrm>
                <a:prstGeom prst="rect">
                  <a:avLst/>
                </a:prstGeom>
                <a:noFill/>
                <a:ln w="9525">
                  <a:noFill/>
                  <a:miter lim="800000"/>
                  <a:headEnd/>
                  <a:tailEnd/>
                </a:ln>
                <a:effectLst/>
              </p:spPr>
              <p:txBody>
                <a:bodyPr lIns="91429" tIns="45715" rIns="91429" bIns="45715">
                  <a:spAutoFit/>
                </a:bodyPr>
                <a:lstStyle/>
                <a:p>
                  <a:pPr algn="ctr" defTabSz="914501"/>
                  <a:r>
                    <a:rPr lang="en-US" sz="1100" b="1" dirty="0"/>
                    <a:t>Incandescent lamp, </a:t>
                  </a:r>
                </a:p>
                <a:p>
                  <a:pPr algn="ctr" defTabSz="914501"/>
                  <a:r>
                    <a:rPr lang="en-US" sz="1100" b="1" dirty="0"/>
                    <a:t>1870s</a:t>
                  </a:r>
                </a:p>
              </p:txBody>
            </p:sp>
            <p:sp>
              <p:nvSpPr>
                <p:cNvPr id="134" name="Text Box 69"/>
                <p:cNvSpPr txBox="1">
                  <a:spLocks noChangeArrowheads="1"/>
                </p:cNvSpPr>
                <p:nvPr/>
              </p:nvSpPr>
              <p:spPr bwMode="auto">
                <a:xfrm>
                  <a:off x="3135" y="2495"/>
                  <a:ext cx="966" cy="428"/>
                </a:xfrm>
                <a:prstGeom prst="rect">
                  <a:avLst/>
                </a:prstGeom>
                <a:noFill/>
                <a:ln w="9525">
                  <a:noFill/>
                  <a:miter lim="800000"/>
                  <a:headEnd/>
                  <a:tailEnd/>
                </a:ln>
                <a:effectLst/>
              </p:spPr>
              <p:txBody>
                <a:bodyPr lIns="91429" tIns="45715" rIns="91429" bIns="45715">
                  <a:spAutoFit/>
                </a:bodyPr>
                <a:lstStyle/>
                <a:p>
                  <a:pPr algn="ctr" defTabSz="914501"/>
                  <a:r>
                    <a:rPr lang="en-US" sz="1100" b="1" dirty="0"/>
                    <a:t>Four-stroke combustion engine, 1870s</a:t>
                  </a:r>
                </a:p>
              </p:txBody>
            </p:sp>
          </p:grpSp>
          <p:grpSp>
            <p:nvGrpSpPr>
              <p:cNvPr id="11" name="Group 119"/>
              <p:cNvGrpSpPr>
                <a:grpSpLocks/>
              </p:cNvGrpSpPr>
              <p:nvPr/>
            </p:nvGrpSpPr>
            <p:grpSpPr bwMode="auto">
              <a:xfrm>
                <a:off x="1085" y="1847"/>
                <a:ext cx="1584" cy="1723"/>
                <a:chOff x="1085" y="1847"/>
                <a:chExt cx="1584" cy="1723"/>
              </a:xfrm>
            </p:grpSpPr>
            <p:sp>
              <p:nvSpPr>
                <p:cNvPr id="126" name="Line 79"/>
                <p:cNvSpPr>
                  <a:spLocks noChangeShapeType="1"/>
                </p:cNvSpPr>
                <p:nvPr/>
              </p:nvSpPr>
              <p:spPr bwMode="auto">
                <a:xfrm>
                  <a:off x="2068" y="2890"/>
                  <a:ext cx="601" cy="0"/>
                </a:xfrm>
                <a:prstGeom prst="line">
                  <a:avLst/>
                </a:prstGeom>
                <a:noFill/>
                <a:ln w="19050">
                  <a:solidFill>
                    <a:schemeClr val="tx1"/>
                  </a:solidFill>
                  <a:prstDash val="sysDot"/>
                  <a:round/>
                  <a:headEnd/>
                  <a:tailEnd/>
                </a:ln>
                <a:effectLst/>
              </p:spPr>
              <p:txBody>
                <a:bodyPr/>
                <a:lstStyle/>
                <a:p>
                  <a:endParaRPr lang="en-US"/>
                </a:p>
              </p:txBody>
            </p:sp>
            <p:sp>
              <p:nvSpPr>
                <p:cNvPr id="127" name="Line 80"/>
                <p:cNvSpPr>
                  <a:spLocks noChangeShapeType="1"/>
                </p:cNvSpPr>
                <p:nvPr/>
              </p:nvSpPr>
              <p:spPr bwMode="auto">
                <a:xfrm>
                  <a:off x="2669" y="2890"/>
                  <a:ext cx="0" cy="608"/>
                </a:xfrm>
                <a:prstGeom prst="line">
                  <a:avLst/>
                </a:prstGeom>
                <a:noFill/>
                <a:ln w="19050">
                  <a:solidFill>
                    <a:schemeClr val="tx1"/>
                  </a:solidFill>
                  <a:prstDash val="sysDot"/>
                  <a:round/>
                  <a:headEnd/>
                  <a:tailEnd type="stealth" w="med" len="lg"/>
                </a:ln>
                <a:effectLst/>
              </p:spPr>
              <p:txBody>
                <a:bodyPr/>
                <a:lstStyle/>
                <a:p>
                  <a:endParaRPr lang="en-US"/>
                </a:p>
              </p:txBody>
            </p:sp>
            <p:grpSp>
              <p:nvGrpSpPr>
                <p:cNvPr id="12" name="Group 118"/>
                <p:cNvGrpSpPr>
                  <a:grpSpLocks/>
                </p:cNvGrpSpPr>
                <p:nvPr/>
              </p:nvGrpSpPr>
              <p:grpSpPr bwMode="auto">
                <a:xfrm>
                  <a:off x="1085" y="1847"/>
                  <a:ext cx="1114" cy="1723"/>
                  <a:chOff x="1085" y="1847"/>
                  <a:chExt cx="1114" cy="1723"/>
                </a:xfrm>
              </p:grpSpPr>
              <p:sp>
                <p:nvSpPr>
                  <p:cNvPr id="129" name="Text Box 82"/>
                  <p:cNvSpPr txBox="1">
                    <a:spLocks noChangeArrowheads="1"/>
                  </p:cNvSpPr>
                  <p:nvPr/>
                </p:nvSpPr>
                <p:spPr bwMode="auto">
                  <a:xfrm>
                    <a:off x="1251" y="3262"/>
                    <a:ext cx="793" cy="308"/>
                  </a:xfrm>
                  <a:prstGeom prst="rect">
                    <a:avLst/>
                  </a:prstGeom>
                  <a:noFill/>
                  <a:ln w="9525">
                    <a:noFill/>
                    <a:miter lim="800000"/>
                    <a:headEnd/>
                    <a:tailEnd/>
                  </a:ln>
                  <a:effectLst/>
                </p:spPr>
                <p:txBody>
                  <a:bodyPr lIns="91429" tIns="45715" rIns="91429" bIns="45715">
                    <a:spAutoFit/>
                  </a:bodyPr>
                  <a:lstStyle/>
                  <a:p>
                    <a:pPr algn="ctr" defTabSz="914501"/>
                    <a:r>
                      <a:rPr lang="en-US" sz="1100" b="1" dirty="0"/>
                      <a:t>Watt Steam Engine, 1782</a:t>
                    </a:r>
                  </a:p>
                </p:txBody>
              </p:sp>
              <p:pic>
                <p:nvPicPr>
                  <p:cNvPr id="130" name="Picture 83" descr="Watt Steam Engine"/>
                  <p:cNvPicPr>
                    <a:picLocks noChangeAspect="1" noChangeArrowheads="1"/>
                  </p:cNvPicPr>
                  <p:nvPr/>
                </p:nvPicPr>
                <p:blipFill>
                  <a:blip r:embed="rId7" cstate="print"/>
                  <a:srcRect/>
                  <a:stretch>
                    <a:fillRect/>
                  </a:stretch>
                </p:blipFill>
                <p:spPr bwMode="auto">
                  <a:xfrm>
                    <a:off x="1085" y="1847"/>
                    <a:ext cx="1114" cy="1433"/>
                  </a:xfrm>
                  <a:prstGeom prst="rect">
                    <a:avLst/>
                  </a:prstGeom>
                  <a:noFill/>
                  <a:ln w="12700">
                    <a:solidFill>
                      <a:schemeClr val="tx1"/>
                    </a:solidFill>
                    <a:miter lim="800000"/>
                    <a:headEnd/>
                    <a:tailEnd/>
                  </a:ln>
                </p:spPr>
              </p:pic>
            </p:grpSp>
          </p:grpSp>
        </p:grpSp>
      </p:grpSp>
      <p:pic>
        <p:nvPicPr>
          <p:cNvPr id="135" name="Picture 68" descr="An illustration of several key components in a typical four-stroke engine"/>
          <p:cNvPicPr>
            <a:picLocks noChangeAspect="1" noChangeArrowheads="1"/>
          </p:cNvPicPr>
          <p:nvPr/>
        </p:nvPicPr>
        <p:blipFill>
          <a:blip r:embed="rId8" cstate="print"/>
          <a:srcRect/>
          <a:stretch>
            <a:fillRect/>
          </a:stretch>
        </p:blipFill>
        <p:spPr bwMode="auto">
          <a:xfrm>
            <a:off x="4563341" y="1615608"/>
            <a:ext cx="1511012" cy="1993246"/>
          </a:xfrm>
          <a:prstGeom prst="rect">
            <a:avLst/>
          </a:prstGeom>
          <a:noFill/>
          <a:ln w="12700">
            <a:solidFill>
              <a:schemeClr val="tx1"/>
            </a:solidFill>
            <a:miter lim="800000"/>
            <a:headEnd/>
            <a:tailEnd/>
          </a:ln>
        </p:spPr>
      </p:pic>
      <p:grpSp>
        <p:nvGrpSpPr>
          <p:cNvPr id="13" name="Group 74"/>
          <p:cNvGrpSpPr>
            <a:grpSpLocks/>
          </p:cNvGrpSpPr>
          <p:nvPr/>
        </p:nvGrpSpPr>
        <p:grpSpPr bwMode="auto">
          <a:xfrm>
            <a:off x="7023389" y="5176275"/>
            <a:ext cx="2044989" cy="1749518"/>
            <a:chOff x="4849" y="3641"/>
            <a:chExt cx="1417" cy="1249"/>
          </a:xfrm>
        </p:grpSpPr>
        <p:sp>
          <p:nvSpPr>
            <p:cNvPr id="99" name="Line 75"/>
            <p:cNvSpPr>
              <a:spLocks noChangeShapeType="1"/>
            </p:cNvSpPr>
            <p:nvPr/>
          </p:nvSpPr>
          <p:spPr bwMode="auto">
            <a:xfrm flipH="1" flipV="1">
              <a:off x="5263" y="3641"/>
              <a:ext cx="102" cy="493"/>
            </a:xfrm>
            <a:prstGeom prst="line">
              <a:avLst/>
            </a:prstGeom>
            <a:noFill/>
            <a:ln w="19050">
              <a:solidFill>
                <a:schemeClr val="tx1"/>
              </a:solidFill>
              <a:prstDash val="sysDot"/>
              <a:round/>
              <a:headEnd/>
              <a:tailEnd type="stealth" w="med" len="lg"/>
            </a:ln>
            <a:effectLst/>
          </p:spPr>
          <p:txBody>
            <a:bodyPr/>
            <a:lstStyle/>
            <a:p>
              <a:endParaRPr lang="en-US"/>
            </a:p>
          </p:txBody>
        </p:sp>
        <p:sp>
          <p:nvSpPr>
            <p:cNvPr id="100" name="Text Box 76"/>
            <p:cNvSpPr txBox="1">
              <a:spLocks noChangeArrowheads="1"/>
            </p:cNvSpPr>
            <p:nvPr/>
          </p:nvSpPr>
          <p:spPr bwMode="auto">
            <a:xfrm>
              <a:off x="4849" y="4725"/>
              <a:ext cx="1417" cy="165"/>
            </a:xfrm>
            <a:prstGeom prst="rect">
              <a:avLst/>
            </a:prstGeom>
            <a:noFill/>
            <a:ln w="9525">
              <a:noFill/>
              <a:miter lim="800000"/>
              <a:headEnd/>
              <a:tailEnd/>
            </a:ln>
            <a:effectLst/>
          </p:spPr>
          <p:txBody>
            <a:bodyPr wrap="square" lIns="91429" tIns="45715" rIns="91429" bIns="45715">
              <a:spAutoFit/>
            </a:bodyPr>
            <a:lstStyle/>
            <a:p>
              <a:pPr defTabSz="914501"/>
              <a:r>
                <a:rPr lang="en-US" sz="900" dirty="0"/>
                <a:t>Eisenhower Highway System, 1956</a:t>
              </a:r>
            </a:p>
          </p:txBody>
        </p:sp>
        <p:pic>
          <p:nvPicPr>
            <p:cNvPr id="101" name="Picture 77" descr="36sign-s"/>
            <p:cNvPicPr>
              <a:picLocks noChangeAspect="1" noChangeArrowheads="1"/>
            </p:cNvPicPr>
            <p:nvPr/>
          </p:nvPicPr>
          <p:blipFill>
            <a:blip r:embed="rId9" cstate="print"/>
            <a:srcRect/>
            <a:stretch>
              <a:fillRect/>
            </a:stretch>
          </p:blipFill>
          <p:spPr bwMode="auto">
            <a:xfrm>
              <a:off x="4931" y="3906"/>
              <a:ext cx="1197" cy="827"/>
            </a:xfrm>
            <a:prstGeom prst="rect">
              <a:avLst/>
            </a:prstGeom>
            <a:noFill/>
            <a:ln w="12700">
              <a:solidFill>
                <a:schemeClr val="tx1"/>
              </a:solidFill>
              <a:miter lim="800000"/>
              <a:headEnd/>
              <a:tailEnd/>
            </a:ln>
          </p:spPr>
        </p:pic>
      </p:grpSp>
      <p:sp>
        <p:nvSpPr>
          <p:cNvPr id="84" name="Oval 83"/>
          <p:cNvSpPr/>
          <p:nvPr/>
        </p:nvSpPr>
        <p:spPr>
          <a:xfrm>
            <a:off x="8445500" y="1104901"/>
            <a:ext cx="368300" cy="2197100"/>
          </a:xfrm>
          <a:prstGeom prst="ellipse">
            <a:avLst/>
          </a:prstGeom>
          <a:solidFill>
            <a:srgbClr val="FFFF66">
              <a:alpha val="49804"/>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endParaRPr lang="en-US"/>
          </a:p>
        </p:txBody>
      </p:sp>
      <p:sp>
        <p:nvSpPr>
          <p:cNvPr id="94" name="Rectangle 93"/>
          <p:cNvSpPr/>
          <p:nvPr/>
        </p:nvSpPr>
        <p:spPr>
          <a:xfrm>
            <a:off x="4573588" y="760968"/>
            <a:ext cx="2386013" cy="923330"/>
          </a:xfrm>
          <a:prstGeom prst="rect">
            <a:avLst/>
          </a:prstGeom>
          <a:solidFill>
            <a:srgbClr val="FFFF66">
              <a:alpha val="50196"/>
            </a:srgbClr>
          </a:solidFill>
          <a:ln w="38100">
            <a:solidFill>
              <a:srgbClr val="FF0000"/>
            </a:solidFill>
          </a:ln>
        </p:spPr>
        <p:txBody>
          <a:bodyPr wrap="square" lIns="91440" tIns="91440" rIns="91440" bIns="91440">
            <a:spAutoFit/>
          </a:bodyPr>
          <a:lstStyle/>
          <a:p>
            <a:pPr algn="ctr"/>
            <a:r>
              <a:rPr lang="en-US" sz="2400" b="1" dirty="0" smtClean="0">
                <a:solidFill>
                  <a:srgbClr val="FF0000"/>
                </a:solidFill>
                <a:latin typeface="Arial Narrow" pitchFamily="34" charset="0"/>
              </a:rPr>
              <a:t>Still ~85% reliant on fossil fuels</a:t>
            </a:r>
            <a:endParaRPr lang="en-US" sz="2400" dirty="0">
              <a:solidFill>
                <a:srgbClr val="FF0000"/>
              </a:solidFill>
            </a:endParaRPr>
          </a:p>
        </p:txBody>
      </p:sp>
      <p:cxnSp>
        <p:nvCxnSpPr>
          <p:cNvPr id="93" name="Straight Arrow Connector 92"/>
          <p:cNvCxnSpPr>
            <a:stCxn id="94" idx="3"/>
            <a:endCxn id="84" idx="2"/>
          </p:cNvCxnSpPr>
          <p:nvPr/>
        </p:nvCxnSpPr>
        <p:spPr>
          <a:xfrm>
            <a:off x="6959601" y="1222633"/>
            <a:ext cx="1485899" cy="98081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9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animBg="1"/>
      <p:bldP spid="9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 y="5875676"/>
            <a:ext cx="9144000" cy="9777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endParaRPr lang="en-US"/>
          </a:p>
        </p:txBody>
      </p:sp>
      <p:sp>
        <p:nvSpPr>
          <p:cNvPr id="3" name="Content Placeholder 2"/>
          <p:cNvSpPr>
            <a:spLocks noGrp="1"/>
          </p:cNvSpPr>
          <p:nvPr>
            <p:ph idx="4294967295"/>
          </p:nvPr>
        </p:nvSpPr>
        <p:spPr>
          <a:xfrm>
            <a:off x="4343400" y="914400"/>
            <a:ext cx="4800600" cy="5486400"/>
          </a:xfrm>
          <a:prstGeom prst="rect">
            <a:avLst/>
          </a:prstGeom>
        </p:spPr>
        <p:txBody>
          <a:bodyPr>
            <a:noAutofit/>
          </a:bodyPr>
          <a:lstStyle/>
          <a:p>
            <a:pPr marL="176193" indent="-176193">
              <a:buFont typeface="Wingdings" pitchFamily="2" charset="2"/>
              <a:buChar char="§"/>
            </a:pPr>
            <a:r>
              <a:rPr lang="en-US" sz="1600" b="0" dirty="0" smtClean="0">
                <a:solidFill>
                  <a:schemeClr val="tx1"/>
                </a:solidFill>
                <a:latin typeface="Arial Narrow" pitchFamily="34" charset="0"/>
              </a:rPr>
              <a:t>Pratt and Whitney used “virtual testing” to accelerate improvements in jet engine design. New engines improve fuel burn by 12-15% ($1M per aircraft per year) and cut carbon emissions by 3,000 tons per aircraft per year while reducing other emissions 50%. </a:t>
            </a:r>
          </a:p>
          <a:p>
            <a:pPr marL="176193" indent="-176193">
              <a:buFont typeface="Wingdings" pitchFamily="2" charset="2"/>
              <a:buChar char="§"/>
            </a:pPr>
            <a:endParaRPr lang="en-US" sz="1400" b="0" dirty="0" smtClean="0">
              <a:solidFill>
                <a:schemeClr val="tx1"/>
              </a:solidFill>
              <a:latin typeface="Arial Narrow" pitchFamily="34" charset="0"/>
            </a:endParaRPr>
          </a:p>
          <a:p>
            <a:pPr marL="176193" indent="-176193">
              <a:buFont typeface="Wingdings" pitchFamily="2" charset="2"/>
              <a:buChar char="§"/>
            </a:pPr>
            <a:r>
              <a:rPr lang="en-US" sz="1600" b="0" dirty="0" smtClean="0">
                <a:solidFill>
                  <a:schemeClr val="tx1"/>
                </a:solidFill>
                <a:latin typeface="Arial Narrow" pitchFamily="34" charset="0"/>
              </a:rPr>
              <a:t>P&amp;G studied interactions of billions of atoms and created simulations to determine how submicroscopic structures impact the characteristics of the ingredients in soaps, detergents, lotions, and shampoos, accelerating the development of consumer goods, foods, and fire control materials.</a:t>
            </a:r>
          </a:p>
          <a:p>
            <a:pPr marL="176193" indent="-176193">
              <a:buFont typeface="Wingdings" pitchFamily="2" charset="2"/>
              <a:buChar char="§"/>
            </a:pPr>
            <a:endParaRPr lang="en-US" sz="1600" b="0" dirty="0" smtClean="0">
              <a:solidFill>
                <a:schemeClr val="tx1"/>
              </a:solidFill>
              <a:latin typeface="Arial Narrow" pitchFamily="34" charset="0"/>
            </a:endParaRPr>
          </a:p>
          <a:p>
            <a:pPr marL="176193" indent="-176193">
              <a:buFont typeface="Wingdings" pitchFamily="2" charset="2"/>
              <a:buChar char="§"/>
            </a:pPr>
            <a:r>
              <a:rPr lang="en-US" sz="1600" b="0" dirty="0" smtClean="0">
                <a:solidFill>
                  <a:schemeClr val="tx1"/>
                </a:solidFill>
                <a:latin typeface="Arial Narrow" pitchFamily="34" charset="0"/>
              </a:rPr>
              <a:t>Boeing simulated turbulence created by aircraft landing gear and calculated the noise caused by two cylinders placed in tandem in an air stream. Boeing expects these capabilities to contribute to the design of safe and quiet technologies. </a:t>
            </a:r>
          </a:p>
          <a:p>
            <a:pPr marL="176193" indent="-176193">
              <a:buFont typeface="Wingdings" pitchFamily="2" charset="2"/>
              <a:buChar char="§"/>
            </a:pPr>
            <a:endParaRPr lang="en-US" sz="1600" b="0" dirty="0" smtClean="0">
              <a:solidFill>
                <a:schemeClr val="tx1"/>
              </a:solidFill>
              <a:latin typeface="Arial Narrow" pitchFamily="34" charset="0"/>
            </a:endParaRPr>
          </a:p>
          <a:p>
            <a:pPr marL="176193" indent="-176193">
              <a:buFont typeface="Wingdings" pitchFamily="2" charset="2"/>
              <a:buChar char="§"/>
            </a:pPr>
            <a:r>
              <a:rPr lang="en-US" sz="1600" b="0" dirty="0" smtClean="0">
                <a:solidFill>
                  <a:schemeClr val="tx1"/>
                </a:solidFill>
                <a:latin typeface="Arial Narrow" pitchFamily="34" charset="0"/>
              </a:rPr>
              <a:t>GE Global Research simulated turbulent flows that generate aerodynamic noise during takeoff to validate the accuracy of a large eddy simulation solver. The simulations are considered by GE to be critical for developing next-generation, “green” (low-emission) aircraft.</a:t>
            </a:r>
          </a:p>
          <a:p>
            <a:pPr marL="176193" indent="-176193">
              <a:buFont typeface="Wingdings" pitchFamily="2" charset="2"/>
              <a:buChar char="§"/>
            </a:pPr>
            <a:endParaRPr lang="en-US" sz="1600" b="0" kern="0" dirty="0">
              <a:solidFill>
                <a:schemeClr val="tx1"/>
              </a:solidFill>
              <a:latin typeface="Arial Narrow" pitchFamily="34" charset="0"/>
              <a:ea typeface="ＭＳ Ｐゴシック" pitchFamily="34" charset="-128"/>
            </a:endParaRPr>
          </a:p>
        </p:txBody>
      </p:sp>
      <p:sp>
        <p:nvSpPr>
          <p:cNvPr id="16" name="Slide Number Placeholder 2"/>
          <p:cNvSpPr>
            <a:spLocks noGrp="1"/>
          </p:cNvSpPr>
          <p:nvPr>
            <p:ph type="sldNum" sz="quarter" idx="4294967295"/>
          </p:nvPr>
        </p:nvSpPr>
        <p:spPr>
          <a:xfrm>
            <a:off x="8763000" y="6492875"/>
            <a:ext cx="381000" cy="365125"/>
          </a:xfrm>
          <a:prstGeom prst="rect">
            <a:avLst/>
          </a:prstGeom>
        </p:spPr>
        <p:txBody>
          <a:bodyPr lIns="91429" tIns="45714" rIns="91429" bIns="45714"/>
          <a:lstStyle/>
          <a:p>
            <a:fld id="{68F455FD-F83C-4433-AE11-4D89943CC4D6}" type="slidenum">
              <a:rPr lang="en-US" smtClean="0"/>
              <a:pPr/>
              <a:t>30</a:t>
            </a:fld>
            <a:endParaRPr lang="en-US" dirty="0"/>
          </a:p>
        </p:txBody>
      </p:sp>
      <p:pic>
        <p:nvPicPr>
          <p:cNvPr id="9" name="Picture 5"/>
          <p:cNvPicPr>
            <a:picLocks noChangeAspect="1" noChangeArrowheads="1"/>
          </p:cNvPicPr>
          <p:nvPr/>
        </p:nvPicPr>
        <p:blipFill>
          <a:blip r:embed="rId2" cstate="print"/>
          <a:srcRect r="22946"/>
          <a:stretch>
            <a:fillRect/>
          </a:stretch>
        </p:blipFill>
        <p:spPr bwMode="auto">
          <a:xfrm>
            <a:off x="457200" y="5322626"/>
            <a:ext cx="1143000" cy="1135063"/>
          </a:xfrm>
          <a:prstGeom prst="rect">
            <a:avLst/>
          </a:prstGeom>
          <a:noFill/>
          <a:ln w="9525">
            <a:noFill/>
            <a:miter lim="800000"/>
            <a:headEnd/>
            <a:tailEnd/>
          </a:ln>
        </p:spPr>
      </p:pic>
      <p:pic>
        <p:nvPicPr>
          <p:cNvPr id="19" name="Picture 13" descr="Boeing_RGBblue_standard"/>
          <p:cNvPicPr preferRelativeResize="0">
            <a:picLocks noChangeAspect="1" noChangeArrowheads="1"/>
          </p:cNvPicPr>
          <p:nvPr/>
        </p:nvPicPr>
        <p:blipFill>
          <a:blip r:embed="rId3" cstate="print"/>
          <a:srcRect/>
          <a:stretch>
            <a:fillRect/>
          </a:stretch>
        </p:blipFill>
        <p:spPr bwMode="auto">
          <a:xfrm>
            <a:off x="76200" y="4126681"/>
            <a:ext cx="1981200" cy="662545"/>
          </a:xfrm>
          <a:prstGeom prst="rect">
            <a:avLst/>
          </a:prstGeom>
          <a:noFill/>
          <a:ln w="9525">
            <a:noFill/>
            <a:miter lim="800000"/>
            <a:headEnd/>
            <a:tailEnd/>
          </a:ln>
        </p:spPr>
      </p:pic>
      <p:pic>
        <p:nvPicPr>
          <p:cNvPr id="22" name="Picture 21" descr="Pratt-Whitney_logo.jpg"/>
          <p:cNvPicPr>
            <a:picLocks noChangeAspect="1"/>
          </p:cNvPicPr>
          <p:nvPr/>
        </p:nvPicPr>
        <p:blipFill>
          <a:blip r:embed="rId4" cstate="print"/>
          <a:srcRect l="23031"/>
          <a:stretch>
            <a:fillRect/>
          </a:stretch>
        </p:blipFill>
        <p:spPr>
          <a:xfrm>
            <a:off x="0" y="1654633"/>
            <a:ext cx="2037272" cy="533400"/>
          </a:xfrm>
          <a:prstGeom prst="rect">
            <a:avLst/>
          </a:prstGeom>
        </p:spPr>
      </p:pic>
      <p:pic>
        <p:nvPicPr>
          <p:cNvPr id="23" name="Picture 22" descr="150px-Procter_and_Gamble_Logo_svg.png"/>
          <p:cNvPicPr>
            <a:picLocks noChangeAspect="1"/>
          </p:cNvPicPr>
          <p:nvPr/>
        </p:nvPicPr>
        <p:blipFill>
          <a:blip r:embed="rId5" cstate="print"/>
          <a:stretch>
            <a:fillRect/>
          </a:stretch>
        </p:blipFill>
        <p:spPr>
          <a:xfrm>
            <a:off x="228602" y="2731826"/>
            <a:ext cx="1428751" cy="619125"/>
          </a:xfrm>
          <a:prstGeom prst="rect">
            <a:avLst/>
          </a:prstGeom>
        </p:spPr>
      </p:pic>
      <p:pic>
        <p:nvPicPr>
          <p:cNvPr id="24" name="Picture 23" descr="pratt_whitney_lg.jpg"/>
          <p:cNvPicPr>
            <a:picLocks noChangeAspect="1"/>
          </p:cNvPicPr>
          <p:nvPr/>
        </p:nvPicPr>
        <p:blipFill>
          <a:blip r:embed="rId6" cstate="print"/>
          <a:stretch>
            <a:fillRect/>
          </a:stretch>
        </p:blipFill>
        <p:spPr>
          <a:xfrm>
            <a:off x="2133601" y="1045035"/>
            <a:ext cx="2213429" cy="1143001"/>
          </a:xfrm>
          <a:prstGeom prst="rect">
            <a:avLst/>
          </a:prstGeom>
        </p:spPr>
      </p:pic>
      <p:pic>
        <p:nvPicPr>
          <p:cNvPr id="25" name="Picture 24" descr="Pratt-Whitney_logo.jpg"/>
          <p:cNvPicPr>
            <a:picLocks noChangeAspect="1"/>
          </p:cNvPicPr>
          <p:nvPr/>
        </p:nvPicPr>
        <p:blipFill>
          <a:blip r:embed="rId4" cstate="print"/>
          <a:srcRect r="77376" b="-6604"/>
          <a:stretch>
            <a:fillRect/>
          </a:stretch>
        </p:blipFill>
        <p:spPr>
          <a:xfrm>
            <a:off x="82550" y="903024"/>
            <a:ext cx="755651" cy="717550"/>
          </a:xfrm>
          <a:prstGeom prst="rect">
            <a:avLst/>
          </a:prstGeom>
        </p:spPr>
      </p:pic>
      <p:pic>
        <p:nvPicPr>
          <p:cNvPr id="27" name="Picture 26" descr="ge_global_lg.jpg"/>
          <p:cNvPicPr>
            <a:picLocks noChangeAspect="1"/>
          </p:cNvPicPr>
          <p:nvPr/>
        </p:nvPicPr>
        <p:blipFill>
          <a:blip r:embed="rId7" cstate="print"/>
          <a:stretch>
            <a:fillRect/>
          </a:stretch>
        </p:blipFill>
        <p:spPr>
          <a:xfrm>
            <a:off x="2133600" y="5398824"/>
            <a:ext cx="2209800" cy="1143000"/>
          </a:xfrm>
          <a:prstGeom prst="rect">
            <a:avLst/>
          </a:prstGeom>
        </p:spPr>
      </p:pic>
      <p:pic>
        <p:nvPicPr>
          <p:cNvPr id="28" name="Picture 27"/>
          <p:cNvPicPr>
            <a:picLocks noChangeAspect="1"/>
          </p:cNvPicPr>
          <p:nvPr/>
        </p:nvPicPr>
        <p:blipFill>
          <a:blip r:embed="rId8" cstate="print"/>
          <a:stretch>
            <a:fillRect/>
          </a:stretch>
        </p:blipFill>
        <p:spPr>
          <a:xfrm>
            <a:off x="2133601" y="3951024"/>
            <a:ext cx="2209800" cy="1066800"/>
          </a:xfrm>
          <a:prstGeom prst="rect">
            <a:avLst/>
          </a:prstGeom>
        </p:spPr>
      </p:pic>
      <p:pic>
        <p:nvPicPr>
          <p:cNvPr id="13" name="Content Placeholder 5" descr="procter_gamble_high_res.jpg"/>
          <p:cNvPicPr>
            <a:picLocks noChangeAspect="1"/>
          </p:cNvPicPr>
          <p:nvPr/>
        </p:nvPicPr>
        <p:blipFill>
          <a:blip r:embed="rId9" cstate="print"/>
          <a:srcRect l="-16671" r="-16671"/>
          <a:stretch>
            <a:fillRect/>
          </a:stretch>
        </p:blipFill>
        <p:spPr>
          <a:xfrm>
            <a:off x="1828800" y="2350826"/>
            <a:ext cx="2971800" cy="1317545"/>
          </a:xfrm>
          <a:prstGeom prst="rect">
            <a:avLst/>
          </a:prstGeom>
        </p:spPr>
      </p:pic>
      <p:sp>
        <p:nvSpPr>
          <p:cNvPr id="18" name="Title 1"/>
          <p:cNvSpPr txBox="1">
            <a:spLocks/>
          </p:cNvSpPr>
          <p:nvPr/>
        </p:nvSpPr>
        <p:spPr bwMode="auto">
          <a:xfrm>
            <a:off x="114300" y="-69850"/>
            <a:ext cx="8877300" cy="914400"/>
          </a:xfrm>
          <a:prstGeom prst="rect">
            <a:avLst/>
          </a:prstGeom>
          <a:noFill/>
          <a:ln w="9525">
            <a:noFill/>
            <a:miter lim="800000"/>
            <a:headEnd/>
            <a:tailEnd/>
          </a:ln>
        </p:spPr>
        <p:txBody>
          <a:bodyPr vert="horz" wrap="square" lIns="91429" tIns="45714" rIns="91429" bIns="45714" numCol="1" anchor="ctr" anchorCtr="0" compatLnSpc="1">
            <a:prstTxWarp prst="textNoShape">
              <a:avLst/>
            </a:prstTxWarp>
            <a:noAutofit/>
          </a:bodyPr>
          <a:lstStyle/>
          <a:p>
            <a:pPr marL="0" marR="0" lvl="0" indent="0" algn="ctr" defTabSz="914400" rtl="0" eaLnBrk="0" fontAlgn="base" latinLnBrk="0" hangingPunct="0">
              <a:lnSpc>
                <a:spcPts val="28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106636"/>
                </a:solidFill>
                <a:effectLst/>
                <a:uLnTx/>
                <a:uFillTx/>
                <a:latin typeface="Arial" pitchFamily="34" charset="0"/>
                <a:ea typeface="+mj-ea"/>
                <a:cs typeface="Arial" pitchFamily="34" charset="0"/>
              </a:rPr>
              <a:t>Computing Impacts on Society - II</a:t>
            </a:r>
            <a:endParaRPr kumimoji="0" lang="en-US" sz="2400" b="0" i="0" u="none" strike="noStrike" kern="1200" cap="none" spc="0" normalizeH="0" baseline="0" noProof="0" dirty="0">
              <a:ln>
                <a:noFill/>
              </a:ln>
              <a:solidFill>
                <a:srgbClr val="106636"/>
              </a:solidFill>
              <a:effectLst/>
              <a:uLnTx/>
              <a:uFillTx/>
              <a:latin typeface="Arial" pitchFamily="34" charset="0"/>
              <a:ea typeface="+mj-ea"/>
              <a:cs typeface="Arial" pitchFamily="34"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idx="4294967295"/>
          </p:nvPr>
        </p:nvSpPr>
        <p:spPr bwMode="auto">
          <a:xfrm>
            <a:off x="0" y="142970"/>
            <a:ext cx="9144000" cy="598487"/>
          </a:xfrm>
          <a:noFill/>
          <a:ln>
            <a:miter lim="800000"/>
            <a:headEnd/>
            <a:tailEnd/>
          </a:ln>
        </p:spPr>
        <p:txBody>
          <a:bodyPr vert="horz" wrap="square" lIns="91429" tIns="45714" rIns="91429" bIns="45714" numCol="1" anchor="t" anchorCtr="0" compatLnSpc="1">
            <a:prstTxWarp prst="textNoShape">
              <a:avLst/>
            </a:prstTxWarp>
          </a:bodyPr>
          <a:lstStyle/>
          <a:p>
            <a:r>
              <a:rPr lang="en-US" dirty="0" smtClean="0"/>
              <a:t>Atomistic Probes Impact Society</a:t>
            </a:r>
            <a:br>
              <a:rPr lang="en-US" dirty="0" smtClean="0"/>
            </a:br>
            <a:endParaRPr lang="en-US" dirty="0" smtClean="0"/>
          </a:p>
        </p:txBody>
      </p:sp>
      <p:pic>
        <p:nvPicPr>
          <p:cNvPr id="5123" name="Picture 2"/>
          <p:cNvPicPr>
            <a:picLocks noChangeAspect="1" noChangeArrowheads="1"/>
          </p:cNvPicPr>
          <p:nvPr/>
        </p:nvPicPr>
        <p:blipFill>
          <a:blip r:embed="rId2" cstate="print"/>
          <a:srcRect/>
          <a:stretch>
            <a:fillRect/>
          </a:stretch>
        </p:blipFill>
        <p:spPr bwMode="auto">
          <a:xfrm>
            <a:off x="1661899" y="1047577"/>
            <a:ext cx="1902586" cy="482840"/>
          </a:xfrm>
          <a:prstGeom prst="rect">
            <a:avLst/>
          </a:prstGeom>
          <a:noFill/>
          <a:ln w="9525">
            <a:noFill/>
            <a:miter lim="800000"/>
            <a:headEnd/>
            <a:tailEnd/>
          </a:ln>
        </p:spPr>
      </p:pic>
      <p:pic>
        <p:nvPicPr>
          <p:cNvPr id="5124" name="Picture 6"/>
          <p:cNvPicPr>
            <a:picLocks noChangeAspect="1" noChangeArrowheads="1"/>
          </p:cNvPicPr>
          <p:nvPr/>
        </p:nvPicPr>
        <p:blipFill>
          <a:blip r:embed="rId3" cstate="print"/>
          <a:srcRect/>
          <a:stretch>
            <a:fillRect/>
          </a:stretch>
        </p:blipFill>
        <p:spPr bwMode="auto">
          <a:xfrm>
            <a:off x="5219922" y="1068161"/>
            <a:ext cx="1772401" cy="425996"/>
          </a:xfrm>
          <a:prstGeom prst="rect">
            <a:avLst/>
          </a:prstGeom>
          <a:noFill/>
          <a:ln w="9525">
            <a:noFill/>
            <a:miter lim="800000"/>
            <a:headEnd/>
            <a:tailEnd/>
          </a:ln>
        </p:spPr>
      </p:pic>
      <p:pic>
        <p:nvPicPr>
          <p:cNvPr id="5125" name="Picture 9"/>
          <p:cNvPicPr>
            <a:picLocks noChangeAspect="1" noChangeArrowheads="1"/>
          </p:cNvPicPr>
          <p:nvPr/>
        </p:nvPicPr>
        <p:blipFill>
          <a:blip r:embed="rId4" cstate="print"/>
          <a:srcRect/>
          <a:stretch>
            <a:fillRect/>
          </a:stretch>
        </p:blipFill>
        <p:spPr bwMode="auto">
          <a:xfrm>
            <a:off x="1552342" y="1733672"/>
            <a:ext cx="2121701" cy="360407"/>
          </a:xfrm>
          <a:prstGeom prst="rect">
            <a:avLst/>
          </a:prstGeom>
          <a:noFill/>
          <a:ln w="9525">
            <a:noFill/>
            <a:miter lim="800000"/>
            <a:headEnd/>
            <a:tailEnd/>
          </a:ln>
        </p:spPr>
      </p:pic>
      <p:pic>
        <p:nvPicPr>
          <p:cNvPr id="5126" name="Picture 11"/>
          <p:cNvPicPr>
            <a:picLocks noChangeAspect="1" noChangeArrowheads="1"/>
          </p:cNvPicPr>
          <p:nvPr/>
        </p:nvPicPr>
        <p:blipFill>
          <a:blip r:embed="rId5" cstate="print"/>
          <a:srcRect/>
          <a:stretch>
            <a:fillRect/>
          </a:stretch>
        </p:blipFill>
        <p:spPr bwMode="auto">
          <a:xfrm>
            <a:off x="5728077" y="5134161"/>
            <a:ext cx="756091" cy="389014"/>
          </a:xfrm>
          <a:prstGeom prst="rect">
            <a:avLst/>
          </a:prstGeom>
          <a:noFill/>
          <a:ln w="9525">
            <a:noFill/>
            <a:miter lim="800000"/>
            <a:headEnd/>
            <a:tailEnd/>
          </a:ln>
        </p:spPr>
      </p:pic>
      <p:pic>
        <p:nvPicPr>
          <p:cNvPr id="5127" name="Picture 12"/>
          <p:cNvPicPr>
            <a:picLocks noChangeAspect="1" noChangeArrowheads="1"/>
          </p:cNvPicPr>
          <p:nvPr/>
        </p:nvPicPr>
        <p:blipFill>
          <a:blip r:embed="rId6" cstate="print"/>
          <a:srcRect/>
          <a:stretch>
            <a:fillRect/>
          </a:stretch>
        </p:blipFill>
        <p:spPr bwMode="auto">
          <a:xfrm>
            <a:off x="5628554" y="3176043"/>
            <a:ext cx="955136" cy="339653"/>
          </a:xfrm>
          <a:prstGeom prst="rect">
            <a:avLst/>
          </a:prstGeom>
          <a:noFill/>
          <a:ln w="9525">
            <a:noFill/>
            <a:miter lim="800000"/>
            <a:headEnd/>
            <a:tailEnd/>
          </a:ln>
        </p:spPr>
      </p:pic>
      <p:pic>
        <p:nvPicPr>
          <p:cNvPr id="5128" name="Picture 2"/>
          <p:cNvPicPr>
            <a:picLocks noChangeAspect="1" noChangeArrowheads="1"/>
          </p:cNvPicPr>
          <p:nvPr/>
        </p:nvPicPr>
        <p:blipFill>
          <a:blip r:embed="rId7" cstate="print"/>
          <a:srcRect/>
          <a:stretch>
            <a:fillRect/>
          </a:stretch>
        </p:blipFill>
        <p:spPr bwMode="auto">
          <a:xfrm rot="10800000" flipH="1" flipV="1">
            <a:off x="3690788" y="5044456"/>
            <a:ext cx="1394171" cy="553507"/>
          </a:xfrm>
          <a:prstGeom prst="rect">
            <a:avLst/>
          </a:prstGeom>
          <a:noFill/>
          <a:ln w="9525">
            <a:noFill/>
            <a:miter lim="800000"/>
            <a:headEnd/>
            <a:tailEnd/>
          </a:ln>
        </p:spPr>
      </p:pic>
      <p:pic>
        <p:nvPicPr>
          <p:cNvPr id="9" name="Picture 3"/>
          <p:cNvPicPr>
            <a:picLocks noChangeAspect="1" noChangeArrowheads="1"/>
          </p:cNvPicPr>
          <p:nvPr/>
        </p:nvPicPr>
        <p:blipFill>
          <a:blip r:embed="rId8" cstate="print"/>
          <a:srcRect/>
          <a:stretch>
            <a:fillRect/>
          </a:stretch>
        </p:blipFill>
        <p:spPr bwMode="auto">
          <a:xfrm>
            <a:off x="3924584" y="1844164"/>
            <a:ext cx="926578" cy="392731"/>
          </a:xfrm>
          <a:prstGeom prst="rect">
            <a:avLst/>
          </a:prstGeom>
          <a:noFill/>
          <a:ln w="9525">
            <a:noFill/>
            <a:miter lim="800000"/>
            <a:headEnd/>
            <a:tailEnd/>
          </a:ln>
        </p:spPr>
      </p:pic>
      <p:pic>
        <p:nvPicPr>
          <p:cNvPr id="10" name="Picture 13"/>
          <p:cNvPicPr>
            <a:picLocks noChangeAspect="1" noChangeArrowheads="1"/>
          </p:cNvPicPr>
          <p:nvPr/>
        </p:nvPicPr>
        <p:blipFill>
          <a:blip r:embed="rId9" cstate="print"/>
          <a:srcRect/>
          <a:stretch>
            <a:fillRect/>
          </a:stretch>
        </p:blipFill>
        <p:spPr bwMode="auto">
          <a:xfrm>
            <a:off x="3801734" y="974348"/>
            <a:ext cx="1172278" cy="586325"/>
          </a:xfrm>
          <a:prstGeom prst="rect">
            <a:avLst/>
          </a:prstGeom>
          <a:noFill/>
          <a:ln w="9525">
            <a:noFill/>
            <a:miter lim="800000"/>
            <a:headEnd/>
            <a:tailEnd/>
          </a:ln>
        </p:spPr>
      </p:pic>
      <p:pic>
        <p:nvPicPr>
          <p:cNvPr id="11" name="Picture 5"/>
          <p:cNvPicPr>
            <a:picLocks noChangeAspect="1" noChangeArrowheads="1"/>
          </p:cNvPicPr>
          <p:nvPr/>
        </p:nvPicPr>
        <p:blipFill>
          <a:blip r:embed="rId10" cstate="print"/>
          <a:srcRect/>
          <a:stretch>
            <a:fillRect/>
          </a:stretch>
        </p:blipFill>
        <p:spPr bwMode="auto">
          <a:xfrm>
            <a:off x="5753082" y="4426786"/>
            <a:ext cx="706080" cy="549893"/>
          </a:xfrm>
          <a:prstGeom prst="rect">
            <a:avLst/>
          </a:prstGeom>
          <a:noFill/>
          <a:ln w="9525">
            <a:noFill/>
            <a:miter lim="800000"/>
            <a:headEnd/>
            <a:tailEnd/>
          </a:ln>
        </p:spPr>
      </p:pic>
      <p:pic>
        <p:nvPicPr>
          <p:cNvPr id="12" name="Picture 5"/>
          <p:cNvPicPr>
            <a:picLocks noChangeAspect="1" noChangeArrowheads="1"/>
          </p:cNvPicPr>
          <p:nvPr/>
        </p:nvPicPr>
        <p:blipFill>
          <a:blip r:embed="rId11" cstate="print"/>
          <a:srcRect/>
          <a:stretch>
            <a:fillRect/>
          </a:stretch>
        </p:blipFill>
        <p:spPr bwMode="auto">
          <a:xfrm>
            <a:off x="270334" y="2716584"/>
            <a:ext cx="1449578" cy="528198"/>
          </a:xfrm>
          <a:prstGeom prst="rect">
            <a:avLst/>
          </a:prstGeom>
          <a:noFill/>
          <a:ln w="9525">
            <a:noFill/>
            <a:miter lim="800000"/>
            <a:headEnd/>
            <a:tailEnd/>
          </a:ln>
        </p:spPr>
      </p:pic>
      <p:pic>
        <p:nvPicPr>
          <p:cNvPr id="13" name="Picture 6"/>
          <p:cNvPicPr>
            <a:picLocks noChangeAspect="1" noChangeArrowheads="1"/>
          </p:cNvPicPr>
          <p:nvPr/>
        </p:nvPicPr>
        <p:blipFill>
          <a:blip r:embed="rId12" cstate="print"/>
          <a:srcRect/>
          <a:stretch>
            <a:fillRect/>
          </a:stretch>
        </p:blipFill>
        <p:spPr bwMode="auto">
          <a:xfrm>
            <a:off x="2129595" y="2297334"/>
            <a:ext cx="967194" cy="361785"/>
          </a:xfrm>
          <a:prstGeom prst="rect">
            <a:avLst/>
          </a:prstGeom>
          <a:noFill/>
          <a:ln w="9525">
            <a:noFill/>
            <a:miter lim="800000"/>
            <a:headEnd/>
            <a:tailEnd/>
          </a:ln>
        </p:spPr>
      </p:pic>
      <p:pic>
        <p:nvPicPr>
          <p:cNvPr id="14" name="Picture 10"/>
          <p:cNvPicPr>
            <a:picLocks noChangeAspect="1" noChangeArrowheads="1"/>
          </p:cNvPicPr>
          <p:nvPr/>
        </p:nvPicPr>
        <p:blipFill>
          <a:blip r:embed="rId13" cstate="print"/>
          <a:srcRect/>
          <a:stretch>
            <a:fillRect/>
          </a:stretch>
        </p:blipFill>
        <p:spPr bwMode="auto">
          <a:xfrm>
            <a:off x="606788" y="3418201"/>
            <a:ext cx="776670" cy="538282"/>
          </a:xfrm>
          <a:prstGeom prst="rect">
            <a:avLst/>
          </a:prstGeom>
          <a:noFill/>
          <a:ln w="9525">
            <a:noFill/>
            <a:miter lim="800000"/>
            <a:headEnd/>
            <a:tailEnd/>
          </a:ln>
        </p:spPr>
      </p:pic>
      <p:pic>
        <p:nvPicPr>
          <p:cNvPr id="15" name="Picture 2"/>
          <p:cNvPicPr>
            <a:picLocks noChangeAspect="1" noChangeArrowheads="1"/>
          </p:cNvPicPr>
          <p:nvPr/>
        </p:nvPicPr>
        <p:blipFill>
          <a:blip r:embed="rId14" cstate="print"/>
          <a:srcRect/>
          <a:stretch>
            <a:fillRect/>
          </a:stretch>
        </p:blipFill>
        <p:spPr bwMode="auto">
          <a:xfrm>
            <a:off x="607845" y="4129902"/>
            <a:ext cx="774557" cy="457761"/>
          </a:xfrm>
          <a:prstGeom prst="rect">
            <a:avLst/>
          </a:prstGeom>
          <a:noFill/>
          <a:ln w="9525">
            <a:noFill/>
            <a:miter lim="800000"/>
            <a:headEnd/>
            <a:tailEnd/>
          </a:ln>
        </p:spPr>
      </p:pic>
      <p:pic>
        <p:nvPicPr>
          <p:cNvPr id="16" name="Picture 3"/>
          <p:cNvPicPr>
            <a:picLocks noChangeAspect="1" noChangeArrowheads="1"/>
          </p:cNvPicPr>
          <p:nvPr/>
        </p:nvPicPr>
        <p:blipFill>
          <a:blip r:embed="rId15" cstate="print"/>
          <a:srcRect/>
          <a:stretch>
            <a:fillRect/>
          </a:stretch>
        </p:blipFill>
        <p:spPr bwMode="auto">
          <a:xfrm>
            <a:off x="2108520" y="2862374"/>
            <a:ext cx="1009344" cy="488930"/>
          </a:xfrm>
          <a:prstGeom prst="rect">
            <a:avLst/>
          </a:prstGeom>
          <a:noFill/>
          <a:ln w="9525">
            <a:noFill/>
            <a:miter lim="800000"/>
            <a:headEnd/>
            <a:tailEnd/>
          </a:ln>
        </p:spPr>
      </p:pic>
      <p:pic>
        <p:nvPicPr>
          <p:cNvPr id="17" name="Picture 4"/>
          <p:cNvPicPr>
            <a:picLocks noChangeAspect="1" noChangeArrowheads="1"/>
          </p:cNvPicPr>
          <p:nvPr/>
        </p:nvPicPr>
        <p:blipFill>
          <a:blip r:embed="rId16" cstate="print"/>
          <a:srcRect/>
          <a:stretch>
            <a:fillRect/>
          </a:stretch>
        </p:blipFill>
        <p:spPr bwMode="auto">
          <a:xfrm>
            <a:off x="2186792" y="3554559"/>
            <a:ext cx="852801" cy="586411"/>
          </a:xfrm>
          <a:prstGeom prst="rect">
            <a:avLst/>
          </a:prstGeom>
          <a:noFill/>
          <a:ln w="9525">
            <a:noFill/>
            <a:miter lim="800000"/>
            <a:headEnd/>
            <a:tailEnd/>
          </a:ln>
        </p:spPr>
      </p:pic>
      <p:pic>
        <p:nvPicPr>
          <p:cNvPr id="18" name="Picture 6"/>
          <p:cNvPicPr>
            <a:picLocks noChangeAspect="1" noChangeArrowheads="1"/>
          </p:cNvPicPr>
          <p:nvPr/>
        </p:nvPicPr>
        <p:blipFill>
          <a:blip r:embed="rId17" cstate="print"/>
          <a:srcRect/>
          <a:stretch>
            <a:fillRect/>
          </a:stretch>
        </p:blipFill>
        <p:spPr bwMode="auto">
          <a:xfrm>
            <a:off x="5436141" y="1651640"/>
            <a:ext cx="1339962" cy="244570"/>
          </a:xfrm>
          <a:prstGeom prst="rect">
            <a:avLst/>
          </a:prstGeom>
          <a:noFill/>
          <a:ln w="9525">
            <a:noFill/>
            <a:miter lim="800000"/>
            <a:headEnd/>
            <a:tailEnd/>
          </a:ln>
        </p:spPr>
      </p:pic>
      <p:pic>
        <p:nvPicPr>
          <p:cNvPr id="19" name="Picture 9" descr="186HAL_sm.jpg"/>
          <p:cNvPicPr>
            <a:picLocks noChangeAspect="1"/>
          </p:cNvPicPr>
          <p:nvPr/>
        </p:nvPicPr>
        <p:blipFill>
          <a:blip r:embed="rId18" cstate="print"/>
          <a:srcRect/>
          <a:stretch>
            <a:fillRect/>
          </a:stretch>
        </p:blipFill>
        <p:spPr bwMode="auto">
          <a:xfrm>
            <a:off x="5207013" y="2783969"/>
            <a:ext cx="1798218" cy="234591"/>
          </a:xfrm>
          <a:prstGeom prst="rect">
            <a:avLst/>
          </a:prstGeom>
          <a:noFill/>
          <a:ln w="9525">
            <a:noFill/>
            <a:miter lim="800000"/>
            <a:headEnd/>
            <a:tailEnd/>
          </a:ln>
        </p:spPr>
      </p:pic>
      <p:pic>
        <p:nvPicPr>
          <p:cNvPr id="20" name="Picture 7"/>
          <p:cNvPicPr>
            <a:picLocks noChangeAspect="1" noChangeArrowheads="1"/>
          </p:cNvPicPr>
          <p:nvPr/>
        </p:nvPicPr>
        <p:blipFill>
          <a:blip r:embed="rId19" cstate="print"/>
          <a:srcRect/>
          <a:stretch>
            <a:fillRect/>
          </a:stretch>
        </p:blipFill>
        <p:spPr bwMode="auto">
          <a:xfrm>
            <a:off x="609143" y="988173"/>
            <a:ext cx="771960" cy="805920"/>
          </a:xfrm>
          <a:prstGeom prst="rect">
            <a:avLst/>
          </a:prstGeom>
          <a:noFill/>
          <a:ln w="9525">
            <a:noFill/>
            <a:miter lim="800000"/>
            <a:headEnd/>
            <a:tailEnd/>
          </a:ln>
        </p:spPr>
      </p:pic>
      <p:pic>
        <p:nvPicPr>
          <p:cNvPr id="21" name="Picture 2"/>
          <p:cNvPicPr>
            <a:picLocks noChangeAspect="1" noChangeArrowheads="1"/>
          </p:cNvPicPr>
          <p:nvPr/>
        </p:nvPicPr>
        <p:blipFill>
          <a:blip r:embed="rId20" cstate="print"/>
          <a:srcRect/>
          <a:stretch>
            <a:fillRect/>
          </a:stretch>
        </p:blipFill>
        <p:spPr bwMode="auto">
          <a:xfrm>
            <a:off x="689412" y="5254701"/>
            <a:ext cx="611423" cy="322170"/>
          </a:xfrm>
          <a:prstGeom prst="rect">
            <a:avLst/>
          </a:prstGeom>
          <a:noFill/>
          <a:ln w="9525">
            <a:noFill/>
            <a:miter lim="800000"/>
            <a:headEnd/>
            <a:tailEnd/>
          </a:ln>
        </p:spPr>
      </p:pic>
      <p:pic>
        <p:nvPicPr>
          <p:cNvPr id="22" name="Picture 9"/>
          <p:cNvPicPr>
            <a:picLocks noChangeAspect="1" noChangeArrowheads="1"/>
          </p:cNvPicPr>
          <p:nvPr/>
        </p:nvPicPr>
        <p:blipFill>
          <a:blip r:embed="rId21" cstate="print"/>
          <a:srcRect/>
          <a:stretch>
            <a:fillRect/>
          </a:stretch>
        </p:blipFill>
        <p:spPr bwMode="auto">
          <a:xfrm>
            <a:off x="540057" y="1967512"/>
            <a:ext cx="910132" cy="575653"/>
          </a:xfrm>
          <a:prstGeom prst="rect">
            <a:avLst/>
          </a:prstGeom>
          <a:noFill/>
          <a:ln w="9525">
            <a:noFill/>
            <a:miter lim="800000"/>
            <a:headEnd/>
            <a:tailEnd/>
          </a:ln>
        </p:spPr>
      </p:pic>
      <p:pic>
        <p:nvPicPr>
          <p:cNvPr id="23" name="Picture 11"/>
          <p:cNvPicPr>
            <a:picLocks noChangeAspect="1" noChangeArrowheads="1"/>
          </p:cNvPicPr>
          <p:nvPr/>
        </p:nvPicPr>
        <p:blipFill>
          <a:blip r:embed="rId22" cstate="print"/>
          <a:srcRect/>
          <a:stretch>
            <a:fillRect/>
          </a:stretch>
        </p:blipFill>
        <p:spPr bwMode="auto">
          <a:xfrm>
            <a:off x="3920019" y="2520386"/>
            <a:ext cx="935709" cy="372357"/>
          </a:xfrm>
          <a:prstGeom prst="rect">
            <a:avLst/>
          </a:prstGeom>
          <a:noFill/>
          <a:ln w="9525">
            <a:noFill/>
            <a:miter lim="800000"/>
            <a:headEnd/>
            <a:tailEnd/>
          </a:ln>
        </p:spPr>
      </p:pic>
      <p:pic>
        <p:nvPicPr>
          <p:cNvPr id="24" name="Picture 14"/>
          <p:cNvPicPr>
            <a:picLocks noChangeAspect="1" noChangeArrowheads="1"/>
          </p:cNvPicPr>
          <p:nvPr/>
        </p:nvPicPr>
        <p:blipFill>
          <a:blip r:embed="rId23" cstate="print"/>
          <a:srcRect/>
          <a:stretch>
            <a:fillRect/>
          </a:stretch>
        </p:blipFill>
        <p:spPr bwMode="auto">
          <a:xfrm>
            <a:off x="5696671" y="2053693"/>
            <a:ext cx="818902" cy="572793"/>
          </a:xfrm>
          <a:prstGeom prst="rect">
            <a:avLst/>
          </a:prstGeom>
          <a:noFill/>
          <a:ln w="9525">
            <a:noFill/>
            <a:miter lim="800000"/>
            <a:headEnd/>
            <a:tailEnd/>
          </a:ln>
        </p:spPr>
      </p:pic>
      <p:pic>
        <p:nvPicPr>
          <p:cNvPr id="25" name="Picture 15"/>
          <p:cNvPicPr>
            <a:picLocks noChangeAspect="1" noChangeArrowheads="1"/>
          </p:cNvPicPr>
          <p:nvPr/>
        </p:nvPicPr>
        <p:blipFill>
          <a:blip r:embed="rId24" cstate="print"/>
          <a:srcRect/>
          <a:stretch>
            <a:fillRect/>
          </a:stretch>
        </p:blipFill>
        <p:spPr bwMode="auto">
          <a:xfrm>
            <a:off x="3685460" y="4499081"/>
            <a:ext cx="1404826" cy="261883"/>
          </a:xfrm>
          <a:prstGeom prst="rect">
            <a:avLst/>
          </a:prstGeom>
          <a:noFill/>
          <a:ln w="9525">
            <a:noFill/>
            <a:miter lim="800000"/>
            <a:headEnd/>
            <a:tailEnd/>
          </a:ln>
        </p:spPr>
      </p:pic>
      <p:pic>
        <p:nvPicPr>
          <p:cNvPr id="26" name="Picture 16"/>
          <p:cNvPicPr>
            <a:picLocks noChangeAspect="1" noChangeArrowheads="1"/>
          </p:cNvPicPr>
          <p:nvPr/>
        </p:nvPicPr>
        <p:blipFill>
          <a:blip r:embed="rId25" cstate="print"/>
          <a:srcRect/>
          <a:stretch>
            <a:fillRect/>
          </a:stretch>
        </p:blipFill>
        <p:spPr bwMode="auto">
          <a:xfrm>
            <a:off x="349461" y="4761082"/>
            <a:ext cx="1291324" cy="320200"/>
          </a:xfrm>
          <a:prstGeom prst="rect">
            <a:avLst/>
          </a:prstGeom>
          <a:noFill/>
          <a:ln w="9525">
            <a:noFill/>
            <a:miter lim="800000"/>
            <a:headEnd/>
            <a:tailEnd/>
          </a:ln>
        </p:spPr>
      </p:pic>
      <p:pic>
        <p:nvPicPr>
          <p:cNvPr id="27" name="Picture 17"/>
          <p:cNvPicPr>
            <a:picLocks noChangeAspect="1" noChangeArrowheads="1"/>
          </p:cNvPicPr>
          <p:nvPr/>
        </p:nvPicPr>
        <p:blipFill>
          <a:blip r:embed="rId26" cstate="print"/>
          <a:srcRect/>
          <a:stretch>
            <a:fillRect/>
          </a:stretch>
        </p:blipFill>
        <p:spPr bwMode="auto">
          <a:xfrm>
            <a:off x="5663298" y="3673179"/>
            <a:ext cx="885649" cy="596124"/>
          </a:xfrm>
          <a:prstGeom prst="rect">
            <a:avLst/>
          </a:prstGeom>
          <a:noFill/>
          <a:ln w="9525">
            <a:noFill/>
            <a:miter lim="800000"/>
            <a:headEnd/>
            <a:tailEnd/>
          </a:ln>
        </p:spPr>
      </p:pic>
      <p:pic>
        <p:nvPicPr>
          <p:cNvPr id="28" name="Picture 18"/>
          <p:cNvPicPr>
            <a:picLocks noChangeAspect="1" noChangeArrowheads="1"/>
          </p:cNvPicPr>
          <p:nvPr/>
        </p:nvPicPr>
        <p:blipFill>
          <a:blip r:embed="rId27" cstate="print"/>
          <a:srcRect/>
          <a:stretch>
            <a:fillRect/>
          </a:stretch>
        </p:blipFill>
        <p:spPr bwMode="auto">
          <a:xfrm>
            <a:off x="3707816" y="3835558"/>
            <a:ext cx="1360114" cy="380032"/>
          </a:xfrm>
          <a:prstGeom prst="rect">
            <a:avLst/>
          </a:prstGeom>
          <a:noFill/>
          <a:ln w="9525">
            <a:noFill/>
            <a:miter lim="800000"/>
            <a:headEnd/>
            <a:tailEnd/>
          </a:ln>
        </p:spPr>
      </p:pic>
      <p:pic>
        <p:nvPicPr>
          <p:cNvPr id="29" name="Picture 2" descr="Rockwell Collins - Building Trust Every Day">
            <a:hlinkClick r:id="rId28"/>
          </p:cNvPr>
          <p:cNvPicPr>
            <a:picLocks noChangeAspect="1" noChangeArrowheads="1"/>
          </p:cNvPicPr>
          <p:nvPr/>
        </p:nvPicPr>
        <p:blipFill>
          <a:blip r:embed="rId29" cstate="print"/>
          <a:srcRect/>
          <a:stretch>
            <a:fillRect/>
          </a:stretch>
        </p:blipFill>
        <p:spPr bwMode="auto">
          <a:xfrm>
            <a:off x="3792193" y="3176234"/>
            <a:ext cx="1191360" cy="375833"/>
          </a:xfrm>
          <a:prstGeom prst="rect">
            <a:avLst/>
          </a:prstGeom>
          <a:noFill/>
          <a:ln w="9525">
            <a:noFill/>
            <a:miter lim="800000"/>
            <a:headEnd/>
            <a:tailEnd/>
          </a:ln>
        </p:spPr>
      </p:pic>
      <p:pic>
        <p:nvPicPr>
          <p:cNvPr id="30" name="Picture 4" descr="Boston Scientific">
            <a:hlinkClick r:id="rId30"/>
          </p:cNvPr>
          <p:cNvPicPr>
            <a:picLocks noChangeAspect="1" noChangeArrowheads="1"/>
          </p:cNvPicPr>
          <p:nvPr/>
        </p:nvPicPr>
        <p:blipFill>
          <a:blip r:embed="rId31" cstate="print"/>
          <a:srcRect/>
          <a:stretch>
            <a:fillRect/>
          </a:stretch>
        </p:blipFill>
        <p:spPr bwMode="auto">
          <a:xfrm rot="10800000" flipH="1" flipV="1">
            <a:off x="2191821" y="4344225"/>
            <a:ext cx="842743" cy="411572"/>
          </a:xfrm>
          <a:prstGeom prst="rect">
            <a:avLst/>
          </a:prstGeom>
          <a:noFill/>
          <a:ln w="9525">
            <a:noFill/>
            <a:miter lim="800000"/>
            <a:headEnd/>
            <a:tailEnd/>
          </a:ln>
        </p:spPr>
      </p:pic>
      <p:pic>
        <p:nvPicPr>
          <p:cNvPr id="31" name="Picture 6" descr="Sun Data Center Efficiency Resource Kit"/>
          <p:cNvPicPr>
            <a:picLocks noChangeAspect="1" noChangeArrowheads="1"/>
          </p:cNvPicPr>
          <p:nvPr/>
        </p:nvPicPr>
        <p:blipFill>
          <a:blip r:embed="rId32" cstate="print"/>
          <a:srcRect/>
          <a:stretch>
            <a:fillRect/>
          </a:stretch>
        </p:blipFill>
        <p:spPr bwMode="auto">
          <a:xfrm rot="10800000" flipH="1" flipV="1">
            <a:off x="2096120" y="4959050"/>
            <a:ext cx="1034146" cy="747257"/>
          </a:xfrm>
          <a:prstGeom prst="rect">
            <a:avLst/>
          </a:prstGeom>
          <a:noFill/>
          <a:ln w="9525">
            <a:noFill/>
            <a:miter lim="800000"/>
            <a:headEnd/>
            <a:tailEnd/>
          </a:ln>
        </p:spPr>
      </p:pic>
      <p:pic>
        <p:nvPicPr>
          <p:cNvPr id="32" name="Picture 7"/>
          <p:cNvPicPr>
            <a:picLocks noChangeAspect="1" noChangeArrowheads="1"/>
          </p:cNvPicPr>
          <p:nvPr/>
        </p:nvPicPr>
        <p:blipFill>
          <a:blip r:embed="rId33" cstate="print"/>
          <a:srcRect/>
          <a:stretch>
            <a:fillRect/>
          </a:stretch>
        </p:blipFill>
        <p:spPr bwMode="auto">
          <a:xfrm>
            <a:off x="7556661" y="3630051"/>
            <a:ext cx="825465" cy="524136"/>
          </a:xfrm>
          <a:prstGeom prst="rect">
            <a:avLst/>
          </a:prstGeom>
          <a:noFill/>
          <a:ln w="9525">
            <a:noFill/>
            <a:miter lim="800000"/>
            <a:headEnd/>
            <a:tailEnd/>
          </a:ln>
        </p:spPr>
      </p:pic>
      <p:pic>
        <p:nvPicPr>
          <p:cNvPr id="33" name="Picture 3"/>
          <p:cNvPicPr>
            <a:picLocks noChangeAspect="1" noChangeArrowheads="1"/>
          </p:cNvPicPr>
          <p:nvPr/>
        </p:nvPicPr>
        <p:blipFill>
          <a:blip r:embed="rId34" cstate="print"/>
          <a:srcRect/>
          <a:stretch>
            <a:fillRect/>
          </a:stretch>
        </p:blipFill>
        <p:spPr bwMode="auto">
          <a:xfrm>
            <a:off x="7317469" y="1047455"/>
            <a:ext cx="1303848" cy="533415"/>
          </a:xfrm>
          <a:prstGeom prst="rect">
            <a:avLst/>
          </a:prstGeom>
          <a:noFill/>
          <a:ln w="9525">
            <a:noFill/>
            <a:miter lim="800000"/>
            <a:headEnd/>
            <a:tailEnd/>
          </a:ln>
        </p:spPr>
      </p:pic>
      <p:pic>
        <p:nvPicPr>
          <p:cNvPr id="34" name="Picture 3"/>
          <p:cNvPicPr>
            <a:picLocks noChangeAspect="1" noChangeArrowheads="1"/>
          </p:cNvPicPr>
          <p:nvPr/>
        </p:nvPicPr>
        <p:blipFill>
          <a:blip r:embed="rId35" cstate="print"/>
          <a:srcRect/>
          <a:stretch>
            <a:fillRect/>
          </a:stretch>
        </p:blipFill>
        <p:spPr bwMode="auto">
          <a:xfrm>
            <a:off x="7289050" y="4762131"/>
            <a:ext cx="1360686" cy="283739"/>
          </a:xfrm>
          <a:prstGeom prst="rect">
            <a:avLst/>
          </a:prstGeom>
          <a:noFill/>
          <a:ln w="9525">
            <a:noFill/>
            <a:miter lim="800000"/>
            <a:headEnd/>
            <a:tailEnd/>
          </a:ln>
        </p:spPr>
      </p:pic>
      <p:pic>
        <p:nvPicPr>
          <p:cNvPr id="35" name="Picture 4"/>
          <p:cNvPicPr>
            <a:picLocks noChangeAspect="1" noChangeArrowheads="1"/>
          </p:cNvPicPr>
          <p:nvPr/>
        </p:nvPicPr>
        <p:blipFill>
          <a:blip r:embed="rId36" cstate="print"/>
          <a:srcRect/>
          <a:stretch>
            <a:fillRect/>
          </a:stretch>
        </p:blipFill>
        <p:spPr bwMode="auto">
          <a:xfrm>
            <a:off x="6935094" y="5219007"/>
            <a:ext cx="2068598" cy="275414"/>
          </a:xfrm>
          <a:prstGeom prst="rect">
            <a:avLst/>
          </a:prstGeom>
          <a:noFill/>
          <a:ln w="9525">
            <a:noFill/>
            <a:miter lim="800000"/>
            <a:headEnd/>
            <a:tailEnd/>
          </a:ln>
        </p:spPr>
      </p:pic>
      <p:pic>
        <p:nvPicPr>
          <p:cNvPr id="36" name="Picture 5"/>
          <p:cNvPicPr>
            <a:picLocks noChangeAspect="1" noChangeArrowheads="1"/>
          </p:cNvPicPr>
          <p:nvPr/>
        </p:nvPicPr>
        <p:blipFill>
          <a:blip r:embed="rId37" cstate="print"/>
          <a:srcRect/>
          <a:stretch>
            <a:fillRect/>
          </a:stretch>
        </p:blipFill>
        <p:spPr bwMode="auto">
          <a:xfrm>
            <a:off x="7357436" y="4327327"/>
            <a:ext cx="1223915" cy="261664"/>
          </a:xfrm>
          <a:prstGeom prst="rect">
            <a:avLst/>
          </a:prstGeom>
          <a:noFill/>
          <a:ln w="9525">
            <a:noFill/>
            <a:miter lim="800000"/>
            <a:headEnd/>
            <a:tailEnd/>
          </a:ln>
        </p:spPr>
      </p:pic>
      <p:pic>
        <p:nvPicPr>
          <p:cNvPr id="37" name="Picture 6"/>
          <p:cNvPicPr>
            <a:picLocks noChangeAspect="1" noChangeArrowheads="1"/>
          </p:cNvPicPr>
          <p:nvPr/>
        </p:nvPicPr>
        <p:blipFill>
          <a:blip r:embed="rId38" cstate="print"/>
          <a:srcRect/>
          <a:stretch>
            <a:fillRect/>
          </a:stretch>
        </p:blipFill>
        <p:spPr bwMode="auto">
          <a:xfrm>
            <a:off x="7451995" y="2851881"/>
            <a:ext cx="1034797" cy="605030"/>
          </a:xfrm>
          <a:prstGeom prst="rect">
            <a:avLst/>
          </a:prstGeom>
          <a:noFill/>
          <a:ln w="9525">
            <a:noFill/>
            <a:miter lim="800000"/>
            <a:headEnd/>
            <a:tailEnd/>
          </a:ln>
        </p:spPr>
      </p:pic>
      <p:pic>
        <p:nvPicPr>
          <p:cNvPr id="38" name="Picture 2"/>
          <p:cNvPicPr>
            <a:picLocks noChangeAspect="1" noChangeArrowheads="1"/>
          </p:cNvPicPr>
          <p:nvPr/>
        </p:nvPicPr>
        <p:blipFill>
          <a:blip r:embed="rId39" cstate="print"/>
          <a:srcRect/>
          <a:stretch>
            <a:fillRect/>
          </a:stretch>
        </p:blipFill>
        <p:spPr bwMode="auto">
          <a:xfrm>
            <a:off x="7325938" y="2264038"/>
            <a:ext cx="1286911" cy="414703"/>
          </a:xfrm>
          <a:prstGeom prst="rect">
            <a:avLst/>
          </a:prstGeom>
          <a:noFill/>
          <a:ln w="9525">
            <a:noFill/>
            <a:miter lim="800000"/>
            <a:headEnd/>
            <a:tailEnd/>
          </a:ln>
        </p:spPr>
      </p:pic>
      <p:pic>
        <p:nvPicPr>
          <p:cNvPr id="39" name="Picture 4"/>
          <p:cNvPicPr>
            <a:picLocks noChangeAspect="1" noChangeArrowheads="1"/>
          </p:cNvPicPr>
          <p:nvPr/>
        </p:nvPicPr>
        <p:blipFill>
          <a:blip r:embed="rId40" cstate="print"/>
          <a:srcRect/>
          <a:stretch>
            <a:fillRect/>
          </a:stretch>
        </p:blipFill>
        <p:spPr bwMode="auto">
          <a:xfrm>
            <a:off x="7372801" y="1754010"/>
            <a:ext cx="1193184" cy="336888"/>
          </a:xfrm>
          <a:prstGeom prst="rect">
            <a:avLst/>
          </a:prstGeom>
          <a:noFill/>
          <a:ln w="9525">
            <a:noFill/>
            <a:miter lim="800000"/>
            <a:headEnd/>
            <a:tailEnd/>
          </a:ln>
        </p:spPr>
      </p:pic>
      <p:pic>
        <p:nvPicPr>
          <p:cNvPr id="41" name="Picture 425" descr="XBD9904-00697"/>
          <p:cNvPicPr>
            <a:picLocks noChangeAspect="1" noChangeArrowheads="1"/>
          </p:cNvPicPr>
          <p:nvPr/>
        </p:nvPicPr>
        <p:blipFill>
          <a:blip r:embed="rId41" cstate="print"/>
          <a:srcRect/>
          <a:stretch>
            <a:fillRect/>
          </a:stretch>
        </p:blipFill>
        <p:spPr bwMode="auto">
          <a:xfrm>
            <a:off x="4621013" y="5922561"/>
            <a:ext cx="1493418" cy="914400"/>
          </a:xfrm>
          <a:prstGeom prst="rect">
            <a:avLst/>
          </a:prstGeom>
          <a:noFill/>
          <a:ln w="19050">
            <a:solidFill>
              <a:srgbClr val="FF0000"/>
            </a:solidFill>
            <a:miter lim="800000"/>
            <a:headEnd/>
            <a:tailEnd/>
          </a:ln>
        </p:spPr>
      </p:pic>
      <p:pic>
        <p:nvPicPr>
          <p:cNvPr id="44" name="Picture 431"/>
          <p:cNvPicPr>
            <a:picLocks noChangeAspect="1" noChangeArrowheads="1"/>
          </p:cNvPicPr>
          <p:nvPr/>
        </p:nvPicPr>
        <p:blipFill>
          <a:blip r:embed="rId42" cstate="print"/>
          <a:srcRect/>
          <a:stretch>
            <a:fillRect/>
          </a:stretch>
        </p:blipFill>
        <p:spPr bwMode="auto">
          <a:xfrm>
            <a:off x="3038590" y="5922561"/>
            <a:ext cx="1544725" cy="914400"/>
          </a:xfrm>
          <a:prstGeom prst="rect">
            <a:avLst/>
          </a:prstGeom>
          <a:noFill/>
          <a:ln w="22225">
            <a:solidFill>
              <a:srgbClr val="FF0000"/>
            </a:solidFill>
            <a:miter lim="800000"/>
            <a:headEnd/>
            <a:tailEnd/>
          </a:ln>
        </p:spPr>
      </p:pic>
      <p:pic>
        <p:nvPicPr>
          <p:cNvPr id="46" name="Picture 434" descr="spear"/>
          <p:cNvPicPr>
            <a:picLocks noChangeAspect="1" noChangeArrowheads="1"/>
          </p:cNvPicPr>
          <p:nvPr/>
        </p:nvPicPr>
        <p:blipFill>
          <a:blip r:embed="rId43" cstate="print"/>
          <a:srcRect/>
          <a:stretch>
            <a:fillRect/>
          </a:stretch>
        </p:blipFill>
        <p:spPr bwMode="auto">
          <a:xfrm>
            <a:off x="1741577" y="5922561"/>
            <a:ext cx="1260921" cy="914400"/>
          </a:xfrm>
          <a:prstGeom prst="rect">
            <a:avLst/>
          </a:prstGeom>
          <a:noFill/>
          <a:ln w="22225">
            <a:solidFill>
              <a:srgbClr val="FF0000"/>
            </a:solidFill>
            <a:miter lim="800000"/>
            <a:headEnd/>
            <a:tailEnd/>
          </a:ln>
        </p:spPr>
      </p:pic>
      <p:pic>
        <p:nvPicPr>
          <p:cNvPr id="48" name="Picture 428"/>
          <p:cNvPicPr>
            <a:picLocks noChangeAspect="1" noChangeArrowheads="1"/>
          </p:cNvPicPr>
          <p:nvPr/>
        </p:nvPicPr>
        <p:blipFill>
          <a:blip r:embed="rId44" cstate="print"/>
          <a:srcRect/>
          <a:stretch>
            <a:fillRect/>
          </a:stretch>
        </p:blipFill>
        <p:spPr bwMode="auto">
          <a:xfrm>
            <a:off x="6087049" y="5922561"/>
            <a:ext cx="1417716" cy="914400"/>
          </a:xfrm>
          <a:prstGeom prst="rect">
            <a:avLst/>
          </a:prstGeom>
          <a:noFill/>
          <a:ln w="22225">
            <a:solidFill>
              <a:srgbClr val="FF0000"/>
            </a:solid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Footer Placeholder 3"/>
          <p:cNvSpPr>
            <a:spLocks noGrp="1"/>
          </p:cNvSpPr>
          <p:nvPr>
            <p:ph type="ftr" sz="quarter" idx="10"/>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smtClean="0"/>
              <a:t>Office of Science Program Briefing</a:t>
            </a:r>
          </a:p>
        </p:txBody>
      </p:sp>
      <p:sp>
        <p:nvSpPr>
          <p:cNvPr id="17411" name="Slide Number Placeholder 4"/>
          <p:cNvSpPr>
            <a:spLocks noGrp="1"/>
          </p:cNvSpPr>
          <p:nvPr>
            <p:ph type="sldNum" sz="quarter" idx="11"/>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253CF57-3AC3-43CE-A68A-674DF0E4B341}" type="slidenum">
              <a:rPr lang="en-US" smtClean="0"/>
              <a:pPr fontAlgn="base">
                <a:spcBef>
                  <a:spcPct val="0"/>
                </a:spcBef>
                <a:spcAft>
                  <a:spcPct val="0"/>
                </a:spcAft>
              </a:pPr>
              <a:t>32</a:t>
            </a:fld>
            <a:endParaRPr lang="en-US" smtClean="0"/>
          </a:p>
        </p:txBody>
      </p:sp>
      <p:sp>
        <p:nvSpPr>
          <p:cNvPr id="17412" name="Title 1"/>
          <p:cNvSpPr>
            <a:spLocks noGrp="1"/>
          </p:cNvSpPr>
          <p:nvPr>
            <p:ph type="title"/>
          </p:nvPr>
        </p:nvSpPr>
        <p:spPr>
          <a:xfrm>
            <a:off x="-762000" y="149225"/>
            <a:ext cx="10591800" cy="411163"/>
          </a:xfrm>
        </p:spPr>
        <p:txBody>
          <a:bodyPr/>
          <a:lstStyle/>
          <a:p>
            <a:pPr eaLnBrk="1" hangingPunct="1"/>
            <a:r>
              <a:rPr lang="en-US" dirty="0" smtClean="0"/>
              <a:t>Atomistic Probes:  More than Just Pretty Logos  </a:t>
            </a:r>
            <a:br>
              <a:rPr lang="en-US" dirty="0" smtClean="0"/>
            </a:br>
            <a:r>
              <a:rPr lang="en-US" dirty="0" smtClean="0"/>
              <a:t>3 Nobel Prizes in 6 Years Using X-ray Crystallography</a:t>
            </a:r>
          </a:p>
        </p:txBody>
      </p:sp>
      <p:sp>
        <p:nvSpPr>
          <p:cNvPr id="18" name="TextBox 17"/>
          <p:cNvSpPr txBox="1"/>
          <p:nvPr/>
        </p:nvSpPr>
        <p:spPr>
          <a:xfrm>
            <a:off x="101601" y="1031875"/>
            <a:ext cx="4076699" cy="5463034"/>
          </a:xfrm>
          <a:prstGeom prst="rect">
            <a:avLst/>
          </a:prstGeom>
          <a:noFill/>
        </p:spPr>
        <p:txBody>
          <a:bodyPr wrap="square">
            <a:spAutoFit/>
          </a:bodyPr>
          <a:lstStyle/>
          <a:p>
            <a:pPr marL="800100" indent="-800100">
              <a:spcAft>
                <a:spcPts val="1800"/>
              </a:spcAft>
              <a:defRPr/>
            </a:pPr>
            <a:r>
              <a:rPr lang="en-US" dirty="0" smtClean="0">
                <a:solidFill>
                  <a:schemeClr val="tx1">
                    <a:lumMod val="95000"/>
                    <a:lumOff val="5000"/>
                  </a:schemeClr>
                </a:solidFill>
                <a:latin typeface="Arial" charset="0"/>
                <a:cs typeface="Arial" charset="0"/>
              </a:rPr>
              <a:t>2003:	Roderick </a:t>
            </a:r>
            <a:r>
              <a:rPr lang="en-US" dirty="0">
                <a:solidFill>
                  <a:schemeClr val="tx1">
                    <a:lumMod val="95000"/>
                    <a:lumOff val="5000"/>
                  </a:schemeClr>
                </a:solidFill>
                <a:latin typeface="Arial" charset="0"/>
                <a:cs typeface="Arial" charset="0"/>
              </a:rPr>
              <a:t>MacKinnon (Chemistry) for “structural and mechanistic studies of ion channels.”  </a:t>
            </a:r>
            <a:r>
              <a:rPr lang="en-US" dirty="0" smtClean="0">
                <a:solidFill>
                  <a:schemeClr val="tx1">
                    <a:lumMod val="95000"/>
                    <a:lumOff val="5000"/>
                  </a:schemeClr>
                </a:solidFill>
                <a:latin typeface="Arial" charset="0"/>
                <a:cs typeface="Arial" charset="0"/>
              </a:rPr>
              <a:t/>
            </a:r>
            <a:br>
              <a:rPr lang="en-US" dirty="0" smtClean="0">
                <a:solidFill>
                  <a:schemeClr val="tx1">
                    <a:lumMod val="95000"/>
                    <a:lumOff val="5000"/>
                  </a:schemeClr>
                </a:solidFill>
                <a:latin typeface="Arial" charset="0"/>
                <a:cs typeface="Arial" charset="0"/>
              </a:rPr>
            </a:br>
            <a:r>
              <a:rPr lang="en-US" sz="1400" i="1" dirty="0" smtClean="0">
                <a:solidFill>
                  <a:schemeClr val="tx1">
                    <a:lumMod val="95000"/>
                    <a:lumOff val="5000"/>
                  </a:schemeClr>
                </a:solidFill>
                <a:latin typeface="Arial" charset="0"/>
                <a:cs typeface="Arial" charset="0"/>
              </a:rPr>
              <a:t>Used </a:t>
            </a:r>
            <a:r>
              <a:rPr lang="en-US" sz="1400" i="1" dirty="0">
                <a:solidFill>
                  <a:schemeClr val="tx1">
                    <a:lumMod val="95000"/>
                    <a:lumOff val="5000"/>
                  </a:schemeClr>
                </a:solidFill>
                <a:latin typeface="Arial" charset="0"/>
                <a:cs typeface="Arial" charset="0"/>
              </a:rPr>
              <a:t>NSLS </a:t>
            </a:r>
            <a:r>
              <a:rPr lang="en-US" sz="1400" i="1" dirty="0" err="1">
                <a:solidFill>
                  <a:schemeClr val="tx1">
                    <a:lumMod val="95000"/>
                    <a:lumOff val="5000"/>
                  </a:schemeClr>
                </a:solidFill>
                <a:latin typeface="Arial" charset="0"/>
                <a:cs typeface="Arial" charset="0"/>
              </a:rPr>
              <a:t>beamlines</a:t>
            </a:r>
            <a:r>
              <a:rPr lang="en-US" sz="1400" i="1" dirty="0">
                <a:solidFill>
                  <a:schemeClr val="tx1">
                    <a:lumMod val="95000"/>
                    <a:lumOff val="5000"/>
                  </a:schemeClr>
                </a:solidFill>
                <a:latin typeface="Arial" charset="0"/>
                <a:cs typeface="Arial" charset="0"/>
              </a:rPr>
              <a:t> </a:t>
            </a:r>
            <a:r>
              <a:rPr lang="en-US" sz="1400" i="1" dirty="0">
                <a:latin typeface="Arial" charset="0"/>
              </a:rPr>
              <a:t>X25 and X29.</a:t>
            </a:r>
            <a:endParaRPr lang="en-US" i="1" dirty="0">
              <a:solidFill>
                <a:schemeClr val="tx1">
                  <a:lumMod val="95000"/>
                  <a:lumOff val="5000"/>
                </a:schemeClr>
              </a:solidFill>
              <a:latin typeface="Arial" charset="0"/>
              <a:cs typeface="Arial" charset="0"/>
            </a:endParaRPr>
          </a:p>
          <a:p>
            <a:pPr marL="800100" indent="-800100">
              <a:spcAft>
                <a:spcPts val="1800"/>
              </a:spcAft>
              <a:defRPr/>
            </a:pPr>
            <a:r>
              <a:rPr lang="en-US" dirty="0" smtClean="0">
                <a:solidFill>
                  <a:schemeClr val="tx1">
                    <a:lumMod val="95000"/>
                    <a:lumOff val="5000"/>
                  </a:schemeClr>
                </a:solidFill>
                <a:latin typeface="Arial" charset="0"/>
                <a:cs typeface="Arial" charset="0"/>
              </a:rPr>
              <a:t>2006:	Roger </a:t>
            </a:r>
            <a:r>
              <a:rPr lang="en-US" dirty="0">
                <a:solidFill>
                  <a:schemeClr val="tx1">
                    <a:lumMod val="95000"/>
                    <a:lumOff val="5000"/>
                  </a:schemeClr>
                </a:solidFill>
                <a:latin typeface="Arial" charset="0"/>
                <a:cs typeface="Arial" charset="0"/>
              </a:rPr>
              <a:t>Kornberg (Chemistry) "for his studies of the molecular basis of eukaryotic transcription.” </a:t>
            </a:r>
            <a:r>
              <a:rPr lang="en-US" dirty="0" smtClean="0">
                <a:solidFill>
                  <a:schemeClr val="tx1">
                    <a:lumMod val="95000"/>
                    <a:lumOff val="5000"/>
                  </a:schemeClr>
                </a:solidFill>
                <a:latin typeface="Arial" charset="0"/>
                <a:cs typeface="Arial" charset="0"/>
              </a:rPr>
              <a:t/>
            </a:r>
            <a:br>
              <a:rPr lang="en-US" dirty="0" smtClean="0">
                <a:solidFill>
                  <a:schemeClr val="tx1">
                    <a:lumMod val="95000"/>
                    <a:lumOff val="5000"/>
                  </a:schemeClr>
                </a:solidFill>
                <a:latin typeface="Arial" charset="0"/>
                <a:cs typeface="Arial" charset="0"/>
              </a:rPr>
            </a:br>
            <a:r>
              <a:rPr lang="en-US" sz="1400" i="1" dirty="0" smtClean="0">
                <a:solidFill>
                  <a:schemeClr val="tx1">
                    <a:lumMod val="95000"/>
                    <a:lumOff val="5000"/>
                  </a:schemeClr>
                </a:solidFill>
                <a:latin typeface="Arial" charset="0"/>
                <a:cs typeface="Arial" charset="0"/>
              </a:rPr>
              <a:t>Used </a:t>
            </a:r>
            <a:r>
              <a:rPr lang="en-US" sz="1400" i="1" dirty="0">
                <a:latin typeface="Arial" charset="0"/>
              </a:rPr>
              <a:t>SSRL macromolecular crystallography </a:t>
            </a:r>
            <a:r>
              <a:rPr lang="en-US" sz="1400" i="1" dirty="0" err="1">
                <a:latin typeface="Arial" charset="0"/>
              </a:rPr>
              <a:t>beamlines</a:t>
            </a:r>
            <a:r>
              <a:rPr lang="en-US" sz="1400" i="1" dirty="0">
                <a:latin typeface="Arial" charset="0"/>
              </a:rPr>
              <a:t>.</a:t>
            </a:r>
            <a:endParaRPr lang="en-US" i="1" dirty="0">
              <a:solidFill>
                <a:schemeClr val="tx1">
                  <a:lumMod val="95000"/>
                  <a:lumOff val="5000"/>
                </a:schemeClr>
              </a:solidFill>
              <a:latin typeface="Arial" charset="0"/>
              <a:cs typeface="Arial" charset="0"/>
            </a:endParaRPr>
          </a:p>
          <a:p>
            <a:pPr marL="800100" indent="-800100">
              <a:spcAft>
                <a:spcPts val="1800"/>
              </a:spcAft>
              <a:defRPr/>
            </a:pPr>
            <a:r>
              <a:rPr lang="en-US" dirty="0" smtClean="0">
                <a:solidFill>
                  <a:schemeClr val="tx1">
                    <a:lumMod val="95000"/>
                    <a:lumOff val="5000"/>
                  </a:schemeClr>
                </a:solidFill>
                <a:latin typeface="Arial" charset="0"/>
                <a:cs typeface="Arial" charset="0"/>
              </a:rPr>
              <a:t>2009:	</a:t>
            </a:r>
            <a:r>
              <a:rPr lang="en-US" dirty="0" err="1" smtClean="0">
                <a:solidFill>
                  <a:schemeClr val="tx1">
                    <a:lumMod val="95000"/>
                    <a:lumOff val="5000"/>
                  </a:schemeClr>
                </a:solidFill>
                <a:latin typeface="Arial" charset="0"/>
                <a:cs typeface="Arial" charset="0"/>
              </a:rPr>
              <a:t>Venkatraman</a:t>
            </a:r>
            <a:r>
              <a:rPr lang="en-US" dirty="0" smtClean="0">
                <a:solidFill>
                  <a:schemeClr val="tx1">
                    <a:lumMod val="95000"/>
                    <a:lumOff val="5000"/>
                  </a:schemeClr>
                </a:solidFill>
                <a:latin typeface="Arial" charset="0"/>
                <a:cs typeface="Arial" charset="0"/>
              </a:rPr>
              <a:t> </a:t>
            </a:r>
            <a:r>
              <a:rPr lang="en-US" dirty="0" err="1">
                <a:solidFill>
                  <a:schemeClr val="tx1">
                    <a:lumMod val="95000"/>
                    <a:lumOff val="5000"/>
                  </a:schemeClr>
                </a:solidFill>
                <a:latin typeface="Arial" charset="0"/>
                <a:cs typeface="Arial" charset="0"/>
              </a:rPr>
              <a:t>Ramakrishnan</a:t>
            </a:r>
            <a:r>
              <a:rPr lang="en-US" dirty="0">
                <a:solidFill>
                  <a:schemeClr val="tx1">
                    <a:lumMod val="95000"/>
                    <a:lumOff val="5000"/>
                  </a:schemeClr>
                </a:solidFill>
                <a:latin typeface="Arial" charset="0"/>
                <a:cs typeface="Arial" charset="0"/>
              </a:rPr>
              <a:t>, Thomas A. </a:t>
            </a:r>
            <a:r>
              <a:rPr lang="en-US" dirty="0" err="1">
                <a:solidFill>
                  <a:schemeClr val="tx1">
                    <a:lumMod val="95000"/>
                    <a:lumOff val="5000"/>
                  </a:schemeClr>
                </a:solidFill>
                <a:latin typeface="Arial" charset="0"/>
                <a:cs typeface="Arial" charset="0"/>
              </a:rPr>
              <a:t>Steitz</a:t>
            </a:r>
            <a:r>
              <a:rPr lang="en-US" dirty="0">
                <a:solidFill>
                  <a:schemeClr val="tx1">
                    <a:lumMod val="95000"/>
                    <a:lumOff val="5000"/>
                  </a:schemeClr>
                </a:solidFill>
                <a:latin typeface="Arial" charset="0"/>
                <a:cs typeface="Arial" charset="0"/>
              </a:rPr>
              <a:t>, and </a:t>
            </a:r>
            <a:r>
              <a:rPr lang="en-US" dirty="0" err="1">
                <a:solidFill>
                  <a:schemeClr val="tx1">
                    <a:lumMod val="95000"/>
                    <a:lumOff val="5000"/>
                  </a:schemeClr>
                </a:solidFill>
                <a:latin typeface="Arial" charset="0"/>
                <a:cs typeface="Arial" charset="0"/>
              </a:rPr>
              <a:t>Ada</a:t>
            </a:r>
            <a:r>
              <a:rPr lang="en-US" dirty="0">
                <a:solidFill>
                  <a:schemeClr val="tx1">
                    <a:lumMod val="95000"/>
                    <a:lumOff val="5000"/>
                  </a:schemeClr>
                </a:solidFill>
                <a:latin typeface="Arial" charset="0"/>
                <a:cs typeface="Arial" charset="0"/>
              </a:rPr>
              <a:t> E. </a:t>
            </a:r>
            <a:r>
              <a:rPr lang="en-US" dirty="0" err="1">
                <a:solidFill>
                  <a:schemeClr val="tx1">
                    <a:lumMod val="95000"/>
                    <a:lumOff val="5000"/>
                  </a:schemeClr>
                </a:solidFill>
                <a:latin typeface="Arial" charset="0"/>
                <a:cs typeface="Arial" charset="0"/>
              </a:rPr>
              <a:t>Yonath</a:t>
            </a:r>
            <a:r>
              <a:rPr lang="en-US" dirty="0">
                <a:solidFill>
                  <a:schemeClr val="tx1">
                    <a:lumMod val="95000"/>
                    <a:lumOff val="5000"/>
                  </a:schemeClr>
                </a:solidFill>
                <a:latin typeface="Arial" charset="0"/>
                <a:cs typeface="Arial" charset="0"/>
              </a:rPr>
              <a:t> (Chemistry) "for studies of the structure and </a:t>
            </a:r>
            <a:r>
              <a:rPr lang="en-US" dirty="0" smtClean="0">
                <a:solidFill>
                  <a:schemeClr val="tx1">
                    <a:lumMod val="95000"/>
                    <a:lumOff val="5000"/>
                  </a:schemeClr>
                </a:solidFill>
                <a:latin typeface="Arial" charset="0"/>
                <a:cs typeface="Arial" charset="0"/>
              </a:rPr>
              <a:t>function </a:t>
            </a:r>
            <a:r>
              <a:rPr lang="en-US" dirty="0">
                <a:solidFill>
                  <a:schemeClr val="tx1">
                    <a:lumMod val="95000"/>
                    <a:lumOff val="5000"/>
                  </a:schemeClr>
                </a:solidFill>
                <a:latin typeface="Arial" charset="0"/>
                <a:cs typeface="Arial" charset="0"/>
              </a:rPr>
              <a:t>of the ribosome.”  </a:t>
            </a:r>
            <a:r>
              <a:rPr lang="en-US" dirty="0" smtClean="0">
                <a:solidFill>
                  <a:schemeClr val="tx1">
                    <a:lumMod val="95000"/>
                    <a:lumOff val="5000"/>
                  </a:schemeClr>
                </a:solidFill>
                <a:latin typeface="Arial" charset="0"/>
                <a:cs typeface="Arial" charset="0"/>
              </a:rPr>
              <a:t/>
            </a:r>
            <a:br>
              <a:rPr lang="en-US" dirty="0" smtClean="0">
                <a:solidFill>
                  <a:schemeClr val="tx1">
                    <a:lumMod val="95000"/>
                    <a:lumOff val="5000"/>
                  </a:schemeClr>
                </a:solidFill>
                <a:latin typeface="Arial" charset="0"/>
                <a:cs typeface="Arial" charset="0"/>
              </a:rPr>
            </a:br>
            <a:r>
              <a:rPr lang="en-US" sz="1400" i="1" dirty="0" smtClean="0">
                <a:solidFill>
                  <a:schemeClr val="tx1">
                    <a:lumMod val="95000"/>
                    <a:lumOff val="5000"/>
                  </a:schemeClr>
                </a:solidFill>
                <a:latin typeface="Arial" charset="0"/>
                <a:cs typeface="Arial" charset="0"/>
              </a:rPr>
              <a:t>Used </a:t>
            </a:r>
            <a:r>
              <a:rPr lang="en-US" sz="1400" i="1" dirty="0">
                <a:solidFill>
                  <a:schemeClr val="tx1">
                    <a:lumMod val="95000"/>
                    <a:lumOff val="5000"/>
                  </a:schemeClr>
                </a:solidFill>
                <a:latin typeface="Arial" charset="0"/>
                <a:cs typeface="Arial" charset="0"/>
              </a:rPr>
              <a:t>all 4 DOE light sources.</a:t>
            </a:r>
            <a:endParaRPr lang="en-US" i="1" dirty="0">
              <a:solidFill>
                <a:schemeClr val="tx1">
                  <a:lumMod val="95000"/>
                  <a:lumOff val="5000"/>
                </a:schemeClr>
              </a:solidFill>
              <a:latin typeface="Arial" charset="0"/>
              <a:cs typeface="Arial" charset="0"/>
            </a:endParaRPr>
          </a:p>
          <a:p>
            <a:pPr>
              <a:spcAft>
                <a:spcPts val="1800"/>
              </a:spcAft>
              <a:defRPr/>
            </a:pPr>
            <a:endParaRPr lang="en-US" sz="1400" dirty="0">
              <a:latin typeface="Arial" charset="0"/>
            </a:endParaRPr>
          </a:p>
        </p:txBody>
      </p:sp>
      <p:pic>
        <p:nvPicPr>
          <p:cNvPr id="1026" name="Picture 2"/>
          <p:cNvPicPr>
            <a:picLocks noChangeAspect="1" noChangeArrowheads="1"/>
          </p:cNvPicPr>
          <p:nvPr/>
        </p:nvPicPr>
        <p:blipFill>
          <a:blip r:embed="rId2" cstate="print"/>
          <a:srcRect/>
          <a:stretch>
            <a:fillRect/>
          </a:stretch>
        </p:blipFill>
        <p:spPr bwMode="auto">
          <a:xfrm>
            <a:off x="4543425" y="1101725"/>
            <a:ext cx="1869926" cy="2517775"/>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a:off x="6680200" y="1511300"/>
            <a:ext cx="1898650" cy="1898650"/>
          </a:xfrm>
          <a:prstGeom prst="rect">
            <a:avLst/>
          </a:prstGeom>
          <a:noFill/>
          <a:ln w="9525">
            <a:noFill/>
            <a:miter lim="800000"/>
            <a:headEnd/>
            <a:tailEnd/>
          </a:ln>
        </p:spPr>
      </p:pic>
      <p:sp>
        <p:nvSpPr>
          <p:cNvPr id="14" name="Rectangle 13"/>
          <p:cNvSpPr/>
          <p:nvPr/>
        </p:nvSpPr>
        <p:spPr>
          <a:xfrm>
            <a:off x="6654800" y="3409502"/>
            <a:ext cx="2019300" cy="1477328"/>
          </a:xfrm>
          <a:prstGeom prst="rect">
            <a:avLst/>
          </a:prstGeom>
        </p:spPr>
        <p:txBody>
          <a:bodyPr wrap="square">
            <a:spAutoFit/>
          </a:bodyPr>
          <a:lstStyle/>
          <a:p>
            <a:r>
              <a:rPr lang="en-US" sz="900" dirty="0" smtClean="0">
                <a:latin typeface="Arial" pitchFamily="34" charset="0"/>
                <a:cs typeface="Arial" pitchFamily="34" charset="0"/>
              </a:rPr>
              <a:t>The transcription process visualized by Roger Kornberg and his colleagues. The protein chain shown in grey is RNA polymerase, with the portion that clamps on the DNA shaded in yellow. The DNA helix being unwound and transcribed by RNA polymerase is shown in green and blue, and the growing RNA stand is shown in red.</a:t>
            </a:r>
          </a:p>
        </p:txBody>
      </p:sp>
      <p:pic>
        <p:nvPicPr>
          <p:cNvPr id="15" name="Picture 3"/>
          <p:cNvPicPr>
            <a:picLocks noChangeAspect="1" noChangeArrowheads="1"/>
          </p:cNvPicPr>
          <p:nvPr/>
        </p:nvPicPr>
        <p:blipFill>
          <a:blip r:embed="rId4" cstate="print"/>
          <a:srcRect l="69140" r="2000"/>
          <a:stretch>
            <a:fillRect/>
          </a:stretch>
        </p:blipFill>
        <p:spPr bwMode="auto">
          <a:xfrm>
            <a:off x="4573588" y="4152899"/>
            <a:ext cx="1776852" cy="1939925"/>
          </a:xfrm>
          <a:prstGeom prst="rect">
            <a:avLst/>
          </a:prstGeom>
          <a:noFill/>
          <a:ln w="9525">
            <a:noFill/>
            <a:miter lim="800000"/>
            <a:headEnd/>
            <a:tailEnd/>
          </a:ln>
        </p:spPr>
      </p:pic>
      <p:sp>
        <p:nvSpPr>
          <p:cNvPr id="16" name="TextBox 7"/>
          <p:cNvSpPr txBox="1">
            <a:spLocks noChangeArrowheads="1"/>
          </p:cNvSpPr>
          <p:nvPr/>
        </p:nvSpPr>
        <p:spPr bwMode="auto">
          <a:xfrm>
            <a:off x="6405563" y="5522639"/>
            <a:ext cx="1104900" cy="507831"/>
          </a:xfrm>
          <a:prstGeom prst="rect">
            <a:avLst/>
          </a:prstGeom>
          <a:noFill/>
          <a:ln w="9525">
            <a:noFill/>
            <a:miter lim="800000"/>
            <a:headEnd/>
            <a:tailEnd/>
          </a:ln>
        </p:spPr>
        <p:txBody>
          <a:bodyPr>
            <a:spAutoFit/>
          </a:bodyPr>
          <a:lstStyle/>
          <a:p>
            <a:pPr eaLnBrk="0" hangingPunct="0"/>
            <a:r>
              <a:rPr lang="en-US" sz="900" dirty="0">
                <a:latin typeface="Arial" pitchFamily="34" charset="0"/>
                <a:cs typeface="Arial" pitchFamily="34" charset="0"/>
              </a:rPr>
              <a:t>The 50S subunit structure at </a:t>
            </a:r>
            <a:r>
              <a:rPr lang="en-US" sz="900" dirty="0" smtClean="0">
                <a:latin typeface="Arial" pitchFamily="34" charset="0"/>
                <a:cs typeface="Arial" pitchFamily="34" charset="0"/>
              </a:rPr>
              <a:t> 2.4Å resolution.</a:t>
            </a:r>
            <a:endParaRPr lang="en-US" sz="9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7" name="Picture 3" descr="BES_H_Cover8-03"/>
          <p:cNvPicPr preferRelativeResize="0">
            <a:picLocks noChangeAspect="1" noChangeArrowheads="1"/>
          </p:cNvPicPr>
          <p:nvPr/>
        </p:nvPicPr>
        <p:blipFill>
          <a:blip r:embed="rId3" cstate="print"/>
          <a:srcRect/>
          <a:stretch>
            <a:fillRect/>
          </a:stretch>
        </p:blipFill>
        <p:spPr bwMode="auto">
          <a:xfrm>
            <a:off x="1852613" y="833053"/>
            <a:ext cx="1298448" cy="1678296"/>
          </a:xfrm>
          <a:prstGeom prst="rect">
            <a:avLst/>
          </a:prstGeom>
          <a:noFill/>
          <a:ln w="28575">
            <a:solidFill>
              <a:srgbClr val="FF0000"/>
            </a:solidFill>
            <a:miter lim="800000"/>
            <a:headEnd/>
            <a:tailEnd/>
          </a:ln>
        </p:spPr>
      </p:pic>
      <p:pic>
        <p:nvPicPr>
          <p:cNvPr id="67588" name="Picture 4"/>
          <p:cNvPicPr preferRelativeResize="0">
            <a:picLocks noChangeAspect="1" noChangeArrowheads="1"/>
          </p:cNvPicPr>
          <p:nvPr/>
        </p:nvPicPr>
        <p:blipFill>
          <a:blip r:embed="rId4" cstate="print"/>
          <a:srcRect/>
          <a:stretch>
            <a:fillRect/>
          </a:stretch>
        </p:blipFill>
        <p:spPr bwMode="auto">
          <a:xfrm>
            <a:off x="3291428" y="833053"/>
            <a:ext cx="1298448" cy="1678296"/>
          </a:xfrm>
          <a:prstGeom prst="rect">
            <a:avLst/>
          </a:prstGeom>
          <a:noFill/>
          <a:ln w="28575">
            <a:solidFill>
              <a:srgbClr val="FF0000"/>
            </a:solidFill>
            <a:miter lim="800000"/>
            <a:headEnd/>
            <a:tailEnd/>
          </a:ln>
        </p:spPr>
      </p:pic>
      <p:pic>
        <p:nvPicPr>
          <p:cNvPr id="67589" name="Picture 5"/>
          <p:cNvPicPr preferRelativeResize="0">
            <a:picLocks noChangeAspect="1" noChangeArrowheads="1"/>
          </p:cNvPicPr>
          <p:nvPr/>
        </p:nvPicPr>
        <p:blipFill>
          <a:blip r:embed="rId5" cstate="print">
            <a:lum bright="-10000" contrast="20000"/>
          </a:blip>
          <a:srcRect/>
          <a:stretch>
            <a:fillRect/>
          </a:stretch>
        </p:blipFill>
        <p:spPr bwMode="auto">
          <a:xfrm>
            <a:off x="6169058" y="833053"/>
            <a:ext cx="1298448" cy="1678296"/>
          </a:xfrm>
          <a:prstGeom prst="rect">
            <a:avLst/>
          </a:prstGeom>
          <a:noFill/>
          <a:ln w="28575">
            <a:solidFill>
              <a:srgbClr val="FF0000"/>
            </a:solidFill>
            <a:miter lim="800000"/>
            <a:headEnd/>
            <a:tailEnd/>
          </a:ln>
        </p:spPr>
      </p:pic>
      <p:pic>
        <p:nvPicPr>
          <p:cNvPr id="67590" name="Picture 6"/>
          <p:cNvPicPr preferRelativeResize="0">
            <a:picLocks noChangeAspect="1" noChangeArrowheads="1"/>
          </p:cNvPicPr>
          <p:nvPr/>
        </p:nvPicPr>
        <p:blipFill>
          <a:blip r:embed="rId6" cstate="print"/>
          <a:srcRect/>
          <a:stretch>
            <a:fillRect/>
          </a:stretch>
        </p:blipFill>
        <p:spPr bwMode="auto">
          <a:xfrm>
            <a:off x="7607875" y="833053"/>
            <a:ext cx="1298448" cy="1678299"/>
          </a:xfrm>
          <a:prstGeom prst="rect">
            <a:avLst/>
          </a:prstGeom>
          <a:noFill/>
          <a:ln w="28575">
            <a:solidFill>
              <a:srgbClr val="FF0000"/>
            </a:solidFill>
            <a:miter lim="800000"/>
            <a:headEnd/>
            <a:tailEnd/>
          </a:ln>
        </p:spPr>
      </p:pic>
      <p:pic>
        <p:nvPicPr>
          <p:cNvPr id="67591" name="Picture 7"/>
          <p:cNvPicPr preferRelativeResize="0">
            <a:picLocks noChangeAspect="1" noChangeArrowheads="1"/>
          </p:cNvPicPr>
          <p:nvPr/>
        </p:nvPicPr>
        <p:blipFill>
          <a:blip r:embed="rId7" cstate="print"/>
          <a:srcRect/>
          <a:stretch>
            <a:fillRect/>
          </a:stretch>
        </p:blipFill>
        <p:spPr bwMode="auto">
          <a:xfrm>
            <a:off x="1852613" y="2636453"/>
            <a:ext cx="1298448" cy="1678296"/>
          </a:xfrm>
          <a:prstGeom prst="rect">
            <a:avLst/>
          </a:prstGeom>
          <a:noFill/>
          <a:ln w="28575">
            <a:solidFill>
              <a:srgbClr val="FF0000"/>
            </a:solidFill>
            <a:miter lim="800000"/>
            <a:headEnd/>
            <a:tailEnd/>
          </a:ln>
        </p:spPr>
      </p:pic>
      <p:pic>
        <p:nvPicPr>
          <p:cNvPr id="67592" name="Picture 8" descr="EES_xlg"/>
          <p:cNvPicPr preferRelativeResize="0">
            <a:picLocks noChangeAspect="1" noChangeArrowheads="1"/>
          </p:cNvPicPr>
          <p:nvPr/>
        </p:nvPicPr>
        <p:blipFill>
          <a:blip r:embed="rId8" cstate="print"/>
          <a:srcRect/>
          <a:stretch>
            <a:fillRect/>
          </a:stretch>
        </p:blipFill>
        <p:spPr bwMode="auto">
          <a:xfrm>
            <a:off x="4730243" y="2636453"/>
            <a:ext cx="1298448" cy="1678299"/>
          </a:xfrm>
          <a:prstGeom prst="rect">
            <a:avLst/>
          </a:prstGeom>
          <a:noFill/>
          <a:ln w="28575">
            <a:solidFill>
              <a:srgbClr val="FF0000"/>
            </a:solidFill>
            <a:miter lim="800000"/>
            <a:headEnd/>
            <a:tailEnd/>
          </a:ln>
        </p:spPr>
      </p:pic>
      <p:pic>
        <p:nvPicPr>
          <p:cNvPr id="67593" name="Picture 9" descr="CAT_lg"/>
          <p:cNvPicPr preferRelativeResize="0">
            <a:picLocks noChangeAspect="1" noChangeArrowheads="1"/>
          </p:cNvPicPr>
          <p:nvPr/>
        </p:nvPicPr>
        <p:blipFill>
          <a:blip r:embed="rId9" cstate="print"/>
          <a:srcRect/>
          <a:stretch>
            <a:fillRect/>
          </a:stretch>
        </p:blipFill>
        <p:spPr bwMode="auto">
          <a:xfrm>
            <a:off x="6169058" y="2636453"/>
            <a:ext cx="1298448" cy="1681029"/>
          </a:xfrm>
          <a:prstGeom prst="rect">
            <a:avLst/>
          </a:prstGeom>
          <a:noFill/>
          <a:ln w="28575">
            <a:solidFill>
              <a:srgbClr val="FF0000"/>
            </a:solidFill>
            <a:miter lim="800000"/>
            <a:headEnd/>
            <a:tailEnd/>
          </a:ln>
        </p:spPr>
      </p:pic>
      <p:pic>
        <p:nvPicPr>
          <p:cNvPr id="67594" name="Picture 10" descr="GEO_lg"/>
          <p:cNvPicPr preferRelativeResize="0">
            <a:picLocks noChangeAspect="1" noChangeArrowheads="1"/>
          </p:cNvPicPr>
          <p:nvPr/>
        </p:nvPicPr>
        <p:blipFill>
          <a:blip r:embed="rId10" cstate="print"/>
          <a:srcRect/>
          <a:stretch>
            <a:fillRect/>
          </a:stretch>
        </p:blipFill>
        <p:spPr bwMode="auto">
          <a:xfrm>
            <a:off x="3291428" y="2636453"/>
            <a:ext cx="1298448" cy="1678296"/>
          </a:xfrm>
          <a:prstGeom prst="rect">
            <a:avLst/>
          </a:prstGeom>
          <a:noFill/>
          <a:ln w="28575">
            <a:solidFill>
              <a:srgbClr val="FF0000"/>
            </a:solidFill>
            <a:miter lim="800000"/>
            <a:headEnd/>
            <a:tailEnd/>
          </a:ln>
        </p:spPr>
      </p:pic>
      <p:pic>
        <p:nvPicPr>
          <p:cNvPr id="67595" name="Picture 11" descr="MuEE"/>
          <p:cNvPicPr preferRelativeResize="0">
            <a:picLocks noChangeAspect="1" noChangeArrowheads="1"/>
          </p:cNvPicPr>
          <p:nvPr/>
        </p:nvPicPr>
        <p:blipFill>
          <a:blip r:embed="rId11" cstate="print"/>
          <a:srcRect/>
          <a:stretch>
            <a:fillRect/>
          </a:stretch>
        </p:blipFill>
        <p:spPr bwMode="auto">
          <a:xfrm>
            <a:off x="7607875" y="2636453"/>
            <a:ext cx="1298448" cy="1678296"/>
          </a:xfrm>
          <a:prstGeom prst="rect">
            <a:avLst/>
          </a:prstGeom>
          <a:noFill/>
          <a:ln w="28575">
            <a:solidFill>
              <a:srgbClr val="FF0000"/>
            </a:solidFill>
            <a:miter lim="800000"/>
            <a:headEnd/>
            <a:tailEnd/>
          </a:ln>
        </p:spPr>
      </p:pic>
      <p:pic>
        <p:nvPicPr>
          <p:cNvPr id="67596" name="Picture 12" descr="Cover_921"/>
          <p:cNvPicPr preferRelativeResize="0">
            <a:picLocks noChangeAspect="1" noChangeArrowheads="1"/>
          </p:cNvPicPr>
          <p:nvPr/>
        </p:nvPicPr>
        <p:blipFill>
          <a:blip r:embed="rId12" cstate="print"/>
          <a:srcRect/>
          <a:stretch>
            <a:fillRect/>
          </a:stretch>
        </p:blipFill>
        <p:spPr bwMode="auto">
          <a:xfrm>
            <a:off x="4730243" y="833053"/>
            <a:ext cx="1298448" cy="1678296"/>
          </a:xfrm>
          <a:prstGeom prst="rect">
            <a:avLst/>
          </a:prstGeom>
          <a:noFill/>
          <a:ln w="28575">
            <a:solidFill>
              <a:srgbClr val="FF0000"/>
            </a:solidFill>
            <a:miter lim="800000"/>
            <a:headEnd/>
            <a:tailEnd/>
          </a:ln>
        </p:spPr>
      </p:pic>
      <p:pic>
        <p:nvPicPr>
          <p:cNvPr id="67598" name="Picture 14"/>
          <p:cNvPicPr preferRelativeResize="0">
            <a:picLocks noGrp="1" noChangeAspect="1" noChangeArrowheads="1"/>
          </p:cNvPicPr>
          <p:nvPr>
            <p:ph sz="half" idx="1"/>
          </p:nvPr>
        </p:nvPicPr>
        <p:blipFill>
          <a:blip r:embed="rId13" cstate="print"/>
          <a:srcRect/>
          <a:stretch>
            <a:fillRect/>
          </a:stretch>
        </p:blipFill>
        <p:spPr bwMode="auto">
          <a:xfrm>
            <a:off x="189635" y="1471520"/>
            <a:ext cx="1457614" cy="1780335"/>
          </a:xfrm>
          <a:noFill/>
          <a:ln>
            <a:miter lim="800000"/>
            <a:headEnd/>
            <a:tailEnd/>
          </a:ln>
        </p:spPr>
      </p:pic>
      <p:pic>
        <p:nvPicPr>
          <p:cNvPr id="26" name="Picture 41"/>
          <p:cNvPicPr preferRelativeResize="0">
            <a:picLocks noChangeAspect="1" noChangeArrowheads="1"/>
          </p:cNvPicPr>
          <p:nvPr/>
        </p:nvPicPr>
        <p:blipFill>
          <a:blip r:embed="rId14" cstate="print"/>
          <a:srcRect/>
          <a:stretch>
            <a:fillRect/>
          </a:stretch>
        </p:blipFill>
        <p:spPr bwMode="auto">
          <a:xfrm>
            <a:off x="1852613" y="4799446"/>
            <a:ext cx="1295261" cy="1673352"/>
          </a:xfrm>
          <a:prstGeom prst="rect">
            <a:avLst/>
          </a:prstGeom>
          <a:noFill/>
          <a:ln w="28575">
            <a:solidFill>
              <a:srgbClr val="0033CC"/>
            </a:solidFill>
            <a:miter lim="800000"/>
            <a:headEnd/>
            <a:tailEnd/>
          </a:ln>
        </p:spPr>
      </p:pic>
      <p:pic>
        <p:nvPicPr>
          <p:cNvPr id="27" name="Picture 50" descr="SET_xlg.jpg"/>
          <p:cNvPicPr>
            <a:picLocks noChangeAspect="1"/>
          </p:cNvPicPr>
          <p:nvPr/>
        </p:nvPicPr>
        <p:blipFill>
          <a:blip r:embed="rId15" cstate="print"/>
          <a:srcRect/>
          <a:stretch>
            <a:fillRect/>
          </a:stretch>
        </p:blipFill>
        <p:spPr bwMode="auto">
          <a:xfrm>
            <a:off x="6174123" y="4799446"/>
            <a:ext cx="1292492" cy="1673352"/>
          </a:xfrm>
          <a:prstGeom prst="rect">
            <a:avLst/>
          </a:prstGeom>
          <a:noFill/>
          <a:ln w="28575">
            <a:solidFill>
              <a:srgbClr val="0033CC"/>
            </a:solidFill>
            <a:miter lim="800000"/>
            <a:headEnd/>
            <a:tailEnd/>
          </a:ln>
        </p:spPr>
      </p:pic>
      <p:pic>
        <p:nvPicPr>
          <p:cNvPr id="28" name="Picture 27" descr="SETF_xlg.jpg"/>
          <p:cNvPicPr>
            <a:picLocks noChangeAspect="1"/>
          </p:cNvPicPr>
          <p:nvPr/>
        </p:nvPicPr>
        <p:blipFill>
          <a:blip r:embed="rId16" cstate="print"/>
          <a:stretch>
            <a:fillRect/>
          </a:stretch>
        </p:blipFill>
        <p:spPr>
          <a:xfrm>
            <a:off x="7613446" y="4799446"/>
            <a:ext cx="1292877" cy="1673352"/>
          </a:xfrm>
          <a:prstGeom prst="rect">
            <a:avLst/>
          </a:prstGeom>
          <a:ln w="28575">
            <a:solidFill>
              <a:srgbClr val="0033CC"/>
            </a:solidFill>
          </a:ln>
        </p:spPr>
      </p:pic>
      <p:pic>
        <p:nvPicPr>
          <p:cNvPr id="29" name="Picture 28" descr="CCB2020_xlg.jpg"/>
          <p:cNvPicPr>
            <a:picLocks noChangeAspect="1"/>
          </p:cNvPicPr>
          <p:nvPr/>
        </p:nvPicPr>
        <p:blipFill>
          <a:blip r:embed="rId17" cstate="print"/>
          <a:stretch>
            <a:fillRect/>
          </a:stretch>
        </p:blipFill>
        <p:spPr>
          <a:xfrm>
            <a:off x="3294706" y="4799446"/>
            <a:ext cx="1292878" cy="1673352"/>
          </a:xfrm>
          <a:prstGeom prst="rect">
            <a:avLst/>
          </a:prstGeom>
          <a:ln w="28575">
            <a:solidFill>
              <a:srgbClr val="0033CC"/>
            </a:solidFill>
          </a:ln>
        </p:spPr>
      </p:pic>
      <p:pic>
        <p:nvPicPr>
          <p:cNvPr id="30" name="Picture 29" descr="CMSC_xlg.jpg"/>
          <p:cNvPicPr>
            <a:picLocks noChangeAspect="1"/>
          </p:cNvPicPr>
          <p:nvPr/>
        </p:nvPicPr>
        <p:blipFill>
          <a:blip r:embed="rId18" cstate="print"/>
          <a:stretch>
            <a:fillRect/>
          </a:stretch>
        </p:blipFill>
        <p:spPr>
          <a:xfrm>
            <a:off x="4734416" y="4799446"/>
            <a:ext cx="1292875" cy="1673352"/>
          </a:xfrm>
          <a:prstGeom prst="rect">
            <a:avLst/>
          </a:prstGeom>
          <a:ln w="28575">
            <a:solidFill>
              <a:srgbClr val="0033CC"/>
            </a:solidFill>
          </a:ln>
        </p:spPr>
      </p:pic>
      <p:sp>
        <p:nvSpPr>
          <p:cNvPr id="31" name="Rectangle 2"/>
          <p:cNvSpPr>
            <a:spLocks noGrp="1" noChangeArrowheads="1"/>
          </p:cNvSpPr>
          <p:nvPr>
            <p:ph type="title"/>
          </p:nvPr>
        </p:nvSpPr>
        <p:spPr bwMode="auto">
          <a:xfrm>
            <a:off x="0" y="87089"/>
            <a:ext cx="9144000" cy="598714"/>
          </a:xfrm>
          <a:noFill/>
          <a:ln w="9525">
            <a:noFill/>
            <a:miter lim="800000"/>
            <a:headEnd/>
            <a:tailEnd/>
          </a:ln>
        </p:spPr>
        <p:txBody>
          <a:bodyPr vert="horz" wrap="square" lIns="91429" tIns="45714" rIns="91429" bIns="45714" numCol="1" anchor="ctr" anchorCtr="0" compatLnSpc="1">
            <a:prstTxWarp prst="textNoShape">
              <a:avLst/>
            </a:prstTxWarp>
          </a:bodyPr>
          <a:lstStyle/>
          <a:p>
            <a:pPr defTabSz="820487" eaLnBrk="1" hangingPunct="1"/>
            <a:r>
              <a:rPr lang="en-US" dirty="0" smtClean="0">
                <a:latin typeface="Arial" charset="0"/>
                <a:cs typeface="Arial" charset="0"/>
              </a:rPr>
              <a:t>“Basic Research Needs” and Beyond</a:t>
            </a:r>
            <a:endParaRPr lang="en-US" dirty="0">
              <a:latin typeface="Arial" charset="0"/>
              <a:cs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9506" name="Rectangle 2"/>
          <p:cNvSpPr>
            <a:spLocks noGrp="1" noChangeArrowheads="1"/>
          </p:cNvSpPr>
          <p:nvPr>
            <p:ph type="title"/>
          </p:nvPr>
        </p:nvSpPr>
        <p:spPr bwMode="auto">
          <a:noFill/>
          <a:ln w="9525">
            <a:noFill/>
            <a:miter lim="800000"/>
            <a:headEnd/>
            <a:tailEnd/>
          </a:ln>
        </p:spPr>
        <p:txBody>
          <a:bodyPr vert="horz" wrap="square" lIns="91429" tIns="45714" rIns="91429" bIns="45714" numCol="1" anchor="ctr" anchorCtr="0" compatLnSpc="1">
            <a:prstTxWarp prst="textNoShape">
              <a:avLst/>
            </a:prstTxWarp>
          </a:bodyPr>
          <a:lstStyle/>
          <a:p>
            <a:pPr defTabSz="820487" eaLnBrk="1" hangingPunct="1"/>
            <a:r>
              <a:rPr lang="en-US" dirty="0" smtClean="0">
                <a:latin typeface="Arial" charset="0"/>
                <a:cs typeface="Arial" charset="0"/>
              </a:rPr>
              <a:t>Grand Challenge Questions in Materials and Chemistry</a:t>
            </a:r>
            <a:endParaRPr lang="en-US" dirty="0">
              <a:latin typeface="Arial" charset="0"/>
              <a:cs typeface="Arial" charset="0"/>
            </a:endParaRPr>
          </a:p>
        </p:txBody>
      </p:sp>
      <p:sp>
        <p:nvSpPr>
          <p:cNvPr id="151557" name="Rectangle 5"/>
          <p:cNvSpPr>
            <a:spLocks noChangeArrowheads="1"/>
          </p:cNvSpPr>
          <p:nvPr/>
        </p:nvSpPr>
        <p:spPr bwMode="auto">
          <a:xfrm>
            <a:off x="1" y="-305697"/>
            <a:ext cx="184708" cy="646319"/>
          </a:xfrm>
          <a:prstGeom prst="rect">
            <a:avLst/>
          </a:prstGeom>
          <a:noFill/>
          <a:ln w="9525">
            <a:noFill/>
            <a:miter lim="800000"/>
            <a:headEnd/>
            <a:tailEnd/>
          </a:ln>
          <a:effectLst/>
        </p:spPr>
        <p:txBody>
          <a:bodyPr vert="horz" wrap="none" lIns="91429" tIns="45714" rIns="91429" bIns="45714" numCol="1" anchor="ctr" anchorCtr="0" compatLnSpc="1">
            <a:prstTxWarp prst="textNoShape">
              <a:avLst/>
            </a:prstTxWarp>
            <a:spAutoFit/>
          </a:bodyPr>
          <a:lstStyle/>
          <a:p>
            <a:pPr defTabSz="914293"/>
            <a:endParaRPr lang="en-US" dirty="0" smtClean="0">
              <a:latin typeface="Arial" pitchFamily="34" charset="0"/>
            </a:endParaRPr>
          </a:p>
          <a:p>
            <a:pPr defTabSz="914293" eaLnBrk="0" hangingPunct="0"/>
            <a:endParaRPr lang="en-US" dirty="0" smtClean="0">
              <a:latin typeface="Arial" pitchFamily="34" charset="0"/>
            </a:endParaRPr>
          </a:p>
        </p:txBody>
      </p:sp>
      <p:sp>
        <p:nvSpPr>
          <p:cNvPr id="7" name="Rectangle 5"/>
          <p:cNvSpPr>
            <a:spLocks noChangeArrowheads="1"/>
          </p:cNvSpPr>
          <p:nvPr/>
        </p:nvSpPr>
        <p:spPr bwMode="auto">
          <a:xfrm>
            <a:off x="3110880" y="1661736"/>
            <a:ext cx="5325320" cy="3714362"/>
          </a:xfrm>
          <a:prstGeom prst="rect">
            <a:avLst/>
          </a:prstGeom>
          <a:noFill/>
          <a:ln w="9525" algn="ctr">
            <a:noFill/>
            <a:miter lim="800000"/>
            <a:headEnd/>
            <a:tailEnd/>
          </a:ln>
          <a:effectLst/>
        </p:spPr>
        <p:txBody>
          <a:bodyPr wrap="square" lIns="82048" tIns="82048" rIns="82048" bIns="82048" anchor="ctr">
            <a:spAutoFit/>
          </a:bodyPr>
          <a:lstStyle/>
          <a:p>
            <a:pPr marL="209526" indent="-209526" defTabSz="820642">
              <a:lnSpc>
                <a:spcPct val="95000"/>
              </a:lnSpc>
              <a:spcAft>
                <a:spcPts val="1200"/>
              </a:spcAft>
              <a:buFont typeface="Wingdings" pitchFamily="2" charset="2"/>
              <a:buChar char="§"/>
            </a:pPr>
            <a:r>
              <a:rPr lang="en-US" dirty="0" smtClean="0">
                <a:latin typeface="Arial" pitchFamily="34" charset="0"/>
              </a:rPr>
              <a:t>Synthesize, atom by atom, new forms of matter with tailored properties</a:t>
            </a:r>
            <a:endParaRPr lang="en-US" i="1" dirty="0" smtClean="0">
              <a:latin typeface="Arial" pitchFamily="34" charset="0"/>
            </a:endParaRPr>
          </a:p>
          <a:p>
            <a:pPr marL="209526" indent="-209526" defTabSz="820642">
              <a:lnSpc>
                <a:spcPct val="95000"/>
              </a:lnSpc>
              <a:spcAft>
                <a:spcPts val="1200"/>
              </a:spcAft>
              <a:buFont typeface="Wingdings" pitchFamily="2" charset="2"/>
              <a:buChar char="§"/>
            </a:pPr>
            <a:r>
              <a:rPr lang="en-US" dirty="0" smtClean="0">
                <a:latin typeface="Arial" pitchFamily="34" charset="0"/>
              </a:rPr>
              <a:t>Synthesize man-made </a:t>
            </a:r>
            <a:r>
              <a:rPr lang="en-US" dirty="0" err="1" smtClean="0">
                <a:latin typeface="Arial" pitchFamily="34" charset="0"/>
              </a:rPr>
              <a:t>nanoscale</a:t>
            </a:r>
            <a:r>
              <a:rPr lang="en-US" dirty="0" smtClean="0">
                <a:latin typeface="Arial" pitchFamily="34" charset="0"/>
              </a:rPr>
              <a:t> objects with capabilities rivaling those of living things</a:t>
            </a:r>
            <a:endParaRPr lang="en-US" i="1" dirty="0" smtClean="0">
              <a:latin typeface="Arial" pitchFamily="34" charset="0"/>
            </a:endParaRPr>
          </a:p>
          <a:p>
            <a:pPr marL="209526" indent="-209526" defTabSz="820642">
              <a:lnSpc>
                <a:spcPct val="95000"/>
              </a:lnSpc>
              <a:spcAft>
                <a:spcPts val="1200"/>
              </a:spcAft>
              <a:buFont typeface="Wingdings" pitchFamily="2" charset="2"/>
              <a:buChar char="§"/>
            </a:pPr>
            <a:r>
              <a:rPr lang="en-US" dirty="0" smtClean="0">
                <a:solidFill>
                  <a:schemeClr val="tx1"/>
                </a:solidFill>
                <a:latin typeface="Arial" pitchFamily="34" charset="0"/>
              </a:rPr>
              <a:t>Control </a:t>
            </a:r>
            <a:r>
              <a:rPr lang="en-US" dirty="0">
                <a:solidFill>
                  <a:schemeClr val="tx1"/>
                </a:solidFill>
                <a:latin typeface="Arial" pitchFamily="34" charset="0"/>
              </a:rPr>
              <a:t>the quantum behavior of electrons in materials</a:t>
            </a:r>
            <a:endParaRPr lang="en-US" i="1" dirty="0">
              <a:solidFill>
                <a:schemeClr val="tx1"/>
              </a:solidFill>
              <a:latin typeface="Arial" pitchFamily="34" charset="0"/>
            </a:endParaRPr>
          </a:p>
          <a:p>
            <a:pPr marL="209526" indent="-209526" defTabSz="820642">
              <a:lnSpc>
                <a:spcPct val="95000"/>
              </a:lnSpc>
              <a:spcAft>
                <a:spcPts val="1200"/>
              </a:spcAft>
              <a:buFont typeface="Wingdings" pitchFamily="2" charset="2"/>
              <a:buChar char="§"/>
            </a:pPr>
            <a:r>
              <a:rPr lang="en-US" dirty="0" smtClean="0">
                <a:solidFill>
                  <a:schemeClr val="tx1"/>
                </a:solidFill>
                <a:latin typeface="Arial" pitchFamily="34" charset="0"/>
              </a:rPr>
              <a:t>Control </a:t>
            </a:r>
            <a:r>
              <a:rPr lang="en-US" dirty="0">
                <a:solidFill>
                  <a:schemeClr val="tx1"/>
                </a:solidFill>
                <a:latin typeface="Arial" pitchFamily="34" charset="0"/>
              </a:rPr>
              <a:t>emergent properties that arise from the complex correlations of atomic and electronic constituents</a:t>
            </a:r>
            <a:endParaRPr lang="en-US" i="1" dirty="0">
              <a:solidFill>
                <a:schemeClr val="tx1"/>
              </a:solidFill>
              <a:latin typeface="Arial" pitchFamily="34" charset="0"/>
            </a:endParaRPr>
          </a:p>
          <a:p>
            <a:pPr marL="209526" indent="-209526" defTabSz="820642">
              <a:lnSpc>
                <a:spcPct val="95000"/>
              </a:lnSpc>
              <a:spcAft>
                <a:spcPts val="1200"/>
              </a:spcAft>
              <a:buFont typeface="Wingdings" pitchFamily="2" charset="2"/>
              <a:buChar char="§"/>
            </a:pPr>
            <a:r>
              <a:rPr lang="en-US" dirty="0" smtClean="0">
                <a:solidFill>
                  <a:schemeClr val="tx1"/>
                </a:solidFill>
                <a:latin typeface="Arial" pitchFamily="34" charset="0"/>
              </a:rPr>
              <a:t>Control </a:t>
            </a:r>
            <a:r>
              <a:rPr lang="en-US" dirty="0">
                <a:solidFill>
                  <a:schemeClr val="tx1"/>
                </a:solidFill>
                <a:latin typeface="Arial" pitchFamily="34" charset="0"/>
              </a:rPr>
              <a:t>matter very far away from equilibrium</a:t>
            </a:r>
            <a:br>
              <a:rPr lang="en-US" dirty="0">
                <a:solidFill>
                  <a:schemeClr val="tx1"/>
                </a:solidFill>
                <a:latin typeface="Arial" pitchFamily="34" charset="0"/>
              </a:rPr>
            </a:br>
            <a:endParaRPr lang="en-US" dirty="0">
              <a:solidFill>
                <a:schemeClr val="tx1"/>
              </a:solidFill>
              <a:latin typeface="Arial" pitchFamily="34" charset="0"/>
            </a:endParaRPr>
          </a:p>
        </p:txBody>
      </p:sp>
      <p:pic>
        <p:nvPicPr>
          <p:cNvPr id="8" name="Picture 4" descr="GC_xlg"/>
          <p:cNvPicPr>
            <a:picLocks noChangeAspect="1" noChangeArrowheads="1"/>
          </p:cNvPicPr>
          <p:nvPr/>
        </p:nvPicPr>
        <p:blipFill>
          <a:blip r:embed="rId3" cstate="print"/>
          <a:srcRect/>
          <a:stretch>
            <a:fillRect/>
          </a:stretch>
        </p:blipFill>
        <p:spPr bwMode="auto">
          <a:xfrm>
            <a:off x="399245" y="1725769"/>
            <a:ext cx="2488547" cy="3219719"/>
          </a:xfrm>
          <a:prstGeom prst="rect">
            <a:avLst/>
          </a:prstGeom>
          <a:noFill/>
        </p:spPr>
      </p:pic>
      <p:sp>
        <p:nvSpPr>
          <p:cNvPr id="9" name="Slide Number Placeholder 8"/>
          <p:cNvSpPr>
            <a:spLocks noGrp="1"/>
          </p:cNvSpPr>
          <p:nvPr>
            <p:ph type="sldNum" sz="quarter" idx="11"/>
          </p:nvPr>
        </p:nvSpPr>
        <p:spPr/>
        <p:txBody>
          <a:bodyPr/>
          <a:lstStyle/>
          <a:p>
            <a:pPr>
              <a:defRPr/>
            </a:pPr>
            <a:fld id="{6EEA275D-5A49-48A8-817D-44C3EA0A3A2F}" type="slidenum">
              <a:rPr lang="en-US" smtClean="0"/>
              <a:pPr>
                <a:defRPr/>
              </a:pPr>
              <a:t>34</a:t>
            </a:fld>
            <a:endParaRPr lang="en-US" dirty="0"/>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2"/>
          <p:cNvSpPr>
            <a:spLocks noGrp="1"/>
          </p:cNvSpPr>
          <p:nvPr>
            <p:ph type="title"/>
          </p:nvPr>
        </p:nvSpPr>
        <p:spPr/>
        <p:txBody>
          <a:bodyPr/>
          <a:lstStyle/>
          <a:p>
            <a:pPr eaLnBrk="1" hangingPunct="1">
              <a:lnSpc>
                <a:spcPct val="95000"/>
              </a:lnSpc>
            </a:pPr>
            <a:r>
              <a:rPr lang="en-US" dirty="0" smtClean="0">
                <a:solidFill>
                  <a:srgbClr val="006600"/>
                </a:solidFill>
                <a:latin typeface="Arial" charset="0"/>
                <a:cs typeface="Arial" charset="0"/>
              </a:rPr>
              <a:t>SC/BES Energy Frontier Research Centers</a:t>
            </a:r>
            <a:br>
              <a:rPr lang="en-US" dirty="0" smtClean="0">
                <a:solidFill>
                  <a:srgbClr val="006600"/>
                </a:solidFill>
                <a:latin typeface="Arial" charset="0"/>
                <a:cs typeface="Arial" charset="0"/>
              </a:rPr>
            </a:br>
            <a:r>
              <a:rPr lang="en-US" sz="1800" dirty="0" smtClean="0">
                <a:solidFill>
                  <a:srgbClr val="006600"/>
                </a:solidFill>
                <a:latin typeface="Arial" charset="0"/>
                <a:cs typeface="Arial" charset="0"/>
              </a:rPr>
              <a:t>Combining Grand Challenge Science and Energy Needs</a:t>
            </a:r>
            <a:endParaRPr lang="en-US" sz="2000" dirty="0" smtClean="0">
              <a:solidFill>
                <a:srgbClr val="006600"/>
              </a:solidFill>
              <a:latin typeface="Arial" charset="0"/>
              <a:cs typeface="Arial" charset="0"/>
            </a:endParaRPr>
          </a:p>
        </p:txBody>
      </p:sp>
      <p:sp>
        <p:nvSpPr>
          <p:cNvPr id="11268" name="Footer Placeholder 4"/>
          <p:cNvSpPr>
            <a:spLocks noGrp="1"/>
          </p:cNvSpPr>
          <p:nvPr>
            <p:ph type="ftr" sz="quarter" idx="10"/>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smtClean="0">
                <a:latin typeface="Arial" charset="0"/>
                <a:cs typeface="Arial" charset="0"/>
              </a:rPr>
              <a:t>Office of Science FY 2011 Budget</a:t>
            </a:r>
          </a:p>
        </p:txBody>
      </p:sp>
      <p:sp>
        <p:nvSpPr>
          <p:cNvPr id="11267" name="Slide Number Placeholder 4"/>
          <p:cNvSpPr>
            <a:spLocks noGrp="1"/>
          </p:cNvSpPr>
          <p:nvPr>
            <p:ph type="sldNum" sz="quarter" idx="11"/>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AD0F6EA-B97B-4495-94C1-C9C218E2E913}" type="slidenum">
              <a:rPr lang="en-US" smtClean="0">
                <a:latin typeface="Arial" charset="0"/>
                <a:cs typeface="Arial" charset="0"/>
              </a:rPr>
              <a:pPr fontAlgn="base">
                <a:spcBef>
                  <a:spcPct val="0"/>
                </a:spcBef>
                <a:spcAft>
                  <a:spcPct val="0"/>
                </a:spcAft>
              </a:pPr>
              <a:t>35</a:t>
            </a:fld>
            <a:endParaRPr lang="en-US" smtClean="0">
              <a:latin typeface="Arial" charset="0"/>
              <a:cs typeface="Arial" charset="0"/>
            </a:endParaRPr>
          </a:p>
        </p:txBody>
      </p:sp>
      <p:sp>
        <p:nvSpPr>
          <p:cNvPr id="11269" name="Slide Number Placeholder 1"/>
          <p:cNvSpPr txBox="1">
            <a:spLocks/>
          </p:cNvSpPr>
          <p:nvPr/>
        </p:nvSpPr>
        <p:spPr bwMode="auto">
          <a:xfrm>
            <a:off x="8766176" y="6542089"/>
            <a:ext cx="377825" cy="238125"/>
          </a:xfrm>
          <a:prstGeom prst="rect">
            <a:avLst/>
          </a:prstGeom>
          <a:noFill/>
          <a:ln w="9525">
            <a:noFill/>
            <a:miter lim="800000"/>
            <a:headEnd/>
            <a:tailEnd/>
          </a:ln>
        </p:spPr>
        <p:txBody>
          <a:bodyPr lIns="91429" tIns="45714" rIns="91429" bIns="45714" anchor="ctr"/>
          <a:lstStyle/>
          <a:p>
            <a:pPr algn="r"/>
            <a:fld id="{65A5D399-EF50-4911-9BFC-EE0B6F52F2CB}" type="slidenum">
              <a:rPr lang="en-US" sz="1200">
                <a:solidFill>
                  <a:srgbClr val="106636"/>
                </a:solidFill>
                <a:cs typeface="Arial" charset="0"/>
              </a:rPr>
              <a:pPr algn="r"/>
              <a:t>35</a:t>
            </a:fld>
            <a:endParaRPr lang="en-US" sz="1200" dirty="0">
              <a:solidFill>
                <a:srgbClr val="106636"/>
              </a:solidFill>
              <a:cs typeface="Arial" charset="0"/>
            </a:endParaRPr>
          </a:p>
        </p:txBody>
      </p:sp>
      <p:sp>
        <p:nvSpPr>
          <p:cNvPr id="7" name="Rectangle 2"/>
          <p:cNvSpPr>
            <a:spLocks noChangeArrowheads="1"/>
          </p:cNvSpPr>
          <p:nvPr/>
        </p:nvSpPr>
        <p:spPr bwMode="auto">
          <a:xfrm>
            <a:off x="0" y="773114"/>
            <a:ext cx="9144000" cy="6097587"/>
          </a:xfrm>
          <a:prstGeom prst="rect">
            <a:avLst/>
          </a:prstGeom>
          <a:gradFill rotWithShape="1">
            <a:gsLst>
              <a:gs pos="0">
                <a:srgbClr val="CCFFFF">
                  <a:gamma/>
                  <a:shade val="0"/>
                  <a:invGamma/>
                </a:srgbClr>
              </a:gs>
              <a:gs pos="50000">
                <a:srgbClr val="CCFFFF"/>
              </a:gs>
              <a:gs pos="100000">
                <a:srgbClr val="CCFFFF">
                  <a:gamma/>
                  <a:shade val="0"/>
                  <a:invGamma/>
                </a:srgbClr>
              </a:gs>
            </a:gsLst>
            <a:lin ang="5400000" scaled="1"/>
          </a:gradFill>
          <a:ln w="9525">
            <a:solidFill>
              <a:schemeClr val="tx1"/>
            </a:solidFill>
            <a:miter lim="800000"/>
            <a:headEnd/>
            <a:tailEnd/>
          </a:ln>
          <a:effectLst/>
        </p:spPr>
        <p:txBody>
          <a:bodyPr wrap="none" lIns="91429" tIns="45714" rIns="91429" bIns="45714" anchor="ctr"/>
          <a:lstStyle/>
          <a:p>
            <a:pPr algn="ctr">
              <a:defRPr/>
            </a:pPr>
            <a:endParaRPr lang="en-US" b="1" i="1">
              <a:solidFill>
                <a:srgbClr val="FF0000"/>
              </a:solidFill>
              <a:effectLst>
                <a:outerShdw blurRad="38100" dist="38100" dir="2700000" algn="tl">
                  <a:srgbClr val="000000"/>
                </a:outerShdw>
              </a:effectLst>
            </a:endParaRPr>
          </a:p>
        </p:txBody>
      </p:sp>
      <p:sp>
        <p:nvSpPr>
          <p:cNvPr id="11271" name="Text Box 214"/>
          <p:cNvSpPr txBox="1">
            <a:spLocks noChangeArrowheads="1"/>
          </p:cNvSpPr>
          <p:nvPr/>
        </p:nvSpPr>
        <p:spPr bwMode="auto">
          <a:xfrm>
            <a:off x="-197112" y="877888"/>
            <a:ext cx="9220200" cy="299842"/>
          </a:xfrm>
          <a:prstGeom prst="rect">
            <a:avLst/>
          </a:prstGeom>
          <a:noFill/>
          <a:ln w="9525">
            <a:noFill/>
            <a:miter lim="800000"/>
            <a:headEnd/>
            <a:tailEnd/>
          </a:ln>
        </p:spPr>
        <p:txBody>
          <a:bodyPr lIns="101870" tIns="50935" rIns="101870" bIns="50935">
            <a:spAutoFit/>
          </a:bodyPr>
          <a:lstStyle/>
          <a:p>
            <a:pPr algn="ctr" defTabSz="1019056">
              <a:lnSpc>
                <a:spcPct val="80000"/>
              </a:lnSpc>
            </a:pPr>
            <a:r>
              <a:rPr lang="en-US" sz="1600" b="1" dirty="0">
                <a:solidFill>
                  <a:schemeClr val="bg1"/>
                </a:solidFill>
                <a:latin typeface="Arial" pitchFamily="34" charset="0"/>
                <a:cs typeface="Arial" pitchFamily="34" charset="0"/>
              </a:rPr>
              <a:t>46 </a:t>
            </a:r>
            <a:r>
              <a:rPr lang="en-US" sz="1600" b="1" dirty="0" smtClean="0">
                <a:solidFill>
                  <a:schemeClr val="bg1"/>
                </a:solidFill>
                <a:latin typeface="Arial" pitchFamily="34" charset="0"/>
                <a:cs typeface="Arial" pitchFamily="34" charset="0"/>
              </a:rPr>
              <a:t>EFRCs, </a:t>
            </a:r>
            <a:r>
              <a:rPr lang="en-US" sz="1600" b="1" dirty="0">
                <a:solidFill>
                  <a:schemeClr val="bg1"/>
                </a:solidFill>
                <a:latin typeface="Arial" pitchFamily="34" charset="0"/>
                <a:cs typeface="Arial" pitchFamily="34" charset="0"/>
              </a:rPr>
              <a:t>representing 103 participating institutions in 36 states </a:t>
            </a:r>
            <a:r>
              <a:rPr lang="en-US" sz="1600" b="1" dirty="0" smtClean="0">
                <a:solidFill>
                  <a:schemeClr val="bg1"/>
                </a:solidFill>
                <a:latin typeface="Arial" pitchFamily="34" charset="0"/>
                <a:cs typeface="Arial" pitchFamily="34" charset="0"/>
              </a:rPr>
              <a:t>and D.C</a:t>
            </a:r>
            <a:endParaRPr lang="en-US" sz="1600" b="1" dirty="0">
              <a:solidFill>
                <a:schemeClr val="bg1"/>
              </a:solidFill>
              <a:latin typeface="Arial" pitchFamily="34" charset="0"/>
              <a:cs typeface="Arial" pitchFamily="34" charset="0"/>
            </a:endParaRPr>
          </a:p>
        </p:txBody>
      </p:sp>
      <p:grpSp>
        <p:nvGrpSpPr>
          <p:cNvPr id="2" name="Group 220"/>
          <p:cNvGrpSpPr>
            <a:grpSpLocks/>
          </p:cNvGrpSpPr>
          <p:nvPr/>
        </p:nvGrpSpPr>
        <p:grpSpPr bwMode="auto">
          <a:xfrm>
            <a:off x="7016753" y="4543561"/>
            <a:ext cx="1909764" cy="2319339"/>
            <a:chOff x="4316" y="2765"/>
            <a:chExt cx="1203" cy="1461"/>
          </a:xfrm>
        </p:grpSpPr>
        <p:grpSp>
          <p:nvGrpSpPr>
            <p:cNvPr id="3" name="Group 221"/>
            <p:cNvGrpSpPr>
              <a:grpSpLocks/>
            </p:cNvGrpSpPr>
            <p:nvPr/>
          </p:nvGrpSpPr>
          <p:grpSpPr bwMode="auto">
            <a:xfrm>
              <a:off x="4327" y="2765"/>
              <a:ext cx="1192" cy="1242"/>
              <a:chOff x="4327" y="2765"/>
              <a:chExt cx="1192" cy="1242"/>
            </a:xfrm>
          </p:grpSpPr>
          <p:grpSp>
            <p:nvGrpSpPr>
              <p:cNvPr id="4" name="Group 222"/>
              <p:cNvGrpSpPr>
                <a:grpSpLocks/>
              </p:cNvGrpSpPr>
              <p:nvPr/>
            </p:nvGrpSpPr>
            <p:grpSpPr bwMode="auto">
              <a:xfrm>
                <a:off x="4343" y="2980"/>
                <a:ext cx="1175" cy="1027"/>
                <a:chOff x="1818" y="1317"/>
                <a:chExt cx="2118" cy="1686"/>
              </a:xfrm>
            </p:grpSpPr>
            <p:sp>
              <p:nvSpPr>
                <p:cNvPr id="11520" name="Freeform 223"/>
                <p:cNvSpPr>
                  <a:spLocks/>
                </p:cNvSpPr>
                <p:nvPr/>
              </p:nvSpPr>
              <p:spPr bwMode="auto">
                <a:xfrm>
                  <a:off x="2838" y="1317"/>
                  <a:ext cx="36" cy="870"/>
                </a:xfrm>
                <a:custGeom>
                  <a:avLst/>
                  <a:gdLst>
                    <a:gd name="T0" fmla="*/ 36 w 36"/>
                    <a:gd name="T1" fmla="*/ 810 h 870"/>
                    <a:gd name="T2" fmla="*/ 0 w 36"/>
                    <a:gd name="T3" fmla="*/ 0 h 870"/>
                    <a:gd name="T4" fmla="*/ 0 w 36"/>
                    <a:gd name="T5" fmla="*/ 60 h 870"/>
                    <a:gd name="T6" fmla="*/ 36 w 36"/>
                    <a:gd name="T7" fmla="*/ 870 h 870"/>
                    <a:gd name="T8" fmla="*/ 36 w 36"/>
                    <a:gd name="T9" fmla="*/ 810 h 870"/>
                    <a:gd name="T10" fmla="*/ 0 60000 65536"/>
                    <a:gd name="T11" fmla="*/ 0 60000 65536"/>
                    <a:gd name="T12" fmla="*/ 0 60000 65536"/>
                    <a:gd name="T13" fmla="*/ 0 60000 65536"/>
                    <a:gd name="T14" fmla="*/ 0 60000 65536"/>
                    <a:gd name="T15" fmla="*/ 0 w 36"/>
                    <a:gd name="T16" fmla="*/ 0 h 870"/>
                    <a:gd name="T17" fmla="*/ 36 w 36"/>
                    <a:gd name="T18" fmla="*/ 870 h 870"/>
                  </a:gdLst>
                  <a:ahLst/>
                  <a:cxnLst>
                    <a:cxn ang="T10">
                      <a:pos x="T0" y="T1"/>
                    </a:cxn>
                    <a:cxn ang="T11">
                      <a:pos x="T2" y="T3"/>
                    </a:cxn>
                    <a:cxn ang="T12">
                      <a:pos x="T4" y="T5"/>
                    </a:cxn>
                    <a:cxn ang="T13">
                      <a:pos x="T6" y="T7"/>
                    </a:cxn>
                    <a:cxn ang="T14">
                      <a:pos x="T8" y="T9"/>
                    </a:cxn>
                  </a:cxnLst>
                  <a:rect l="T15" t="T16" r="T17" b="T18"/>
                  <a:pathLst>
                    <a:path w="36" h="870">
                      <a:moveTo>
                        <a:pt x="36" y="810"/>
                      </a:moveTo>
                      <a:lnTo>
                        <a:pt x="0" y="0"/>
                      </a:lnTo>
                      <a:lnTo>
                        <a:pt x="0" y="60"/>
                      </a:lnTo>
                      <a:lnTo>
                        <a:pt x="36" y="870"/>
                      </a:lnTo>
                      <a:lnTo>
                        <a:pt x="36" y="810"/>
                      </a:lnTo>
                      <a:close/>
                    </a:path>
                  </a:pathLst>
                </a:custGeom>
                <a:solidFill>
                  <a:srgbClr val="668066"/>
                </a:solidFill>
                <a:ln w="9525">
                  <a:solidFill>
                    <a:srgbClr val="000000"/>
                  </a:solidFill>
                  <a:prstDash val="solid"/>
                  <a:round/>
                  <a:headEnd/>
                  <a:tailEnd/>
                </a:ln>
              </p:spPr>
              <p:txBody>
                <a:bodyPr/>
                <a:lstStyle/>
                <a:p>
                  <a:endParaRPr lang="en-US"/>
                </a:p>
              </p:txBody>
            </p:sp>
            <p:sp>
              <p:nvSpPr>
                <p:cNvPr id="11521" name="Freeform 224"/>
                <p:cNvSpPr>
                  <a:spLocks/>
                </p:cNvSpPr>
                <p:nvPr/>
              </p:nvSpPr>
              <p:spPr bwMode="auto">
                <a:xfrm>
                  <a:off x="2874" y="1335"/>
                  <a:ext cx="234" cy="852"/>
                </a:xfrm>
                <a:custGeom>
                  <a:avLst/>
                  <a:gdLst>
                    <a:gd name="T0" fmla="*/ 0 w 234"/>
                    <a:gd name="T1" fmla="*/ 792 h 852"/>
                    <a:gd name="T2" fmla="*/ 234 w 234"/>
                    <a:gd name="T3" fmla="*/ 0 h 852"/>
                    <a:gd name="T4" fmla="*/ 234 w 234"/>
                    <a:gd name="T5" fmla="*/ 60 h 852"/>
                    <a:gd name="T6" fmla="*/ 0 w 234"/>
                    <a:gd name="T7" fmla="*/ 852 h 852"/>
                    <a:gd name="T8" fmla="*/ 0 w 234"/>
                    <a:gd name="T9" fmla="*/ 792 h 852"/>
                    <a:gd name="T10" fmla="*/ 0 60000 65536"/>
                    <a:gd name="T11" fmla="*/ 0 60000 65536"/>
                    <a:gd name="T12" fmla="*/ 0 60000 65536"/>
                    <a:gd name="T13" fmla="*/ 0 60000 65536"/>
                    <a:gd name="T14" fmla="*/ 0 60000 65536"/>
                    <a:gd name="T15" fmla="*/ 0 w 234"/>
                    <a:gd name="T16" fmla="*/ 0 h 852"/>
                    <a:gd name="T17" fmla="*/ 234 w 234"/>
                    <a:gd name="T18" fmla="*/ 852 h 852"/>
                  </a:gdLst>
                  <a:ahLst/>
                  <a:cxnLst>
                    <a:cxn ang="T10">
                      <a:pos x="T0" y="T1"/>
                    </a:cxn>
                    <a:cxn ang="T11">
                      <a:pos x="T2" y="T3"/>
                    </a:cxn>
                    <a:cxn ang="T12">
                      <a:pos x="T4" y="T5"/>
                    </a:cxn>
                    <a:cxn ang="T13">
                      <a:pos x="T6" y="T7"/>
                    </a:cxn>
                    <a:cxn ang="T14">
                      <a:pos x="T8" y="T9"/>
                    </a:cxn>
                  </a:cxnLst>
                  <a:rect l="T15" t="T16" r="T17" b="T18"/>
                  <a:pathLst>
                    <a:path w="234" h="852">
                      <a:moveTo>
                        <a:pt x="0" y="792"/>
                      </a:moveTo>
                      <a:lnTo>
                        <a:pt x="234" y="0"/>
                      </a:lnTo>
                      <a:lnTo>
                        <a:pt x="234" y="60"/>
                      </a:lnTo>
                      <a:lnTo>
                        <a:pt x="0" y="852"/>
                      </a:lnTo>
                      <a:lnTo>
                        <a:pt x="0" y="792"/>
                      </a:lnTo>
                      <a:close/>
                    </a:path>
                  </a:pathLst>
                </a:custGeom>
                <a:solidFill>
                  <a:srgbClr val="668066"/>
                </a:solidFill>
                <a:ln w="9525">
                  <a:solidFill>
                    <a:srgbClr val="000000"/>
                  </a:solidFill>
                  <a:prstDash val="solid"/>
                  <a:round/>
                  <a:headEnd/>
                  <a:tailEnd/>
                </a:ln>
              </p:spPr>
              <p:txBody>
                <a:bodyPr/>
                <a:lstStyle/>
                <a:p>
                  <a:endParaRPr lang="en-US"/>
                </a:p>
              </p:txBody>
            </p:sp>
            <p:sp>
              <p:nvSpPr>
                <p:cNvPr id="11522" name="Freeform 225"/>
                <p:cNvSpPr>
                  <a:spLocks/>
                </p:cNvSpPr>
                <p:nvPr/>
              </p:nvSpPr>
              <p:spPr bwMode="auto">
                <a:xfrm>
                  <a:off x="2838" y="1317"/>
                  <a:ext cx="276" cy="810"/>
                </a:xfrm>
                <a:custGeom>
                  <a:avLst/>
                  <a:gdLst>
                    <a:gd name="T0" fmla="*/ 0 w 276"/>
                    <a:gd name="T1" fmla="*/ 0 h 810"/>
                    <a:gd name="T2" fmla="*/ 18 w 276"/>
                    <a:gd name="T3" fmla="*/ 0 h 810"/>
                    <a:gd name="T4" fmla="*/ 36 w 276"/>
                    <a:gd name="T5" fmla="*/ 0 h 810"/>
                    <a:gd name="T6" fmla="*/ 54 w 276"/>
                    <a:gd name="T7" fmla="*/ 0 h 810"/>
                    <a:gd name="T8" fmla="*/ 72 w 276"/>
                    <a:gd name="T9" fmla="*/ 0 h 810"/>
                    <a:gd name="T10" fmla="*/ 90 w 276"/>
                    <a:gd name="T11" fmla="*/ 0 h 810"/>
                    <a:gd name="T12" fmla="*/ 114 w 276"/>
                    <a:gd name="T13" fmla="*/ 0 h 810"/>
                    <a:gd name="T14" fmla="*/ 132 w 276"/>
                    <a:gd name="T15" fmla="*/ 0 h 810"/>
                    <a:gd name="T16" fmla="*/ 150 w 276"/>
                    <a:gd name="T17" fmla="*/ 0 h 810"/>
                    <a:gd name="T18" fmla="*/ 168 w 276"/>
                    <a:gd name="T19" fmla="*/ 6 h 810"/>
                    <a:gd name="T20" fmla="*/ 186 w 276"/>
                    <a:gd name="T21" fmla="*/ 6 h 810"/>
                    <a:gd name="T22" fmla="*/ 204 w 276"/>
                    <a:gd name="T23" fmla="*/ 6 h 810"/>
                    <a:gd name="T24" fmla="*/ 222 w 276"/>
                    <a:gd name="T25" fmla="*/ 12 h 810"/>
                    <a:gd name="T26" fmla="*/ 240 w 276"/>
                    <a:gd name="T27" fmla="*/ 12 h 810"/>
                    <a:gd name="T28" fmla="*/ 258 w 276"/>
                    <a:gd name="T29" fmla="*/ 18 h 810"/>
                    <a:gd name="T30" fmla="*/ 276 w 276"/>
                    <a:gd name="T31" fmla="*/ 18 h 810"/>
                    <a:gd name="T32" fmla="*/ 36 w 276"/>
                    <a:gd name="T33" fmla="*/ 810 h 810"/>
                    <a:gd name="T34" fmla="*/ 0 w 276"/>
                    <a:gd name="T35" fmla="*/ 0 h 81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76"/>
                    <a:gd name="T55" fmla="*/ 0 h 810"/>
                    <a:gd name="T56" fmla="*/ 276 w 276"/>
                    <a:gd name="T57" fmla="*/ 810 h 81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76" h="810">
                      <a:moveTo>
                        <a:pt x="0" y="0"/>
                      </a:moveTo>
                      <a:lnTo>
                        <a:pt x="18" y="0"/>
                      </a:lnTo>
                      <a:lnTo>
                        <a:pt x="36" y="0"/>
                      </a:lnTo>
                      <a:lnTo>
                        <a:pt x="54" y="0"/>
                      </a:lnTo>
                      <a:lnTo>
                        <a:pt x="72" y="0"/>
                      </a:lnTo>
                      <a:lnTo>
                        <a:pt x="90" y="0"/>
                      </a:lnTo>
                      <a:lnTo>
                        <a:pt x="114" y="0"/>
                      </a:lnTo>
                      <a:lnTo>
                        <a:pt x="132" y="0"/>
                      </a:lnTo>
                      <a:lnTo>
                        <a:pt x="150" y="0"/>
                      </a:lnTo>
                      <a:lnTo>
                        <a:pt x="168" y="6"/>
                      </a:lnTo>
                      <a:lnTo>
                        <a:pt x="186" y="6"/>
                      </a:lnTo>
                      <a:lnTo>
                        <a:pt x="204" y="6"/>
                      </a:lnTo>
                      <a:lnTo>
                        <a:pt x="222" y="12"/>
                      </a:lnTo>
                      <a:lnTo>
                        <a:pt x="240" y="12"/>
                      </a:lnTo>
                      <a:lnTo>
                        <a:pt x="258" y="18"/>
                      </a:lnTo>
                      <a:lnTo>
                        <a:pt x="276" y="18"/>
                      </a:lnTo>
                      <a:lnTo>
                        <a:pt x="36" y="810"/>
                      </a:lnTo>
                      <a:lnTo>
                        <a:pt x="0" y="0"/>
                      </a:lnTo>
                      <a:close/>
                    </a:path>
                  </a:pathLst>
                </a:custGeom>
                <a:solidFill>
                  <a:srgbClr val="CCFFCC"/>
                </a:solidFill>
                <a:ln w="9525">
                  <a:solidFill>
                    <a:srgbClr val="000000"/>
                  </a:solidFill>
                  <a:prstDash val="solid"/>
                  <a:round/>
                  <a:headEnd/>
                  <a:tailEnd/>
                </a:ln>
              </p:spPr>
              <p:txBody>
                <a:bodyPr/>
                <a:lstStyle/>
                <a:p>
                  <a:endParaRPr lang="en-US"/>
                </a:p>
              </p:txBody>
            </p:sp>
            <p:sp>
              <p:nvSpPr>
                <p:cNvPr id="11523" name="Freeform 226"/>
                <p:cNvSpPr>
                  <a:spLocks/>
                </p:cNvSpPr>
                <p:nvPr/>
              </p:nvSpPr>
              <p:spPr bwMode="auto">
                <a:xfrm>
                  <a:off x="2694" y="1329"/>
                  <a:ext cx="180" cy="858"/>
                </a:xfrm>
                <a:custGeom>
                  <a:avLst/>
                  <a:gdLst>
                    <a:gd name="T0" fmla="*/ 180 w 180"/>
                    <a:gd name="T1" fmla="*/ 798 h 858"/>
                    <a:gd name="T2" fmla="*/ 0 w 180"/>
                    <a:gd name="T3" fmla="*/ 0 h 858"/>
                    <a:gd name="T4" fmla="*/ 0 w 180"/>
                    <a:gd name="T5" fmla="*/ 60 h 858"/>
                    <a:gd name="T6" fmla="*/ 180 w 180"/>
                    <a:gd name="T7" fmla="*/ 858 h 858"/>
                    <a:gd name="T8" fmla="*/ 180 w 180"/>
                    <a:gd name="T9" fmla="*/ 798 h 858"/>
                    <a:gd name="T10" fmla="*/ 0 60000 65536"/>
                    <a:gd name="T11" fmla="*/ 0 60000 65536"/>
                    <a:gd name="T12" fmla="*/ 0 60000 65536"/>
                    <a:gd name="T13" fmla="*/ 0 60000 65536"/>
                    <a:gd name="T14" fmla="*/ 0 60000 65536"/>
                    <a:gd name="T15" fmla="*/ 0 w 180"/>
                    <a:gd name="T16" fmla="*/ 0 h 858"/>
                    <a:gd name="T17" fmla="*/ 180 w 180"/>
                    <a:gd name="T18" fmla="*/ 858 h 858"/>
                  </a:gdLst>
                  <a:ahLst/>
                  <a:cxnLst>
                    <a:cxn ang="T10">
                      <a:pos x="T0" y="T1"/>
                    </a:cxn>
                    <a:cxn ang="T11">
                      <a:pos x="T2" y="T3"/>
                    </a:cxn>
                    <a:cxn ang="T12">
                      <a:pos x="T4" y="T5"/>
                    </a:cxn>
                    <a:cxn ang="T13">
                      <a:pos x="T6" y="T7"/>
                    </a:cxn>
                    <a:cxn ang="T14">
                      <a:pos x="T8" y="T9"/>
                    </a:cxn>
                  </a:cxnLst>
                  <a:rect l="T15" t="T16" r="T17" b="T18"/>
                  <a:pathLst>
                    <a:path w="180" h="858">
                      <a:moveTo>
                        <a:pt x="180" y="798"/>
                      </a:moveTo>
                      <a:lnTo>
                        <a:pt x="0" y="0"/>
                      </a:lnTo>
                      <a:lnTo>
                        <a:pt x="0" y="60"/>
                      </a:lnTo>
                      <a:lnTo>
                        <a:pt x="180" y="858"/>
                      </a:lnTo>
                      <a:lnTo>
                        <a:pt x="180" y="798"/>
                      </a:lnTo>
                      <a:close/>
                    </a:path>
                  </a:pathLst>
                </a:custGeom>
                <a:solidFill>
                  <a:srgbClr val="808000"/>
                </a:solidFill>
                <a:ln w="9525">
                  <a:solidFill>
                    <a:srgbClr val="000000"/>
                  </a:solidFill>
                  <a:prstDash val="solid"/>
                  <a:round/>
                  <a:headEnd/>
                  <a:tailEnd/>
                </a:ln>
              </p:spPr>
              <p:txBody>
                <a:bodyPr/>
                <a:lstStyle/>
                <a:p>
                  <a:endParaRPr lang="en-US"/>
                </a:p>
              </p:txBody>
            </p:sp>
            <p:sp>
              <p:nvSpPr>
                <p:cNvPr id="11524" name="Freeform 227"/>
                <p:cNvSpPr>
                  <a:spLocks/>
                </p:cNvSpPr>
                <p:nvPr/>
              </p:nvSpPr>
              <p:spPr bwMode="auto">
                <a:xfrm>
                  <a:off x="2694" y="1317"/>
                  <a:ext cx="180" cy="810"/>
                </a:xfrm>
                <a:custGeom>
                  <a:avLst/>
                  <a:gdLst>
                    <a:gd name="T0" fmla="*/ 0 w 180"/>
                    <a:gd name="T1" fmla="*/ 12 h 810"/>
                    <a:gd name="T2" fmla="*/ 18 w 180"/>
                    <a:gd name="T3" fmla="*/ 6 h 810"/>
                    <a:gd name="T4" fmla="*/ 36 w 180"/>
                    <a:gd name="T5" fmla="*/ 6 h 810"/>
                    <a:gd name="T6" fmla="*/ 54 w 180"/>
                    <a:gd name="T7" fmla="*/ 6 h 810"/>
                    <a:gd name="T8" fmla="*/ 72 w 180"/>
                    <a:gd name="T9" fmla="*/ 0 h 810"/>
                    <a:gd name="T10" fmla="*/ 72 w 180"/>
                    <a:gd name="T11" fmla="*/ 0 h 810"/>
                    <a:gd name="T12" fmla="*/ 90 w 180"/>
                    <a:gd name="T13" fmla="*/ 0 h 810"/>
                    <a:gd name="T14" fmla="*/ 108 w 180"/>
                    <a:gd name="T15" fmla="*/ 0 h 810"/>
                    <a:gd name="T16" fmla="*/ 126 w 180"/>
                    <a:gd name="T17" fmla="*/ 0 h 810"/>
                    <a:gd name="T18" fmla="*/ 144 w 180"/>
                    <a:gd name="T19" fmla="*/ 0 h 810"/>
                    <a:gd name="T20" fmla="*/ 180 w 180"/>
                    <a:gd name="T21" fmla="*/ 810 h 810"/>
                    <a:gd name="T22" fmla="*/ 0 w 180"/>
                    <a:gd name="T23" fmla="*/ 12 h 81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80"/>
                    <a:gd name="T37" fmla="*/ 0 h 810"/>
                    <a:gd name="T38" fmla="*/ 180 w 180"/>
                    <a:gd name="T39" fmla="*/ 810 h 81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80" h="810">
                      <a:moveTo>
                        <a:pt x="0" y="12"/>
                      </a:moveTo>
                      <a:lnTo>
                        <a:pt x="18" y="6"/>
                      </a:lnTo>
                      <a:lnTo>
                        <a:pt x="36" y="6"/>
                      </a:lnTo>
                      <a:lnTo>
                        <a:pt x="54" y="6"/>
                      </a:lnTo>
                      <a:lnTo>
                        <a:pt x="72" y="0"/>
                      </a:lnTo>
                      <a:lnTo>
                        <a:pt x="90" y="0"/>
                      </a:lnTo>
                      <a:lnTo>
                        <a:pt x="108" y="0"/>
                      </a:lnTo>
                      <a:lnTo>
                        <a:pt x="126" y="0"/>
                      </a:lnTo>
                      <a:lnTo>
                        <a:pt x="144" y="0"/>
                      </a:lnTo>
                      <a:lnTo>
                        <a:pt x="180" y="810"/>
                      </a:lnTo>
                      <a:lnTo>
                        <a:pt x="0" y="12"/>
                      </a:lnTo>
                      <a:close/>
                    </a:path>
                  </a:pathLst>
                </a:custGeom>
                <a:solidFill>
                  <a:srgbClr val="FFFF00"/>
                </a:solidFill>
                <a:ln w="9525">
                  <a:solidFill>
                    <a:srgbClr val="000000"/>
                  </a:solidFill>
                  <a:prstDash val="solid"/>
                  <a:round/>
                  <a:headEnd/>
                  <a:tailEnd/>
                </a:ln>
              </p:spPr>
              <p:txBody>
                <a:bodyPr/>
                <a:lstStyle/>
                <a:p>
                  <a:endParaRPr lang="en-US"/>
                </a:p>
              </p:txBody>
            </p:sp>
            <p:sp>
              <p:nvSpPr>
                <p:cNvPr id="11525" name="Freeform 228"/>
                <p:cNvSpPr>
                  <a:spLocks/>
                </p:cNvSpPr>
                <p:nvPr/>
              </p:nvSpPr>
              <p:spPr bwMode="auto">
                <a:xfrm>
                  <a:off x="3888" y="2127"/>
                  <a:ext cx="48" cy="300"/>
                </a:xfrm>
                <a:custGeom>
                  <a:avLst/>
                  <a:gdLst>
                    <a:gd name="T0" fmla="*/ 48 w 48"/>
                    <a:gd name="T1" fmla="*/ 0 h 300"/>
                    <a:gd name="T2" fmla="*/ 48 w 48"/>
                    <a:gd name="T3" fmla="*/ 18 h 300"/>
                    <a:gd name="T4" fmla="*/ 48 w 48"/>
                    <a:gd name="T5" fmla="*/ 30 h 300"/>
                    <a:gd name="T6" fmla="*/ 48 w 48"/>
                    <a:gd name="T7" fmla="*/ 42 h 300"/>
                    <a:gd name="T8" fmla="*/ 42 w 48"/>
                    <a:gd name="T9" fmla="*/ 60 h 300"/>
                    <a:gd name="T10" fmla="*/ 42 w 48"/>
                    <a:gd name="T11" fmla="*/ 72 h 300"/>
                    <a:gd name="T12" fmla="*/ 42 w 48"/>
                    <a:gd name="T13" fmla="*/ 84 h 300"/>
                    <a:gd name="T14" fmla="*/ 36 w 48"/>
                    <a:gd name="T15" fmla="*/ 102 h 300"/>
                    <a:gd name="T16" fmla="*/ 36 w 48"/>
                    <a:gd name="T17" fmla="*/ 114 h 300"/>
                    <a:gd name="T18" fmla="*/ 36 w 48"/>
                    <a:gd name="T19" fmla="*/ 126 h 300"/>
                    <a:gd name="T20" fmla="*/ 36 w 48"/>
                    <a:gd name="T21" fmla="*/ 126 h 300"/>
                    <a:gd name="T22" fmla="*/ 30 w 48"/>
                    <a:gd name="T23" fmla="*/ 144 h 300"/>
                    <a:gd name="T24" fmla="*/ 30 w 48"/>
                    <a:gd name="T25" fmla="*/ 156 h 300"/>
                    <a:gd name="T26" fmla="*/ 24 w 48"/>
                    <a:gd name="T27" fmla="*/ 168 h 300"/>
                    <a:gd name="T28" fmla="*/ 18 w 48"/>
                    <a:gd name="T29" fmla="*/ 186 h 300"/>
                    <a:gd name="T30" fmla="*/ 18 w 48"/>
                    <a:gd name="T31" fmla="*/ 198 h 300"/>
                    <a:gd name="T32" fmla="*/ 12 w 48"/>
                    <a:gd name="T33" fmla="*/ 210 h 300"/>
                    <a:gd name="T34" fmla="*/ 6 w 48"/>
                    <a:gd name="T35" fmla="*/ 228 h 300"/>
                    <a:gd name="T36" fmla="*/ 0 w 48"/>
                    <a:gd name="T37" fmla="*/ 240 h 300"/>
                    <a:gd name="T38" fmla="*/ 0 w 48"/>
                    <a:gd name="T39" fmla="*/ 300 h 300"/>
                    <a:gd name="T40" fmla="*/ 6 w 48"/>
                    <a:gd name="T41" fmla="*/ 288 h 300"/>
                    <a:gd name="T42" fmla="*/ 12 w 48"/>
                    <a:gd name="T43" fmla="*/ 270 h 300"/>
                    <a:gd name="T44" fmla="*/ 18 w 48"/>
                    <a:gd name="T45" fmla="*/ 258 h 300"/>
                    <a:gd name="T46" fmla="*/ 18 w 48"/>
                    <a:gd name="T47" fmla="*/ 246 h 300"/>
                    <a:gd name="T48" fmla="*/ 24 w 48"/>
                    <a:gd name="T49" fmla="*/ 228 h 300"/>
                    <a:gd name="T50" fmla="*/ 30 w 48"/>
                    <a:gd name="T51" fmla="*/ 216 h 300"/>
                    <a:gd name="T52" fmla="*/ 30 w 48"/>
                    <a:gd name="T53" fmla="*/ 204 h 300"/>
                    <a:gd name="T54" fmla="*/ 36 w 48"/>
                    <a:gd name="T55" fmla="*/ 186 h 300"/>
                    <a:gd name="T56" fmla="*/ 36 w 48"/>
                    <a:gd name="T57" fmla="*/ 186 h 300"/>
                    <a:gd name="T58" fmla="*/ 36 w 48"/>
                    <a:gd name="T59" fmla="*/ 174 h 300"/>
                    <a:gd name="T60" fmla="*/ 36 w 48"/>
                    <a:gd name="T61" fmla="*/ 162 h 300"/>
                    <a:gd name="T62" fmla="*/ 42 w 48"/>
                    <a:gd name="T63" fmla="*/ 144 h 300"/>
                    <a:gd name="T64" fmla="*/ 42 w 48"/>
                    <a:gd name="T65" fmla="*/ 132 h 300"/>
                    <a:gd name="T66" fmla="*/ 42 w 48"/>
                    <a:gd name="T67" fmla="*/ 120 h 300"/>
                    <a:gd name="T68" fmla="*/ 48 w 48"/>
                    <a:gd name="T69" fmla="*/ 102 h 300"/>
                    <a:gd name="T70" fmla="*/ 48 w 48"/>
                    <a:gd name="T71" fmla="*/ 90 h 300"/>
                    <a:gd name="T72" fmla="*/ 48 w 48"/>
                    <a:gd name="T73" fmla="*/ 78 h 300"/>
                    <a:gd name="T74" fmla="*/ 48 w 48"/>
                    <a:gd name="T75" fmla="*/ 60 h 300"/>
                    <a:gd name="T76" fmla="*/ 48 w 48"/>
                    <a:gd name="T77" fmla="*/ 0 h 30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48"/>
                    <a:gd name="T118" fmla="*/ 0 h 300"/>
                    <a:gd name="T119" fmla="*/ 48 w 48"/>
                    <a:gd name="T120" fmla="*/ 300 h 30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48" h="300">
                      <a:moveTo>
                        <a:pt x="48" y="0"/>
                      </a:moveTo>
                      <a:lnTo>
                        <a:pt x="48" y="18"/>
                      </a:lnTo>
                      <a:lnTo>
                        <a:pt x="48" y="30"/>
                      </a:lnTo>
                      <a:lnTo>
                        <a:pt x="48" y="42"/>
                      </a:lnTo>
                      <a:lnTo>
                        <a:pt x="42" y="60"/>
                      </a:lnTo>
                      <a:lnTo>
                        <a:pt x="42" y="72"/>
                      </a:lnTo>
                      <a:lnTo>
                        <a:pt x="42" y="84"/>
                      </a:lnTo>
                      <a:lnTo>
                        <a:pt x="36" y="102"/>
                      </a:lnTo>
                      <a:lnTo>
                        <a:pt x="36" y="114"/>
                      </a:lnTo>
                      <a:lnTo>
                        <a:pt x="36" y="126"/>
                      </a:lnTo>
                      <a:lnTo>
                        <a:pt x="30" y="144"/>
                      </a:lnTo>
                      <a:lnTo>
                        <a:pt x="30" y="156"/>
                      </a:lnTo>
                      <a:lnTo>
                        <a:pt x="24" y="168"/>
                      </a:lnTo>
                      <a:lnTo>
                        <a:pt x="18" y="186"/>
                      </a:lnTo>
                      <a:lnTo>
                        <a:pt x="18" y="198"/>
                      </a:lnTo>
                      <a:lnTo>
                        <a:pt x="12" y="210"/>
                      </a:lnTo>
                      <a:lnTo>
                        <a:pt x="6" y="228"/>
                      </a:lnTo>
                      <a:lnTo>
                        <a:pt x="0" y="240"/>
                      </a:lnTo>
                      <a:lnTo>
                        <a:pt x="0" y="300"/>
                      </a:lnTo>
                      <a:lnTo>
                        <a:pt x="6" y="288"/>
                      </a:lnTo>
                      <a:lnTo>
                        <a:pt x="12" y="270"/>
                      </a:lnTo>
                      <a:lnTo>
                        <a:pt x="18" y="258"/>
                      </a:lnTo>
                      <a:lnTo>
                        <a:pt x="18" y="246"/>
                      </a:lnTo>
                      <a:lnTo>
                        <a:pt x="24" y="228"/>
                      </a:lnTo>
                      <a:lnTo>
                        <a:pt x="30" y="216"/>
                      </a:lnTo>
                      <a:lnTo>
                        <a:pt x="30" y="204"/>
                      </a:lnTo>
                      <a:lnTo>
                        <a:pt x="36" y="186"/>
                      </a:lnTo>
                      <a:lnTo>
                        <a:pt x="36" y="174"/>
                      </a:lnTo>
                      <a:lnTo>
                        <a:pt x="36" y="162"/>
                      </a:lnTo>
                      <a:lnTo>
                        <a:pt x="42" y="144"/>
                      </a:lnTo>
                      <a:lnTo>
                        <a:pt x="42" y="132"/>
                      </a:lnTo>
                      <a:lnTo>
                        <a:pt x="42" y="120"/>
                      </a:lnTo>
                      <a:lnTo>
                        <a:pt x="48" y="102"/>
                      </a:lnTo>
                      <a:lnTo>
                        <a:pt x="48" y="90"/>
                      </a:lnTo>
                      <a:lnTo>
                        <a:pt x="48" y="78"/>
                      </a:lnTo>
                      <a:lnTo>
                        <a:pt x="48" y="60"/>
                      </a:lnTo>
                      <a:lnTo>
                        <a:pt x="48" y="0"/>
                      </a:lnTo>
                      <a:close/>
                    </a:path>
                  </a:pathLst>
                </a:custGeom>
                <a:solidFill>
                  <a:srgbClr val="800000"/>
                </a:solidFill>
                <a:ln w="9525">
                  <a:solidFill>
                    <a:srgbClr val="000000"/>
                  </a:solidFill>
                  <a:prstDash val="solid"/>
                  <a:round/>
                  <a:headEnd/>
                  <a:tailEnd/>
                </a:ln>
              </p:spPr>
              <p:txBody>
                <a:bodyPr/>
                <a:lstStyle/>
                <a:p>
                  <a:endParaRPr lang="en-US"/>
                </a:p>
              </p:txBody>
            </p:sp>
            <p:sp>
              <p:nvSpPr>
                <p:cNvPr id="11526" name="Freeform 229"/>
                <p:cNvSpPr>
                  <a:spLocks/>
                </p:cNvSpPr>
                <p:nvPr/>
              </p:nvSpPr>
              <p:spPr bwMode="auto">
                <a:xfrm>
                  <a:off x="2874" y="2127"/>
                  <a:ext cx="1014" cy="294"/>
                </a:xfrm>
                <a:custGeom>
                  <a:avLst/>
                  <a:gdLst>
                    <a:gd name="T0" fmla="*/ 0 w 1014"/>
                    <a:gd name="T1" fmla="*/ 0 h 294"/>
                    <a:gd name="T2" fmla="*/ 1014 w 1014"/>
                    <a:gd name="T3" fmla="*/ 234 h 294"/>
                    <a:gd name="T4" fmla="*/ 1014 w 1014"/>
                    <a:gd name="T5" fmla="*/ 294 h 294"/>
                    <a:gd name="T6" fmla="*/ 0 w 1014"/>
                    <a:gd name="T7" fmla="*/ 60 h 294"/>
                    <a:gd name="T8" fmla="*/ 0 w 1014"/>
                    <a:gd name="T9" fmla="*/ 0 h 294"/>
                    <a:gd name="T10" fmla="*/ 0 60000 65536"/>
                    <a:gd name="T11" fmla="*/ 0 60000 65536"/>
                    <a:gd name="T12" fmla="*/ 0 60000 65536"/>
                    <a:gd name="T13" fmla="*/ 0 60000 65536"/>
                    <a:gd name="T14" fmla="*/ 0 60000 65536"/>
                    <a:gd name="T15" fmla="*/ 0 w 1014"/>
                    <a:gd name="T16" fmla="*/ 0 h 294"/>
                    <a:gd name="T17" fmla="*/ 1014 w 1014"/>
                    <a:gd name="T18" fmla="*/ 294 h 294"/>
                  </a:gdLst>
                  <a:ahLst/>
                  <a:cxnLst>
                    <a:cxn ang="T10">
                      <a:pos x="T0" y="T1"/>
                    </a:cxn>
                    <a:cxn ang="T11">
                      <a:pos x="T2" y="T3"/>
                    </a:cxn>
                    <a:cxn ang="T12">
                      <a:pos x="T4" y="T5"/>
                    </a:cxn>
                    <a:cxn ang="T13">
                      <a:pos x="T6" y="T7"/>
                    </a:cxn>
                    <a:cxn ang="T14">
                      <a:pos x="T8" y="T9"/>
                    </a:cxn>
                  </a:cxnLst>
                  <a:rect l="T15" t="T16" r="T17" b="T18"/>
                  <a:pathLst>
                    <a:path w="1014" h="294">
                      <a:moveTo>
                        <a:pt x="0" y="0"/>
                      </a:moveTo>
                      <a:lnTo>
                        <a:pt x="1014" y="234"/>
                      </a:lnTo>
                      <a:lnTo>
                        <a:pt x="1014" y="294"/>
                      </a:lnTo>
                      <a:lnTo>
                        <a:pt x="0" y="60"/>
                      </a:lnTo>
                      <a:lnTo>
                        <a:pt x="0" y="0"/>
                      </a:lnTo>
                      <a:close/>
                    </a:path>
                  </a:pathLst>
                </a:custGeom>
                <a:solidFill>
                  <a:srgbClr val="800000"/>
                </a:solidFill>
                <a:ln w="9525">
                  <a:solidFill>
                    <a:srgbClr val="000000"/>
                  </a:solidFill>
                  <a:prstDash val="solid"/>
                  <a:round/>
                  <a:headEnd/>
                  <a:tailEnd/>
                </a:ln>
              </p:spPr>
              <p:txBody>
                <a:bodyPr/>
                <a:lstStyle/>
                <a:p>
                  <a:endParaRPr lang="en-US"/>
                </a:p>
              </p:txBody>
            </p:sp>
            <p:sp>
              <p:nvSpPr>
                <p:cNvPr id="11527" name="Freeform 230"/>
                <p:cNvSpPr>
                  <a:spLocks/>
                </p:cNvSpPr>
                <p:nvPr/>
              </p:nvSpPr>
              <p:spPr bwMode="auto">
                <a:xfrm>
                  <a:off x="2874" y="1335"/>
                  <a:ext cx="1062" cy="1032"/>
                </a:xfrm>
                <a:custGeom>
                  <a:avLst/>
                  <a:gdLst>
                    <a:gd name="T0" fmla="*/ 258 w 1062"/>
                    <a:gd name="T1" fmla="*/ 6 h 1032"/>
                    <a:gd name="T2" fmla="*/ 294 w 1062"/>
                    <a:gd name="T3" fmla="*/ 12 h 1032"/>
                    <a:gd name="T4" fmla="*/ 330 w 1062"/>
                    <a:gd name="T5" fmla="*/ 18 h 1032"/>
                    <a:gd name="T6" fmla="*/ 366 w 1062"/>
                    <a:gd name="T7" fmla="*/ 30 h 1032"/>
                    <a:gd name="T8" fmla="*/ 396 w 1062"/>
                    <a:gd name="T9" fmla="*/ 42 h 1032"/>
                    <a:gd name="T10" fmla="*/ 432 w 1062"/>
                    <a:gd name="T11" fmla="*/ 48 h 1032"/>
                    <a:gd name="T12" fmla="*/ 468 w 1062"/>
                    <a:gd name="T13" fmla="*/ 60 h 1032"/>
                    <a:gd name="T14" fmla="*/ 498 w 1062"/>
                    <a:gd name="T15" fmla="*/ 78 h 1032"/>
                    <a:gd name="T16" fmla="*/ 534 w 1062"/>
                    <a:gd name="T17" fmla="*/ 90 h 1032"/>
                    <a:gd name="T18" fmla="*/ 564 w 1062"/>
                    <a:gd name="T19" fmla="*/ 102 h 1032"/>
                    <a:gd name="T20" fmla="*/ 594 w 1062"/>
                    <a:gd name="T21" fmla="*/ 120 h 1032"/>
                    <a:gd name="T22" fmla="*/ 624 w 1062"/>
                    <a:gd name="T23" fmla="*/ 138 h 1032"/>
                    <a:gd name="T24" fmla="*/ 636 w 1062"/>
                    <a:gd name="T25" fmla="*/ 144 h 1032"/>
                    <a:gd name="T26" fmla="*/ 666 w 1062"/>
                    <a:gd name="T27" fmla="*/ 162 h 1032"/>
                    <a:gd name="T28" fmla="*/ 696 w 1062"/>
                    <a:gd name="T29" fmla="*/ 180 h 1032"/>
                    <a:gd name="T30" fmla="*/ 726 w 1062"/>
                    <a:gd name="T31" fmla="*/ 198 h 1032"/>
                    <a:gd name="T32" fmla="*/ 750 w 1062"/>
                    <a:gd name="T33" fmla="*/ 216 h 1032"/>
                    <a:gd name="T34" fmla="*/ 774 w 1062"/>
                    <a:gd name="T35" fmla="*/ 240 h 1032"/>
                    <a:gd name="T36" fmla="*/ 798 w 1062"/>
                    <a:gd name="T37" fmla="*/ 258 h 1032"/>
                    <a:gd name="T38" fmla="*/ 822 w 1062"/>
                    <a:gd name="T39" fmla="*/ 282 h 1032"/>
                    <a:gd name="T40" fmla="*/ 846 w 1062"/>
                    <a:gd name="T41" fmla="*/ 306 h 1032"/>
                    <a:gd name="T42" fmla="*/ 870 w 1062"/>
                    <a:gd name="T43" fmla="*/ 330 h 1032"/>
                    <a:gd name="T44" fmla="*/ 888 w 1062"/>
                    <a:gd name="T45" fmla="*/ 348 h 1032"/>
                    <a:gd name="T46" fmla="*/ 912 w 1062"/>
                    <a:gd name="T47" fmla="*/ 372 h 1032"/>
                    <a:gd name="T48" fmla="*/ 930 w 1062"/>
                    <a:gd name="T49" fmla="*/ 402 h 1032"/>
                    <a:gd name="T50" fmla="*/ 948 w 1062"/>
                    <a:gd name="T51" fmla="*/ 426 h 1032"/>
                    <a:gd name="T52" fmla="*/ 960 w 1062"/>
                    <a:gd name="T53" fmla="*/ 450 h 1032"/>
                    <a:gd name="T54" fmla="*/ 978 w 1062"/>
                    <a:gd name="T55" fmla="*/ 474 h 1032"/>
                    <a:gd name="T56" fmla="*/ 990 w 1062"/>
                    <a:gd name="T57" fmla="*/ 504 h 1032"/>
                    <a:gd name="T58" fmla="*/ 1002 w 1062"/>
                    <a:gd name="T59" fmla="*/ 528 h 1032"/>
                    <a:gd name="T60" fmla="*/ 1014 w 1062"/>
                    <a:gd name="T61" fmla="*/ 558 h 1032"/>
                    <a:gd name="T62" fmla="*/ 1026 w 1062"/>
                    <a:gd name="T63" fmla="*/ 582 h 1032"/>
                    <a:gd name="T64" fmla="*/ 1032 w 1062"/>
                    <a:gd name="T65" fmla="*/ 612 h 1032"/>
                    <a:gd name="T66" fmla="*/ 1044 w 1062"/>
                    <a:gd name="T67" fmla="*/ 636 h 1032"/>
                    <a:gd name="T68" fmla="*/ 1050 w 1062"/>
                    <a:gd name="T69" fmla="*/ 666 h 1032"/>
                    <a:gd name="T70" fmla="*/ 1050 w 1062"/>
                    <a:gd name="T71" fmla="*/ 696 h 1032"/>
                    <a:gd name="T72" fmla="*/ 1056 w 1062"/>
                    <a:gd name="T73" fmla="*/ 708 h 1032"/>
                    <a:gd name="T74" fmla="*/ 1056 w 1062"/>
                    <a:gd name="T75" fmla="*/ 738 h 1032"/>
                    <a:gd name="T76" fmla="*/ 1062 w 1062"/>
                    <a:gd name="T77" fmla="*/ 768 h 1032"/>
                    <a:gd name="T78" fmla="*/ 1062 w 1062"/>
                    <a:gd name="T79" fmla="*/ 792 h 1032"/>
                    <a:gd name="T80" fmla="*/ 1062 w 1062"/>
                    <a:gd name="T81" fmla="*/ 822 h 1032"/>
                    <a:gd name="T82" fmla="*/ 1056 w 1062"/>
                    <a:gd name="T83" fmla="*/ 852 h 1032"/>
                    <a:gd name="T84" fmla="*/ 1056 w 1062"/>
                    <a:gd name="T85" fmla="*/ 876 h 1032"/>
                    <a:gd name="T86" fmla="*/ 1050 w 1062"/>
                    <a:gd name="T87" fmla="*/ 906 h 1032"/>
                    <a:gd name="T88" fmla="*/ 1044 w 1062"/>
                    <a:gd name="T89" fmla="*/ 936 h 1032"/>
                    <a:gd name="T90" fmla="*/ 1038 w 1062"/>
                    <a:gd name="T91" fmla="*/ 960 h 1032"/>
                    <a:gd name="T92" fmla="*/ 1032 w 1062"/>
                    <a:gd name="T93" fmla="*/ 990 h 1032"/>
                    <a:gd name="T94" fmla="*/ 1020 w 1062"/>
                    <a:gd name="T95" fmla="*/ 1020 h 1032"/>
                    <a:gd name="T96" fmla="*/ 0 w 1062"/>
                    <a:gd name="T97" fmla="*/ 792 h 103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062"/>
                    <a:gd name="T148" fmla="*/ 0 h 1032"/>
                    <a:gd name="T149" fmla="*/ 1062 w 1062"/>
                    <a:gd name="T150" fmla="*/ 1032 h 103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062" h="1032">
                      <a:moveTo>
                        <a:pt x="240" y="0"/>
                      </a:moveTo>
                      <a:lnTo>
                        <a:pt x="258" y="6"/>
                      </a:lnTo>
                      <a:lnTo>
                        <a:pt x="276" y="6"/>
                      </a:lnTo>
                      <a:lnTo>
                        <a:pt x="294" y="12"/>
                      </a:lnTo>
                      <a:lnTo>
                        <a:pt x="312" y="18"/>
                      </a:lnTo>
                      <a:lnTo>
                        <a:pt x="330" y="18"/>
                      </a:lnTo>
                      <a:lnTo>
                        <a:pt x="348" y="24"/>
                      </a:lnTo>
                      <a:lnTo>
                        <a:pt x="366" y="30"/>
                      </a:lnTo>
                      <a:lnTo>
                        <a:pt x="384" y="36"/>
                      </a:lnTo>
                      <a:lnTo>
                        <a:pt x="396" y="42"/>
                      </a:lnTo>
                      <a:lnTo>
                        <a:pt x="414" y="48"/>
                      </a:lnTo>
                      <a:lnTo>
                        <a:pt x="432" y="48"/>
                      </a:lnTo>
                      <a:lnTo>
                        <a:pt x="450" y="54"/>
                      </a:lnTo>
                      <a:lnTo>
                        <a:pt x="468" y="60"/>
                      </a:lnTo>
                      <a:lnTo>
                        <a:pt x="480" y="72"/>
                      </a:lnTo>
                      <a:lnTo>
                        <a:pt x="498" y="78"/>
                      </a:lnTo>
                      <a:lnTo>
                        <a:pt x="516" y="84"/>
                      </a:lnTo>
                      <a:lnTo>
                        <a:pt x="534" y="90"/>
                      </a:lnTo>
                      <a:lnTo>
                        <a:pt x="546" y="96"/>
                      </a:lnTo>
                      <a:lnTo>
                        <a:pt x="564" y="102"/>
                      </a:lnTo>
                      <a:lnTo>
                        <a:pt x="576" y="114"/>
                      </a:lnTo>
                      <a:lnTo>
                        <a:pt x="594" y="120"/>
                      </a:lnTo>
                      <a:lnTo>
                        <a:pt x="606" y="126"/>
                      </a:lnTo>
                      <a:lnTo>
                        <a:pt x="624" y="138"/>
                      </a:lnTo>
                      <a:lnTo>
                        <a:pt x="636" y="144"/>
                      </a:lnTo>
                      <a:lnTo>
                        <a:pt x="654" y="150"/>
                      </a:lnTo>
                      <a:lnTo>
                        <a:pt x="666" y="162"/>
                      </a:lnTo>
                      <a:lnTo>
                        <a:pt x="684" y="168"/>
                      </a:lnTo>
                      <a:lnTo>
                        <a:pt x="696" y="180"/>
                      </a:lnTo>
                      <a:lnTo>
                        <a:pt x="708" y="192"/>
                      </a:lnTo>
                      <a:lnTo>
                        <a:pt x="726" y="198"/>
                      </a:lnTo>
                      <a:lnTo>
                        <a:pt x="738" y="210"/>
                      </a:lnTo>
                      <a:lnTo>
                        <a:pt x="750" y="216"/>
                      </a:lnTo>
                      <a:lnTo>
                        <a:pt x="762" y="228"/>
                      </a:lnTo>
                      <a:lnTo>
                        <a:pt x="774" y="240"/>
                      </a:lnTo>
                      <a:lnTo>
                        <a:pt x="786" y="252"/>
                      </a:lnTo>
                      <a:lnTo>
                        <a:pt x="798" y="258"/>
                      </a:lnTo>
                      <a:lnTo>
                        <a:pt x="810" y="270"/>
                      </a:lnTo>
                      <a:lnTo>
                        <a:pt x="822" y="282"/>
                      </a:lnTo>
                      <a:lnTo>
                        <a:pt x="834" y="294"/>
                      </a:lnTo>
                      <a:lnTo>
                        <a:pt x="846" y="306"/>
                      </a:lnTo>
                      <a:lnTo>
                        <a:pt x="858" y="318"/>
                      </a:lnTo>
                      <a:lnTo>
                        <a:pt x="870" y="330"/>
                      </a:lnTo>
                      <a:lnTo>
                        <a:pt x="882" y="336"/>
                      </a:lnTo>
                      <a:lnTo>
                        <a:pt x="888" y="348"/>
                      </a:lnTo>
                      <a:lnTo>
                        <a:pt x="900" y="360"/>
                      </a:lnTo>
                      <a:lnTo>
                        <a:pt x="912" y="372"/>
                      </a:lnTo>
                      <a:lnTo>
                        <a:pt x="918" y="384"/>
                      </a:lnTo>
                      <a:lnTo>
                        <a:pt x="930" y="402"/>
                      </a:lnTo>
                      <a:lnTo>
                        <a:pt x="936" y="414"/>
                      </a:lnTo>
                      <a:lnTo>
                        <a:pt x="948" y="426"/>
                      </a:lnTo>
                      <a:lnTo>
                        <a:pt x="954" y="438"/>
                      </a:lnTo>
                      <a:lnTo>
                        <a:pt x="960" y="450"/>
                      </a:lnTo>
                      <a:lnTo>
                        <a:pt x="966" y="462"/>
                      </a:lnTo>
                      <a:lnTo>
                        <a:pt x="978" y="474"/>
                      </a:lnTo>
                      <a:lnTo>
                        <a:pt x="984" y="486"/>
                      </a:lnTo>
                      <a:lnTo>
                        <a:pt x="990" y="504"/>
                      </a:lnTo>
                      <a:lnTo>
                        <a:pt x="996" y="516"/>
                      </a:lnTo>
                      <a:lnTo>
                        <a:pt x="1002" y="528"/>
                      </a:lnTo>
                      <a:lnTo>
                        <a:pt x="1008" y="540"/>
                      </a:lnTo>
                      <a:lnTo>
                        <a:pt x="1014" y="558"/>
                      </a:lnTo>
                      <a:lnTo>
                        <a:pt x="1020" y="570"/>
                      </a:lnTo>
                      <a:lnTo>
                        <a:pt x="1026" y="582"/>
                      </a:lnTo>
                      <a:lnTo>
                        <a:pt x="1032" y="594"/>
                      </a:lnTo>
                      <a:lnTo>
                        <a:pt x="1032" y="612"/>
                      </a:lnTo>
                      <a:lnTo>
                        <a:pt x="1038" y="624"/>
                      </a:lnTo>
                      <a:lnTo>
                        <a:pt x="1044" y="636"/>
                      </a:lnTo>
                      <a:lnTo>
                        <a:pt x="1044" y="654"/>
                      </a:lnTo>
                      <a:lnTo>
                        <a:pt x="1050" y="666"/>
                      </a:lnTo>
                      <a:lnTo>
                        <a:pt x="1050" y="678"/>
                      </a:lnTo>
                      <a:lnTo>
                        <a:pt x="1050" y="696"/>
                      </a:lnTo>
                      <a:lnTo>
                        <a:pt x="1056" y="708"/>
                      </a:lnTo>
                      <a:lnTo>
                        <a:pt x="1056" y="720"/>
                      </a:lnTo>
                      <a:lnTo>
                        <a:pt x="1056" y="738"/>
                      </a:lnTo>
                      <a:lnTo>
                        <a:pt x="1062" y="750"/>
                      </a:lnTo>
                      <a:lnTo>
                        <a:pt x="1062" y="768"/>
                      </a:lnTo>
                      <a:lnTo>
                        <a:pt x="1062" y="780"/>
                      </a:lnTo>
                      <a:lnTo>
                        <a:pt x="1062" y="792"/>
                      </a:lnTo>
                      <a:lnTo>
                        <a:pt x="1062" y="810"/>
                      </a:lnTo>
                      <a:lnTo>
                        <a:pt x="1062" y="822"/>
                      </a:lnTo>
                      <a:lnTo>
                        <a:pt x="1062" y="834"/>
                      </a:lnTo>
                      <a:lnTo>
                        <a:pt x="1056" y="852"/>
                      </a:lnTo>
                      <a:lnTo>
                        <a:pt x="1056" y="864"/>
                      </a:lnTo>
                      <a:lnTo>
                        <a:pt x="1056" y="876"/>
                      </a:lnTo>
                      <a:lnTo>
                        <a:pt x="1050" y="894"/>
                      </a:lnTo>
                      <a:lnTo>
                        <a:pt x="1050" y="906"/>
                      </a:lnTo>
                      <a:lnTo>
                        <a:pt x="1050" y="918"/>
                      </a:lnTo>
                      <a:lnTo>
                        <a:pt x="1044" y="936"/>
                      </a:lnTo>
                      <a:lnTo>
                        <a:pt x="1044" y="948"/>
                      </a:lnTo>
                      <a:lnTo>
                        <a:pt x="1038" y="960"/>
                      </a:lnTo>
                      <a:lnTo>
                        <a:pt x="1032" y="978"/>
                      </a:lnTo>
                      <a:lnTo>
                        <a:pt x="1032" y="990"/>
                      </a:lnTo>
                      <a:lnTo>
                        <a:pt x="1026" y="1002"/>
                      </a:lnTo>
                      <a:lnTo>
                        <a:pt x="1020" y="1020"/>
                      </a:lnTo>
                      <a:lnTo>
                        <a:pt x="1014" y="1032"/>
                      </a:lnTo>
                      <a:lnTo>
                        <a:pt x="0" y="792"/>
                      </a:lnTo>
                      <a:lnTo>
                        <a:pt x="240" y="0"/>
                      </a:lnTo>
                      <a:close/>
                    </a:path>
                  </a:pathLst>
                </a:custGeom>
                <a:solidFill>
                  <a:srgbClr val="FF0000"/>
                </a:solidFill>
                <a:ln w="9525">
                  <a:solidFill>
                    <a:srgbClr val="000000"/>
                  </a:solidFill>
                  <a:prstDash val="solid"/>
                  <a:round/>
                  <a:headEnd/>
                  <a:tailEnd/>
                </a:ln>
              </p:spPr>
              <p:txBody>
                <a:bodyPr/>
                <a:lstStyle/>
                <a:p>
                  <a:endParaRPr lang="en-US"/>
                </a:p>
              </p:txBody>
            </p:sp>
            <p:sp>
              <p:nvSpPr>
                <p:cNvPr id="11528" name="Freeform 231"/>
                <p:cNvSpPr>
                  <a:spLocks/>
                </p:cNvSpPr>
                <p:nvPr/>
              </p:nvSpPr>
              <p:spPr bwMode="auto">
                <a:xfrm>
                  <a:off x="1818" y="2127"/>
                  <a:ext cx="2070" cy="876"/>
                </a:xfrm>
                <a:custGeom>
                  <a:avLst/>
                  <a:gdLst>
                    <a:gd name="T0" fmla="*/ 2040 w 2070"/>
                    <a:gd name="T1" fmla="*/ 306 h 876"/>
                    <a:gd name="T2" fmla="*/ 1992 w 2070"/>
                    <a:gd name="T3" fmla="*/ 384 h 876"/>
                    <a:gd name="T4" fmla="*/ 1938 w 2070"/>
                    <a:gd name="T5" fmla="*/ 456 h 876"/>
                    <a:gd name="T6" fmla="*/ 1866 w 2070"/>
                    <a:gd name="T7" fmla="*/ 522 h 876"/>
                    <a:gd name="T8" fmla="*/ 1794 w 2070"/>
                    <a:gd name="T9" fmla="*/ 588 h 876"/>
                    <a:gd name="T10" fmla="*/ 1710 w 2070"/>
                    <a:gd name="T11" fmla="*/ 642 h 876"/>
                    <a:gd name="T12" fmla="*/ 1620 w 2070"/>
                    <a:gd name="T13" fmla="*/ 690 h 876"/>
                    <a:gd name="T14" fmla="*/ 1536 w 2070"/>
                    <a:gd name="T15" fmla="*/ 726 h 876"/>
                    <a:gd name="T16" fmla="*/ 1440 w 2070"/>
                    <a:gd name="T17" fmla="*/ 762 h 876"/>
                    <a:gd name="T18" fmla="*/ 1332 w 2070"/>
                    <a:gd name="T19" fmla="*/ 786 h 876"/>
                    <a:gd name="T20" fmla="*/ 1224 w 2070"/>
                    <a:gd name="T21" fmla="*/ 804 h 876"/>
                    <a:gd name="T22" fmla="*/ 1110 w 2070"/>
                    <a:gd name="T23" fmla="*/ 816 h 876"/>
                    <a:gd name="T24" fmla="*/ 1002 w 2070"/>
                    <a:gd name="T25" fmla="*/ 816 h 876"/>
                    <a:gd name="T26" fmla="*/ 894 w 2070"/>
                    <a:gd name="T27" fmla="*/ 804 h 876"/>
                    <a:gd name="T28" fmla="*/ 786 w 2070"/>
                    <a:gd name="T29" fmla="*/ 786 h 876"/>
                    <a:gd name="T30" fmla="*/ 678 w 2070"/>
                    <a:gd name="T31" fmla="*/ 762 h 876"/>
                    <a:gd name="T32" fmla="*/ 576 w 2070"/>
                    <a:gd name="T33" fmla="*/ 726 h 876"/>
                    <a:gd name="T34" fmla="*/ 480 w 2070"/>
                    <a:gd name="T35" fmla="*/ 684 h 876"/>
                    <a:gd name="T36" fmla="*/ 390 w 2070"/>
                    <a:gd name="T37" fmla="*/ 636 h 876"/>
                    <a:gd name="T38" fmla="*/ 306 w 2070"/>
                    <a:gd name="T39" fmla="*/ 576 h 876"/>
                    <a:gd name="T40" fmla="*/ 246 w 2070"/>
                    <a:gd name="T41" fmla="*/ 522 h 876"/>
                    <a:gd name="T42" fmla="*/ 180 w 2070"/>
                    <a:gd name="T43" fmla="*/ 456 h 876"/>
                    <a:gd name="T44" fmla="*/ 120 w 2070"/>
                    <a:gd name="T45" fmla="*/ 384 h 876"/>
                    <a:gd name="T46" fmla="*/ 78 w 2070"/>
                    <a:gd name="T47" fmla="*/ 306 h 876"/>
                    <a:gd name="T48" fmla="*/ 42 w 2070"/>
                    <a:gd name="T49" fmla="*/ 228 h 876"/>
                    <a:gd name="T50" fmla="*/ 12 w 2070"/>
                    <a:gd name="T51" fmla="*/ 144 h 876"/>
                    <a:gd name="T52" fmla="*/ 0 w 2070"/>
                    <a:gd name="T53" fmla="*/ 60 h 876"/>
                    <a:gd name="T54" fmla="*/ 0 w 2070"/>
                    <a:gd name="T55" fmla="*/ 78 h 876"/>
                    <a:gd name="T56" fmla="*/ 6 w 2070"/>
                    <a:gd name="T57" fmla="*/ 162 h 876"/>
                    <a:gd name="T58" fmla="*/ 24 w 2070"/>
                    <a:gd name="T59" fmla="*/ 246 h 876"/>
                    <a:gd name="T60" fmla="*/ 54 w 2070"/>
                    <a:gd name="T61" fmla="*/ 324 h 876"/>
                    <a:gd name="T62" fmla="*/ 96 w 2070"/>
                    <a:gd name="T63" fmla="*/ 408 h 876"/>
                    <a:gd name="T64" fmla="*/ 150 w 2070"/>
                    <a:gd name="T65" fmla="*/ 480 h 876"/>
                    <a:gd name="T66" fmla="*/ 210 w 2070"/>
                    <a:gd name="T67" fmla="*/ 552 h 876"/>
                    <a:gd name="T68" fmla="*/ 270 w 2070"/>
                    <a:gd name="T69" fmla="*/ 606 h 876"/>
                    <a:gd name="T70" fmla="*/ 348 w 2070"/>
                    <a:gd name="T71" fmla="*/ 666 h 876"/>
                    <a:gd name="T72" fmla="*/ 438 w 2070"/>
                    <a:gd name="T73" fmla="*/ 720 h 876"/>
                    <a:gd name="T74" fmla="*/ 528 w 2070"/>
                    <a:gd name="T75" fmla="*/ 768 h 876"/>
                    <a:gd name="T76" fmla="*/ 624 w 2070"/>
                    <a:gd name="T77" fmla="*/ 804 h 876"/>
                    <a:gd name="T78" fmla="*/ 732 w 2070"/>
                    <a:gd name="T79" fmla="*/ 834 h 876"/>
                    <a:gd name="T80" fmla="*/ 840 w 2070"/>
                    <a:gd name="T81" fmla="*/ 858 h 876"/>
                    <a:gd name="T82" fmla="*/ 948 w 2070"/>
                    <a:gd name="T83" fmla="*/ 870 h 876"/>
                    <a:gd name="T84" fmla="*/ 1056 w 2070"/>
                    <a:gd name="T85" fmla="*/ 876 h 876"/>
                    <a:gd name="T86" fmla="*/ 1170 w 2070"/>
                    <a:gd name="T87" fmla="*/ 870 h 876"/>
                    <a:gd name="T88" fmla="*/ 1278 w 2070"/>
                    <a:gd name="T89" fmla="*/ 858 h 876"/>
                    <a:gd name="T90" fmla="*/ 1386 w 2070"/>
                    <a:gd name="T91" fmla="*/ 834 h 876"/>
                    <a:gd name="T92" fmla="*/ 1488 w 2070"/>
                    <a:gd name="T93" fmla="*/ 804 h 876"/>
                    <a:gd name="T94" fmla="*/ 1590 w 2070"/>
                    <a:gd name="T95" fmla="*/ 768 h 876"/>
                    <a:gd name="T96" fmla="*/ 1662 w 2070"/>
                    <a:gd name="T97" fmla="*/ 726 h 876"/>
                    <a:gd name="T98" fmla="*/ 1752 w 2070"/>
                    <a:gd name="T99" fmla="*/ 678 h 876"/>
                    <a:gd name="T100" fmla="*/ 1830 w 2070"/>
                    <a:gd name="T101" fmla="*/ 618 h 876"/>
                    <a:gd name="T102" fmla="*/ 1902 w 2070"/>
                    <a:gd name="T103" fmla="*/ 552 h 876"/>
                    <a:gd name="T104" fmla="*/ 1968 w 2070"/>
                    <a:gd name="T105" fmla="*/ 480 h 876"/>
                    <a:gd name="T106" fmla="*/ 2016 w 2070"/>
                    <a:gd name="T107" fmla="*/ 408 h 876"/>
                    <a:gd name="T108" fmla="*/ 2058 w 2070"/>
                    <a:gd name="T109" fmla="*/ 324 h 87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070"/>
                    <a:gd name="T166" fmla="*/ 0 h 876"/>
                    <a:gd name="T167" fmla="*/ 2070 w 2070"/>
                    <a:gd name="T168" fmla="*/ 876 h 87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070" h="876">
                      <a:moveTo>
                        <a:pt x="2070" y="240"/>
                      </a:moveTo>
                      <a:lnTo>
                        <a:pt x="2064" y="252"/>
                      </a:lnTo>
                      <a:lnTo>
                        <a:pt x="2058" y="264"/>
                      </a:lnTo>
                      <a:lnTo>
                        <a:pt x="2052" y="282"/>
                      </a:lnTo>
                      <a:lnTo>
                        <a:pt x="2046" y="294"/>
                      </a:lnTo>
                      <a:lnTo>
                        <a:pt x="2040" y="306"/>
                      </a:lnTo>
                      <a:lnTo>
                        <a:pt x="2034" y="318"/>
                      </a:lnTo>
                      <a:lnTo>
                        <a:pt x="2022" y="330"/>
                      </a:lnTo>
                      <a:lnTo>
                        <a:pt x="2016" y="348"/>
                      </a:lnTo>
                      <a:lnTo>
                        <a:pt x="2010" y="360"/>
                      </a:lnTo>
                      <a:lnTo>
                        <a:pt x="2004" y="372"/>
                      </a:lnTo>
                      <a:lnTo>
                        <a:pt x="1992" y="384"/>
                      </a:lnTo>
                      <a:lnTo>
                        <a:pt x="1986" y="396"/>
                      </a:lnTo>
                      <a:lnTo>
                        <a:pt x="1974" y="408"/>
                      </a:lnTo>
                      <a:lnTo>
                        <a:pt x="1968" y="420"/>
                      </a:lnTo>
                      <a:lnTo>
                        <a:pt x="1956" y="432"/>
                      </a:lnTo>
                      <a:lnTo>
                        <a:pt x="1944" y="444"/>
                      </a:lnTo>
                      <a:lnTo>
                        <a:pt x="1938" y="456"/>
                      </a:lnTo>
                      <a:lnTo>
                        <a:pt x="1926" y="468"/>
                      </a:lnTo>
                      <a:lnTo>
                        <a:pt x="1914" y="480"/>
                      </a:lnTo>
                      <a:lnTo>
                        <a:pt x="1902" y="492"/>
                      </a:lnTo>
                      <a:lnTo>
                        <a:pt x="1890" y="504"/>
                      </a:lnTo>
                      <a:lnTo>
                        <a:pt x="1878" y="516"/>
                      </a:lnTo>
                      <a:lnTo>
                        <a:pt x="1866" y="522"/>
                      </a:lnTo>
                      <a:lnTo>
                        <a:pt x="1854" y="534"/>
                      </a:lnTo>
                      <a:lnTo>
                        <a:pt x="1842" y="546"/>
                      </a:lnTo>
                      <a:lnTo>
                        <a:pt x="1830" y="558"/>
                      </a:lnTo>
                      <a:lnTo>
                        <a:pt x="1818" y="564"/>
                      </a:lnTo>
                      <a:lnTo>
                        <a:pt x="1806" y="576"/>
                      </a:lnTo>
                      <a:lnTo>
                        <a:pt x="1794" y="588"/>
                      </a:lnTo>
                      <a:lnTo>
                        <a:pt x="1782" y="594"/>
                      </a:lnTo>
                      <a:lnTo>
                        <a:pt x="1764" y="606"/>
                      </a:lnTo>
                      <a:lnTo>
                        <a:pt x="1752" y="618"/>
                      </a:lnTo>
                      <a:lnTo>
                        <a:pt x="1740" y="624"/>
                      </a:lnTo>
                      <a:lnTo>
                        <a:pt x="1722" y="636"/>
                      </a:lnTo>
                      <a:lnTo>
                        <a:pt x="1710" y="642"/>
                      </a:lnTo>
                      <a:lnTo>
                        <a:pt x="1692" y="648"/>
                      </a:lnTo>
                      <a:lnTo>
                        <a:pt x="1680" y="660"/>
                      </a:lnTo>
                      <a:lnTo>
                        <a:pt x="1662" y="666"/>
                      </a:lnTo>
                      <a:lnTo>
                        <a:pt x="1650" y="678"/>
                      </a:lnTo>
                      <a:lnTo>
                        <a:pt x="1632" y="684"/>
                      </a:lnTo>
                      <a:lnTo>
                        <a:pt x="1620" y="690"/>
                      </a:lnTo>
                      <a:lnTo>
                        <a:pt x="1602" y="696"/>
                      </a:lnTo>
                      <a:lnTo>
                        <a:pt x="1590" y="708"/>
                      </a:lnTo>
                      <a:lnTo>
                        <a:pt x="1572" y="714"/>
                      </a:lnTo>
                      <a:lnTo>
                        <a:pt x="1554" y="720"/>
                      </a:lnTo>
                      <a:lnTo>
                        <a:pt x="1536" y="726"/>
                      </a:lnTo>
                      <a:lnTo>
                        <a:pt x="1524" y="732"/>
                      </a:lnTo>
                      <a:lnTo>
                        <a:pt x="1506" y="738"/>
                      </a:lnTo>
                      <a:lnTo>
                        <a:pt x="1488" y="744"/>
                      </a:lnTo>
                      <a:lnTo>
                        <a:pt x="1470" y="750"/>
                      </a:lnTo>
                      <a:lnTo>
                        <a:pt x="1452" y="756"/>
                      </a:lnTo>
                      <a:lnTo>
                        <a:pt x="1440" y="762"/>
                      </a:lnTo>
                      <a:lnTo>
                        <a:pt x="1422" y="768"/>
                      </a:lnTo>
                      <a:lnTo>
                        <a:pt x="1404" y="768"/>
                      </a:lnTo>
                      <a:lnTo>
                        <a:pt x="1386" y="774"/>
                      </a:lnTo>
                      <a:lnTo>
                        <a:pt x="1368" y="780"/>
                      </a:lnTo>
                      <a:lnTo>
                        <a:pt x="1350" y="786"/>
                      </a:lnTo>
                      <a:lnTo>
                        <a:pt x="1332" y="786"/>
                      </a:lnTo>
                      <a:lnTo>
                        <a:pt x="1314" y="792"/>
                      </a:lnTo>
                      <a:lnTo>
                        <a:pt x="1296" y="792"/>
                      </a:lnTo>
                      <a:lnTo>
                        <a:pt x="1278" y="798"/>
                      </a:lnTo>
                      <a:lnTo>
                        <a:pt x="1260" y="798"/>
                      </a:lnTo>
                      <a:lnTo>
                        <a:pt x="1242" y="804"/>
                      </a:lnTo>
                      <a:lnTo>
                        <a:pt x="1224" y="804"/>
                      </a:lnTo>
                      <a:lnTo>
                        <a:pt x="1206" y="804"/>
                      </a:lnTo>
                      <a:lnTo>
                        <a:pt x="1188" y="810"/>
                      </a:lnTo>
                      <a:lnTo>
                        <a:pt x="1170" y="810"/>
                      </a:lnTo>
                      <a:lnTo>
                        <a:pt x="1152" y="810"/>
                      </a:lnTo>
                      <a:lnTo>
                        <a:pt x="1134" y="810"/>
                      </a:lnTo>
                      <a:lnTo>
                        <a:pt x="1110" y="816"/>
                      </a:lnTo>
                      <a:lnTo>
                        <a:pt x="1092" y="816"/>
                      </a:lnTo>
                      <a:lnTo>
                        <a:pt x="1074" y="816"/>
                      </a:lnTo>
                      <a:lnTo>
                        <a:pt x="1056" y="816"/>
                      </a:lnTo>
                      <a:lnTo>
                        <a:pt x="1038" y="816"/>
                      </a:lnTo>
                      <a:lnTo>
                        <a:pt x="1020" y="816"/>
                      </a:lnTo>
                      <a:lnTo>
                        <a:pt x="1002" y="816"/>
                      </a:lnTo>
                      <a:lnTo>
                        <a:pt x="984" y="810"/>
                      </a:lnTo>
                      <a:lnTo>
                        <a:pt x="966" y="810"/>
                      </a:lnTo>
                      <a:lnTo>
                        <a:pt x="948" y="810"/>
                      </a:lnTo>
                      <a:lnTo>
                        <a:pt x="930" y="810"/>
                      </a:lnTo>
                      <a:lnTo>
                        <a:pt x="912" y="804"/>
                      </a:lnTo>
                      <a:lnTo>
                        <a:pt x="894" y="804"/>
                      </a:lnTo>
                      <a:lnTo>
                        <a:pt x="876" y="804"/>
                      </a:lnTo>
                      <a:lnTo>
                        <a:pt x="858" y="798"/>
                      </a:lnTo>
                      <a:lnTo>
                        <a:pt x="840" y="798"/>
                      </a:lnTo>
                      <a:lnTo>
                        <a:pt x="822" y="792"/>
                      </a:lnTo>
                      <a:lnTo>
                        <a:pt x="804" y="792"/>
                      </a:lnTo>
                      <a:lnTo>
                        <a:pt x="786" y="786"/>
                      </a:lnTo>
                      <a:lnTo>
                        <a:pt x="768" y="786"/>
                      </a:lnTo>
                      <a:lnTo>
                        <a:pt x="750" y="780"/>
                      </a:lnTo>
                      <a:lnTo>
                        <a:pt x="732" y="774"/>
                      </a:lnTo>
                      <a:lnTo>
                        <a:pt x="714" y="768"/>
                      </a:lnTo>
                      <a:lnTo>
                        <a:pt x="696" y="768"/>
                      </a:lnTo>
                      <a:lnTo>
                        <a:pt x="678" y="762"/>
                      </a:lnTo>
                      <a:lnTo>
                        <a:pt x="660" y="756"/>
                      </a:lnTo>
                      <a:lnTo>
                        <a:pt x="642" y="750"/>
                      </a:lnTo>
                      <a:lnTo>
                        <a:pt x="624" y="744"/>
                      </a:lnTo>
                      <a:lnTo>
                        <a:pt x="612" y="738"/>
                      </a:lnTo>
                      <a:lnTo>
                        <a:pt x="594" y="732"/>
                      </a:lnTo>
                      <a:lnTo>
                        <a:pt x="576" y="726"/>
                      </a:lnTo>
                      <a:lnTo>
                        <a:pt x="558" y="720"/>
                      </a:lnTo>
                      <a:lnTo>
                        <a:pt x="546" y="714"/>
                      </a:lnTo>
                      <a:lnTo>
                        <a:pt x="528" y="708"/>
                      </a:lnTo>
                      <a:lnTo>
                        <a:pt x="510" y="696"/>
                      </a:lnTo>
                      <a:lnTo>
                        <a:pt x="498" y="690"/>
                      </a:lnTo>
                      <a:lnTo>
                        <a:pt x="480" y="684"/>
                      </a:lnTo>
                      <a:lnTo>
                        <a:pt x="468" y="678"/>
                      </a:lnTo>
                      <a:lnTo>
                        <a:pt x="450" y="666"/>
                      </a:lnTo>
                      <a:lnTo>
                        <a:pt x="438" y="660"/>
                      </a:lnTo>
                      <a:lnTo>
                        <a:pt x="420" y="648"/>
                      </a:lnTo>
                      <a:lnTo>
                        <a:pt x="408" y="642"/>
                      </a:lnTo>
                      <a:lnTo>
                        <a:pt x="390" y="636"/>
                      </a:lnTo>
                      <a:lnTo>
                        <a:pt x="378" y="624"/>
                      </a:lnTo>
                      <a:lnTo>
                        <a:pt x="360" y="618"/>
                      </a:lnTo>
                      <a:lnTo>
                        <a:pt x="348" y="606"/>
                      </a:lnTo>
                      <a:lnTo>
                        <a:pt x="336" y="594"/>
                      </a:lnTo>
                      <a:lnTo>
                        <a:pt x="324" y="588"/>
                      </a:lnTo>
                      <a:lnTo>
                        <a:pt x="306" y="576"/>
                      </a:lnTo>
                      <a:lnTo>
                        <a:pt x="294" y="564"/>
                      </a:lnTo>
                      <a:lnTo>
                        <a:pt x="282" y="558"/>
                      </a:lnTo>
                      <a:lnTo>
                        <a:pt x="270" y="546"/>
                      </a:lnTo>
                      <a:lnTo>
                        <a:pt x="258" y="534"/>
                      </a:lnTo>
                      <a:lnTo>
                        <a:pt x="246" y="522"/>
                      </a:lnTo>
                      <a:lnTo>
                        <a:pt x="234" y="516"/>
                      </a:lnTo>
                      <a:lnTo>
                        <a:pt x="222" y="504"/>
                      </a:lnTo>
                      <a:lnTo>
                        <a:pt x="210" y="492"/>
                      </a:lnTo>
                      <a:lnTo>
                        <a:pt x="198" y="480"/>
                      </a:lnTo>
                      <a:lnTo>
                        <a:pt x="192" y="468"/>
                      </a:lnTo>
                      <a:lnTo>
                        <a:pt x="180" y="456"/>
                      </a:lnTo>
                      <a:lnTo>
                        <a:pt x="168" y="444"/>
                      </a:lnTo>
                      <a:lnTo>
                        <a:pt x="162" y="432"/>
                      </a:lnTo>
                      <a:lnTo>
                        <a:pt x="150" y="420"/>
                      </a:lnTo>
                      <a:lnTo>
                        <a:pt x="138" y="408"/>
                      </a:lnTo>
                      <a:lnTo>
                        <a:pt x="132" y="396"/>
                      </a:lnTo>
                      <a:lnTo>
                        <a:pt x="120" y="384"/>
                      </a:lnTo>
                      <a:lnTo>
                        <a:pt x="114" y="372"/>
                      </a:lnTo>
                      <a:lnTo>
                        <a:pt x="108" y="360"/>
                      </a:lnTo>
                      <a:lnTo>
                        <a:pt x="96" y="348"/>
                      </a:lnTo>
                      <a:lnTo>
                        <a:pt x="90" y="330"/>
                      </a:lnTo>
                      <a:lnTo>
                        <a:pt x="84" y="318"/>
                      </a:lnTo>
                      <a:lnTo>
                        <a:pt x="78" y="306"/>
                      </a:lnTo>
                      <a:lnTo>
                        <a:pt x="66" y="294"/>
                      </a:lnTo>
                      <a:lnTo>
                        <a:pt x="60" y="282"/>
                      </a:lnTo>
                      <a:lnTo>
                        <a:pt x="54" y="264"/>
                      </a:lnTo>
                      <a:lnTo>
                        <a:pt x="48" y="252"/>
                      </a:lnTo>
                      <a:lnTo>
                        <a:pt x="42" y="240"/>
                      </a:lnTo>
                      <a:lnTo>
                        <a:pt x="42" y="228"/>
                      </a:lnTo>
                      <a:lnTo>
                        <a:pt x="36" y="210"/>
                      </a:lnTo>
                      <a:lnTo>
                        <a:pt x="30" y="198"/>
                      </a:lnTo>
                      <a:lnTo>
                        <a:pt x="24" y="186"/>
                      </a:lnTo>
                      <a:lnTo>
                        <a:pt x="24" y="168"/>
                      </a:lnTo>
                      <a:lnTo>
                        <a:pt x="18" y="156"/>
                      </a:lnTo>
                      <a:lnTo>
                        <a:pt x="12" y="144"/>
                      </a:lnTo>
                      <a:lnTo>
                        <a:pt x="12" y="126"/>
                      </a:lnTo>
                      <a:lnTo>
                        <a:pt x="6" y="114"/>
                      </a:lnTo>
                      <a:lnTo>
                        <a:pt x="6" y="102"/>
                      </a:lnTo>
                      <a:lnTo>
                        <a:pt x="6" y="84"/>
                      </a:lnTo>
                      <a:lnTo>
                        <a:pt x="0" y="72"/>
                      </a:lnTo>
                      <a:lnTo>
                        <a:pt x="0" y="60"/>
                      </a:lnTo>
                      <a:lnTo>
                        <a:pt x="0" y="42"/>
                      </a:lnTo>
                      <a:lnTo>
                        <a:pt x="0" y="30"/>
                      </a:lnTo>
                      <a:lnTo>
                        <a:pt x="0" y="18"/>
                      </a:lnTo>
                      <a:lnTo>
                        <a:pt x="0" y="0"/>
                      </a:lnTo>
                      <a:lnTo>
                        <a:pt x="0" y="60"/>
                      </a:lnTo>
                      <a:lnTo>
                        <a:pt x="0" y="78"/>
                      </a:lnTo>
                      <a:lnTo>
                        <a:pt x="0" y="90"/>
                      </a:lnTo>
                      <a:lnTo>
                        <a:pt x="0" y="102"/>
                      </a:lnTo>
                      <a:lnTo>
                        <a:pt x="0" y="120"/>
                      </a:lnTo>
                      <a:lnTo>
                        <a:pt x="0" y="132"/>
                      </a:lnTo>
                      <a:lnTo>
                        <a:pt x="6" y="144"/>
                      </a:lnTo>
                      <a:lnTo>
                        <a:pt x="6" y="162"/>
                      </a:lnTo>
                      <a:lnTo>
                        <a:pt x="6" y="174"/>
                      </a:lnTo>
                      <a:lnTo>
                        <a:pt x="12" y="186"/>
                      </a:lnTo>
                      <a:lnTo>
                        <a:pt x="12" y="204"/>
                      </a:lnTo>
                      <a:lnTo>
                        <a:pt x="18" y="216"/>
                      </a:lnTo>
                      <a:lnTo>
                        <a:pt x="24" y="228"/>
                      </a:lnTo>
                      <a:lnTo>
                        <a:pt x="24" y="246"/>
                      </a:lnTo>
                      <a:lnTo>
                        <a:pt x="30" y="258"/>
                      </a:lnTo>
                      <a:lnTo>
                        <a:pt x="36" y="270"/>
                      </a:lnTo>
                      <a:lnTo>
                        <a:pt x="42" y="288"/>
                      </a:lnTo>
                      <a:lnTo>
                        <a:pt x="42" y="300"/>
                      </a:lnTo>
                      <a:lnTo>
                        <a:pt x="48" y="312"/>
                      </a:lnTo>
                      <a:lnTo>
                        <a:pt x="54" y="324"/>
                      </a:lnTo>
                      <a:lnTo>
                        <a:pt x="60" y="342"/>
                      </a:lnTo>
                      <a:lnTo>
                        <a:pt x="66" y="354"/>
                      </a:lnTo>
                      <a:lnTo>
                        <a:pt x="78" y="366"/>
                      </a:lnTo>
                      <a:lnTo>
                        <a:pt x="84" y="378"/>
                      </a:lnTo>
                      <a:lnTo>
                        <a:pt x="90" y="390"/>
                      </a:lnTo>
                      <a:lnTo>
                        <a:pt x="96" y="408"/>
                      </a:lnTo>
                      <a:lnTo>
                        <a:pt x="108" y="420"/>
                      </a:lnTo>
                      <a:lnTo>
                        <a:pt x="114" y="432"/>
                      </a:lnTo>
                      <a:lnTo>
                        <a:pt x="120" y="444"/>
                      </a:lnTo>
                      <a:lnTo>
                        <a:pt x="132" y="456"/>
                      </a:lnTo>
                      <a:lnTo>
                        <a:pt x="138" y="468"/>
                      </a:lnTo>
                      <a:lnTo>
                        <a:pt x="150" y="480"/>
                      </a:lnTo>
                      <a:lnTo>
                        <a:pt x="162" y="492"/>
                      </a:lnTo>
                      <a:lnTo>
                        <a:pt x="168" y="504"/>
                      </a:lnTo>
                      <a:lnTo>
                        <a:pt x="180" y="516"/>
                      </a:lnTo>
                      <a:lnTo>
                        <a:pt x="192" y="528"/>
                      </a:lnTo>
                      <a:lnTo>
                        <a:pt x="198" y="540"/>
                      </a:lnTo>
                      <a:lnTo>
                        <a:pt x="210" y="552"/>
                      </a:lnTo>
                      <a:lnTo>
                        <a:pt x="222" y="564"/>
                      </a:lnTo>
                      <a:lnTo>
                        <a:pt x="234" y="576"/>
                      </a:lnTo>
                      <a:lnTo>
                        <a:pt x="246" y="582"/>
                      </a:lnTo>
                      <a:lnTo>
                        <a:pt x="258" y="594"/>
                      </a:lnTo>
                      <a:lnTo>
                        <a:pt x="270" y="606"/>
                      </a:lnTo>
                      <a:lnTo>
                        <a:pt x="282" y="618"/>
                      </a:lnTo>
                      <a:lnTo>
                        <a:pt x="294" y="624"/>
                      </a:lnTo>
                      <a:lnTo>
                        <a:pt x="306" y="636"/>
                      </a:lnTo>
                      <a:lnTo>
                        <a:pt x="324" y="648"/>
                      </a:lnTo>
                      <a:lnTo>
                        <a:pt x="336" y="654"/>
                      </a:lnTo>
                      <a:lnTo>
                        <a:pt x="348" y="666"/>
                      </a:lnTo>
                      <a:lnTo>
                        <a:pt x="360" y="678"/>
                      </a:lnTo>
                      <a:lnTo>
                        <a:pt x="378" y="684"/>
                      </a:lnTo>
                      <a:lnTo>
                        <a:pt x="390" y="696"/>
                      </a:lnTo>
                      <a:lnTo>
                        <a:pt x="408" y="702"/>
                      </a:lnTo>
                      <a:lnTo>
                        <a:pt x="420" y="708"/>
                      </a:lnTo>
                      <a:lnTo>
                        <a:pt x="438" y="720"/>
                      </a:lnTo>
                      <a:lnTo>
                        <a:pt x="450" y="726"/>
                      </a:lnTo>
                      <a:lnTo>
                        <a:pt x="468" y="738"/>
                      </a:lnTo>
                      <a:lnTo>
                        <a:pt x="480" y="744"/>
                      </a:lnTo>
                      <a:lnTo>
                        <a:pt x="498" y="750"/>
                      </a:lnTo>
                      <a:lnTo>
                        <a:pt x="510" y="756"/>
                      </a:lnTo>
                      <a:lnTo>
                        <a:pt x="528" y="768"/>
                      </a:lnTo>
                      <a:lnTo>
                        <a:pt x="546" y="774"/>
                      </a:lnTo>
                      <a:lnTo>
                        <a:pt x="558" y="780"/>
                      </a:lnTo>
                      <a:lnTo>
                        <a:pt x="576" y="786"/>
                      </a:lnTo>
                      <a:lnTo>
                        <a:pt x="594" y="792"/>
                      </a:lnTo>
                      <a:lnTo>
                        <a:pt x="612" y="798"/>
                      </a:lnTo>
                      <a:lnTo>
                        <a:pt x="624" y="804"/>
                      </a:lnTo>
                      <a:lnTo>
                        <a:pt x="642" y="810"/>
                      </a:lnTo>
                      <a:lnTo>
                        <a:pt x="660" y="816"/>
                      </a:lnTo>
                      <a:lnTo>
                        <a:pt x="678" y="822"/>
                      </a:lnTo>
                      <a:lnTo>
                        <a:pt x="696" y="828"/>
                      </a:lnTo>
                      <a:lnTo>
                        <a:pt x="714" y="828"/>
                      </a:lnTo>
                      <a:lnTo>
                        <a:pt x="732" y="834"/>
                      </a:lnTo>
                      <a:lnTo>
                        <a:pt x="750" y="840"/>
                      </a:lnTo>
                      <a:lnTo>
                        <a:pt x="768" y="846"/>
                      </a:lnTo>
                      <a:lnTo>
                        <a:pt x="786" y="846"/>
                      </a:lnTo>
                      <a:lnTo>
                        <a:pt x="804" y="852"/>
                      </a:lnTo>
                      <a:lnTo>
                        <a:pt x="822" y="852"/>
                      </a:lnTo>
                      <a:lnTo>
                        <a:pt x="840" y="858"/>
                      </a:lnTo>
                      <a:lnTo>
                        <a:pt x="858" y="858"/>
                      </a:lnTo>
                      <a:lnTo>
                        <a:pt x="876" y="864"/>
                      </a:lnTo>
                      <a:lnTo>
                        <a:pt x="894" y="864"/>
                      </a:lnTo>
                      <a:lnTo>
                        <a:pt x="912" y="864"/>
                      </a:lnTo>
                      <a:lnTo>
                        <a:pt x="930" y="870"/>
                      </a:lnTo>
                      <a:lnTo>
                        <a:pt x="948" y="870"/>
                      </a:lnTo>
                      <a:lnTo>
                        <a:pt x="966" y="870"/>
                      </a:lnTo>
                      <a:lnTo>
                        <a:pt x="984" y="870"/>
                      </a:lnTo>
                      <a:lnTo>
                        <a:pt x="1002" y="876"/>
                      </a:lnTo>
                      <a:lnTo>
                        <a:pt x="1020" y="876"/>
                      </a:lnTo>
                      <a:lnTo>
                        <a:pt x="1038" y="876"/>
                      </a:lnTo>
                      <a:lnTo>
                        <a:pt x="1056" y="876"/>
                      </a:lnTo>
                      <a:lnTo>
                        <a:pt x="1074" y="876"/>
                      </a:lnTo>
                      <a:lnTo>
                        <a:pt x="1092" y="876"/>
                      </a:lnTo>
                      <a:lnTo>
                        <a:pt x="1110" y="876"/>
                      </a:lnTo>
                      <a:lnTo>
                        <a:pt x="1134" y="870"/>
                      </a:lnTo>
                      <a:lnTo>
                        <a:pt x="1152" y="870"/>
                      </a:lnTo>
                      <a:lnTo>
                        <a:pt x="1170" y="870"/>
                      </a:lnTo>
                      <a:lnTo>
                        <a:pt x="1188" y="870"/>
                      </a:lnTo>
                      <a:lnTo>
                        <a:pt x="1206" y="864"/>
                      </a:lnTo>
                      <a:lnTo>
                        <a:pt x="1224" y="864"/>
                      </a:lnTo>
                      <a:lnTo>
                        <a:pt x="1242" y="864"/>
                      </a:lnTo>
                      <a:lnTo>
                        <a:pt x="1260" y="858"/>
                      </a:lnTo>
                      <a:lnTo>
                        <a:pt x="1278" y="858"/>
                      </a:lnTo>
                      <a:lnTo>
                        <a:pt x="1296" y="852"/>
                      </a:lnTo>
                      <a:lnTo>
                        <a:pt x="1314" y="852"/>
                      </a:lnTo>
                      <a:lnTo>
                        <a:pt x="1332" y="846"/>
                      </a:lnTo>
                      <a:lnTo>
                        <a:pt x="1350" y="846"/>
                      </a:lnTo>
                      <a:lnTo>
                        <a:pt x="1368" y="840"/>
                      </a:lnTo>
                      <a:lnTo>
                        <a:pt x="1386" y="834"/>
                      </a:lnTo>
                      <a:lnTo>
                        <a:pt x="1404" y="828"/>
                      </a:lnTo>
                      <a:lnTo>
                        <a:pt x="1422" y="828"/>
                      </a:lnTo>
                      <a:lnTo>
                        <a:pt x="1440" y="822"/>
                      </a:lnTo>
                      <a:lnTo>
                        <a:pt x="1452" y="816"/>
                      </a:lnTo>
                      <a:lnTo>
                        <a:pt x="1470" y="810"/>
                      </a:lnTo>
                      <a:lnTo>
                        <a:pt x="1488" y="804"/>
                      </a:lnTo>
                      <a:lnTo>
                        <a:pt x="1506" y="798"/>
                      </a:lnTo>
                      <a:lnTo>
                        <a:pt x="1524" y="792"/>
                      </a:lnTo>
                      <a:lnTo>
                        <a:pt x="1536" y="786"/>
                      </a:lnTo>
                      <a:lnTo>
                        <a:pt x="1554" y="780"/>
                      </a:lnTo>
                      <a:lnTo>
                        <a:pt x="1572" y="774"/>
                      </a:lnTo>
                      <a:lnTo>
                        <a:pt x="1590" y="768"/>
                      </a:lnTo>
                      <a:lnTo>
                        <a:pt x="1602" y="756"/>
                      </a:lnTo>
                      <a:lnTo>
                        <a:pt x="1620" y="750"/>
                      </a:lnTo>
                      <a:lnTo>
                        <a:pt x="1632" y="744"/>
                      </a:lnTo>
                      <a:lnTo>
                        <a:pt x="1650" y="738"/>
                      </a:lnTo>
                      <a:lnTo>
                        <a:pt x="1662" y="726"/>
                      </a:lnTo>
                      <a:lnTo>
                        <a:pt x="1680" y="720"/>
                      </a:lnTo>
                      <a:lnTo>
                        <a:pt x="1692" y="708"/>
                      </a:lnTo>
                      <a:lnTo>
                        <a:pt x="1710" y="702"/>
                      </a:lnTo>
                      <a:lnTo>
                        <a:pt x="1722" y="696"/>
                      </a:lnTo>
                      <a:lnTo>
                        <a:pt x="1740" y="684"/>
                      </a:lnTo>
                      <a:lnTo>
                        <a:pt x="1752" y="678"/>
                      </a:lnTo>
                      <a:lnTo>
                        <a:pt x="1764" y="666"/>
                      </a:lnTo>
                      <a:lnTo>
                        <a:pt x="1782" y="654"/>
                      </a:lnTo>
                      <a:lnTo>
                        <a:pt x="1794" y="648"/>
                      </a:lnTo>
                      <a:lnTo>
                        <a:pt x="1806" y="636"/>
                      </a:lnTo>
                      <a:lnTo>
                        <a:pt x="1818" y="624"/>
                      </a:lnTo>
                      <a:lnTo>
                        <a:pt x="1830" y="618"/>
                      </a:lnTo>
                      <a:lnTo>
                        <a:pt x="1842" y="606"/>
                      </a:lnTo>
                      <a:lnTo>
                        <a:pt x="1854" y="594"/>
                      </a:lnTo>
                      <a:lnTo>
                        <a:pt x="1866" y="582"/>
                      </a:lnTo>
                      <a:lnTo>
                        <a:pt x="1878" y="576"/>
                      </a:lnTo>
                      <a:lnTo>
                        <a:pt x="1890" y="564"/>
                      </a:lnTo>
                      <a:lnTo>
                        <a:pt x="1902" y="552"/>
                      </a:lnTo>
                      <a:lnTo>
                        <a:pt x="1914" y="540"/>
                      </a:lnTo>
                      <a:lnTo>
                        <a:pt x="1926" y="528"/>
                      </a:lnTo>
                      <a:lnTo>
                        <a:pt x="1938" y="516"/>
                      </a:lnTo>
                      <a:lnTo>
                        <a:pt x="1944" y="504"/>
                      </a:lnTo>
                      <a:lnTo>
                        <a:pt x="1956" y="492"/>
                      </a:lnTo>
                      <a:lnTo>
                        <a:pt x="1968" y="480"/>
                      </a:lnTo>
                      <a:lnTo>
                        <a:pt x="1974" y="468"/>
                      </a:lnTo>
                      <a:lnTo>
                        <a:pt x="1986" y="456"/>
                      </a:lnTo>
                      <a:lnTo>
                        <a:pt x="1992" y="444"/>
                      </a:lnTo>
                      <a:lnTo>
                        <a:pt x="2004" y="432"/>
                      </a:lnTo>
                      <a:lnTo>
                        <a:pt x="2010" y="420"/>
                      </a:lnTo>
                      <a:lnTo>
                        <a:pt x="2016" y="408"/>
                      </a:lnTo>
                      <a:lnTo>
                        <a:pt x="2022" y="390"/>
                      </a:lnTo>
                      <a:lnTo>
                        <a:pt x="2034" y="378"/>
                      </a:lnTo>
                      <a:lnTo>
                        <a:pt x="2040" y="366"/>
                      </a:lnTo>
                      <a:lnTo>
                        <a:pt x="2046" y="354"/>
                      </a:lnTo>
                      <a:lnTo>
                        <a:pt x="2052" y="342"/>
                      </a:lnTo>
                      <a:lnTo>
                        <a:pt x="2058" y="324"/>
                      </a:lnTo>
                      <a:lnTo>
                        <a:pt x="2064" y="312"/>
                      </a:lnTo>
                      <a:lnTo>
                        <a:pt x="2070" y="300"/>
                      </a:lnTo>
                      <a:lnTo>
                        <a:pt x="2070" y="240"/>
                      </a:lnTo>
                      <a:close/>
                    </a:path>
                  </a:pathLst>
                </a:custGeom>
                <a:solidFill>
                  <a:srgbClr val="000080"/>
                </a:solidFill>
                <a:ln w="9525">
                  <a:solidFill>
                    <a:srgbClr val="000000"/>
                  </a:solidFill>
                  <a:prstDash val="solid"/>
                  <a:round/>
                  <a:headEnd/>
                  <a:tailEnd/>
                </a:ln>
              </p:spPr>
              <p:txBody>
                <a:bodyPr/>
                <a:lstStyle/>
                <a:p>
                  <a:endParaRPr lang="en-US"/>
                </a:p>
              </p:txBody>
            </p:sp>
            <p:sp>
              <p:nvSpPr>
                <p:cNvPr id="11529" name="Freeform 232"/>
                <p:cNvSpPr>
                  <a:spLocks/>
                </p:cNvSpPr>
                <p:nvPr/>
              </p:nvSpPr>
              <p:spPr bwMode="auto">
                <a:xfrm>
                  <a:off x="1818" y="1329"/>
                  <a:ext cx="2070" cy="1614"/>
                </a:xfrm>
                <a:custGeom>
                  <a:avLst/>
                  <a:gdLst>
                    <a:gd name="T0" fmla="*/ 2052 w 2070"/>
                    <a:gd name="T1" fmla="*/ 1080 h 1614"/>
                    <a:gd name="T2" fmla="*/ 2022 w 2070"/>
                    <a:gd name="T3" fmla="*/ 1128 h 1614"/>
                    <a:gd name="T4" fmla="*/ 1992 w 2070"/>
                    <a:gd name="T5" fmla="*/ 1182 h 1614"/>
                    <a:gd name="T6" fmla="*/ 1956 w 2070"/>
                    <a:gd name="T7" fmla="*/ 1230 h 1614"/>
                    <a:gd name="T8" fmla="*/ 1914 w 2070"/>
                    <a:gd name="T9" fmla="*/ 1278 h 1614"/>
                    <a:gd name="T10" fmla="*/ 1866 w 2070"/>
                    <a:gd name="T11" fmla="*/ 1320 h 1614"/>
                    <a:gd name="T12" fmla="*/ 1818 w 2070"/>
                    <a:gd name="T13" fmla="*/ 1362 h 1614"/>
                    <a:gd name="T14" fmla="*/ 1764 w 2070"/>
                    <a:gd name="T15" fmla="*/ 1404 h 1614"/>
                    <a:gd name="T16" fmla="*/ 1710 w 2070"/>
                    <a:gd name="T17" fmla="*/ 1440 h 1614"/>
                    <a:gd name="T18" fmla="*/ 1650 w 2070"/>
                    <a:gd name="T19" fmla="*/ 1476 h 1614"/>
                    <a:gd name="T20" fmla="*/ 1590 w 2070"/>
                    <a:gd name="T21" fmla="*/ 1506 h 1614"/>
                    <a:gd name="T22" fmla="*/ 1524 w 2070"/>
                    <a:gd name="T23" fmla="*/ 1530 h 1614"/>
                    <a:gd name="T24" fmla="*/ 1452 w 2070"/>
                    <a:gd name="T25" fmla="*/ 1554 h 1614"/>
                    <a:gd name="T26" fmla="*/ 1386 w 2070"/>
                    <a:gd name="T27" fmla="*/ 1572 h 1614"/>
                    <a:gd name="T28" fmla="*/ 1314 w 2070"/>
                    <a:gd name="T29" fmla="*/ 1590 h 1614"/>
                    <a:gd name="T30" fmla="*/ 1242 w 2070"/>
                    <a:gd name="T31" fmla="*/ 1602 h 1614"/>
                    <a:gd name="T32" fmla="*/ 1170 w 2070"/>
                    <a:gd name="T33" fmla="*/ 1608 h 1614"/>
                    <a:gd name="T34" fmla="*/ 1092 w 2070"/>
                    <a:gd name="T35" fmla="*/ 1614 h 1614"/>
                    <a:gd name="T36" fmla="*/ 1020 w 2070"/>
                    <a:gd name="T37" fmla="*/ 1614 h 1614"/>
                    <a:gd name="T38" fmla="*/ 948 w 2070"/>
                    <a:gd name="T39" fmla="*/ 1608 h 1614"/>
                    <a:gd name="T40" fmla="*/ 876 w 2070"/>
                    <a:gd name="T41" fmla="*/ 1602 h 1614"/>
                    <a:gd name="T42" fmla="*/ 804 w 2070"/>
                    <a:gd name="T43" fmla="*/ 1590 h 1614"/>
                    <a:gd name="T44" fmla="*/ 732 w 2070"/>
                    <a:gd name="T45" fmla="*/ 1572 h 1614"/>
                    <a:gd name="T46" fmla="*/ 660 w 2070"/>
                    <a:gd name="T47" fmla="*/ 1554 h 1614"/>
                    <a:gd name="T48" fmla="*/ 594 w 2070"/>
                    <a:gd name="T49" fmla="*/ 1530 h 1614"/>
                    <a:gd name="T50" fmla="*/ 528 w 2070"/>
                    <a:gd name="T51" fmla="*/ 1506 h 1614"/>
                    <a:gd name="T52" fmla="*/ 468 w 2070"/>
                    <a:gd name="T53" fmla="*/ 1476 h 1614"/>
                    <a:gd name="T54" fmla="*/ 408 w 2070"/>
                    <a:gd name="T55" fmla="*/ 1440 h 1614"/>
                    <a:gd name="T56" fmla="*/ 348 w 2070"/>
                    <a:gd name="T57" fmla="*/ 1404 h 1614"/>
                    <a:gd name="T58" fmla="*/ 294 w 2070"/>
                    <a:gd name="T59" fmla="*/ 1362 h 1614"/>
                    <a:gd name="T60" fmla="*/ 246 w 2070"/>
                    <a:gd name="T61" fmla="*/ 1320 h 1614"/>
                    <a:gd name="T62" fmla="*/ 198 w 2070"/>
                    <a:gd name="T63" fmla="*/ 1278 h 1614"/>
                    <a:gd name="T64" fmla="*/ 162 w 2070"/>
                    <a:gd name="T65" fmla="*/ 1230 h 1614"/>
                    <a:gd name="T66" fmla="*/ 120 w 2070"/>
                    <a:gd name="T67" fmla="*/ 1182 h 1614"/>
                    <a:gd name="T68" fmla="*/ 90 w 2070"/>
                    <a:gd name="T69" fmla="*/ 1128 h 1614"/>
                    <a:gd name="T70" fmla="*/ 60 w 2070"/>
                    <a:gd name="T71" fmla="*/ 1080 h 1614"/>
                    <a:gd name="T72" fmla="*/ 42 w 2070"/>
                    <a:gd name="T73" fmla="*/ 1026 h 1614"/>
                    <a:gd name="T74" fmla="*/ 24 w 2070"/>
                    <a:gd name="T75" fmla="*/ 966 h 1614"/>
                    <a:gd name="T76" fmla="*/ 6 w 2070"/>
                    <a:gd name="T77" fmla="*/ 912 h 1614"/>
                    <a:gd name="T78" fmla="*/ 0 w 2070"/>
                    <a:gd name="T79" fmla="*/ 858 h 1614"/>
                    <a:gd name="T80" fmla="*/ 0 w 2070"/>
                    <a:gd name="T81" fmla="*/ 798 h 1614"/>
                    <a:gd name="T82" fmla="*/ 0 w 2070"/>
                    <a:gd name="T83" fmla="*/ 744 h 1614"/>
                    <a:gd name="T84" fmla="*/ 6 w 2070"/>
                    <a:gd name="T85" fmla="*/ 684 h 1614"/>
                    <a:gd name="T86" fmla="*/ 24 w 2070"/>
                    <a:gd name="T87" fmla="*/ 630 h 1614"/>
                    <a:gd name="T88" fmla="*/ 42 w 2070"/>
                    <a:gd name="T89" fmla="*/ 576 h 1614"/>
                    <a:gd name="T90" fmla="*/ 60 w 2070"/>
                    <a:gd name="T91" fmla="*/ 522 h 1614"/>
                    <a:gd name="T92" fmla="*/ 90 w 2070"/>
                    <a:gd name="T93" fmla="*/ 468 h 1614"/>
                    <a:gd name="T94" fmla="*/ 120 w 2070"/>
                    <a:gd name="T95" fmla="*/ 420 h 1614"/>
                    <a:gd name="T96" fmla="*/ 162 w 2070"/>
                    <a:gd name="T97" fmla="*/ 366 h 1614"/>
                    <a:gd name="T98" fmla="*/ 198 w 2070"/>
                    <a:gd name="T99" fmla="*/ 324 h 1614"/>
                    <a:gd name="T100" fmla="*/ 246 w 2070"/>
                    <a:gd name="T101" fmla="*/ 276 h 1614"/>
                    <a:gd name="T102" fmla="*/ 294 w 2070"/>
                    <a:gd name="T103" fmla="*/ 234 h 1614"/>
                    <a:gd name="T104" fmla="*/ 348 w 2070"/>
                    <a:gd name="T105" fmla="*/ 198 h 1614"/>
                    <a:gd name="T106" fmla="*/ 408 w 2070"/>
                    <a:gd name="T107" fmla="*/ 156 h 1614"/>
                    <a:gd name="T108" fmla="*/ 468 w 2070"/>
                    <a:gd name="T109" fmla="*/ 126 h 1614"/>
                    <a:gd name="T110" fmla="*/ 528 w 2070"/>
                    <a:gd name="T111" fmla="*/ 96 h 1614"/>
                    <a:gd name="T112" fmla="*/ 594 w 2070"/>
                    <a:gd name="T113" fmla="*/ 66 h 1614"/>
                    <a:gd name="T114" fmla="*/ 660 w 2070"/>
                    <a:gd name="T115" fmla="*/ 48 h 1614"/>
                    <a:gd name="T116" fmla="*/ 732 w 2070"/>
                    <a:gd name="T117" fmla="*/ 24 h 1614"/>
                    <a:gd name="T118" fmla="*/ 804 w 2070"/>
                    <a:gd name="T119" fmla="*/ 12 h 1614"/>
                    <a:gd name="T120" fmla="*/ 876 w 2070"/>
                    <a:gd name="T121" fmla="*/ 0 h 161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070"/>
                    <a:gd name="T184" fmla="*/ 0 h 1614"/>
                    <a:gd name="T185" fmla="*/ 2070 w 2070"/>
                    <a:gd name="T186" fmla="*/ 1614 h 161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070" h="1614">
                      <a:moveTo>
                        <a:pt x="2070" y="1038"/>
                      </a:moveTo>
                      <a:lnTo>
                        <a:pt x="2064" y="1050"/>
                      </a:lnTo>
                      <a:lnTo>
                        <a:pt x="2058" y="1062"/>
                      </a:lnTo>
                      <a:lnTo>
                        <a:pt x="2052" y="1080"/>
                      </a:lnTo>
                      <a:lnTo>
                        <a:pt x="2046" y="1092"/>
                      </a:lnTo>
                      <a:lnTo>
                        <a:pt x="2040" y="1104"/>
                      </a:lnTo>
                      <a:lnTo>
                        <a:pt x="2034" y="1116"/>
                      </a:lnTo>
                      <a:lnTo>
                        <a:pt x="2022" y="1128"/>
                      </a:lnTo>
                      <a:lnTo>
                        <a:pt x="2016" y="1146"/>
                      </a:lnTo>
                      <a:lnTo>
                        <a:pt x="2010" y="1158"/>
                      </a:lnTo>
                      <a:lnTo>
                        <a:pt x="2004" y="1170"/>
                      </a:lnTo>
                      <a:lnTo>
                        <a:pt x="1992" y="1182"/>
                      </a:lnTo>
                      <a:lnTo>
                        <a:pt x="1986" y="1194"/>
                      </a:lnTo>
                      <a:lnTo>
                        <a:pt x="1974" y="1206"/>
                      </a:lnTo>
                      <a:lnTo>
                        <a:pt x="1968" y="1218"/>
                      </a:lnTo>
                      <a:lnTo>
                        <a:pt x="1956" y="1230"/>
                      </a:lnTo>
                      <a:lnTo>
                        <a:pt x="1944" y="1242"/>
                      </a:lnTo>
                      <a:lnTo>
                        <a:pt x="1938" y="1254"/>
                      </a:lnTo>
                      <a:lnTo>
                        <a:pt x="1926" y="1266"/>
                      </a:lnTo>
                      <a:lnTo>
                        <a:pt x="1914" y="1278"/>
                      </a:lnTo>
                      <a:lnTo>
                        <a:pt x="1902" y="1290"/>
                      </a:lnTo>
                      <a:lnTo>
                        <a:pt x="1890" y="1302"/>
                      </a:lnTo>
                      <a:lnTo>
                        <a:pt x="1878" y="1314"/>
                      </a:lnTo>
                      <a:lnTo>
                        <a:pt x="1866" y="1320"/>
                      </a:lnTo>
                      <a:lnTo>
                        <a:pt x="1854" y="1332"/>
                      </a:lnTo>
                      <a:lnTo>
                        <a:pt x="1842" y="1344"/>
                      </a:lnTo>
                      <a:lnTo>
                        <a:pt x="1830" y="1356"/>
                      </a:lnTo>
                      <a:lnTo>
                        <a:pt x="1818" y="1362"/>
                      </a:lnTo>
                      <a:lnTo>
                        <a:pt x="1806" y="1374"/>
                      </a:lnTo>
                      <a:lnTo>
                        <a:pt x="1794" y="1386"/>
                      </a:lnTo>
                      <a:lnTo>
                        <a:pt x="1782" y="1392"/>
                      </a:lnTo>
                      <a:lnTo>
                        <a:pt x="1764" y="1404"/>
                      </a:lnTo>
                      <a:lnTo>
                        <a:pt x="1752" y="1416"/>
                      </a:lnTo>
                      <a:lnTo>
                        <a:pt x="1740" y="1422"/>
                      </a:lnTo>
                      <a:lnTo>
                        <a:pt x="1722" y="1434"/>
                      </a:lnTo>
                      <a:lnTo>
                        <a:pt x="1710" y="1440"/>
                      </a:lnTo>
                      <a:lnTo>
                        <a:pt x="1692" y="1446"/>
                      </a:lnTo>
                      <a:lnTo>
                        <a:pt x="1680" y="1458"/>
                      </a:lnTo>
                      <a:lnTo>
                        <a:pt x="1662" y="1464"/>
                      </a:lnTo>
                      <a:lnTo>
                        <a:pt x="1650" y="1476"/>
                      </a:lnTo>
                      <a:lnTo>
                        <a:pt x="1632" y="1482"/>
                      </a:lnTo>
                      <a:lnTo>
                        <a:pt x="1620" y="1488"/>
                      </a:lnTo>
                      <a:lnTo>
                        <a:pt x="1602" y="1494"/>
                      </a:lnTo>
                      <a:lnTo>
                        <a:pt x="1590" y="1506"/>
                      </a:lnTo>
                      <a:lnTo>
                        <a:pt x="1572" y="1512"/>
                      </a:lnTo>
                      <a:lnTo>
                        <a:pt x="1554" y="1518"/>
                      </a:lnTo>
                      <a:lnTo>
                        <a:pt x="1536" y="1524"/>
                      </a:lnTo>
                      <a:lnTo>
                        <a:pt x="1524" y="1530"/>
                      </a:lnTo>
                      <a:lnTo>
                        <a:pt x="1506" y="1536"/>
                      </a:lnTo>
                      <a:lnTo>
                        <a:pt x="1488" y="1542"/>
                      </a:lnTo>
                      <a:lnTo>
                        <a:pt x="1470" y="1548"/>
                      </a:lnTo>
                      <a:lnTo>
                        <a:pt x="1452" y="1554"/>
                      </a:lnTo>
                      <a:lnTo>
                        <a:pt x="1440" y="1560"/>
                      </a:lnTo>
                      <a:lnTo>
                        <a:pt x="1422" y="1566"/>
                      </a:lnTo>
                      <a:lnTo>
                        <a:pt x="1404" y="1566"/>
                      </a:lnTo>
                      <a:lnTo>
                        <a:pt x="1386" y="1572"/>
                      </a:lnTo>
                      <a:lnTo>
                        <a:pt x="1368" y="1578"/>
                      </a:lnTo>
                      <a:lnTo>
                        <a:pt x="1350" y="1584"/>
                      </a:lnTo>
                      <a:lnTo>
                        <a:pt x="1332" y="1584"/>
                      </a:lnTo>
                      <a:lnTo>
                        <a:pt x="1314" y="1590"/>
                      </a:lnTo>
                      <a:lnTo>
                        <a:pt x="1296" y="1590"/>
                      </a:lnTo>
                      <a:lnTo>
                        <a:pt x="1278" y="1596"/>
                      </a:lnTo>
                      <a:lnTo>
                        <a:pt x="1260" y="1596"/>
                      </a:lnTo>
                      <a:lnTo>
                        <a:pt x="1242" y="1602"/>
                      </a:lnTo>
                      <a:lnTo>
                        <a:pt x="1224" y="1602"/>
                      </a:lnTo>
                      <a:lnTo>
                        <a:pt x="1206" y="1602"/>
                      </a:lnTo>
                      <a:lnTo>
                        <a:pt x="1188" y="1608"/>
                      </a:lnTo>
                      <a:lnTo>
                        <a:pt x="1170" y="1608"/>
                      </a:lnTo>
                      <a:lnTo>
                        <a:pt x="1152" y="1608"/>
                      </a:lnTo>
                      <a:lnTo>
                        <a:pt x="1134" y="1608"/>
                      </a:lnTo>
                      <a:lnTo>
                        <a:pt x="1110" y="1614"/>
                      </a:lnTo>
                      <a:lnTo>
                        <a:pt x="1092" y="1614"/>
                      </a:lnTo>
                      <a:lnTo>
                        <a:pt x="1074" y="1614"/>
                      </a:lnTo>
                      <a:lnTo>
                        <a:pt x="1056" y="1614"/>
                      </a:lnTo>
                      <a:lnTo>
                        <a:pt x="1038" y="1614"/>
                      </a:lnTo>
                      <a:lnTo>
                        <a:pt x="1020" y="1614"/>
                      </a:lnTo>
                      <a:lnTo>
                        <a:pt x="1002" y="1614"/>
                      </a:lnTo>
                      <a:lnTo>
                        <a:pt x="984" y="1608"/>
                      </a:lnTo>
                      <a:lnTo>
                        <a:pt x="966" y="1608"/>
                      </a:lnTo>
                      <a:lnTo>
                        <a:pt x="948" y="1608"/>
                      </a:lnTo>
                      <a:lnTo>
                        <a:pt x="930" y="1608"/>
                      </a:lnTo>
                      <a:lnTo>
                        <a:pt x="912" y="1602"/>
                      </a:lnTo>
                      <a:lnTo>
                        <a:pt x="894" y="1602"/>
                      </a:lnTo>
                      <a:lnTo>
                        <a:pt x="876" y="1602"/>
                      </a:lnTo>
                      <a:lnTo>
                        <a:pt x="858" y="1596"/>
                      </a:lnTo>
                      <a:lnTo>
                        <a:pt x="840" y="1596"/>
                      </a:lnTo>
                      <a:lnTo>
                        <a:pt x="822" y="1590"/>
                      </a:lnTo>
                      <a:lnTo>
                        <a:pt x="804" y="1590"/>
                      </a:lnTo>
                      <a:lnTo>
                        <a:pt x="786" y="1584"/>
                      </a:lnTo>
                      <a:lnTo>
                        <a:pt x="768" y="1584"/>
                      </a:lnTo>
                      <a:lnTo>
                        <a:pt x="750" y="1578"/>
                      </a:lnTo>
                      <a:lnTo>
                        <a:pt x="732" y="1572"/>
                      </a:lnTo>
                      <a:lnTo>
                        <a:pt x="714" y="1566"/>
                      </a:lnTo>
                      <a:lnTo>
                        <a:pt x="696" y="1566"/>
                      </a:lnTo>
                      <a:lnTo>
                        <a:pt x="678" y="1560"/>
                      </a:lnTo>
                      <a:lnTo>
                        <a:pt x="660" y="1554"/>
                      </a:lnTo>
                      <a:lnTo>
                        <a:pt x="642" y="1548"/>
                      </a:lnTo>
                      <a:lnTo>
                        <a:pt x="624" y="1542"/>
                      </a:lnTo>
                      <a:lnTo>
                        <a:pt x="612" y="1536"/>
                      </a:lnTo>
                      <a:lnTo>
                        <a:pt x="594" y="1530"/>
                      </a:lnTo>
                      <a:lnTo>
                        <a:pt x="576" y="1524"/>
                      </a:lnTo>
                      <a:lnTo>
                        <a:pt x="558" y="1518"/>
                      </a:lnTo>
                      <a:lnTo>
                        <a:pt x="546" y="1512"/>
                      </a:lnTo>
                      <a:lnTo>
                        <a:pt x="528" y="1506"/>
                      </a:lnTo>
                      <a:lnTo>
                        <a:pt x="510" y="1494"/>
                      </a:lnTo>
                      <a:lnTo>
                        <a:pt x="498" y="1488"/>
                      </a:lnTo>
                      <a:lnTo>
                        <a:pt x="480" y="1482"/>
                      </a:lnTo>
                      <a:lnTo>
                        <a:pt x="468" y="1476"/>
                      </a:lnTo>
                      <a:lnTo>
                        <a:pt x="450" y="1464"/>
                      </a:lnTo>
                      <a:lnTo>
                        <a:pt x="438" y="1458"/>
                      </a:lnTo>
                      <a:lnTo>
                        <a:pt x="420" y="1446"/>
                      </a:lnTo>
                      <a:lnTo>
                        <a:pt x="408" y="1440"/>
                      </a:lnTo>
                      <a:lnTo>
                        <a:pt x="390" y="1434"/>
                      </a:lnTo>
                      <a:lnTo>
                        <a:pt x="378" y="1422"/>
                      </a:lnTo>
                      <a:lnTo>
                        <a:pt x="360" y="1416"/>
                      </a:lnTo>
                      <a:lnTo>
                        <a:pt x="348" y="1404"/>
                      </a:lnTo>
                      <a:lnTo>
                        <a:pt x="336" y="1392"/>
                      </a:lnTo>
                      <a:lnTo>
                        <a:pt x="324" y="1386"/>
                      </a:lnTo>
                      <a:lnTo>
                        <a:pt x="306" y="1374"/>
                      </a:lnTo>
                      <a:lnTo>
                        <a:pt x="294" y="1362"/>
                      </a:lnTo>
                      <a:lnTo>
                        <a:pt x="282" y="1356"/>
                      </a:lnTo>
                      <a:lnTo>
                        <a:pt x="270" y="1344"/>
                      </a:lnTo>
                      <a:lnTo>
                        <a:pt x="258" y="1332"/>
                      </a:lnTo>
                      <a:lnTo>
                        <a:pt x="246" y="1320"/>
                      </a:lnTo>
                      <a:lnTo>
                        <a:pt x="234" y="1314"/>
                      </a:lnTo>
                      <a:lnTo>
                        <a:pt x="222" y="1302"/>
                      </a:lnTo>
                      <a:lnTo>
                        <a:pt x="210" y="1290"/>
                      </a:lnTo>
                      <a:lnTo>
                        <a:pt x="198" y="1278"/>
                      </a:lnTo>
                      <a:lnTo>
                        <a:pt x="192" y="1266"/>
                      </a:lnTo>
                      <a:lnTo>
                        <a:pt x="180" y="1254"/>
                      </a:lnTo>
                      <a:lnTo>
                        <a:pt x="168" y="1242"/>
                      </a:lnTo>
                      <a:lnTo>
                        <a:pt x="162" y="1230"/>
                      </a:lnTo>
                      <a:lnTo>
                        <a:pt x="150" y="1218"/>
                      </a:lnTo>
                      <a:lnTo>
                        <a:pt x="138" y="1206"/>
                      </a:lnTo>
                      <a:lnTo>
                        <a:pt x="132" y="1194"/>
                      </a:lnTo>
                      <a:lnTo>
                        <a:pt x="120" y="1182"/>
                      </a:lnTo>
                      <a:lnTo>
                        <a:pt x="114" y="1170"/>
                      </a:lnTo>
                      <a:lnTo>
                        <a:pt x="108" y="1158"/>
                      </a:lnTo>
                      <a:lnTo>
                        <a:pt x="96" y="1146"/>
                      </a:lnTo>
                      <a:lnTo>
                        <a:pt x="90" y="1128"/>
                      </a:lnTo>
                      <a:lnTo>
                        <a:pt x="84" y="1116"/>
                      </a:lnTo>
                      <a:lnTo>
                        <a:pt x="78" y="1104"/>
                      </a:lnTo>
                      <a:lnTo>
                        <a:pt x="66" y="1092"/>
                      </a:lnTo>
                      <a:lnTo>
                        <a:pt x="60" y="1080"/>
                      </a:lnTo>
                      <a:lnTo>
                        <a:pt x="54" y="1062"/>
                      </a:lnTo>
                      <a:lnTo>
                        <a:pt x="48" y="1050"/>
                      </a:lnTo>
                      <a:lnTo>
                        <a:pt x="42" y="1038"/>
                      </a:lnTo>
                      <a:lnTo>
                        <a:pt x="42" y="1026"/>
                      </a:lnTo>
                      <a:lnTo>
                        <a:pt x="36" y="1008"/>
                      </a:lnTo>
                      <a:lnTo>
                        <a:pt x="30" y="996"/>
                      </a:lnTo>
                      <a:lnTo>
                        <a:pt x="24" y="984"/>
                      </a:lnTo>
                      <a:lnTo>
                        <a:pt x="24" y="966"/>
                      </a:lnTo>
                      <a:lnTo>
                        <a:pt x="18" y="954"/>
                      </a:lnTo>
                      <a:lnTo>
                        <a:pt x="12" y="942"/>
                      </a:lnTo>
                      <a:lnTo>
                        <a:pt x="12" y="924"/>
                      </a:lnTo>
                      <a:lnTo>
                        <a:pt x="6" y="912"/>
                      </a:lnTo>
                      <a:lnTo>
                        <a:pt x="6" y="900"/>
                      </a:lnTo>
                      <a:lnTo>
                        <a:pt x="6" y="882"/>
                      </a:lnTo>
                      <a:lnTo>
                        <a:pt x="0" y="870"/>
                      </a:lnTo>
                      <a:lnTo>
                        <a:pt x="0" y="858"/>
                      </a:lnTo>
                      <a:lnTo>
                        <a:pt x="0" y="840"/>
                      </a:lnTo>
                      <a:lnTo>
                        <a:pt x="0" y="828"/>
                      </a:lnTo>
                      <a:lnTo>
                        <a:pt x="0" y="816"/>
                      </a:lnTo>
                      <a:lnTo>
                        <a:pt x="0" y="798"/>
                      </a:lnTo>
                      <a:lnTo>
                        <a:pt x="0" y="786"/>
                      </a:lnTo>
                      <a:lnTo>
                        <a:pt x="0" y="774"/>
                      </a:lnTo>
                      <a:lnTo>
                        <a:pt x="0" y="756"/>
                      </a:lnTo>
                      <a:lnTo>
                        <a:pt x="0" y="744"/>
                      </a:lnTo>
                      <a:lnTo>
                        <a:pt x="0" y="726"/>
                      </a:lnTo>
                      <a:lnTo>
                        <a:pt x="6" y="714"/>
                      </a:lnTo>
                      <a:lnTo>
                        <a:pt x="6" y="702"/>
                      </a:lnTo>
                      <a:lnTo>
                        <a:pt x="6" y="684"/>
                      </a:lnTo>
                      <a:lnTo>
                        <a:pt x="12" y="672"/>
                      </a:lnTo>
                      <a:lnTo>
                        <a:pt x="12" y="660"/>
                      </a:lnTo>
                      <a:lnTo>
                        <a:pt x="18" y="642"/>
                      </a:lnTo>
                      <a:lnTo>
                        <a:pt x="24" y="630"/>
                      </a:lnTo>
                      <a:lnTo>
                        <a:pt x="24" y="618"/>
                      </a:lnTo>
                      <a:lnTo>
                        <a:pt x="30" y="600"/>
                      </a:lnTo>
                      <a:lnTo>
                        <a:pt x="36" y="588"/>
                      </a:lnTo>
                      <a:lnTo>
                        <a:pt x="42" y="576"/>
                      </a:lnTo>
                      <a:lnTo>
                        <a:pt x="42" y="564"/>
                      </a:lnTo>
                      <a:lnTo>
                        <a:pt x="48" y="546"/>
                      </a:lnTo>
                      <a:lnTo>
                        <a:pt x="54" y="534"/>
                      </a:lnTo>
                      <a:lnTo>
                        <a:pt x="60" y="522"/>
                      </a:lnTo>
                      <a:lnTo>
                        <a:pt x="66" y="510"/>
                      </a:lnTo>
                      <a:lnTo>
                        <a:pt x="78" y="492"/>
                      </a:lnTo>
                      <a:lnTo>
                        <a:pt x="84" y="480"/>
                      </a:lnTo>
                      <a:lnTo>
                        <a:pt x="90" y="468"/>
                      </a:lnTo>
                      <a:lnTo>
                        <a:pt x="96" y="456"/>
                      </a:lnTo>
                      <a:lnTo>
                        <a:pt x="108" y="444"/>
                      </a:lnTo>
                      <a:lnTo>
                        <a:pt x="114" y="432"/>
                      </a:lnTo>
                      <a:lnTo>
                        <a:pt x="120" y="420"/>
                      </a:lnTo>
                      <a:lnTo>
                        <a:pt x="132" y="408"/>
                      </a:lnTo>
                      <a:lnTo>
                        <a:pt x="138" y="390"/>
                      </a:lnTo>
                      <a:lnTo>
                        <a:pt x="150" y="378"/>
                      </a:lnTo>
                      <a:lnTo>
                        <a:pt x="162" y="366"/>
                      </a:lnTo>
                      <a:lnTo>
                        <a:pt x="168" y="354"/>
                      </a:lnTo>
                      <a:lnTo>
                        <a:pt x="180" y="342"/>
                      </a:lnTo>
                      <a:lnTo>
                        <a:pt x="192" y="336"/>
                      </a:lnTo>
                      <a:lnTo>
                        <a:pt x="198" y="324"/>
                      </a:lnTo>
                      <a:lnTo>
                        <a:pt x="210" y="312"/>
                      </a:lnTo>
                      <a:lnTo>
                        <a:pt x="222" y="300"/>
                      </a:lnTo>
                      <a:lnTo>
                        <a:pt x="234" y="288"/>
                      </a:lnTo>
                      <a:lnTo>
                        <a:pt x="246" y="276"/>
                      </a:lnTo>
                      <a:lnTo>
                        <a:pt x="258" y="264"/>
                      </a:lnTo>
                      <a:lnTo>
                        <a:pt x="270" y="258"/>
                      </a:lnTo>
                      <a:lnTo>
                        <a:pt x="282" y="246"/>
                      </a:lnTo>
                      <a:lnTo>
                        <a:pt x="294" y="234"/>
                      </a:lnTo>
                      <a:lnTo>
                        <a:pt x="306" y="222"/>
                      </a:lnTo>
                      <a:lnTo>
                        <a:pt x="324" y="216"/>
                      </a:lnTo>
                      <a:lnTo>
                        <a:pt x="336" y="204"/>
                      </a:lnTo>
                      <a:lnTo>
                        <a:pt x="348" y="198"/>
                      </a:lnTo>
                      <a:lnTo>
                        <a:pt x="360" y="186"/>
                      </a:lnTo>
                      <a:lnTo>
                        <a:pt x="378" y="174"/>
                      </a:lnTo>
                      <a:lnTo>
                        <a:pt x="390" y="168"/>
                      </a:lnTo>
                      <a:lnTo>
                        <a:pt x="408" y="156"/>
                      </a:lnTo>
                      <a:lnTo>
                        <a:pt x="420" y="150"/>
                      </a:lnTo>
                      <a:lnTo>
                        <a:pt x="438" y="144"/>
                      </a:lnTo>
                      <a:lnTo>
                        <a:pt x="450" y="132"/>
                      </a:lnTo>
                      <a:lnTo>
                        <a:pt x="468" y="126"/>
                      </a:lnTo>
                      <a:lnTo>
                        <a:pt x="480" y="120"/>
                      </a:lnTo>
                      <a:lnTo>
                        <a:pt x="498" y="108"/>
                      </a:lnTo>
                      <a:lnTo>
                        <a:pt x="510" y="102"/>
                      </a:lnTo>
                      <a:lnTo>
                        <a:pt x="528" y="96"/>
                      </a:lnTo>
                      <a:lnTo>
                        <a:pt x="546" y="90"/>
                      </a:lnTo>
                      <a:lnTo>
                        <a:pt x="558" y="84"/>
                      </a:lnTo>
                      <a:lnTo>
                        <a:pt x="576" y="78"/>
                      </a:lnTo>
                      <a:lnTo>
                        <a:pt x="594" y="66"/>
                      </a:lnTo>
                      <a:lnTo>
                        <a:pt x="612" y="60"/>
                      </a:lnTo>
                      <a:lnTo>
                        <a:pt x="624" y="54"/>
                      </a:lnTo>
                      <a:lnTo>
                        <a:pt x="642" y="54"/>
                      </a:lnTo>
                      <a:lnTo>
                        <a:pt x="660" y="48"/>
                      </a:lnTo>
                      <a:lnTo>
                        <a:pt x="678" y="42"/>
                      </a:lnTo>
                      <a:lnTo>
                        <a:pt x="696" y="36"/>
                      </a:lnTo>
                      <a:lnTo>
                        <a:pt x="714" y="30"/>
                      </a:lnTo>
                      <a:lnTo>
                        <a:pt x="732" y="24"/>
                      </a:lnTo>
                      <a:lnTo>
                        <a:pt x="750" y="24"/>
                      </a:lnTo>
                      <a:lnTo>
                        <a:pt x="768" y="18"/>
                      </a:lnTo>
                      <a:lnTo>
                        <a:pt x="786" y="12"/>
                      </a:lnTo>
                      <a:lnTo>
                        <a:pt x="804" y="12"/>
                      </a:lnTo>
                      <a:lnTo>
                        <a:pt x="822" y="6"/>
                      </a:lnTo>
                      <a:lnTo>
                        <a:pt x="840" y="6"/>
                      </a:lnTo>
                      <a:lnTo>
                        <a:pt x="858" y="0"/>
                      </a:lnTo>
                      <a:lnTo>
                        <a:pt x="876" y="0"/>
                      </a:lnTo>
                      <a:lnTo>
                        <a:pt x="1056" y="798"/>
                      </a:lnTo>
                      <a:lnTo>
                        <a:pt x="2070" y="1038"/>
                      </a:lnTo>
                      <a:close/>
                    </a:path>
                  </a:pathLst>
                </a:custGeom>
                <a:solidFill>
                  <a:srgbClr val="0000FF"/>
                </a:solidFill>
                <a:ln w="9525">
                  <a:solidFill>
                    <a:srgbClr val="000000"/>
                  </a:solidFill>
                  <a:prstDash val="solid"/>
                  <a:round/>
                  <a:headEnd/>
                  <a:tailEnd/>
                </a:ln>
              </p:spPr>
              <p:txBody>
                <a:bodyPr/>
                <a:lstStyle/>
                <a:p>
                  <a:endParaRPr lang="en-US"/>
                </a:p>
              </p:txBody>
            </p:sp>
          </p:grpSp>
          <p:sp>
            <p:nvSpPr>
              <p:cNvPr id="14" name="Text Box 233"/>
              <p:cNvSpPr txBox="1">
                <a:spLocks noChangeArrowheads="1"/>
              </p:cNvSpPr>
              <p:nvPr/>
            </p:nvSpPr>
            <p:spPr bwMode="auto">
              <a:xfrm>
                <a:off x="4939" y="3142"/>
                <a:ext cx="580" cy="349"/>
              </a:xfrm>
              <a:prstGeom prst="rect">
                <a:avLst/>
              </a:prstGeom>
              <a:noFill/>
              <a:ln w="9525">
                <a:noFill/>
                <a:miter lim="800000"/>
                <a:headEnd/>
                <a:tailEnd/>
              </a:ln>
              <a:effectLst/>
            </p:spPr>
            <p:txBody>
              <a:bodyPr wrap="none">
                <a:spAutoFit/>
              </a:bodyPr>
              <a:lstStyle/>
              <a:p>
                <a:pPr algn="ctr">
                  <a:defRPr/>
                </a:pPr>
                <a:r>
                  <a:rPr lang="en-US" b="1" dirty="0">
                    <a:solidFill>
                      <a:schemeClr val="bg1"/>
                    </a:solidFill>
                    <a:effectLst>
                      <a:outerShdw blurRad="38100" dist="38100" dir="2700000" algn="tl">
                        <a:srgbClr val="C0C0C0"/>
                      </a:outerShdw>
                    </a:effectLst>
                  </a:rPr>
                  <a:t>12</a:t>
                </a:r>
              </a:p>
              <a:p>
                <a:pPr algn="ctr">
                  <a:defRPr/>
                </a:pPr>
                <a:r>
                  <a:rPr lang="en-US" sz="1200" b="1" dirty="0">
                    <a:solidFill>
                      <a:schemeClr val="bg1"/>
                    </a:solidFill>
                    <a:effectLst>
                      <a:outerShdw blurRad="38100" dist="38100" dir="2700000" algn="tl">
                        <a:srgbClr val="C0C0C0"/>
                      </a:outerShdw>
                    </a:effectLst>
                  </a:rPr>
                  <a:t>DOE Labs</a:t>
                </a:r>
              </a:p>
            </p:txBody>
          </p:sp>
          <p:sp>
            <p:nvSpPr>
              <p:cNvPr id="15" name="Text Box 234"/>
              <p:cNvSpPr txBox="1">
                <a:spLocks noChangeArrowheads="1"/>
              </p:cNvSpPr>
              <p:nvPr/>
            </p:nvSpPr>
            <p:spPr bwMode="auto">
              <a:xfrm>
                <a:off x="4497" y="3455"/>
                <a:ext cx="854" cy="349"/>
              </a:xfrm>
              <a:prstGeom prst="rect">
                <a:avLst/>
              </a:prstGeom>
              <a:noFill/>
              <a:ln w="9525">
                <a:noFill/>
                <a:miter lim="800000"/>
                <a:headEnd/>
                <a:tailEnd/>
              </a:ln>
              <a:effectLst/>
            </p:spPr>
            <p:txBody>
              <a:bodyPr>
                <a:spAutoFit/>
              </a:bodyPr>
              <a:lstStyle/>
              <a:p>
                <a:pPr>
                  <a:defRPr/>
                </a:pPr>
                <a:r>
                  <a:rPr lang="en-US" sz="1400" b="1" dirty="0">
                    <a:solidFill>
                      <a:schemeClr val="bg1"/>
                    </a:solidFill>
                    <a:effectLst>
                      <a:outerShdw blurRad="38100" dist="38100" dir="2700000" algn="tl">
                        <a:srgbClr val="C0C0C0"/>
                      </a:outerShdw>
                    </a:effectLst>
                  </a:rPr>
                  <a:t>    </a:t>
                </a:r>
                <a:r>
                  <a:rPr lang="en-US" b="1" dirty="0">
                    <a:solidFill>
                      <a:schemeClr val="bg1"/>
                    </a:solidFill>
                    <a:effectLst>
                      <a:outerShdw blurRad="38100" dist="38100" dir="2700000" algn="tl">
                        <a:srgbClr val="C0C0C0"/>
                      </a:outerShdw>
                    </a:effectLst>
                  </a:rPr>
                  <a:t>31</a:t>
                </a:r>
                <a:endParaRPr lang="en-US" sz="1400" b="1" dirty="0">
                  <a:solidFill>
                    <a:schemeClr val="bg1"/>
                  </a:solidFill>
                  <a:effectLst>
                    <a:outerShdw blurRad="38100" dist="38100" dir="2700000" algn="tl">
                      <a:srgbClr val="C0C0C0"/>
                    </a:outerShdw>
                  </a:effectLst>
                </a:endParaRPr>
              </a:p>
              <a:p>
                <a:pPr>
                  <a:defRPr/>
                </a:pPr>
                <a:r>
                  <a:rPr lang="en-US" sz="1200" b="1" dirty="0">
                    <a:solidFill>
                      <a:schemeClr val="bg1"/>
                    </a:solidFill>
                    <a:effectLst>
                      <a:outerShdw blurRad="38100" dist="38100" dir="2700000" algn="tl">
                        <a:srgbClr val="C0C0C0"/>
                      </a:outerShdw>
                    </a:effectLst>
                  </a:rPr>
                  <a:t>Universities</a:t>
                </a:r>
              </a:p>
            </p:txBody>
          </p:sp>
          <p:sp>
            <p:nvSpPr>
              <p:cNvPr id="16" name="Text Box 235"/>
              <p:cNvSpPr txBox="1">
                <a:spLocks noChangeArrowheads="1"/>
              </p:cNvSpPr>
              <p:nvPr/>
            </p:nvSpPr>
            <p:spPr bwMode="auto">
              <a:xfrm>
                <a:off x="4881" y="2967"/>
                <a:ext cx="183" cy="233"/>
              </a:xfrm>
              <a:prstGeom prst="rect">
                <a:avLst/>
              </a:prstGeom>
              <a:noFill/>
              <a:ln w="9525">
                <a:noFill/>
                <a:miter lim="800000"/>
                <a:headEnd/>
                <a:tailEnd/>
              </a:ln>
              <a:effectLst/>
            </p:spPr>
            <p:txBody>
              <a:bodyPr wrap="none">
                <a:spAutoFit/>
              </a:bodyPr>
              <a:lstStyle/>
              <a:p>
                <a:pPr>
                  <a:defRPr/>
                </a:pPr>
                <a:r>
                  <a:rPr lang="en-US" b="1" dirty="0">
                    <a:effectLst>
                      <a:outerShdw blurRad="38100" dist="38100" dir="2700000" algn="tl">
                        <a:srgbClr val="C0C0C0"/>
                      </a:outerShdw>
                    </a:effectLst>
                    <a:latin typeface="Arial Narrow" pitchFamily="34" charset="0"/>
                  </a:rPr>
                  <a:t>2</a:t>
                </a:r>
              </a:p>
            </p:txBody>
          </p:sp>
          <p:sp>
            <p:nvSpPr>
              <p:cNvPr id="17" name="Text Box 236"/>
              <p:cNvSpPr txBox="1">
                <a:spLocks noChangeArrowheads="1"/>
              </p:cNvSpPr>
              <p:nvPr/>
            </p:nvSpPr>
            <p:spPr bwMode="auto">
              <a:xfrm>
                <a:off x="4791" y="2972"/>
                <a:ext cx="183" cy="233"/>
              </a:xfrm>
              <a:prstGeom prst="rect">
                <a:avLst/>
              </a:prstGeom>
              <a:noFill/>
              <a:ln w="9525">
                <a:noFill/>
                <a:miter lim="800000"/>
                <a:headEnd/>
                <a:tailEnd/>
              </a:ln>
              <a:effectLst/>
            </p:spPr>
            <p:txBody>
              <a:bodyPr wrap="none">
                <a:spAutoFit/>
              </a:bodyPr>
              <a:lstStyle/>
              <a:p>
                <a:pPr>
                  <a:defRPr/>
                </a:pPr>
                <a:r>
                  <a:rPr lang="en-US" b="1" dirty="0">
                    <a:effectLst>
                      <a:outerShdw blurRad="38100" dist="38100" dir="2700000" algn="tl">
                        <a:srgbClr val="C0C0C0"/>
                      </a:outerShdw>
                    </a:effectLst>
                    <a:latin typeface="Arial Narrow" pitchFamily="34" charset="0"/>
                  </a:rPr>
                  <a:t>1</a:t>
                </a:r>
              </a:p>
            </p:txBody>
          </p:sp>
          <p:sp>
            <p:nvSpPr>
              <p:cNvPr id="18" name="Text Box 237"/>
              <p:cNvSpPr txBox="1">
                <a:spLocks noChangeArrowheads="1"/>
              </p:cNvSpPr>
              <p:nvPr/>
            </p:nvSpPr>
            <p:spPr bwMode="auto">
              <a:xfrm>
                <a:off x="4327" y="2765"/>
                <a:ext cx="1079" cy="192"/>
              </a:xfrm>
              <a:prstGeom prst="rect">
                <a:avLst/>
              </a:prstGeom>
              <a:noFill/>
              <a:ln w="9525">
                <a:noFill/>
                <a:miter lim="800000"/>
                <a:headEnd/>
                <a:tailEnd/>
              </a:ln>
              <a:effectLst/>
            </p:spPr>
            <p:txBody>
              <a:bodyPr>
                <a:spAutoFit/>
              </a:bodyPr>
              <a:lstStyle/>
              <a:p>
                <a:pPr algn="r">
                  <a:defRPr/>
                </a:pPr>
                <a:r>
                  <a:rPr lang="en-US" sz="1400" b="1" dirty="0">
                    <a:effectLst>
                      <a:outerShdw blurRad="38100" dist="38100" dir="2700000" algn="tl">
                        <a:srgbClr val="C0C0C0"/>
                      </a:outerShdw>
                    </a:effectLst>
                    <a:latin typeface="Arial Narrow" pitchFamily="34" charset="0"/>
                  </a:rPr>
                  <a:t>Industry/Nonprofit</a:t>
                </a:r>
              </a:p>
            </p:txBody>
          </p:sp>
        </p:grpSp>
        <p:sp>
          <p:nvSpPr>
            <p:cNvPr id="11513" name="Text Box 238"/>
            <p:cNvSpPr txBox="1">
              <a:spLocks noChangeArrowheads="1"/>
            </p:cNvSpPr>
            <p:nvPr/>
          </p:nvSpPr>
          <p:spPr bwMode="auto">
            <a:xfrm>
              <a:off x="4316" y="3993"/>
              <a:ext cx="1190" cy="233"/>
            </a:xfrm>
            <a:prstGeom prst="rect">
              <a:avLst/>
            </a:prstGeom>
            <a:noFill/>
            <a:ln w="9525">
              <a:noFill/>
              <a:miter lim="800000"/>
              <a:headEnd/>
              <a:tailEnd/>
            </a:ln>
          </p:spPr>
          <p:txBody>
            <a:bodyPr wrap="none">
              <a:spAutoFit/>
            </a:bodyPr>
            <a:lstStyle/>
            <a:p>
              <a:pPr algn="r"/>
              <a:r>
                <a:rPr lang="en-US" b="1" u="sng">
                  <a:solidFill>
                    <a:schemeClr val="bg1"/>
                  </a:solidFill>
                  <a:latin typeface="Arial Narrow" pitchFamily="34" charset="0"/>
                </a:rPr>
                <a:t>By Lead Institution</a:t>
              </a:r>
            </a:p>
          </p:txBody>
        </p:sp>
      </p:grpSp>
      <p:grpSp>
        <p:nvGrpSpPr>
          <p:cNvPr id="5" name="Group 239"/>
          <p:cNvGrpSpPr>
            <a:grpSpLocks/>
          </p:cNvGrpSpPr>
          <p:nvPr/>
        </p:nvGrpSpPr>
        <p:grpSpPr bwMode="auto">
          <a:xfrm>
            <a:off x="-27335" y="4630793"/>
            <a:ext cx="2468396" cy="2232107"/>
            <a:chOff x="-103" y="2961"/>
            <a:chExt cx="1591" cy="1315"/>
          </a:xfrm>
        </p:grpSpPr>
        <p:grpSp>
          <p:nvGrpSpPr>
            <p:cNvPr id="6" name="Group 240"/>
            <p:cNvGrpSpPr>
              <a:grpSpLocks/>
            </p:cNvGrpSpPr>
            <p:nvPr/>
          </p:nvGrpSpPr>
          <p:grpSpPr bwMode="auto">
            <a:xfrm>
              <a:off x="-103" y="2961"/>
              <a:ext cx="1571" cy="1119"/>
              <a:chOff x="-35" y="2961"/>
              <a:chExt cx="1571" cy="1119"/>
            </a:xfrm>
          </p:grpSpPr>
          <p:grpSp>
            <p:nvGrpSpPr>
              <p:cNvPr id="8" name="Group 241"/>
              <p:cNvGrpSpPr>
                <a:grpSpLocks/>
              </p:cNvGrpSpPr>
              <p:nvPr/>
            </p:nvGrpSpPr>
            <p:grpSpPr bwMode="auto">
              <a:xfrm>
                <a:off x="432" y="3120"/>
                <a:ext cx="1104" cy="960"/>
                <a:chOff x="432" y="3120"/>
                <a:chExt cx="1104" cy="960"/>
              </a:xfrm>
            </p:grpSpPr>
            <p:sp>
              <p:nvSpPr>
                <p:cNvPr id="11502" name="Freeform 242"/>
                <p:cNvSpPr>
                  <a:spLocks/>
                </p:cNvSpPr>
                <p:nvPr/>
              </p:nvSpPr>
              <p:spPr bwMode="auto">
                <a:xfrm>
                  <a:off x="579" y="3266"/>
                  <a:ext cx="403" cy="348"/>
                </a:xfrm>
                <a:custGeom>
                  <a:avLst/>
                  <a:gdLst>
                    <a:gd name="T0" fmla="*/ 292 w 415"/>
                    <a:gd name="T1" fmla="*/ 161 h 370"/>
                    <a:gd name="T2" fmla="*/ 0 w 415"/>
                    <a:gd name="T3" fmla="*/ 0 h 370"/>
                    <a:gd name="T4" fmla="*/ 0 w 415"/>
                    <a:gd name="T5" fmla="*/ 17 h 370"/>
                    <a:gd name="T6" fmla="*/ 292 w 415"/>
                    <a:gd name="T7" fmla="*/ 178 h 370"/>
                    <a:gd name="T8" fmla="*/ 292 w 415"/>
                    <a:gd name="T9" fmla="*/ 161 h 370"/>
                    <a:gd name="T10" fmla="*/ 0 60000 65536"/>
                    <a:gd name="T11" fmla="*/ 0 60000 65536"/>
                    <a:gd name="T12" fmla="*/ 0 60000 65536"/>
                    <a:gd name="T13" fmla="*/ 0 60000 65536"/>
                    <a:gd name="T14" fmla="*/ 0 60000 65536"/>
                    <a:gd name="T15" fmla="*/ 0 w 415"/>
                    <a:gd name="T16" fmla="*/ 0 h 370"/>
                    <a:gd name="T17" fmla="*/ 415 w 415"/>
                    <a:gd name="T18" fmla="*/ 370 h 370"/>
                  </a:gdLst>
                  <a:ahLst/>
                  <a:cxnLst>
                    <a:cxn ang="T10">
                      <a:pos x="T0" y="T1"/>
                    </a:cxn>
                    <a:cxn ang="T11">
                      <a:pos x="T2" y="T3"/>
                    </a:cxn>
                    <a:cxn ang="T12">
                      <a:pos x="T4" y="T5"/>
                    </a:cxn>
                    <a:cxn ang="T13">
                      <a:pos x="T6" y="T7"/>
                    </a:cxn>
                    <a:cxn ang="T14">
                      <a:pos x="T8" y="T9"/>
                    </a:cxn>
                  </a:cxnLst>
                  <a:rect l="T15" t="T16" r="T17" b="T18"/>
                  <a:pathLst>
                    <a:path w="415" h="370">
                      <a:moveTo>
                        <a:pt x="415" y="337"/>
                      </a:moveTo>
                      <a:lnTo>
                        <a:pt x="0" y="0"/>
                      </a:lnTo>
                      <a:lnTo>
                        <a:pt x="0" y="33"/>
                      </a:lnTo>
                      <a:lnTo>
                        <a:pt x="415" y="370"/>
                      </a:lnTo>
                      <a:lnTo>
                        <a:pt x="415" y="337"/>
                      </a:lnTo>
                      <a:close/>
                    </a:path>
                  </a:pathLst>
                </a:custGeom>
                <a:solidFill>
                  <a:srgbClr val="400000"/>
                </a:solidFill>
                <a:ln w="6350">
                  <a:solidFill>
                    <a:srgbClr val="000000"/>
                  </a:solidFill>
                  <a:prstDash val="solid"/>
                  <a:round/>
                  <a:headEnd/>
                  <a:tailEnd/>
                </a:ln>
              </p:spPr>
              <p:txBody>
                <a:bodyPr/>
                <a:lstStyle/>
                <a:p>
                  <a:endParaRPr lang="en-US"/>
                </a:p>
              </p:txBody>
            </p:sp>
            <p:sp>
              <p:nvSpPr>
                <p:cNvPr id="11503" name="Freeform 243"/>
                <p:cNvSpPr>
                  <a:spLocks/>
                </p:cNvSpPr>
                <p:nvPr/>
              </p:nvSpPr>
              <p:spPr bwMode="auto">
                <a:xfrm>
                  <a:off x="579" y="3120"/>
                  <a:ext cx="403" cy="463"/>
                </a:xfrm>
                <a:custGeom>
                  <a:avLst/>
                  <a:gdLst>
                    <a:gd name="T0" fmla="*/ 0 w 415"/>
                    <a:gd name="T1" fmla="*/ 74 h 493"/>
                    <a:gd name="T2" fmla="*/ 9 w 415"/>
                    <a:gd name="T3" fmla="*/ 71 h 493"/>
                    <a:gd name="T4" fmla="*/ 17 w 415"/>
                    <a:gd name="T5" fmla="*/ 66 h 493"/>
                    <a:gd name="T6" fmla="*/ 17 w 415"/>
                    <a:gd name="T7" fmla="*/ 62 h 493"/>
                    <a:gd name="T8" fmla="*/ 25 w 415"/>
                    <a:gd name="T9" fmla="*/ 61 h 493"/>
                    <a:gd name="T10" fmla="*/ 38 w 415"/>
                    <a:gd name="T11" fmla="*/ 54 h 493"/>
                    <a:gd name="T12" fmla="*/ 42 w 415"/>
                    <a:gd name="T13" fmla="*/ 52 h 493"/>
                    <a:gd name="T14" fmla="*/ 46 w 415"/>
                    <a:gd name="T15" fmla="*/ 48 h 493"/>
                    <a:gd name="T16" fmla="*/ 50 w 415"/>
                    <a:gd name="T17" fmla="*/ 47 h 493"/>
                    <a:gd name="T18" fmla="*/ 65 w 415"/>
                    <a:gd name="T19" fmla="*/ 42 h 493"/>
                    <a:gd name="T20" fmla="*/ 70 w 415"/>
                    <a:gd name="T21" fmla="*/ 39 h 493"/>
                    <a:gd name="T22" fmla="*/ 76 w 415"/>
                    <a:gd name="T23" fmla="*/ 37 h 493"/>
                    <a:gd name="T24" fmla="*/ 87 w 415"/>
                    <a:gd name="T25" fmla="*/ 33 h 493"/>
                    <a:gd name="T26" fmla="*/ 93 w 415"/>
                    <a:gd name="T27" fmla="*/ 31 h 493"/>
                    <a:gd name="T28" fmla="*/ 99 w 415"/>
                    <a:gd name="T29" fmla="*/ 29 h 493"/>
                    <a:gd name="T30" fmla="*/ 110 w 415"/>
                    <a:gd name="T31" fmla="*/ 25 h 493"/>
                    <a:gd name="T32" fmla="*/ 118 w 415"/>
                    <a:gd name="T33" fmla="*/ 23 h 493"/>
                    <a:gd name="T34" fmla="*/ 124 w 415"/>
                    <a:gd name="T35" fmla="*/ 22 h 493"/>
                    <a:gd name="T36" fmla="*/ 136 w 415"/>
                    <a:gd name="T37" fmla="*/ 18 h 493"/>
                    <a:gd name="T38" fmla="*/ 142 w 415"/>
                    <a:gd name="T39" fmla="*/ 18 h 493"/>
                    <a:gd name="T40" fmla="*/ 151 w 415"/>
                    <a:gd name="T41" fmla="*/ 16 h 493"/>
                    <a:gd name="T42" fmla="*/ 156 w 415"/>
                    <a:gd name="T43" fmla="*/ 14 h 493"/>
                    <a:gd name="T44" fmla="*/ 168 w 415"/>
                    <a:gd name="T45" fmla="*/ 12 h 493"/>
                    <a:gd name="T46" fmla="*/ 177 w 415"/>
                    <a:gd name="T47" fmla="*/ 9 h 493"/>
                    <a:gd name="T48" fmla="*/ 183 w 415"/>
                    <a:gd name="T49" fmla="*/ 8 h 493"/>
                    <a:gd name="T50" fmla="*/ 196 w 415"/>
                    <a:gd name="T51" fmla="*/ 8 h 493"/>
                    <a:gd name="T52" fmla="*/ 203 w 415"/>
                    <a:gd name="T53" fmla="*/ 8 h 493"/>
                    <a:gd name="T54" fmla="*/ 208 w 415"/>
                    <a:gd name="T55" fmla="*/ 8 h 493"/>
                    <a:gd name="T56" fmla="*/ 222 w 415"/>
                    <a:gd name="T57" fmla="*/ 8 h 493"/>
                    <a:gd name="T58" fmla="*/ 231 w 415"/>
                    <a:gd name="T59" fmla="*/ 4 h 493"/>
                    <a:gd name="T60" fmla="*/ 238 w 415"/>
                    <a:gd name="T61" fmla="*/ 4 h 493"/>
                    <a:gd name="T62" fmla="*/ 243 w 415"/>
                    <a:gd name="T63" fmla="*/ 4 h 493"/>
                    <a:gd name="T64" fmla="*/ 257 w 415"/>
                    <a:gd name="T65" fmla="*/ 0 h 493"/>
                    <a:gd name="T66" fmla="*/ 266 w 415"/>
                    <a:gd name="T67" fmla="*/ 0 h 493"/>
                    <a:gd name="T68" fmla="*/ 271 w 415"/>
                    <a:gd name="T69" fmla="*/ 0 h 493"/>
                    <a:gd name="T70" fmla="*/ 286 w 415"/>
                    <a:gd name="T71" fmla="*/ 0 h 493"/>
                    <a:gd name="T72" fmla="*/ 292 w 415"/>
                    <a:gd name="T73" fmla="*/ 0 h 493"/>
                    <a:gd name="T74" fmla="*/ 292 w 415"/>
                    <a:gd name="T75" fmla="*/ 233 h 493"/>
                    <a:gd name="T76" fmla="*/ 0 w 415"/>
                    <a:gd name="T77" fmla="*/ 74 h 49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415"/>
                    <a:gd name="T118" fmla="*/ 0 h 493"/>
                    <a:gd name="T119" fmla="*/ 415 w 415"/>
                    <a:gd name="T120" fmla="*/ 493 h 49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415" h="493">
                      <a:moveTo>
                        <a:pt x="0" y="156"/>
                      </a:moveTo>
                      <a:lnTo>
                        <a:pt x="9" y="152"/>
                      </a:lnTo>
                      <a:lnTo>
                        <a:pt x="21" y="140"/>
                      </a:lnTo>
                      <a:lnTo>
                        <a:pt x="29" y="132"/>
                      </a:lnTo>
                      <a:lnTo>
                        <a:pt x="37" y="128"/>
                      </a:lnTo>
                      <a:lnTo>
                        <a:pt x="50" y="115"/>
                      </a:lnTo>
                      <a:lnTo>
                        <a:pt x="58" y="111"/>
                      </a:lnTo>
                      <a:lnTo>
                        <a:pt x="66" y="103"/>
                      </a:lnTo>
                      <a:lnTo>
                        <a:pt x="74" y="99"/>
                      </a:lnTo>
                      <a:lnTo>
                        <a:pt x="91" y="91"/>
                      </a:lnTo>
                      <a:lnTo>
                        <a:pt x="99" y="82"/>
                      </a:lnTo>
                      <a:lnTo>
                        <a:pt x="107" y="78"/>
                      </a:lnTo>
                      <a:lnTo>
                        <a:pt x="124" y="70"/>
                      </a:lnTo>
                      <a:lnTo>
                        <a:pt x="132" y="66"/>
                      </a:lnTo>
                      <a:lnTo>
                        <a:pt x="140" y="62"/>
                      </a:lnTo>
                      <a:lnTo>
                        <a:pt x="156" y="54"/>
                      </a:lnTo>
                      <a:lnTo>
                        <a:pt x="169" y="50"/>
                      </a:lnTo>
                      <a:lnTo>
                        <a:pt x="177" y="46"/>
                      </a:lnTo>
                      <a:lnTo>
                        <a:pt x="193" y="37"/>
                      </a:lnTo>
                      <a:lnTo>
                        <a:pt x="201" y="37"/>
                      </a:lnTo>
                      <a:lnTo>
                        <a:pt x="214" y="33"/>
                      </a:lnTo>
                      <a:lnTo>
                        <a:pt x="222" y="29"/>
                      </a:lnTo>
                      <a:lnTo>
                        <a:pt x="238" y="25"/>
                      </a:lnTo>
                      <a:lnTo>
                        <a:pt x="251" y="21"/>
                      </a:lnTo>
                      <a:lnTo>
                        <a:pt x="259" y="17"/>
                      </a:lnTo>
                      <a:lnTo>
                        <a:pt x="279" y="13"/>
                      </a:lnTo>
                      <a:lnTo>
                        <a:pt x="288" y="13"/>
                      </a:lnTo>
                      <a:lnTo>
                        <a:pt x="296" y="9"/>
                      </a:lnTo>
                      <a:lnTo>
                        <a:pt x="316" y="9"/>
                      </a:lnTo>
                      <a:lnTo>
                        <a:pt x="329" y="4"/>
                      </a:lnTo>
                      <a:lnTo>
                        <a:pt x="337" y="4"/>
                      </a:lnTo>
                      <a:lnTo>
                        <a:pt x="345" y="4"/>
                      </a:lnTo>
                      <a:lnTo>
                        <a:pt x="366" y="0"/>
                      </a:lnTo>
                      <a:lnTo>
                        <a:pt x="378" y="0"/>
                      </a:lnTo>
                      <a:lnTo>
                        <a:pt x="386" y="0"/>
                      </a:lnTo>
                      <a:lnTo>
                        <a:pt x="407" y="0"/>
                      </a:lnTo>
                      <a:lnTo>
                        <a:pt x="415" y="0"/>
                      </a:lnTo>
                      <a:lnTo>
                        <a:pt x="415" y="493"/>
                      </a:lnTo>
                      <a:lnTo>
                        <a:pt x="0" y="156"/>
                      </a:lnTo>
                      <a:close/>
                    </a:path>
                  </a:pathLst>
                </a:custGeom>
                <a:solidFill>
                  <a:srgbClr val="FFFF00"/>
                </a:solidFill>
                <a:ln w="6350">
                  <a:solidFill>
                    <a:srgbClr val="000000"/>
                  </a:solidFill>
                  <a:prstDash val="solid"/>
                  <a:round/>
                  <a:headEnd/>
                  <a:tailEnd/>
                </a:ln>
              </p:spPr>
              <p:txBody>
                <a:bodyPr/>
                <a:lstStyle/>
                <a:p>
                  <a:endParaRPr lang="en-US"/>
                </a:p>
              </p:txBody>
            </p:sp>
            <p:sp>
              <p:nvSpPr>
                <p:cNvPr id="11504" name="Freeform 244"/>
                <p:cNvSpPr>
                  <a:spLocks/>
                </p:cNvSpPr>
                <p:nvPr/>
              </p:nvSpPr>
              <p:spPr bwMode="auto">
                <a:xfrm>
                  <a:off x="432" y="3583"/>
                  <a:ext cx="1" cy="65"/>
                </a:xfrm>
                <a:custGeom>
                  <a:avLst/>
                  <a:gdLst>
                    <a:gd name="T0" fmla="*/ 0 w 1"/>
                    <a:gd name="T1" fmla="*/ 16 h 70"/>
                    <a:gd name="T2" fmla="*/ 0 w 1"/>
                    <a:gd name="T3" fmla="*/ 12 h 70"/>
                    <a:gd name="T4" fmla="*/ 0 w 1"/>
                    <a:gd name="T5" fmla="*/ 6 h 70"/>
                    <a:gd name="T6" fmla="*/ 0 w 1"/>
                    <a:gd name="T7" fmla="*/ 0 h 70"/>
                    <a:gd name="T8" fmla="*/ 0 w 1"/>
                    <a:gd name="T9" fmla="*/ 14 h 70"/>
                    <a:gd name="T10" fmla="*/ 0 w 1"/>
                    <a:gd name="T11" fmla="*/ 17 h 70"/>
                    <a:gd name="T12" fmla="*/ 0 w 1"/>
                    <a:gd name="T13" fmla="*/ 26 h 70"/>
                    <a:gd name="T14" fmla="*/ 0 w 1"/>
                    <a:gd name="T15" fmla="*/ 29 h 70"/>
                    <a:gd name="T16" fmla="*/ 0 w 1"/>
                    <a:gd name="T17" fmla="*/ 16 h 7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
                    <a:gd name="T28" fmla="*/ 0 h 70"/>
                    <a:gd name="T29" fmla="*/ 1 w 1"/>
                    <a:gd name="T30" fmla="*/ 70 h 7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 h="70">
                      <a:moveTo>
                        <a:pt x="0" y="37"/>
                      </a:moveTo>
                      <a:lnTo>
                        <a:pt x="0" y="29"/>
                      </a:lnTo>
                      <a:lnTo>
                        <a:pt x="0" y="8"/>
                      </a:lnTo>
                      <a:lnTo>
                        <a:pt x="0" y="0"/>
                      </a:lnTo>
                      <a:lnTo>
                        <a:pt x="0" y="33"/>
                      </a:lnTo>
                      <a:lnTo>
                        <a:pt x="0" y="41"/>
                      </a:lnTo>
                      <a:lnTo>
                        <a:pt x="0" y="62"/>
                      </a:lnTo>
                      <a:lnTo>
                        <a:pt x="0" y="70"/>
                      </a:lnTo>
                      <a:lnTo>
                        <a:pt x="0" y="37"/>
                      </a:lnTo>
                      <a:close/>
                    </a:path>
                  </a:pathLst>
                </a:custGeom>
                <a:solidFill>
                  <a:srgbClr val="000080"/>
                </a:solidFill>
                <a:ln w="6350">
                  <a:solidFill>
                    <a:srgbClr val="000000"/>
                  </a:solidFill>
                  <a:prstDash val="solid"/>
                  <a:round/>
                  <a:headEnd/>
                  <a:tailEnd/>
                </a:ln>
              </p:spPr>
              <p:txBody>
                <a:bodyPr/>
                <a:lstStyle/>
                <a:p>
                  <a:endParaRPr lang="en-US"/>
                </a:p>
              </p:txBody>
            </p:sp>
            <p:sp>
              <p:nvSpPr>
                <p:cNvPr id="11505" name="Freeform 245"/>
                <p:cNvSpPr>
                  <a:spLocks/>
                </p:cNvSpPr>
                <p:nvPr/>
              </p:nvSpPr>
              <p:spPr bwMode="auto">
                <a:xfrm>
                  <a:off x="432" y="3583"/>
                  <a:ext cx="550" cy="62"/>
                </a:xfrm>
                <a:custGeom>
                  <a:avLst/>
                  <a:gdLst>
                    <a:gd name="T0" fmla="*/ 401 w 566"/>
                    <a:gd name="T1" fmla="*/ 0 h 66"/>
                    <a:gd name="T2" fmla="*/ 0 w 566"/>
                    <a:gd name="T3" fmla="*/ 16 h 66"/>
                    <a:gd name="T4" fmla="*/ 0 w 566"/>
                    <a:gd name="T5" fmla="*/ 31 h 66"/>
                    <a:gd name="T6" fmla="*/ 401 w 566"/>
                    <a:gd name="T7" fmla="*/ 16 h 66"/>
                    <a:gd name="T8" fmla="*/ 401 w 566"/>
                    <a:gd name="T9" fmla="*/ 0 h 66"/>
                    <a:gd name="T10" fmla="*/ 0 60000 65536"/>
                    <a:gd name="T11" fmla="*/ 0 60000 65536"/>
                    <a:gd name="T12" fmla="*/ 0 60000 65536"/>
                    <a:gd name="T13" fmla="*/ 0 60000 65536"/>
                    <a:gd name="T14" fmla="*/ 0 60000 65536"/>
                    <a:gd name="T15" fmla="*/ 0 w 566"/>
                    <a:gd name="T16" fmla="*/ 0 h 66"/>
                    <a:gd name="T17" fmla="*/ 566 w 566"/>
                    <a:gd name="T18" fmla="*/ 66 h 66"/>
                  </a:gdLst>
                  <a:ahLst/>
                  <a:cxnLst>
                    <a:cxn ang="T10">
                      <a:pos x="T0" y="T1"/>
                    </a:cxn>
                    <a:cxn ang="T11">
                      <a:pos x="T2" y="T3"/>
                    </a:cxn>
                    <a:cxn ang="T12">
                      <a:pos x="T4" y="T5"/>
                    </a:cxn>
                    <a:cxn ang="T13">
                      <a:pos x="T6" y="T7"/>
                    </a:cxn>
                    <a:cxn ang="T14">
                      <a:pos x="T8" y="T9"/>
                    </a:cxn>
                  </a:cxnLst>
                  <a:rect l="T15" t="T16" r="T17" b="T18"/>
                  <a:pathLst>
                    <a:path w="566" h="66">
                      <a:moveTo>
                        <a:pt x="566" y="0"/>
                      </a:moveTo>
                      <a:lnTo>
                        <a:pt x="0" y="33"/>
                      </a:lnTo>
                      <a:lnTo>
                        <a:pt x="0" y="66"/>
                      </a:lnTo>
                      <a:lnTo>
                        <a:pt x="566" y="33"/>
                      </a:lnTo>
                      <a:lnTo>
                        <a:pt x="566" y="0"/>
                      </a:lnTo>
                      <a:close/>
                    </a:path>
                  </a:pathLst>
                </a:custGeom>
                <a:solidFill>
                  <a:srgbClr val="000080"/>
                </a:solidFill>
                <a:ln w="6350">
                  <a:solidFill>
                    <a:srgbClr val="000000"/>
                  </a:solidFill>
                  <a:prstDash val="solid"/>
                  <a:round/>
                  <a:headEnd/>
                  <a:tailEnd/>
                </a:ln>
              </p:spPr>
              <p:txBody>
                <a:bodyPr/>
                <a:lstStyle/>
                <a:p>
                  <a:endParaRPr lang="en-US"/>
                </a:p>
              </p:txBody>
            </p:sp>
            <p:sp>
              <p:nvSpPr>
                <p:cNvPr id="11506" name="Freeform 246"/>
                <p:cNvSpPr>
                  <a:spLocks/>
                </p:cNvSpPr>
                <p:nvPr/>
              </p:nvSpPr>
              <p:spPr bwMode="auto">
                <a:xfrm>
                  <a:off x="432" y="3266"/>
                  <a:ext cx="550" cy="351"/>
                </a:xfrm>
                <a:custGeom>
                  <a:avLst/>
                  <a:gdLst>
                    <a:gd name="T0" fmla="*/ 0 w 566"/>
                    <a:gd name="T1" fmla="*/ 174 h 374"/>
                    <a:gd name="T2" fmla="*/ 0 w 566"/>
                    <a:gd name="T3" fmla="*/ 171 h 374"/>
                    <a:gd name="T4" fmla="*/ 0 w 566"/>
                    <a:gd name="T5" fmla="*/ 160 h 374"/>
                    <a:gd name="T6" fmla="*/ 0 w 566"/>
                    <a:gd name="T7" fmla="*/ 158 h 374"/>
                    <a:gd name="T8" fmla="*/ 0 w 566"/>
                    <a:gd name="T9" fmla="*/ 153 h 374"/>
                    <a:gd name="T10" fmla="*/ 0 w 566"/>
                    <a:gd name="T11" fmla="*/ 145 h 374"/>
                    <a:gd name="T12" fmla="*/ 0 w 566"/>
                    <a:gd name="T13" fmla="*/ 141 h 374"/>
                    <a:gd name="T14" fmla="*/ 0 w 566"/>
                    <a:gd name="T15" fmla="*/ 139 h 374"/>
                    <a:gd name="T16" fmla="*/ 4 w 566"/>
                    <a:gd name="T17" fmla="*/ 133 h 374"/>
                    <a:gd name="T18" fmla="*/ 4 w 566"/>
                    <a:gd name="T19" fmla="*/ 124 h 374"/>
                    <a:gd name="T20" fmla="*/ 4 w 566"/>
                    <a:gd name="T21" fmla="*/ 121 h 374"/>
                    <a:gd name="T22" fmla="*/ 8 w 566"/>
                    <a:gd name="T23" fmla="*/ 116 h 374"/>
                    <a:gd name="T24" fmla="*/ 12 w 566"/>
                    <a:gd name="T25" fmla="*/ 109 h 374"/>
                    <a:gd name="T26" fmla="*/ 12 w 566"/>
                    <a:gd name="T27" fmla="*/ 106 h 374"/>
                    <a:gd name="T28" fmla="*/ 16 w 566"/>
                    <a:gd name="T29" fmla="*/ 101 h 374"/>
                    <a:gd name="T30" fmla="*/ 17 w 566"/>
                    <a:gd name="T31" fmla="*/ 94 h 374"/>
                    <a:gd name="T32" fmla="*/ 17 w 566"/>
                    <a:gd name="T33" fmla="*/ 90 h 374"/>
                    <a:gd name="T34" fmla="*/ 17 w 566"/>
                    <a:gd name="T35" fmla="*/ 87 h 374"/>
                    <a:gd name="T36" fmla="*/ 20 w 566"/>
                    <a:gd name="T37" fmla="*/ 79 h 374"/>
                    <a:gd name="T38" fmla="*/ 25 w 566"/>
                    <a:gd name="T39" fmla="*/ 74 h 374"/>
                    <a:gd name="T40" fmla="*/ 29 w 566"/>
                    <a:gd name="T41" fmla="*/ 71 h 374"/>
                    <a:gd name="T42" fmla="*/ 33 w 566"/>
                    <a:gd name="T43" fmla="*/ 68 h 374"/>
                    <a:gd name="T44" fmla="*/ 41 w 566"/>
                    <a:gd name="T45" fmla="*/ 60 h 374"/>
                    <a:gd name="T46" fmla="*/ 43 w 566"/>
                    <a:gd name="T47" fmla="*/ 56 h 374"/>
                    <a:gd name="T48" fmla="*/ 45 w 566"/>
                    <a:gd name="T49" fmla="*/ 53 h 374"/>
                    <a:gd name="T50" fmla="*/ 49 w 566"/>
                    <a:gd name="T51" fmla="*/ 47 h 374"/>
                    <a:gd name="T52" fmla="*/ 51 w 566"/>
                    <a:gd name="T53" fmla="*/ 42 h 374"/>
                    <a:gd name="T54" fmla="*/ 58 w 566"/>
                    <a:gd name="T55" fmla="*/ 38 h 374"/>
                    <a:gd name="T56" fmla="*/ 65 w 566"/>
                    <a:gd name="T57" fmla="*/ 33 h 374"/>
                    <a:gd name="T58" fmla="*/ 68 w 566"/>
                    <a:gd name="T59" fmla="*/ 29 h 374"/>
                    <a:gd name="T60" fmla="*/ 73 w 566"/>
                    <a:gd name="T61" fmla="*/ 25 h 374"/>
                    <a:gd name="T62" fmla="*/ 76 w 566"/>
                    <a:gd name="T63" fmla="*/ 22 h 374"/>
                    <a:gd name="T64" fmla="*/ 84 w 566"/>
                    <a:gd name="T65" fmla="*/ 16 h 374"/>
                    <a:gd name="T66" fmla="*/ 90 w 566"/>
                    <a:gd name="T67" fmla="*/ 12 h 374"/>
                    <a:gd name="T68" fmla="*/ 93 w 566"/>
                    <a:gd name="T69" fmla="*/ 9 h 374"/>
                    <a:gd name="T70" fmla="*/ 102 w 566"/>
                    <a:gd name="T71" fmla="*/ 8 h 374"/>
                    <a:gd name="T72" fmla="*/ 108 w 566"/>
                    <a:gd name="T73" fmla="*/ 0 h 374"/>
                    <a:gd name="T74" fmla="*/ 401 w 566"/>
                    <a:gd name="T75" fmla="*/ 158 h 374"/>
                    <a:gd name="T76" fmla="*/ 0 w 566"/>
                    <a:gd name="T77" fmla="*/ 174 h 37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566"/>
                    <a:gd name="T118" fmla="*/ 0 h 374"/>
                    <a:gd name="T119" fmla="*/ 566 w 566"/>
                    <a:gd name="T120" fmla="*/ 374 h 37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566" h="374">
                      <a:moveTo>
                        <a:pt x="0" y="374"/>
                      </a:moveTo>
                      <a:lnTo>
                        <a:pt x="0" y="366"/>
                      </a:lnTo>
                      <a:lnTo>
                        <a:pt x="0" y="345"/>
                      </a:lnTo>
                      <a:lnTo>
                        <a:pt x="0" y="337"/>
                      </a:lnTo>
                      <a:lnTo>
                        <a:pt x="0" y="329"/>
                      </a:lnTo>
                      <a:lnTo>
                        <a:pt x="0" y="312"/>
                      </a:lnTo>
                      <a:lnTo>
                        <a:pt x="0" y="304"/>
                      </a:lnTo>
                      <a:lnTo>
                        <a:pt x="0" y="296"/>
                      </a:lnTo>
                      <a:lnTo>
                        <a:pt x="4" y="288"/>
                      </a:lnTo>
                      <a:lnTo>
                        <a:pt x="4" y="267"/>
                      </a:lnTo>
                      <a:lnTo>
                        <a:pt x="4" y="259"/>
                      </a:lnTo>
                      <a:lnTo>
                        <a:pt x="8" y="251"/>
                      </a:lnTo>
                      <a:lnTo>
                        <a:pt x="12" y="234"/>
                      </a:lnTo>
                      <a:lnTo>
                        <a:pt x="12" y="226"/>
                      </a:lnTo>
                      <a:lnTo>
                        <a:pt x="16" y="218"/>
                      </a:lnTo>
                      <a:lnTo>
                        <a:pt x="20" y="202"/>
                      </a:lnTo>
                      <a:lnTo>
                        <a:pt x="24" y="193"/>
                      </a:lnTo>
                      <a:lnTo>
                        <a:pt x="28" y="185"/>
                      </a:lnTo>
                      <a:lnTo>
                        <a:pt x="32" y="169"/>
                      </a:lnTo>
                      <a:lnTo>
                        <a:pt x="37" y="160"/>
                      </a:lnTo>
                      <a:lnTo>
                        <a:pt x="41" y="152"/>
                      </a:lnTo>
                      <a:lnTo>
                        <a:pt x="45" y="144"/>
                      </a:lnTo>
                      <a:lnTo>
                        <a:pt x="53" y="128"/>
                      </a:lnTo>
                      <a:lnTo>
                        <a:pt x="57" y="119"/>
                      </a:lnTo>
                      <a:lnTo>
                        <a:pt x="61" y="115"/>
                      </a:lnTo>
                      <a:lnTo>
                        <a:pt x="69" y="99"/>
                      </a:lnTo>
                      <a:lnTo>
                        <a:pt x="73" y="91"/>
                      </a:lnTo>
                      <a:lnTo>
                        <a:pt x="82" y="82"/>
                      </a:lnTo>
                      <a:lnTo>
                        <a:pt x="90" y="70"/>
                      </a:lnTo>
                      <a:lnTo>
                        <a:pt x="94" y="62"/>
                      </a:lnTo>
                      <a:lnTo>
                        <a:pt x="102" y="54"/>
                      </a:lnTo>
                      <a:lnTo>
                        <a:pt x="106" y="46"/>
                      </a:lnTo>
                      <a:lnTo>
                        <a:pt x="119" y="33"/>
                      </a:lnTo>
                      <a:lnTo>
                        <a:pt x="127" y="25"/>
                      </a:lnTo>
                      <a:lnTo>
                        <a:pt x="131" y="21"/>
                      </a:lnTo>
                      <a:lnTo>
                        <a:pt x="143" y="9"/>
                      </a:lnTo>
                      <a:lnTo>
                        <a:pt x="151" y="0"/>
                      </a:lnTo>
                      <a:lnTo>
                        <a:pt x="566" y="337"/>
                      </a:lnTo>
                      <a:lnTo>
                        <a:pt x="0" y="374"/>
                      </a:lnTo>
                      <a:close/>
                    </a:path>
                  </a:pathLst>
                </a:custGeom>
                <a:solidFill>
                  <a:srgbClr val="CCECFF"/>
                </a:solidFill>
                <a:ln w="6350">
                  <a:solidFill>
                    <a:srgbClr val="000000"/>
                  </a:solidFill>
                  <a:prstDash val="solid"/>
                  <a:round/>
                  <a:headEnd/>
                  <a:tailEnd/>
                </a:ln>
              </p:spPr>
              <p:txBody>
                <a:bodyPr/>
                <a:lstStyle/>
                <a:p>
                  <a:endParaRPr lang="en-US"/>
                </a:p>
              </p:txBody>
            </p:sp>
            <p:sp>
              <p:nvSpPr>
                <p:cNvPr id="11507" name="Freeform 247"/>
                <p:cNvSpPr>
                  <a:spLocks/>
                </p:cNvSpPr>
                <p:nvPr/>
              </p:nvSpPr>
              <p:spPr bwMode="auto">
                <a:xfrm>
                  <a:off x="1197" y="3583"/>
                  <a:ext cx="339" cy="459"/>
                </a:xfrm>
                <a:custGeom>
                  <a:avLst/>
                  <a:gdLst>
                    <a:gd name="T0" fmla="*/ 247 w 349"/>
                    <a:gd name="T1" fmla="*/ 8 h 489"/>
                    <a:gd name="T2" fmla="*/ 243 w 349"/>
                    <a:gd name="T3" fmla="*/ 18 h 489"/>
                    <a:gd name="T4" fmla="*/ 243 w 349"/>
                    <a:gd name="T5" fmla="*/ 29 h 489"/>
                    <a:gd name="T6" fmla="*/ 241 w 349"/>
                    <a:gd name="T7" fmla="*/ 37 h 489"/>
                    <a:gd name="T8" fmla="*/ 238 w 349"/>
                    <a:gd name="T9" fmla="*/ 48 h 489"/>
                    <a:gd name="T10" fmla="*/ 235 w 349"/>
                    <a:gd name="T11" fmla="*/ 56 h 489"/>
                    <a:gd name="T12" fmla="*/ 229 w 349"/>
                    <a:gd name="T13" fmla="*/ 68 h 489"/>
                    <a:gd name="T14" fmla="*/ 220 w 349"/>
                    <a:gd name="T15" fmla="*/ 79 h 489"/>
                    <a:gd name="T16" fmla="*/ 217 w 349"/>
                    <a:gd name="T17" fmla="*/ 87 h 489"/>
                    <a:gd name="T18" fmla="*/ 209 w 349"/>
                    <a:gd name="T19" fmla="*/ 98 h 489"/>
                    <a:gd name="T20" fmla="*/ 201 w 349"/>
                    <a:gd name="T21" fmla="*/ 110 h 489"/>
                    <a:gd name="T22" fmla="*/ 190 w 349"/>
                    <a:gd name="T23" fmla="*/ 117 h 489"/>
                    <a:gd name="T24" fmla="*/ 180 w 349"/>
                    <a:gd name="T25" fmla="*/ 126 h 489"/>
                    <a:gd name="T26" fmla="*/ 175 w 349"/>
                    <a:gd name="T27" fmla="*/ 133 h 489"/>
                    <a:gd name="T28" fmla="*/ 160 w 349"/>
                    <a:gd name="T29" fmla="*/ 142 h 489"/>
                    <a:gd name="T30" fmla="*/ 148 w 349"/>
                    <a:gd name="T31" fmla="*/ 151 h 489"/>
                    <a:gd name="T32" fmla="*/ 140 w 349"/>
                    <a:gd name="T33" fmla="*/ 158 h 489"/>
                    <a:gd name="T34" fmla="*/ 121 w 349"/>
                    <a:gd name="T35" fmla="*/ 167 h 489"/>
                    <a:gd name="T36" fmla="*/ 108 w 349"/>
                    <a:gd name="T37" fmla="*/ 174 h 489"/>
                    <a:gd name="T38" fmla="*/ 96 w 349"/>
                    <a:gd name="T39" fmla="*/ 181 h 489"/>
                    <a:gd name="T40" fmla="*/ 81 w 349"/>
                    <a:gd name="T41" fmla="*/ 188 h 489"/>
                    <a:gd name="T42" fmla="*/ 71 w 349"/>
                    <a:gd name="T43" fmla="*/ 193 h 489"/>
                    <a:gd name="T44" fmla="*/ 51 w 349"/>
                    <a:gd name="T45" fmla="*/ 199 h 489"/>
                    <a:gd name="T46" fmla="*/ 34 w 349"/>
                    <a:gd name="T47" fmla="*/ 207 h 489"/>
                    <a:gd name="T48" fmla="*/ 17 w 349"/>
                    <a:gd name="T49" fmla="*/ 208 h 489"/>
                    <a:gd name="T50" fmla="*/ 0 w 349"/>
                    <a:gd name="T51" fmla="*/ 213 h 489"/>
                    <a:gd name="T52" fmla="*/ 13 w 349"/>
                    <a:gd name="T53" fmla="*/ 225 h 489"/>
                    <a:gd name="T54" fmla="*/ 25 w 349"/>
                    <a:gd name="T55" fmla="*/ 222 h 489"/>
                    <a:gd name="T56" fmla="*/ 47 w 349"/>
                    <a:gd name="T57" fmla="*/ 218 h 489"/>
                    <a:gd name="T58" fmla="*/ 59 w 349"/>
                    <a:gd name="T59" fmla="*/ 210 h 489"/>
                    <a:gd name="T60" fmla="val 13509769"/>
                    <a:gd name="T61" fmla="*/ 207 h 489"/>
                    <a:gd name="T62" fmla="*/ 87 w 349"/>
                    <a:gd name="T63" fmla="*/ 199 h 489"/>
                    <a:gd name="T64" fmla="*/ 102 w 349"/>
                    <a:gd name="T65" fmla="*/ 195 h 489"/>
                    <a:gd name="T66" fmla="*/ 119 w 349"/>
                    <a:gd name="T67" fmla="*/ 183 h 489"/>
                    <a:gd name="T68" fmla="*/ 128 w 349"/>
                    <a:gd name="T69" fmla="*/ 179 h 489"/>
                    <a:gd name="T70" fmla="*/ 143 w 349"/>
                    <a:gd name="T71" fmla="*/ 171 h 489"/>
                    <a:gd name="T72" fmla="*/ 156 w 349"/>
                    <a:gd name="T73" fmla="*/ 161 h 489"/>
                    <a:gd name="T74" fmla="*/ 165 w 349"/>
                    <a:gd name="T75" fmla="*/ 156 h 489"/>
                    <a:gd name="T76" fmla="*/ 177 w 349"/>
                    <a:gd name="T77" fmla="*/ 145 h 489"/>
                    <a:gd name="T78" fmla="*/ 185 w 349"/>
                    <a:gd name="T79" fmla="*/ 139 h 489"/>
                    <a:gd name="T80" fmla="*/ 194 w 349"/>
                    <a:gd name="T81" fmla="*/ 128 h 489"/>
                    <a:gd name="T82" fmla="*/ 207 w 349"/>
                    <a:gd name="T83" fmla="*/ 117 h 489"/>
                    <a:gd name="T84" fmla="*/ 212 w 349"/>
                    <a:gd name="T85" fmla="*/ 110 h 489"/>
                    <a:gd name="T86" fmla="*/ 220 w 349"/>
                    <a:gd name="T87" fmla="*/ 98 h 489"/>
                    <a:gd name="T88" fmla="*/ 226 w 349"/>
                    <a:gd name="T89" fmla="*/ 87 h 489"/>
                    <a:gd name="T90" fmla="*/ 229 w 349"/>
                    <a:gd name="T91" fmla="*/ 79 h 489"/>
                    <a:gd name="T92" fmla="*/ 235 w 349"/>
                    <a:gd name="T93" fmla="*/ 68 h 489"/>
                    <a:gd name="T94" fmla="*/ 238 w 349"/>
                    <a:gd name="T95" fmla="*/ 60 h 489"/>
                    <a:gd name="T96" fmla="*/ 241 w 349"/>
                    <a:gd name="T97" fmla="*/ 48 h 489"/>
                    <a:gd name="T98" fmla="*/ 243 w 349"/>
                    <a:gd name="T99" fmla="*/ 37 h 489"/>
                    <a:gd name="T100" fmla="*/ 247 w 349"/>
                    <a:gd name="T101" fmla="*/ 29 h 489"/>
                    <a:gd name="T102" fmla="*/ 247 w 349"/>
                    <a:gd name="T103" fmla="*/ 16 h 48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49"/>
                    <a:gd name="T157" fmla="*/ 0 h 489"/>
                    <a:gd name="T158" fmla="*/ 349 w 349"/>
                    <a:gd name="T159" fmla="*/ 489 h 48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49" h="489">
                      <a:moveTo>
                        <a:pt x="349" y="0"/>
                      </a:moveTo>
                      <a:lnTo>
                        <a:pt x="349" y="8"/>
                      </a:lnTo>
                      <a:lnTo>
                        <a:pt x="349" y="29"/>
                      </a:lnTo>
                      <a:lnTo>
                        <a:pt x="345" y="37"/>
                      </a:lnTo>
                      <a:lnTo>
                        <a:pt x="345" y="45"/>
                      </a:lnTo>
                      <a:lnTo>
                        <a:pt x="345" y="62"/>
                      </a:lnTo>
                      <a:lnTo>
                        <a:pt x="341" y="70"/>
                      </a:lnTo>
                      <a:lnTo>
                        <a:pt x="341" y="78"/>
                      </a:lnTo>
                      <a:lnTo>
                        <a:pt x="337" y="94"/>
                      </a:lnTo>
                      <a:lnTo>
                        <a:pt x="337" y="103"/>
                      </a:lnTo>
                      <a:lnTo>
                        <a:pt x="333" y="111"/>
                      </a:lnTo>
                      <a:lnTo>
                        <a:pt x="333" y="119"/>
                      </a:lnTo>
                      <a:lnTo>
                        <a:pt x="325" y="135"/>
                      </a:lnTo>
                      <a:lnTo>
                        <a:pt x="325" y="144"/>
                      </a:lnTo>
                      <a:lnTo>
                        <a:pt x="321" y="152"/>
                      </a:lnTo>
                      <a:lnTo>
                        <a:pt x="312" y="168"/>
                      </a:lnTo>
                      <a:lnTo>
                        <a:pt x="312" y="177"/>
                      </a:lnTo>
                      <a:lnTo>
                        <a:pt x="308" y="185"/>
                      </a:lnTo>
                      <a:lnTo>
                        <a:pt x="300" y="201"/>
                      </a:lnTo>
                      <a:lnTo>
                        <a:pt x="296" y="209"/>
                      </a:lnTo>
                      <a:lnTo>
                        <a:pt x="292" y="218"/>
                      </a:lnTo>
                      <a:lnTo>
                        <a:pt x="284" y="234"/>
                      </a:lnTo>
                      <a:lnTo>
                        <a:pt x="275" y="242"/>
                      </a:lnTo>
                      <a:lnTo>
                        <a:pt x="271" y="250"/>
                      </a:lnTo>
                      <a:lnTo>
                        <a:pt x="263" y="263"/>
                      </a:lnTo>
                      <a:lnTo>
                        <a:pt x="255" y="271"/>
                      </a:lnTo>
                      <a:lnTo>
                        <a:pt x="251" y="279"/>
                      </a:lnTo>
                      <a:lnTo>
                        <a:pt x="247" y="283"/>
                      </a:lnTo>
                      <a:lnTo>
                        <a:pt x="234" y="300"/>
                      </a:lnTo>
                      <a:lnTo>
                        <a:pt x="226" y="304"/>
                      </a:lnTo>
                      <a:lnTo>
                        <a:pt x="222" y="312"/>
                      </a:lnTo>
                      <a:lnTo>
                        <a:pt x="210" y="324"/>
                      </a:lnTo>
                      <a:lnTo>
                        <a:pt x="202" y="333"/>
                      </a:lnTo>
                      <a:lnTo>
                        <a:pt x="197" y="337"/>
                      </a:lnTo>
                      <a:lnTo>
                        <a:pt x="181" y="349"/>
                      </a:lnTo>
                      <a:lnTo>
                        <a:pt x="173" y="357"/>
                      </a:lnTo>
                      <a:lnTo>
                        <a:pt x="169" y="361"/>
                      </a:lnTo>
                      <a:lnTo>
                        <a:pt x="152" y="374"/>
                      </a:lnTo>
                      <a:lnTo>
                        <a:pt x="144" y="382"/>
                      </a:lnTo>
                      <a:lnTo>
                        <a:pt x="136" y="386"/>
                      </a:lnTo>
                      <a:lnTo>
                        <a:pt x="124" y="394"/>
                      </a:lnTo>
                      <a:lnTo>
                        <a:pt x="115" y="402"/>
                      </a:lnTo>
                      <a:lnTo>
                        <a:pt x="107" y="406"/>
                      </a:lnTo>
                      <a:lnTo>
                        <a:pt x="99" y="411"/>
                      </a:lnTo>
                      <a:lnTo>
                        <a:pt x="83" y="419"/>
                      </a:lnTo>
                      <a:lnTo>
                        <a:pt x="74" y="427"/>
                      </a:lnTo>
                      <a:lnTo>
                        <a:pt x="66" y="431"/>
                      </a:lnTo>
                      <a:lnTo>
                        <a:pt x="46" y="439"/>
                      </a:lnTo>
                      <a:lnTo>
                        <a:pt x="37" y="443"/>
                      </a:lnTo>
                      <a:lnTo>
                        <a:pt x="29" y="448"/>
                      </a:lnTo>
                      <a:lnTo>
                        <a:pt x="13" y="452"/>
                      </a:lnTo>
                      <a:lnTo>
                        <a:pt x="0" y="456"/>
                      </a:lnTo>
                      <a:lnTo>
                        <a:pt x="0" y="489"/>
                      </a:lnTo>
                      <a:lnTo>
                        <a:pt x="13" y="484"/>
                      </a:lnTo>
                      <a:lnTo>
                        <a:pt x="29" y="480"/>
                      </a:lnTo>
                      <a:lnTo>
                        <a:pt x="37" y="476"/>
                      </a:lnTo>
                      <a:lnTo>
                        <a:pt x="46" y="472"/>
                      </a:lnTo>
                      <a:lnTo>
                        <a:pt x="66" y="464"/>
                      </a:lnTo>
                      <a:lnTo>
                        <a:pt x="74" y="460"/>
                      </a:lnTo>
                      <a:lnTo>
                        <a:pt x="83" y="452"/>
                      </a:lnTo>
                      <a:lnTo>
                        <a:pt x="99" y="443"/>
                      </a:lnTo>
                      <a:lnTo>
                        <a:pt x="107" y="439"/>
                      </a:lnTo>
                      <a:lnTo>
                        <a:pt x="115" y="435"/>
                      </a:lnTo>
                      <a:lnTo>
                        <a:pt x="124" y="427"/>
                      </a:lnTo>
                      <a:lnTo>
                        <a:pt x="136" y="419"/>
                      </a:lnTo>
                      <a:lnTo>
                        <a:pt x="144" y="415"/>
                      </a:lnTo>
                      <a:lnTo>
                        <a:pt x="152" y="406"/>
                      </a:lnTo>
                      <a:lnTo>
                        <a:pt x="169" y="394"/>
                      </a:lnTo>
                      <a:lnTo>
                        <a:pt x="173" y="390"/>
                      </a:lnTo>
                      <a:lnTo>
                        <a:pt x="181" y="382"/>
                      </a:lnTo>
                      <a:lnTo>
                        <a:pt x="197" y="370"/>
                      </a:lnTo>
                      <a:lnTo>
                        <a:pt x="202" y="365"/>
                      </a:lnTo>
                      <a:lnTo>
                        <a:pt x="210" y="357"/>
                      </a:lnTo>
                      <a:lnTo>
                        <a:pt x="222" y="345"/>
                      </a:lnTo>
                      <a:lnTo>
                        <a:pt x="226" y="337"/>
                      </a:lnTo>
                      <a:lnTo>
                        <a:pt x="234" y="333"/>
                      </a:lnTo>
                      <a:lnTo>
                        <a:pt x="247" y="316"/>
                      </a:lnTo>
                      <a:lnTo>
                        <a:pt x="251" y="312"/>
                      </a:lnTo>
                      <a:lnTo>
                        <a:pt x="255" y="304"/>
                      </a:lnTo>
                      <a:lnTo>
                        <a:pt x="263" y="296"/>
                      </a:lnTo>
                      <a:lnTo>
                        <a:pt x="271" y="283"/>
                      </a:lnTo>
                      <a:lnTo>
                        <a:pt x="275" y="275"/>
                      </a:lnTo>
                      <a:lnTo>
                        <a:pt x="284" y="267"/>
                      </a:lnTo>
                      <a:lnTo>
                        <a:pt x="292" y="250"/>
                      </a:lnTo>
                      <a:lnTo>
                        <a:pt x="296" y="242"/>
                      </a:lnTo>
                      <a:lnTo>
                        <a:pt x="300" y="234"/>
                      </a:lnTo>
                      <a:lnTo>
                        <a:pt x="308" y="218"/>
                      </a:lnTo>
                      <a:lnTo>
                        <a:pt x="312" y="209"/>
                      </a:lnTo>
                      <a:lnTo>
                        <a:pt x="312" y="201"/>
                      </a:lnTo>
                      <a:lnTo>
                        <a:pt x="321" y="185"/>
                      </a:lnTo>
                      <a:lnTo>
                        <a:pt x="325" y="177"/>
                      </a:lnTo>
                      <a:lnTo>
                        <a:pt x="325" y="168"/>
                      </a:lnTo>
                      <a:lnTo>
                        <a:pt x="333" y="152"/>
                      </a:lnTo>
                      <a:lnTo>
                        <a:pt x="333" y="144"/>
                      </a:lnTo>
                      <a:lnTo>
                        <a:pt x="337" y="135"/>
                      </a:lnTo>
                      <a:lnTo>
                        <a:pt x="337" y="127"/>
                      </a:lnTo>
                      <a:lnTo>
                        <a:pt x="341" y="111"/>
                      </a:lnTo>
                      <a:lnTo>
                        <a:pt x="341" y="103"/>
                      </a:lnTo>
                      <a:lnTo>
                        <a:pt x="345" y="94"/>
                      </a:lnTo>
                      <a:lnTo>
                        <a:pt x="345" y="78"/>
                      </a:lnTo>
                      <a:lnTo>
                        <a:pt x="345" y="70"/>
                      </a:lnTo>
                      <a:lnTo>
                        <a:pt x="349" y="62"/>
                      </a:lnTo>
                      <a:lnTo>
                        <a:pt x="349" y="41"/>
                      </a:lnTo>
                      <a:lnTo>
                        <a:pt x="349" y="33"/>
                      </a:lnTo>
                      <a:lnTo>
                        <a:pt x="349" y="0"/>
                      </a:lnTo>
                      <a:close/>
                    </a:path>
                  </a:pathLst>
                </a:custGeom>
                <a:solidFill>
                  <a:srgbClr val="004000"/>
                </a:solidFill>
                <a:ln w="6350">
                  <a:solidFill>
                    <a:srgbClr val="000000"/>
                  </a:solidFill>
                  <a:prstDash val="solid"/>
                  <a:round/>
                  <a:headEnd/>
                  <a:tailEnd/>
                </a:ln>
              </p:spPr>
              <p:txBody>
                <a:bodyPr/>
                <a:lstStyle/>
                <a:p>
                  <a:endParaRPr lang="en-US"/>
                </a:p>
              </p:txBody>
            </p:sp>
            <p:sp>
              <p:nvSpPr>
                <p:cNvPr id="11508" name="Freeform 248"/>
                <p:cNvSpPr>
                  <a:spLocks/>
                </p:cNvSpPr>
                <p:nvPr/>
              </p:nvSpPr>
              <p:spPr bwMode="auto">
                <a:xfrm>
                  <a:off x="982" y="3583"/>
                  <a:ext cx="215" cy="459"/>
                </a:xfrm>
                <a:custGeom>
                  <a:avLst/>
                  <a:gdLst>
                    <a:gd name="T0" fmla="*/ 0 w 221"/>
                    <a:gd name="T1" fmla="*/ 0 h 489"/>
                    <a:gd name="T2" fmla="*/ 158 w 221"/>
                    <a:gd name="T3" fmla="*/ 213 h 489"/>
                    <a:gd name="T4" fmla="*/ 158 w 221"/>
                    <a:gd name="T5" fmla="*/ 229 h 489"/>
                    <a:gd name="T6" fmla="*/ 0 w 221"/>
                    <a:gd name="T7" fmla="*/ 16 h 489"/>
                    <a:gd name="T8" fmla="*/ 0 w 221"/>
                    <a:gd name="T9" fmla="*/ 0 h 489"/>
                    <a:gd name="T10" fmla="*/ 0 60000 65536"/>
                    <a:gd name="T11" fmla="*/ 0 60000 65536"/>
                    <a:gd name="T12" fmla="*/ 0 60000 65536"/>
                    <a:gd name="T13" fmla="*/ 0 60000 65536"/>
                    <a:gd name="T14" fmla="*/ 0 60000 65536"/>
                    <a:gd name="T15" fmla="*/ 0 w 221"/>
                    <a:gd name="T16" fmla="*/ 0 h 489"/>
                    <a:gd name="T17" fmla="*/ 221 w 221"/>
                    <a:gd name="T18" fmla="*/ 489 h 489"/>
                  </a:gdLst>
                  <a:ahLst/>
                  <a:cxnLst>
                    <a:cxn ang="T10">
                      <a:pos x="T0" y="T1"/>
                    </a:cxn>
                    <a:cxn ang="T11">
                      <a:pos x="T2" y="T3"/>
                    </a:cxn>
                    <a:cxn ang="T12">
                      <a:pos x="T4" y="T5"/>
                    </a:cxn>
                    <a:cxn ang="T13">
                      <a:pos x="T6" y="T7"/>
                    </a:cxn>
                    <a:cxn ang="T14">
                      <a:pos x="T8" y="T9"/>
                    </a:cxn>
                  </a:cxnLst>
                  <a:rect l="T15" t="T16" r="T17" b="T18"/>
                  <a:pathLst>
                    <a:path w="221" h="489">
                      <a:moveTo>
                        <a:pt x="0" y="0"/>
                      </a:moveTo>
                      <a:lnTo>
                        <a:pt x="221" y="456"/>
                      </a:lnTo>
                      <a:lnTo>
                        <a:pt x="221" y="489"/>
                      </a:lnTo>
                      <a:lnTo>
                        <a:pt x="0" y="33"/>
                      </a:lnTo>
                      <a:lnTo>
                        <a:pt x="0" y="0"/>
                      </a:lnTo>
                      <a:close/>
                    </a:path>
                  </a:pathLst>
                </a:custGeom>
                <a:solidFill>
                  <a:srgbClr val="004000"/>
                </a:solidFill>
                <a:ln w="6350">
                  <a:solidFill>
                    <a:srgbClr val="000000"/>
                  </a:solidFill>
                  <a:prstDash val="solid"/>
                  <a:round/>
                  <a:headEnd/>
                  <a:tailEnd/>
                </a:ln>
              </p:spPr>
              <p:txBody>
                <a:bodyPr/>
                <a:lstStyle/>
                <a:p>
                  <a:endParaRPr lang="en-US"/>
                </a:p>
              </p:txBody>
            </p:sp>
            <p:sp>
              <p:nvSpPr>
                <p:cNvPr id="11509" name="Freeform 249"/>
                <p:cNvSpPr>
                  <a:spLocks/>
                </p:cNvSpPr>
                <p:nvPr/>
              </p:nvSpPr>
              <p:spPr bwMode="auto">
                <a:xfrm>
                  <a:off x="982" y="3120"/>
                  <a:ext cx="554" cy="891"/>
                </a:xfrm>
                <a:custGeom>
                  <a:avLst/>
                  <a:gdLst>
                    <a:gd name="T0" fmla="*/ 12 w 570"/>
                    <a:gd name="T1" fmla="*/ 0 h 949"/>
                    <a:gd name="T2" fmla="*/ 29 w 570"/>
                    <a:gd name="T3" fmla="*/ 0 h 949"/>
                    <a:gd name="T4" fmla="*/ 49 w 570"/>
                    <a:gd name="T5" fmla="*/ 4 h 949"/>
                    <a:gd name="T6" fmla="*/ 65 w 570"/>
                    <a:gd name="T7" fmla="*/ 4 h 949"/>
                    <a:gd name="T8" fmla="*/ 85 w 570"/>
                    <a:gd name="T9" fmla="*/ 8 h 949"/>
                    <a:gd name="T10" fmla="*/ 99 w 570"/>
                    <a:gd name="T11" fmla="*/ 8 h 949"/>
                    <a:gd name="T12" fmla="*/ 119 w 570"/>
                    <a:gd name="T13" fmla="*/ 9 h 949"/>
                    <a:gd name="T14" fmla="*/ 140 w 570"/>
                    <a:gd name="T15" fmla="*/ 14 h 949"/>
                    <a:gd name="T16" fmla="*/ 152 w 570"/>
                    <a:gd name="T17" fmla="*/ 18 h 949"/>
                    <a:gd name="T18" fmla="*/ 172 w 570"/>
                    <a:gd name="T19" fmla="*/ 22 h 949"/>
                    <a:gd name="T20" fmla="*/ 184 w 570"/>
                    <a:gd name="T21" fmla="*/ 25 h 949"/>
                    <a:gd name="T22" fmla="*/ 204 w 570"/>
                    <a:gd name="T23" fmla="*/ 31 h 949"/>
                    <a:gd name="T24" fmla="*/ 221 w 570"/>
                    <a:gd name="T25" fmla="*/ 37 h 949"/>
                    <a:gd name="T26" fmla="*/ 233 w 570"/>
                    <a:gd name="T27" fmla="*/ 42 h 949"/>
                    <a:gd name="T28" fmla="*/ 251 w 570"/>
                    <a:gd name="T29" fmla="*/ 48 h 949"/>
                    <a:gd name="T30" fmla="*/ 265 w 570"/>
                    <a:gd name="T31" fmla="*/ 56 h 949"/>
                    <a:gd name="T32" fmla="*/ 278 w 570"/>
                    <a:gd name="T33" fmla="*/ 61 h 949"/>
                    <a:gd name="T34" fmla="*/ 291 w 570"/>
                    <a:gd name="T35" fmla="*/ 71 h 949"/>
                    <a:gd name="T36" fmla="*/ 300 w 570"/>
                    <a:gd name="T37" fmla="*/ 78 h 949"/>
                    <a:gd name="T38" fmla="*/ 316 w 570"/>
                    <a:gd name="T39" fmla="*/ 84 h 949"/>
                    <a:gd name="T40" fmla="*/ 326 w 570"/>
                    <a:gd name="T41" fmla="*/ 95 h 949"/>
                    <a:gd name="T42" fmla="*/ 335 w 570"/>
                    <a:gd name="T43" fmla="*/ 101 h 949"/>
                    <a:gd name="T44" fmla="*/ 346 w 570"/>
                    <a:gd name="T45" fmla="*/ 111 h 949"/>
                    <a:gd name="T46" fmla="*/ 353 w 570"/>
                    <a:gd name="T47" fmla="*/ 119 h 949"/>
                    <a:gd name="T48" fmla="*/ 365 w 570"/>
                    <a:gd name="T49" fmla="*/ 129 h 949"/>
                    <a:gd name="T50" fmla="*/ 373 w 570"/>
                    <a:gd name="T51" fmla="*/ 142 h 949"/>
                    <a:gd name="T52" fmla="*/ 378 w 570"/>
                    <a:gd name="T53" fmla="*/ 149 h 949"/>
                    <a:gd name="T54" fmla="*/ 386 w 570"/>
                    <a:gd name="T55" fmla="*/ 161 h 949"/>
                    <a:gd name="T56" fmla="*/ 391 w 570"/>
                    <a:gd name="T57" fmla="*/ 172 h 949"/>
                    <a:gd name="T58" fmla="*/ 394 w 570"/>
                    <a:gd name="T59" fmla="*/ 180 h 949"/>
                    <a:gd name="T60" fmla="*/ 399 w 570"/>
                    <a:gd name="T61" fmla="*/ 192 h 949"/>
                    <a:gd name="T62" fmla="*/ 399 w 570"/>
                    <a:gd name="T63" fmla="*/ 197 h 949"/>
                    <a:gd name="T64" fmla="*/ 402 w 570"/>
                    <a:gd name="T65" fmla="*/ 211 h 949"/>
                    <a:gd name="T66" fmla="*/ 405 w 570"/>
                    <a:gd name="T67" fmla="*/ 223 h 949"/>
                    <a:gd name="T68" fmla="*/ 405 w 570"/>
                    <a:gd name="T69" fmla="*/ 232 h 949"/>
                    <a:gd name="T70" fmla="*/ 405 w 570"/>
                    <a:gd name="T71" fmla="*/ 245 h 949"/>
                    <a:gd name="T72" fmla="*/ 402 w 570"/>
                    <a:gd name="T73" fmla="*/ 256 h 949"/>
                    <a:gd name="T74" fmla="*/ 399 w 570"/>
                    <a:gd name="T75" fmla="*/ 265 h 949"/>
                    <a:gd name="T76" fmla="*/ 397 w 570"/>
                    <a:gd name="T77" fmla="*/ 274 h 949"/>
                    <a:gd name="T78" fmla="*/ 394 w 570"/>
                    <a:gd name="T79" fmla="*/ 283 h 949"/>
                    <a:gd name="T80" fmla="*/ 388 w 570"/>
                    <a:gd name="T81" fmla="*/ 295 h 949"/>
                    <a:gd name="T82" fmla="*/ 382 w 570"/>
                    <a:gd name="T83" fmla="*/ 307 h 949"/>
                    <a:gd name="T84" fmla="*/ 378 w 570"/>
                    <a:gd name="T85" fmla="*/ 315 h 949"/>
                    <a:gd name="T86" fmla="*/ 370 w 570"/>
                    <a:gd name="T87" fmla="*/ 326 h 949"/>
                    <a:gd name="T88" fmla="*/ 365 w 570"/>
                    <a:gd name="T89" fmla="*/ 333 h 949"/>
                    <a:gd name="T90" fmla="*/ 353 w 570"/>
                    <a:gd name="T91" fmla="*/ 345 h 949"/>
                    <a:gd name="T92" fmla="*/ 344 w 570"/>
                    <a:gd name="T93" fmla="*/ 354 h 949"/>
                    <a:gd name="T94" fmla="*/ 335 w 570"/>
                    <a:gd name="T95" fmla="*/ 362 h 949"/>
                    <a:gd name="T96" fmla="*/ 324 w 570"/>
                    <a:gd name="T97" fmla="*/ 372 h 949"/>
                    <a:gd name="T98" fmla="*/ 309 w 570"/>
                    <a:gd name="T99" fmla="*/ 381 h 949"/>
                    <a:gd name="T100" fmla="*/ 300 w 570"/>
                    <a:gd name="T101" fmla="*/ 388 h 949"/>
                    <a:gd name="T102" fmla="*/ 286 w 570"/>
                    <a:gd name="T103" fmla="*/ 396 h 949"/>
                    <a:gd name="T104" fmla="*/ 278 w 570"/>
                    <a:gd name="T105" fmla="*/ 400 h 949"/>
                    <a:gd name="T106" fmla="*/ 260 w 570"/>
                    <a:gd name="T107" fmla="*/ 411 h 949"/>
                    <a:gd name="T108" fmla="*/ 246 w 570"/>
                    <a:gd name="T109" fmla="*/ 415 h 949"/>
                    <a:gd name="T110" fmla="*/ 233 w 570"/>
                    <a:gd name="T111" fmla="*/ 422 h 949"/>
                    <a:gd name="T112" fmla="*/ 216 w 570"/>
                    <a:gd name="T113" fmla="*/ 427 h 949"/>
                    <a:gd name="T114" fmla="*/ 204 w 570"/>
                    <a:gd name="T115" fmla="*/ 434 h 949"/>
                    <a:gd name="T116" fmla="*/ 184 w 570"/>
                    <a:gd name="T117" fmla="*/ 440 h 949"/>
                    <a:gd name="T118" fmla="*/ 166 w 570"/>
                    <a:gd name="T119" fmla="*/ 442 h 949"/>
                    <a:gd name="T120" fmla="*/ 0 w 570"/>
                    <a:gd name="T121" fmla="*/ 232 h 94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570"/>
                    <a:gd name="T184" fmla="*/ 0 h 949"/>
                    <a:gd name="T185" fmla="*/ 570 w 570"/>
                    <a:gd name="T186" fmla="*/ 949 h 949"/>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570" h="949">
                      <a:moveTo>
                        <a:pt x="0" y="0"/>
                      </a:moveTo>
                      <a:lnTo>
                        <a:pt x="12" y="0"/>
                      </a:lnTo>
                      <a:lnTo>
                        <a:pt x="29" y="0"/>
                      </a:lnTo>
                      <a:lnTo>
                        <a:pt x="41" y="0"/>
                      </a:lnTo>
                      <a:lnTo>
                        <a:pt x="49" y="0"/>
                      </a:lnTo>
                      <a:lnTo>
                        <a:pt x="70" y="4"/>
                      </a:lnTo>
                      <a:lnTo>
                        <a:pt x="82" y="4"/>
                      </a:lnTo>
                      <a:lnTo>
                        <a:pt x="90" y="4"/>
                      </a:lnTo>
                      <a:lnTo>
                        <a:pt x="98" y="9"/>
                      </a:lnTo>
                      <a:lnTo>
                        <a:pt x="119" y="9"/>
                      </a:lnTo>
                      <a:lnTo>
                        <a:pt x="127" y="13"/>
                      </a:lnTo>
                      <a:lnTo>
                        <a:pt x="139" y="13"/>
                      </a:lnTo>
                      <a:lnTo>
                        <a:pt x="156" y="17"/>
                      </a:lnTo>
                      <a:lnTo>
                        <a:pt x="168" y="21"/>
                      </a:lnTo>
                      <a:lnTo>
                        <a:pt x="176" y="25"/>
                      </a:lnTo>
                      <a:lnTo>
                        <a:pt x="197" y="29"/>
                      </a:lnTo>
                      <a:lnTo>
                        <a:pt x="205" y="33"/>
                      </a:lnTo>
                      <a:lnTo>
                        <a:pt x="213" y="37"/>
                      </a:lnTo>
                      <a:lnTo>
                        <a:pt x="234" y="41"/>
                      </a:lnTo>
                      <a:lnTo>
                        <a:pt x="242" y="46"/>
                      </a:lnTo>
                      <a:lnTo>
                        <a:pt x="250" y="50"/>
                      </a:lnTo>
                      <a:lnTo>
                        <a:pt x="258" y="54"/>
                      </a:lnTo>
                      <a:lnTo>
                        <a:pt x="275" y="62"/>
                      </a:lnTo>
                      <a:lnTo>
                        <a:pt x="287" y="66"/>
                      </a:lnTo>
                      <a:lnTo>
                        <a:pt x="295" y="70"/>
                      </a:lnTo>
                      <a:lnTo>
                        <a:pt x="312" y="78"/>
                      </a:lnTo>
                      <a:lnTo>
                        <a:pt x="320" y="82"/>
                      </a:lnTo>
                      <a:lnTo>
                        <a:pt x="328" y="91"/>
                      </a:lnTo>
                      <a:lnTo>
                        <a:pt x="345" y="99"/>
                      </a:lnTo>
                      <a:lnTo>
                        <a:pt x="353" y="103"/>
                      </a:lnTo>
                      <a:lnTo>
                        <a:pt x="357" y="111"/>
                      </a:lnTo>
                      <a:lnTo>
                        <a:pt x="373" y="119"/>
                      </a:lnTo>
                      <a:lnTo>
                        <a:pt x="381" y="128"/>
                      </a:lnTo>
                      <a:lnTo>
                        <a:pt x="390" y="132"/>
                      </a:lnTo>
                      <a:lnTo>
                        <a:pt x="394" y="140"/>
                      </a:lnTo>
                      <a:lnTo>
                        <a:pt x="410" y="152"/>
                      </a:lnTo>
                      <a:lnTo>
                        <a:pt x="418" y="156"/>
                      </a:lnTo>
                      <a:lnTo>
                        <a:pt x="423" y="165"/>
                      </a:lnTo>
                      <a:lnTo>
                        <a:pt x="435" y="177"/>
                      </a:lnTo>
                      <a:lnTo>
                        <a:pt x="443" y="181"/>
                      </a:lnTo>
                      <a:lnTo>
                        <a:pt x="447" y="189"/>
                      </a:lnTo>
                      <a:lnTo>
                        <a:pt x="459" y="202"/>
                      </a:lnTo>
                      <a:lnTo>
                        <a:pt x="468" y="210"/>
                      </a:lnTo>
                      <a:lnTo>
                        <a:pt x="472" y="218"/>
                      </a:lnTo>
                      <a:lnTo>
                        <a:pt x="484" y="230"/>
                      </a:lnTo>
                      <a:lnTo>
                        <a:pt x="488" y="238"/>
                      </a:lnTo>
                      <a:lnTo>
                        <a:pt x="492" y="247"/>
                      </a:lnTo>
                      <a:lnTo>
                        <a:pt x="496" y="255"/>
                      </a:lnTo>
                      <a:lnTo>
                        <a:pt x="509" y="271"/>
                      </a:lnTo>
                      <a:lnTo>
                        <a:pt x="513" y="275"/>
                      </a:lnTo>
                      <a:lnTo>
                        <a:pt x="517" y="284"/>
                      </a:lnTo>
                      <a:lnTo>
                        <a:pt x="525" y="300"/>
                      </a:lnTo>
                      <a:lnTo>
                        <a:pt x="529" y="308"/>
                      </a:lnTo>
                      <a:lnTo>
                        <a:pt x="533" y="316"/>
                      </a:lnTo>
                      <a:lnTo>
                        <a:pt x="537" y="333"/>
                      </a:lnTo>
                      <a:lnTo>
                        <a:pt x="542" y="341"/>
                      </a:lnTo>
                      <a:lnTo>
                        <a:pt x="546" y="349"/>
                      </a:lnTo>
                      <a:lnTo>
                        <a:pt x="550" y="366"/>
                      </a:lnTo>
                      <a:lnTo>
                        <a:pt x="554" y="374"/>
                      </a:lnTo>
                      <a:lnTo>
                        <a:pt x="554" y="382"/>
                      </a:lnTo>
                      <a:lnTo>
                        <a:pt x="558" y="399"/>
                      </a:lnTo>
                      <a:lnTo>
                        <a:pt x="562" y="407"/>
                      </a:lnTo>
                      <a:lnTo>
                        <a:pt x="562" y="415"/>
                      </a:lnTo>
                      <a:lnTo>
                        <a:pt x="562" y="423"/>
                      </a:lnTo>
                      <a:lnTo>
                        <a:pt x="566" y="444"/>
                      </a:lnTo>
                      <a:lnTo>
                        <a:pt x="566" y="452"/>
                      </a:lnTo>
                      <a:lnTo>
                        <a:pt x="566" y="460"/>
                      </a:lnTo>
                      <a:lnTo>
                        <a:pt x="570" y="477"/>
                      </a:lnTo>
                      <a:lnTo>
                        <a:pt x="570" y="485"/>
                      </a:lnTo>
                      <a:lnTo>
                        <a:pt x="570" y="493"/>
                      </a:lnTo>
                      <a:lnTo>
                        <a:pt x="570" y="509"/>
                      </a:lnTo>
                      <a:lnTo>
                        <a:pt x="570" y="522"/>
                      </a:lnTo>
                      <a:lnTo>
                        <a:pt x="566" y="530"/>
                      </a:lnTo>
                      <a:lnTo>
                        <a:pt x="566" y="546"/>
                      </a:lnTo>
                      <a:lnTo>
                        <a:pt x="566" y="555"/>
                      </a:lnTo>
                      <a:lnTo>
                        <a:pt x="562" y="563"/>
                      </a:lnTo>
                      <a:lnTo>
                        <a:pt x="562" y="571"/>
                      </a:lnTo>
                      <a:lnTo>
                        <a:pt x="558" y="587"/>
                      </a:lnTo>
                      <a:lnTo>
                        <a:pt x="558" y="596"/>
                      </a:lnTo>
                      <a:lnTo>
                        <a:pt x="554" y="604"/>
                      </a:lnTo>
                      <a:lnTo>
                        <a:pt x="550" y="620"/>
                      </a:lnTo>
                      <a:lnTo>
                        <a:pt x="546" y="628"/>
                      </a:lnTo>
                      <a:lnTo>
                        <a:pt x="546" y="637"/>
                      </a:lnTo>
                      <a:lnTo>
                        <a:pt x="537" y="653"/>
                      </a:lnTo>
                      <a:lnTo>
                        <a:pt x="533" y="661"/>
                      </a:lnTo>
                      <a:lnTo>
                        <a:pt x="533" y="670"/>
                      </a:lnTo>
                      <a:lnTo>
                        <a:pt x="525" y="686"/>
                      </a:lnTo>
                      <a:lnTo>
                        <a:pt x="521" y="694"/>
                      </a:lnTo>
                      <a:lnTo>
                        <a:pt x="517" y="702"/>
                      </a:lnTo>
                      <a:lnTo>
                        <a:pt x="513" y="711"/>
                      </a:lnTo>
                      <a:lnTo>
                        <a:pt x="505" y="727"/>
                      </a:lnTo>
                      <a:lnTo>
                        <a:pt x="496" y="735"/>
                      </a:lnTo>
                      <a:lnTo>
                        <a:pt x="492" y="743"/>
                      </a:lnTo>
                      <a:lnTo>
                        <a:pt x="484" y="756"/>
                      </a:lnTo>
                      <a:lnTo>
                        <a:pt x="476" y="764"/>
                      </a:lnTo>
                      <a:lnTo>
                        <a:pt x="472" y="772"/>
                      </a:lnTo>
                      <a:lnTo>
                        <a:pt x="459" y="785"/>
                      </a:lnTo>
                      <a:lnTo>
                        <a:pt x="455" y="793"/>
                      </a:lnTo>
                      <a:lnTo>
                        <a:pt x="447" y="797"/>
                      </a:lnTo>
                      <a:lnTo>
                        <a:pt x="435" y="813"/>
                      </a:lnTo>
                      <a:lnTo>
                        <a:pt x="431" y="817"/>
                      </a:lnTo>
                      <a:lnTo>
                        <a:pt x="423" y="826"/>
                      </a:lnTo>
                      <a:lnTo>
                        <a:pt x="418" y="830"/>
                      </a:lnTo>
                      <a:lnTo>
                        <a:pt x="402" y="842"/>
                      </a:lnTo>
                      <a:lnTo>
                        <a:pt x="394" y="850"/>
                      </a:lnTo>
                      <a:lnTo>
                        <a:pt x="390" y="854"/>
                      </a:lnTo>
                      <a:lnTo>
                        <a:pt x="373" y="867"/>
                      </a:lnTo>
                      <a:lnTo>
                        <a:pt x="365" y="875"/>
                      </a:lnTo>
                      <a:lnTo>
                        <a:pt x="357" y="879"/>
                      </a:lnTo>
                      <a:lnTo>
                        <a:pt x="345" y="887"/>
                      </a:lnTo>
                      <a:lnTo>
                        <a:pt x="336" y="895"/>
                      </a:lnTo>
                      <a:lnTo>
                        <a:pt x="328" y="899"/>
                      </a:lnTo>
                      <a:lnTo>
                        <a:pt x="312" y="908"/>
                      </a:lnTo>
                      <a:lnTo>
                        <a:pt x="304" y="912"/>
                      </a:lnTo>
                      <a:lnTo>
                        <a:pt x="295" y="920"/>
                      </a:lnTo>
                      <a:lnTo>
                        <a:pt x="287" y="924"/>
                      </a:lnTo>
                      <a:lnTo>
                        <a:pt x="267" y="932"/>
                      </a:lnTo>
                      <a:lnTo>
                        <a:pt x="258" y="936"/>
                      </a:lnTo>
                      <a:lnTo>
                        <a:pt x="250" y="941"/>
                      </a:lnTo>
                      <a:lnTo>
                        <a:pt x="234" y="945"/>
                      </a:lnTo>
                      <a:lnTo>
                        <a:pt x="221" y="949"/>
                      </a:lnTo>
                      <a:lnTo>
                        <a:pt x="0" y="493"/>
                      </a:lnTo>
                      <a:lnTo>
                        <a:pt x="0" y="0"/>
                      </a:lnTo>
                      <a:close/>
                    </a:path>
                  </a:pathLst>
                </a:custGeom>
                <a:solidFill>
                  <a:srgbClr val="FF0000"/>
                </a:solidFill>
                <a:ln w="6350">
                  <a:solidFill>
                    <a:srgbClr val="000000"/>
                  </a:solidFill>
                  <a:prstDash val="solid"/>
                  <a:round/>
                  <a:headEnd/>
                  <a:tailEnd/>
                </a:ln>
              </p:spPr>
              <p:txBody>
                <a:bodyPr/>
                <a:lstStyle/>
                <a:p>
                  <a:endParaRPr lang="en-US"/>
                </a:p>
              </p:txBody>
            </p:sp>
            <p:sp>
              <p:nvSpPr>
                <p:cNvPr id="11510" name="Freeform 250"/>
                <p:cNvSpPr>
                  <a:spLocks/>
                </p:cNvSpPr>
                <p:nvPr/>
              </p:nvSpPr>
              <p:spPr bwMode="auto">
                <a:xfrm>
                  <a:off x="432" y="3617"/>
                  <a:ext cx="765" cy="463"/>
                </a:xfrm>
                <a:custGeom>
                  <a:avLst/>
                  <a:gdLst>
                    <a:gd name="T0" fmla="*/ 542 w 787"/>
                    <a:gd name="T1" fmla="*/ 200 h 493"/>
                    <a:gd name="T2" fmla="*/ 523 w 787"/>
                    <a:gd name="T3" fmla="*/ 206 h 493"/>
                    <a:gd name="T4" fmla="*/ 494 w 787"/>
                    <a:gd name="T5" fmla="*/ 210 h 493"/>
                    <a:gd name="T6" fmla="*/ 468 w 787"/>
                    <a:gd name="T7" fmla="*/ 211 h 493"/>
                    <a:gd name="T8" fmla="*/ 437 w 787"/>
                    <a:gd name="T9" fmla="*/ 214 h 493"/>
                    <a:gd name="T10" fmla="*/ 411 w 787"/>
                    <a:gd name="T11" fmla="*/ 217 h 493"/>
                    <a:gd name="T12" fmla="*/ 382 w 787"/>
                    <a:gd name="T13" fmla="*/ 217 h 493"/>
                    <a:gd name="T14" fmla="*/ 354 w 787"/>
                    <a:gd name="T15" fmla="*/ 214 h 493"/>
                    <a:gd name="T16" fmla="*/ 327 w 787"/>
                    <a:gd name="T17" fmla="*/ 211 h 493"/>
                    <a:gd name="T18" fmla="*/ 297 w 787"/>
                    <a:gd name="T19" fmla="*/ 210 h 493"/>
                    <a:gd name="T20" fmla="*/ 271 w 787"/>
                    <a:gd name="T21" fmla="*/ 203 h 493"/>
                    <a:gd name="T22" fmla="*/ 250 w 787"/>
                    <a:gd name="T23" fmla="*/ 197 h 493"/>
                    <a:gd name="T24" fmla="*/ 227 w 787"/>
                    <a:gd name="T25" fmla="*/ 195 h 493"/>
                    <a:gd name="T26" fmla="*/ 202 w 787"/>
                    <a:gd name="T27" fmla="*/ 185 h 493"/>
                    <a:gd name="T28" fmla="*/ 178 w 787"/>
                    <a:gd name="T29" fmla="*/ 175 h 493"/>
                    <a:gd name="T30" fmla="*/ 154 w 787"/>
                    <a:gd name="T31" fmla="*/ 166 h 493"/>
                    <a:gd name="T32" fmla="*/ 134 w 787"/>
                    <a:gd name="T33" fmla="*/ 156 h 493"/>
                    <a:gd name="T34" fmla="*/ 115 w 787"/>
                    <a:gd name="T35" fmla="*/ 144 h 493"/>
                    <a:gd name="T36" fmla="*/ 93 w 787"/>
                    <a:gd name="T37" fmla="*/ 134 h 493"/>
                    <a:gd name="T38" fmla="*/ 76 w 787"/>
                    <a:gd name="T39" fmla="*/ 119 h 493"/>
                    <a:gd name="T40" fmla="*/ 65 w 787"/>
                    <a:gd name="T41" fmla="*/ 110 h 493"/>
                    <a:gd name="T42" fmla="*/ 49 w 787"/>
                    <a:gd name="T43" fmla="*/ 96 h 493"/>
                    <a:gd name="T44" fmla="*/ 41 w 787"/>
                    <a:gd name="T45" fmla="*/ 81 h 493"/>
                    <a:gd name="T46" fmla="*/ 25 w 787"/>
                    <a:gd name="T47" fmla="*/ 66 h 493"/>
                    <a:gd name="T48" fmla="*/ 17 w 787"/>
                    <a:gd name="T49" fmla="*/ 51 h 493"/>
                    <a:gd name="T50" fmla="*/ 12 w 787"/>
                    <a:gd name="T51" fmla="*/ 35 h 493"/>
                    <a:gd name="T52" fmla="*/ 4 w 787"/>
                    <a:gd name="T53" fmla="*/ 20 h 493"/>
                    <a:gd name="T54" fmla="*/ 0 w 787"/>
                    <a:gd name="T55" fmla="*/ 8 h 493"/>
                    <a:gd name="T56" fmla="*/ 0 w 787"/>
                    <a:gd name="T57" fmla="*/ 20 h 493"/>
                    <a:gd name="T58" fmla="*/ 4 w 787"/>
                    <a:gd name="T59" fmla="*/ 35 h 493"/>
                    <a:gd name="T60" fmla="*/ 12 w 787"/>
                    <a:gd name="T61" fmla="*/ 51 h 493"/>
                    <a:gd name="T62" fmla="*/ 17 w 787"/>
                    <a:gd name="T63" fmla="*/ 66 h 493"/>
                    <a:gd name="T64" fmla="*/ 25 w 787"/>
                    <a:gd name="T65" fmla="*/ 81 h 493"/>
                    <a:gd name="T66" fmla="*/ 41 w 787"/>
                    <a:gd name="T67" fmla="*/ 96 h 493"/>
                    <a:gd name="T68" fmla="*/ 49 w 787"/>
                    <a:gd name="T69" fmla="*/ 112 h 493"/>
                    <a:gd name="T70" fmla="*/ 65 w 787"/>
                    <a:gd name="T71" fmla="*/ 126 h 493"/>
                    <a:gd name="T72" fmla="*/ 76 w 787"/>
                    <a:gd name="T73" fmla="*/ 135 h 493"/>
                    <a:gd name="T74" fmla="*/ 93 w 787"/>
                    <a:gd name="T75" fmla="*/ 149 h 493"/>
                    <a:gd name="T76" fmla="*/ 115 w 787"/>
                    <a:gd name="T77" fmla="*/ 162 h 493"/>
                    <a:gd name="T78" fmla="*/ 134 w 787"/>
                    <a:gd name="T79" fmla="*/ 172 h 493"/>
                    <a:gd name="T80" fmla="*/ 154 w 787"/>
                    <a:gd name="T81" fmla="*/ 183 h 493"/>
                    <a:gd name="T82" fmla="*/ 178 w 787"/>
                    <a:gd name="T83" fmla="*/ 192 h 493"/>
                    <a:gd name="T84" fmla="*/ 202 w 787"/>
                    <a:gd name="T85" fmla="*/ 200 h 493"/>
                    <a:gd name="T86" fmla="*/ 227 w 787"/>
                    <a:gd name="T87" fmla="*/ 210 h 493"/>
                    <a:gd name="T88" fmla="*/ 250 w 787"/>
                    <a:gd name="T89" fmla="*/ 214 h 493"/>
                    <a:gd name="T90" fmla="*/ 271 w 787"/>
                    <a:gd name="T91" fmla="*/ 219 h 493"/>
                    <a:gd name="T92" fmla="*/ 297 w 787"/>
                    <a:gd name="T93" fmla="*/ 224 h 493"/>
                    <a:gd name="T94" fmla="*/ 327 w 787"/>
                    <a:gd name="T95" fmla="*/ 227 h 493"/>
                    <a:gd name="T96" fmla="*/ 354 w 787"/>
                    <a:gd name="T97" fmla="*/ 230 h 493"/>
                    <a:gd name="T98" fmla="*/ 382 w 787"/>
                    <a:gd name="T99" fmla="*/ 233 h 493"/>
                    <a:gd name="T100" fmla="*/ 411 w 787"/>
                    <a:gd name="T101" fmla="*/ 233 h 493"/>
                    <a:gd name="T102" fmla="*/ 437 w 787"/>
                    <a:gd name="T103" fmla="*/ 230 h 493"/>
                    <a:gd name="T104" fmla="*/ 468 w 787"/>
                    <a:gd name="T105" fmla="*/ 227 h 493"/>
                    <a:gd name="T106" fmla="*/ 494 w 787"/>
                    <a:gd name="T107" fmla="*/ 225 h 493"/>
                    <a:gd name="T108" fmla="*/ 523 w 787"/>
                    <a:gd name="T109" fmla="*/ 221 h 493"/>
                    <a:gd name="T110" fmla="*/ 542 w 787"/>
                    <a:gd name="T111" fmla="*/ 217 h 493"/>
                    <a:gd name="T112" fmla="*/ 559 w 787"/>
                    <a:gd name="T113" fmla="*/ 197 h 49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87"/>
                    <a:gd name="T172" fmla="*/ 0 h 493"/>
                    <a:gd name="T173" fmla="*/ 787 w 787"/>
                    <a:gd name="T174" fmla="*/ 493 h 49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87" h="493">
                      <a:moveTo>
                        <a:pt x="787" y="419"/>
                      </a:moveTo>
                      <a:lnTo>
                        <a:pt x="779" y="423"/>
                      </a:lnTo>
                      <a:lnTo>
                        <a:pt x="763" y="427"/>
                      </a:lnTo>
                      <a:lnTo>
                        <a:pt x="751" y="431"/>
                      </a:lnTo>
                      <a:lnTo>
                        <a:pt x="742" y="435"/>
                      </a:lnTo>
                      <a:lnTo>
                        <a:pt x="734" y="435"/>
                      </a:lnTo>
                      <a:lnTo>
                        <a:pt x="714" y="443"/>
                      </a:lnTo>
                      <a:lnTo>
                        <a:pt x="705" y="443"/>
                      </a:lnTo>
                      <a:lnTo>
                        <a:pt x="693" y="447"/>
                      </a:lnTo>
                      <a:lnTo>
                        <a:pt x="677" y="452"/>
                      </a:lnTo>
                      <a:lnTo>
                        <a:pt x="664" y="452"/>
                      </a:lnTo>
                      <a:lnTo>
                        <a:pt x="656" y="452"/>
                      </a:lnTo>
                      <a:lnTo>
                        <a:pt x="636" y="456"/>
                      </a:lnTo>
                      <a:lnTo>
                        <a:pt x="627" y="456"/>
                      </a:lnTo>
                      <a:lnTo>
                        <a:pt x="615" y="456"/>
                      </a:lnTo>
                      <a:lnTo>
                        <a:pt x="607" y="456"/>
                      </a:lnTo>
                      <a:lnTo>
                        <a:pt x="586" y="460"/>
                      </a:lnTo>
                      <a:lnTo>
                        <a:pt x="578" y="460"/>
                      </a:lnTo>
                      <a:lnTo>
                        <a:pt x="566" y="460"/>
                      </a:lnTo>
                      <a:lnTo>
                        <a:pt x="545" y="460"/>
                      </a:lnTo>
                      <a:lnTo>
                        <a:pt x="537" y="460"/>
                      </a:lnTo>
                      <a:lnTo>
                        <a:pt x="529" y="456"/>
                      </a:lnTo>
                      <a:lnTo>
                        <a:pt x="508" y="456"/>
                      </a:lnTo>
                      <a:lnTo>
                        <a:pt x="496" y="456"/>
                      </a:lnTo>
                      <a:lnTo>
                        <a:pt x="488" y="456"/>
                      </a:lnTo>
                      <a:lnTo>
                        <a:pt x="480" y="452"/>
                      </a:lnTo>
                      <a:lnTo>
                        <a:pt x="459" y="452"/>
                      </a:lnTo>
                      <a:lnTo>
                        <a:pt x="447" y="447"/>
                      </a:lnTo>
                      <a:lnTo>
                        <a:pt x="439" y="447"/>
                      </a:lnTo>
                      <a:lnTo>
                        <a:pt x="418" y="443"/>
                      </a:lnTo>
                      <a:lnTo>
                        <a:pt x="410" y="439"/>
                      </a:lnTo>
                      <a:lnTo>
                        <a:pt x="402" y="435"/>
                      </a:lnTo>
                      <a:lnTo>
                        <a:pt x="381" y="431"/>
                      </a:lnTo>
                      <a:lnTo>
                        <a:pt x="373" y="427"/>
                      </a:lnTo>
                      <a:lnTo>
                        <a:pt x="365" y="427"/>
                      </a:lnTo>
                      <a:lnTo>
                        <a:pt x="352" y="423"/>
                      </a:lnTo>
                      <a:lnTo>
                        <a:pt x="336" y="415"/>
                      </a:lnTo>
                      <a:lnTo>
                        <a:pt x="328" y="411"/>
                      </a:lnTo>
                      <a:lnTo>
                        <a:pt x="320" y="411"/>
                      </a:lnTo>
                      <a:lnTo>
                        <a:pt x="299" y="402"/>
                      </a:lnTo>
                      <a:lnTo>
                        <a:pt x="291" y="398"/>
                      </a:lnTo>
                      <a:lnTo>
                        <a:pt x="283" y="394"/>
                      </a:lnTo>
                      <a:lnTo>
                        <a:pt x="266" y="382"/>
                      </a:lnTo>
                      <a:lnTo>
                        <a:pt x="258" y="378"/>
                      </a:lnTo>
                      <a:lnTo>
                        <a:pt x="250" y="374"/>
                      </a:lnTo>
                      <a:lnTo>
                        <a:pt x="242" y="369"/>
                      </a:lnTo>
                      <a:lnTo>
                        <a:pt x="225" y="357"/>
                      </a:lnTo>
                      <a:lnTo>
                        <a:pt x="217" y="353"/>
                      </a:lnTo>
                      <a:lnTo>
                        <a:pt x="209" y="349"/>
                      </a:lnTo>
                      <a:lnTo>
                        <a:pt x="192" y="337"/>
                      </a:lnTo>
                      <a:lnTo>
                        <a:pt x="188" y="333"/>
                      </a:lnTo>
                      <a:lnTo>
                        <a:pt x="180" y="324"/>
                      </a:lnTo>
                      <a:lnTo>
                        <a:pt x="172" y="320"/>
                      </a:lnTo>
                      <a:lnTo>
                        <a:pt x="160" y="308"/>
                      </a:lnTo>
                      <a:lnTo>
                        <a:pt x="151" y="300"/>
                      </a:lnTo>
                      <a:lnTo>
                        <a:pt x="143" y="296"/>
                      </a:lnTo>
                      <a:lnTo>
                        <a:pt x="131" y="283"/>
                      </a:lnTo>
                      <a:lnTo>
                        <a:pt x="127" y="275"/>
                      </a:lnTo>
                      <a:lnTo>
                        <a:pt x="119" y="267"/>
                      </a:lnTo>
                      <a:lnTo>
                        <a:pt x="106" y="255"/>
                      </a:lnTo>
                      <a:lnTo>
                        <a:pt x="102" y="246"/>
                      </a:lnTo>
                      <a:lnTo>
                        <a:pt x="94" y="242"/>
                      </a:lnTo>
                      <a:lnTo>
                        <a:pt x="90" y="234"/>
                      </a:lnTo>
                      <a:lnTo>
                        <a:pt x="82" y="218"/>
                      </a:lnTo>
                      <a:lnTo>
                        <a:pt x="73" y="213"/>
                      </a:lnTo>
                      <a:lnTo>
                        <a:pt x="69" y="205"/>
                      </a:lnTo>
                      <a:lnTo>
                        <a:pt x="61" y="189"/>
                      </a:lnTo>
                      <a:lnTo>
                        <a:pt x="57" y="181"/>
                      </a:lnTo>
                      <a:lnTo>
                        <a:pt x="53" y="172"/>
                      </a:lnTo>
                      <a:lnTo>
                        <a:pt x="45" y="156"/>
                      </a:lnTo>
                      <a:lnTo>
                        <a:pt x="41" y="148"/>
                      </a:lnTo>
                      <a:lnTo>
                        <a:pt x="37" y="140"/>
                      </a:lnTo>
                      <a:lnTo>
                        <a:pt x="32" y="131"/>
                      </a:lnTo>
                      <a:lnTo>
                        <a:pt x="28" y="115"/>
                      </a:lnTo>
                      <a:lnTo>
                        <a:pt x="24" y="107"/>
                      </a:lnTo>
                      <a:lnTo>
                        <a:pt x="20" y="98"/>
                      </a:lnTo>
                      <a:lnTo>
                        <a:pt x="16" y="82"/>
                      </a:lnTo>
                      <a:lnTo>
                        <a:pt x="12" y="74"/>
                      </a:lnTo>
                      <a:lnTo>
                        <a:pt x="12" y="66"/>
                      </a:lnTo>
                      <a:lnTo>
                        <a:pt x="8" y="49"/>
                      </a:lnTo>
                      <a:lnTo>
                        <a:pt x="4" y="41"/>
                      </a:lnTo>
                      <a:lnTo>
                        <a:pt x="4" y="33"/>
                      </a:lnTo>
                      <a:lnTo>
                        <a:pt x="4" y="25"/>
                      </a:lnTo>
                      <a:lnTo>
                        <a:pt x="0" y="8"/>
                      </a:lnTo>
                      <a:lnTo>
                        <a:pt x="0" y="0"/>
                      </a:lnTo>
                      <a:lnTo>
                        <a:pt x="0" y="33"/>
                      </a:lnTo>
                      <a:lnTo>
                        <a:pt x="0" y="41"/>
                      </a:lnTo>
                      <a:lnTo>
                        <a:pt x="4" y="57"/>
                      </a:lnTo>
                      <a:lnTo>
                        <a:pt x="4" y="66"/>
                      </a:lnTo>
                      <a:lnTo>
                        <a:pt x="4" y="74"/>
                      </a:lnTo>
                      <a:lnTo>
                        <a:pt x="8" y="82"/>
                      </a:lnTo>
                      <a:lnTo>
                        <a:pt x="12" y="98"/>
                      </a:lnTo>
                      <a:lnTo>
                        <a:pt x="12" y="107"/>
                      </a:lnTo>
                      <a:lnTo>
                        <a:pt x="16" y="115"/>
                      </a:lnTo>
                      <a:lnTo>
                        <a:pt x="20" y="131"/>
                      </a:lnTo>
                      <a:lnTo>
                        <a:pt x="24" y="140"/>
                      </a:lnTo>
                      <a:lnTo>
                        <a:pt x="28" y="148"/>
                      </a:lnTo>
                      <a:lnTo>
                        <a:pt x="32" y="164"/>
                      </a:lnTo>
                      <a:lnTo>
                        <a:pt x="37" y="172"/>
                      </a:lnTo>
                      <a:lnTo>
                        <a:pt x="41" y="181"/>
                      </a:lnTo>
                      <a:lnTo>
                        <a:pt x="45" y="189"/>
                      </a:lnTo>
                      <a:lnTo>
                        <a:pt x="53" y="205"/>
                      </a:lnTo>
                      <a:lnTo>
                        <a:pt x="57" y="213"/>
                      </a:lnTo>
                      <a:lnTo>
                        <a:pt x="61" y="222"/>
                      </a:lnTo>
                      <a:lnTo>
                        <a:pt x="69" y="238"/>
                      </a:lnTo>
                      <a:lnTo>
                        <a:pt x="73" y="246"/>
                      </a:lnTo>
                      <a:lnTo>
                        <a:pt x="82" y="250"/>
                      </a:lnTo>
                      <a:lnTo>
                        <a:pt x="90" y="267"/>
                      </a:lnTo>
                      <a:lnTo>
                        <a:pt x="94" y="275"/>
                      </a:lnTo>
                      <a:lnTo>
                        <a:pt x="102" y="279"/>
                      </a:lnTo>
                      <a:lnTo>
                        <a:pt x="106" y="287"/>
                      </a:lnTo>
                      <a:lnTo>
                        <a:pt x="119" y="300"/>
                      </a:lnTo>
                      <a:lnTo>
                        <a:pt x="127" y="308"/>
                      </a:lnTo>
                      <a:lnTo>
                        <a:pt x="131" y="316"/>
                      </a:lnTo>
                      <a:lnTo>
                        <a:pt x="143" y="328"/>
                      </a:lnTo>
                      <a:lnTo>
                        <a:pt x="151" y="333"/>
                      </a:lnTo>
                      <a:lnTo>
                        <a:pt x="160" y="341"/>
                      </a:lnTo>
                      <a:lnTo>
                        <a:pt x="172" y="353"/>
                      </a:lnTo>
                      <a:lnTo>
                        <a:pt x="180" y="357"/>
                      </a:lnTo>
                      <a:lnTo>
                        <a:pt x="188" y="365"/>
                      </a:lnTo>
                      <a:lnTo>
                        <a:pt x="192" y="369"/>
                      </a:lnTo>
                      <a:lnTo>
                        <a:pt x="209" y="382"/>
                      </a:lnTo>
                      <a:lnTo>
                        <a:pt x="217" y="386"/>
                      </a:lnTo>
                      <a:lnTo>
                        <a:pt x="225" y="390"/>
                      </a:lnTo>
                      <a:lnTo>
                        <a:pt x="242" y="402"/>
                      </a:lnTo>
                      <a:lnTo>
                        <a:pt x="250" y="406"/>
                      </a:lnTo>
                      <a:lnTo>
                        <a:pt x="258" y="411"/>
                      </a:lnTo>
                      <a:lnTo>
                        <a:pt x="266" y="415"/>
                      </a:lnTo>
                      <a:lnTo>
                        <a:pt x="283" y="427"/>
                      </a:lnTo>
                      <a:lnTo>
                        <a:pt x="291" y="431"/>
                      </a:lnTo>
                      <a:lnTo>
                        <a:pt x="299" y="435"/>
                      </a:lnTo>
                      <a:lnTo>
                        <a:pt x="320" y="443"/>
                      </a:lnTo>
                      <a:lnTo>
                        <a:pt x="328" y="443"/>
                      </a:lnTo>
                      <a:lnTo>
                        <a:pt x="336" y="447"/>
                      </a:lnTo>
                      <a:lnTo>
                        <a:pt x="352" y="456"/>
                      </a:lnTo>
                      <a:lnTo>
                        <a:pt x="365" y="460"/>
                      </a:lnTo>
                      <a:lnTo>
                        <a:pt x="373" y="460"/>
                      </a:lnTo>
                      <a:lnTo>
                        <a:pt x="381" y="464"/>
                      </a:lnTo>
                      <a:lnTo>
                        <a:pt x="402" y="468"/>
                      </a:lnTo>
                      <a:lnTo>
                        <a:pt x="410" y="472"/>
                      </a:lnTo>
                      <a:lnTo>
                        <a:pt x="418" y="476"/>
                      </a:lnTo>
                      <a:lnTo>
                        <a:pt x="439" y="480"/>
                      </a:lnTo>
                      <a:lnTo>
                        <a:pt x="447" y="480"/>
                      </a:lnTo>
                      <a:lnTo>
                        <a:pt x="459" y="484"/>
                      </a:lnTo>
                      <a:lnTo>
                        <a:pt x="480" y="484"/>
                      </a:lnTo>
                      <a:lnTo>
                        <a:pt x="488" y="489"/>
                      </a:lnTo>
                      <a:lnTo>
                        <a:pt x="496" y="489"/>
                      </a:lnTo>
                      <a:lnTo>
                        <a:pt x="508" y="489"/>
                      </a:lnTo>
                      <a:lnTo>
                        <a:pt x="529" y="489"/>
                      </a:lnTo>
                      <a:lnTo>
                        <a:pt x="537" y="493"/>
                      </a:lnTo>
                      <a:lnTo>
                        <a:pt x="545" y="493"/>
                      </a:lnTo>
                      <a:lnTo>
                        <a:pt x="566" y="493"/>
                      </a:lnTo>
                      <a:lnTo>
                        <a:pt x="578" y="493"/>
                      </a:lnTo>
                      <a:lnTo>
                        <a:pt x="586" y="493"/>
                      </a:lnTo>
                      <a:lnTo>
                        <a:pt x="607" y="489"/>
                      </a:lnTo>
                      <a:lnTo>
                        <a:pt x="615" y="489"/>
                      </a:lnTo>
                      <a:lnTo>
                        <a:pt x="627" y="489"/>
                      </a:lnTo>
                      <a:lnTo>
                        <a:pt x="636" y="489"/>
                      </a:lnTo>
                      <a:lnTo>
                        <a:pt x="656" y="484"/>
                      </a:lnTo>
                      <a:lnTo>
                        <a:pt x="664" y="484"/>
                      </a:lnTo>
                      <a:lnTo>
                        <a:pt x="677" y="484"/>
                      </a:lnTo>
                      <a:lnTo>
                        <a:pt x="693" y="480"/>
                      </a:lnTo>
                      <a:lnTo>
                        <a:pt x="705" y="476"/>
                      </a:lnTo>
                      <a:lnTo>
                        <a:pt x="714" y="476"/>
                      </a:lnTo>
                      <a:lnTo>
                        <a:pt x="734" y="468"/>
                      </a:lnTo>
                      <a:lnTo>
                        <a:pt x="742" y="468"/>
                      </a:lnTo>
                      <a:lnTo>
                        <a:pt x="751" y="464"/>
                      </a:lnTo>
                      <a:lnTo>
                        <a:pt x="763" y="460"/>
                      </a:lnTo>
                      <a:lnTo>
                        <a:pt x="779" y="456"/>
                      </a:lnTo>
                      <a:lnTo>
                        <a:pt x="787" y="452"/>
                      </a:lnTo>
                      <a:lnTo>
                        <a:pt x="787" y="419"/>
                      </a:lnTo>
                      <a:close/>
                    </a:path>
                  </a:pathLst>
                </a:custGeom>
                <a:solidFill>
                  <a:srgbClr val="808000"/>
                </a:solidFill>
                <a:ln w="6350">
                  <a:solidFill>
                    <a:srgbClr val="000000"/>
                  </a:solidFill>
                  <a:prstDash val="solid"/>
                  <a:round/>
                  <a:headEnd/>
                  <a:tailEnd/>
                </a:ln>
              </p:spPr>
              <p:txBody>
                <a:bodyPr/>
                <a:lstStyle/>
                <a:p>
                  <a:endParaRPr lang="en-US"/>
                </a:p>
              </p:txBody>
            </p:sp>
            <p:sp>
              <p:nvSpPr>
                <p:cNvPr id="11511" name="Freeform 251"/>
                <p:cNvSpPr>
                  <a:spLocks/>
                </p:cNvSpPr>
                <p:nvPr/>
              </p:nvSpPr>
              <p:spPr bwMode="auto">
                <a:xfrm>
                  <a:off x="432" y="3583"/>
                  <a:ext cx="765" cy="466"/>
                </a:xfrm>
                <a:custGeom>
                  <a:avLst/>
                  <a:gdLst>
                    <a:gd name="T0" fmla="*/ 555 w 787"/>
                    <a:gd name="T1" fmla="*/ 213 h 497"/>
                    <a:gd name="T2" fmla="*/ 535 w 787"/>
                    <a:gd name="T3" fmla="*/ 217 h 497"/>
                    <a:gd name="T4" fmla="*/ 523 w 787"/>
                    <a:gd name="T5" fmla="*/ 218 h 497"/>
                    <a:gd name="T6" fmla="*/ 501 w 787"/>
                    <a:gd name="T7" fmla="*/ 221 h 497"/>
                    <a:gd name="T8" fmla="*/ 482 w 787"/>
                    <a:gd name="T9" fmla="*/ 225 h 497"/>
                    <a:gd name="T10" fmla="*/ 468 w 787"/>
                    <a:gd name="T11" fmla="*/ 225 h 497"/>
                    <a:gd name="T12" fmla="*/ 445 w 787"/>
                    <a:gd name="T13" fmla="*/ 228 h 497"/>
                    <a:gd name="T14" fmla="*/ 432 w 787"/>
                    <a:gd name="T15" fmla="*/ 228 h 497"/>
                    <a:gd name="T16" fmla="*/ 411 w 787"/>
                    <a:gd name="T17" fmla="*/ 230 h 497"/>
                    <a:gd name="T18" fmla="*/ 389 w 787"/>
                    <a:gd name="T19" fmla="*/ 230 h 497"/>
                    <a:gd name="T20" fmla="*/ 377 w 787"/>
                    <a:gd name="T21" fmla="*/ 228 h 497"/>
                    <a:gd name="T22" fmla="*/ 354 w 787"/>
                    <a:gd name="T23" fmla="*/ 228 h 497"/>
                    <a:gd name="T24" fmla="*/ 342 w 787"/>
                    <a:gd name="T25" fmla="*/ 225 h 497"/>
                    <a:gd name="T26" fmla="*/ 319 w 787"/>
                    <a:gd name="T27" fmla="*/ 223 h 497"/>
                    <a:gd name="T28" fmla="*/ 297 w 787"/>
                    <a:gd name="T29" fmla="*/ 221 h 497"/>
                    <a:gd name="T30" fmla="*/ 287 w 787"/>
                    <a:gd name="T31" fmla="*/ 218 h 497"/>
                    <a:gd name="T32" fmla="*/ 265 w 787"/>
                    <a:gd name="T33" fmla="*/ 216 h 497"/>
                    <a:gd name="T34" fmla="*/ 250 w 787"/>
                    <a:gd name="T35" fmla="*/ 213 h 497"/>
                    <a:gd name="T36" fmla="*/ 233 w 787"/>
                    <a:gd name="T37" fmla="*/ 205 h 497"/>
                    <a:gd name="T38" fmla="*/ 214 w 787"/>
                    <a:gd name="T39" fmla="*/ 203 h 497"/>
                    <a:gd name="T40" fmla="*/ 202 w 787"/>
                    <a:gd name="T41" fmla="*/ 200 h 497"/>
                    <a:gd name="T42" fmla="*/ 184 w 787"/>
                    <a:gd name="T43" fmla="*/ 191 h 497"/>
                    <a:gd name="T44" fmla="*/ 172 w 787"/>
                    <a:gd name="T45" fmla="*/ 188 h 497"/>
                    <a:gd name="T46" fmla="*/ 154 w 787"/>
                    <a:gd name="T47" fmla="*/ 179 h 497"/>
                    <a:gd name="T48" fmla="*/ 137 w 787"/>
                    <a:gd name="T49" fmla="*/ 173 h 497"/>
                    <a:gd name="T50" fmla="*/ 128 w 787"/>
                    <a:gd name="T51" fmla="*/ 167 h 497"/>
                    <a:gd name="T52" fmla="*/ 115 w 787"/>
                    <a:gd name="T53" fmla="*/ 158 h 497"/>
                    <a:gd name="T54" fmla="*/ 102 w 787"/>
                    <a:gd name="T55" fmla="*/ 155 h 497"/>
                    <a:gd name="T56" fmla="*/ 90 w 787"/>
                    <a:gd name="T57" fmla="*/ 145 h 497"/>
                    <a:gd name="T58" fmla="*/ 76 w 787"/>
                    <a:gd name="T59" fmla="*/ 135 h 497"/>
                    <a:gd name="T60" fmla="*/ 68 w 787"/>
                    <a:gd name="T61" fmla="*/ 129 h 497"/>
                    <a:gd name="T62" fmla="*/ 58 w 787"/>
                    <a:gd name="T63" fmla="*/ 118 h 497"/>
                    <a:gd name="T64" fmla="*/ 49 w 787"/>
                    <a:gd name="T65" fmla="*/ 113 h 497"/>
                    <a:gd name="T66" fmla="*/ 43 w 787"/>
                    <a:gd name="T67" fmla="*/ 100 h 497"/>
                    <a:gd name="T68" fmla="*/ 33 w 787"/>
                    <a:gd name="T69" fmla="*/ 89 h 497"/>
                    <a:gd name="T70" fmla="*/ 25 w 787"/>
                    <a:gd name="T71" fmla="*/ 82 h 497"/>
                    <a:gd name="T72" fmla="*/ 17 w 787"/>
                    <a:gd name="T73" fmla="*/ 71 h 497"/>
                    <a:gd name="T74" fmla="*/ 17 w 787"/>
                    <a:gd name="T75" fmla="*/ 63 h 497"/>
                    <a:gd name="T76" fmla="*/ 12 w 787"/>
                    <a:gd name="T77" fmla="*/ 52 h 497"/>
                    <a:gd name="T78" fmla="*/ 8 w 787"/>
                    <a:gd name="T79" fmla="*/ 40 h 497"/>
                    <a:gd name="T80" fmla="*/ 4 w 787"/>
                    <a:gd name="T81" fmla="*/ 33 h 497"/>
                    <a:gd name="T82" fmla="*/ 0 w 787"/>
                    <a:gd name="T83" fmla="*/ 21 h 497"/>
                    <a:gd name="T84" fmla="*/ 402 w 787"/>
                    <a:gd name="T85" fmla="*/ 0 h 49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787"/>
                    <a:gd name="T130" fmla="*/ 0 h 497"/>
                    <a:gd name="T131" fmla="*/ 787 w 787"/>
                    <a:gd name="T132" fmla="*/ 497 h 49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787" h="497">
                      <a:moveTo>
                        <a:pt x="787" y="456"/>
                      </a:moveTo>
                      <a:lnTo>
                        <a:pt x="779" y="460"/>
                      </a:lnTo>
                      <a:lnTo>
                        <a:pt x="763" y="464"/>
                      </a:lnTo>
                      <a:lnTo>
                        <a:pt x="751" y="468"/>
                      </a:lnTo>
                      <a:lnTo>
                        <a:pt x="742" y="472"/>
                      </a:lnTo>
                      <a:lnTo>
                        <a:pt x="734" y="472"/>
                      </a:lnTo>
                      <a:lnTo>
                        <a:pt x="714" y="480"/>
                      </a:lnTo>
                      <a:lnTo>
                        <a:pt x="705" y="480"/>
                      </a:lnTo>
                      <a:lnTo>
                        <a:pt x="693" y="484"/>
                      </a:lnTo>
                      <a:lnTo>
                        <a:pt x="677" y="489"/>
                      </a:lnTo>
                      <a:lnTo>
                        <a:pt x="664" y="489"/>
                      </a:lnTo>
                      <a:lnTo>
                        <a:pt x="656" y="489"/>
                      </a:lnTo>
                      <a:lnTo>
                        <a:pt x="636" y="493"/>
                      </a:lnTo>
                      <a:lnTo>
                        <a:pt x="627" y="493"/>
                      </a:lnTo>
                      <a:lnTo>
                        <a:pt x="615" y="493"/>
                      </a:lnTo>
                      <a:lnTo>
                        <a:pt x="607" y="493"/>
                      </a:lnTo>
                      <a:lnTo>
                        <a:pt x="586" y="497"/>
                      </a:lnTo>
                      <a:lnTo>
                        <a:pt x="578" y="497"/>
                      </a:lnTo>
                      <a:lnTo>
                        <a:pt x="566" y="497"/>
                      </a:lnTo>
                      <a:lnTo>
                        <a:pt x="545" y="497"/>
                      </a:lnTo>
                      <a:lnTo>
                        <a:pt x="537" y="497"/>
                      </a:lnTo>
                      <a:lnTo>
                        <a:pt x="529" y="493"/>
                      </a:lnTo>
                      <a:lnTo>
                        <a:pt x="508" y="493"/>
                      </a:lnTo>
                      <a:lnTo>
                        <a:pt x="496" y="493"/>
                      </a:lnTo>
                      <a:lnTo>
                        <a:pt x="488" y="493"/>
                      </a:lnTo>
                      <a:lnTo>
                        <a:pt x="480" y="489"/>
                      </a:lnTo>
                      <a:lnTo>
                        <a:pt x="459" y="489"/>
                      </a:lnTo>
                      <a:lnTo>
                        <a:pt x="447" y="484"/>
                      </a:lnTo>
                      <a:lnTo>
                        <a:pt x="439" y="484"/>
                      </a:lnTo>
                      <a:lnTo>
                        <a:pt x="418" y="480"/>
                      </a:lnTo>
                      <a:lnTo>
                        <a:pt x="410" y="476"/>
                      </a:lnTo>
                      <a:lnTo>
                        <a:pt x="402" y="472"/>
                      </a:lnTo>
                      <a:lnTo>
                        <a:pt x="381" y="468"/>
                      </a:lnTo>
                      <a:lnTo>
                        <a:pt x="373" y="464"/>
                      </a:lnTo>
                      <a:lnTo>
                        <a:pt x="365" y="464"/>
                      </a:lnTo>
                      <a:lnTo>
                        <a:pt x="352" y="460"/>
                      </a:lnTo>
                      <a:lnTo>
                        <a:pt x="336" y="452"/>
                      </a:lnTo>
                      <a:lnTo>
                        <a:pt x="328" y="448"/>
                      </a:lnTo>
                      <a:lnTo>
                        <a:pt x="320" y="448"/>
                      </a:lnTo>
                      <a:lnTo>
                        <a:pt x="299" y="439"/>
                      </a:lnTo>
                      <a:lnTo>
                        <a:pt x="291" y="435"/>
                      </a:lnTo>
                      <a:lnTo>
                        <a:pt x="283" y="431"/>
                      </a:lnTo>
                      <a:lnTo>
                        <a:pt x="266" y="419"/>
                      </a:lnTo>
                      <a:lnTo>
                        <a:pt x="258" y="415"/>
                      </a:lnTo>
                      <a:lnTo>
                        <a:pt x="250" y="411"/>
                      </a:lnTo>
                      <a:lnTo>
                        <a:pt x="242" y="406"/>
                      </a:lnTo>
                      <a:lnTo>
                        <a:pt x="225" y="394"/>
                      </a:lnTo>
                      <a:lnTo>
                        <a:pt x="217" y="390"/>
                      </a:lnTo>
                      <a:lnTo>
                        <a:pt x="209" y="386"/>
                      </a:lnTo>
                      <a:lnTo>
                        <a:pt x="192" y="374"/>
                      </a:lnTo>
                      <a:lnTo>
                        <a:pt x="188" y="370"/>
                      </a:lnTo>
                      <a:lnTo>
                        <a:pt x="180" y="361"/>
                      </a:lnTo>
                      <a:lnTo>
                        <a:pt x="172" y="357"/>
                      </a:lnTo>
                      <a:lnTo>
                        <a:pt x="160" y="345"/>
                      </a:lnTo>
                      <a:lnTo>
                        <a:pt x="151" y="337"/>
                      </a:lnTo>
                      <a:lnTo>
                        <a:pt x="143" y="333"/>
                      </a:lnTo>
                      <a:lnTo>
                        <a:pt x="131" y="320"/>
                      </a:lnTo>
                      <a:lnTo>
                        <a:pt x="127" y="312"/>
                      </a:lnTo>
                      <a:lnTo>
                        <a:pt x="119" y="304"/>
                      </a:lnTo>
                      <a:lnTo>
                        <a:pt x="106" y="292"/>
                      </a:lnTo>
                      <a:lnTo>
                        <a:pt x="102" y="283"/>
                      </a:lnTo>
                      <a:lnTo>
                        <a:pt x="94" y="279"/>
                      </a:lnTo>
                      <a:lnTo>
                        <a:pt x="90" y="271"/>
                      </a:lnTo>
                      <a:lnTo>
                        <a:pt x="82" y="255"/>
                      </a:lnTo>
                      <a:lnTo>
                        <a:pt x="73" y="250"/>
                      </a:lnTo>
                      <a:lnTo>
                        <a:pt x="69" y="242"/>
                      </a:lnTo>
                      <a:lnTo>
                        <a:pt x="61" y="226"/>
                      </a:lnTo>
                      <a:lnTo>
                        <a:pt x="57" y="218"/>
                      </a:lnTo>
                      <a:lnTo>
                        <a:pt x="53" y="209"/>
                      </a:lnTo>
                      <a:lnTo>
                        <a:pt x="45" y="193"/>
                      </a:lnTo>
                      <a:lnTo>
                        <a:pt x="41" y="185"/>
                      </a:lnTo>
                      <a:lnTo>
                        <a:pt x="37" y="177"/>
                      </a:lnTo>
                      <a:lnTo>
                        <a:pt x="32" y="168"/>
                      </a:lnTo>
                      <a:lnTo>
                        <a:pt x="28" y="152"/>
                      </a:lnTo>
                      <a:lnTo>
                        <a:pt x="24" y="144"/>
                      </a:lnTo>
                      <a:lnTo>
                        <a:pt x="20" y="135"/>
                      </a:lnTo>
                      <a:lnTo>
                        <a:pt x="16" y="119"/>
                      </a:lnTo>
                      <a:lnTo>
                        <a:pt x="12" y="111"/>
                      </a:lnTo>
                      <a:lnTo>
                        <a:pt x="12" y="103"/>
                      </a:lnTo>
                      <a:lnTo>
                        <a:pt x="8" y="86"/>
                      </a:lnTo>
                      <a:lnTo>
                        <a:pt x="4" y="78"/>
                      </a:lnTo>
                      <a:lnTo>
                        <a:pt x="4" y="70"/>
                      </a:lnTo>
                      <a:lnTo>
                        <a:pt x="4" y="62"/>
                      </a:lnTo>
                      <a:lnTo>
                        <a:pt x="0" y="45"/>
                      </a:lnTo>
                      <a:lnTo>
                        <a:pt x="0" y="37"/>
                      </a:lnTo>
                      <a:lnTo>
                        <a:pt x="566" y="0"/>
                      </a:lnTo>
                      <a:lnTo>
                        <a:pt x="787" y="456"/>
                      </a:lnTo>
                      <a:close/>
                    </a:path>
                  </a:pathLst>
                </a:custGeom>
                <a:solidFill>
                  <a:srgbClr val="0000CC"/>
                </a:solidFill>
                <a:ln w="6350">
                  <a:solidFill>
                    <a:srgbClr val="000000"/>
                  </a:solidFill>
                  <a:prstDash val="solid"/>
                  <a:round/>
                  <a:headEnd/>
                  <a:tailEnd/>
                </a:ln>
              </p:spPr>
              <p:txBody>
                <a:bodyPr/>
                <a:lstStyle/>
                <a:p>
                  <a:endParaRPr lang="en-US"/>
                </a:p>
              </p:txBody>
            </p:sp>
          </p:grpSp>
          <p:sp>
            <p:nvSpPr>
              <p:cNvPr id="33" name="Text Box 252"/>
              <p:cNvSpPr txBox="1">
                <a:spLocks noChangeArrowheads="1"/>
              </p:cNvSpPr>
              <p:nvPr/>
            </p:nvSpPr>
            <p:spPr bwMode="auto">
              <a:xfrm>
                <a:off x="1053" y="3456"/>
                <a:ext cx="430" cy="330"/>
              </a:xfrm>
              <a:prstGeom prst="rect">
                <a:avLst/>
              </a:prstGeom>
              <a:noFill/>
              <a:ln w="9525">
                <a:noFill/>
                <a:miter lim="800000"/>
                <a:headEnd/>
                <a:tailEnd/>
              </a:ln>
              <a:effectLst/>
            </p:spPr>
            <p:txBody>
              <a:bodyPr wrap="none">
                <a:spAutoFit/>
              </a:bodyPr>
              <a:lstStyle/>
              <a:p>
                <a:pPr algn="r">
                  <a:defRPr/>
                </a:pPr>
                <a:r>
                  <a:rPr lang="en-US" sz="1400" b="1" dirty="0">
                    <a:solidFill>
                      <a:schemeClr val="bg1"/>
                    </a:solidFill>
                    <a:effectLst>
                      <a:outerShdw blurRad="38100" dist="38100" dir="2700000" algn="tl">
                        <a:srgbClr val="C0C0C0"/>
                      </a:outerShdw>
                    </a:effectLst>
                    <a:latin typeface="Arial Narrow" pitchFamily="34" charset="0"/>
                  </a:rPr>
                  <a:t>Energy</a:t>
                </a:r>
              </a:p>
              <a:p>
                <a:pPr algn="r">
                  <a:defRPr/>
                </a:pPr>
                <a:r>
                  <a:rPr lang="en-US" sz="1400" b="1" dirty="0">
                    <a:solidFill>
                      <a:schemeClr val="bg1"/>
                    </a:solidFill>
                    <a:effectLst>
                      <a:outerShdw blurRad="38100" dist="38100" dir="2700000" algn="tl">
                        <a:srgbClr val="C0C0C0"/>
                      </a:outerShdw>
                    </a:effectLst>
                    <a:latin typeface="Arial Narrow" pitchFamily="34" charset="0"/>
                  </a:rPr>
                  <a:t>Supply</a:t>
                </a:r>
              </a:p>
            </p:txBody>
          </p:sp>
          <p:sp>
            <p:nvSpPr>
              <p:cNvPr id="34" name="Text Box 253"/>
              <p:cNvSpPr txBox="1">
                <a:spLocks noChangeArrowheads="1"/>
              </p:cNvSpPr>
              <p:nvPr/>
            </p:nvSpPr>
            <p:spPr bwMode="auto">
              <a:xfrm>
                <a:off x="-35" y="3153"/>
                <a:ext cx="556" cy="330"/>
              </a:xfrm>
              <a:prstGeom prst="rect">
                <a:avLst/>
              </a:prstGeom>
              <a:noFill/>
              <a:ln w="9525">
                <a:noFill/>
                <a:miter lim="800000"/>
                <a:headEnd/>
                <a:tailEnd/>
              </a:ln>
              <a:effectLst/>
            </p:spPr>
            <p:txBody>
              <a:bodyPr wrap="none">
                <a:spAutoFit/>
              </a:bodyPr>
              <a:lstStyle/>
              <a:p>
                <a:pPr algn="r">
                  <a:defRPr/>
                </a:pPr>
                <a:r>
                  <a:rPr lang="en-US" sz="1400" b="1" dirty="0">
                    <a:effectLst>
                      <a:outerShdw blurRad="38100" dist="38100" dir="2700000" algn="tl">
                        <a:srgbClr val="C0C0C0"/>
                      </a:outerShdw>
                    </a:effectLst>
                    <a:latin typeface="Arial Narrow" pitchFamily="34" charset="0"/>
                  </a:rPr>
                  <a:t>Energy</a:t>
                </a:r>
              </a:p>
              <a:p>
                <a:pPr algn="r">
                  <a:defRPr/>
                </a:pPr>
                <a:r>
                  <a:rPr lang="en-US" sz="1400" b="1" dirty="0">
                    <a:effectLst>
                      <a:outerShdw blurRad="38100" dist="38100" dir="2700000" algn="tl">
                        <a:srgbClr val="C0C0C0"/>
                      </a:outerShdw>
                    </a:effectLst>
                    <a:latin typeface="Arial Narrow" pitchFamily="34" charset="0"/>
                  </a:rPr>
                  <a:t>Efficiency</a:t>
                </a:r>
              </a:p>
            </p:txBody>
          </p:sp>
          <p:sp>
            <p:nvSpPr>
              <p:cNvPr id="35" name="Text Box 254"/>
              <p:cNvSpPr txBox="1">
                <a:spLocks noChangeArrowheads="1"/>
              </p:cNvSpPr>
              <p:nvPr/>
            </p:nvSpPr>
            <p:spPr bwMode="auto">
              <a:xfrm>
                <a:off x="398" y="2961"/>
                <a:ext cx="802" cy="194"/>
              </a:xfrm>
              <a:prstGeom prst="rect">
                <a:avLst/>
              </a:prstGeom>
              <a:noFill/>
              <a:ln w="9525">
                <a:noFill/>
                <a:miter lim="800000"/>
                <a:headEnd/>
                <a:tailEnd/>
              </a:ln>
              <a:effectLst/>
            </p:spPr>
            <p:txBody>
              <a:bodyPr wrap="none">
                <a:spAutoFit/>
              </a:bodyPr>
              <a:lstStyle/>
              <a:p>
                <a:pPr algn="r">
                  <a:defRPr/>
                </a:pPr>
                <a:r>
                  <a:rPr lang="en-US" sz="1400" b="1" dirty="0">
                    <a:effectLst>
                      <a:outerShdw blurRad="38100" dist="38100" dir="2700000" algn="tl">
                        <a:srgbClr val="C0C0C0"/>
                      </a:outerShdw>
                    </a:effectLst>
                    <a:latin typeface="Arial Narrow" pitchFamily="34" charset="0"/>
                  </a:rPr>
                  <a:t>Energy Storage</a:t>
                </a:r>
              </a:p>
            </p:txBody>
          </p:sp>
          <p:sp>
            <p:nvSpPr>
              <p:cNvPr id="36" name="Text Box 255"/>
              <p:cNvSpPr txBox="1">
                <a:spLocks noChangeArrowheads="1"/>
              </p:cNvSpPr>
              <p:nvPr/>
            </p:nvSpPr>
            <p:spPr bwMode="auto">
              <a:xfrm>
                <a:off x="542" y="3760"/>
                <a:ext cx="640" cy="291"/>
              </a:xfrm>
              <a:prstGeom prst="rect">
                <a:avLst/>
              </a:prstGeom>
              <a:noFill/>
              <a:ln w="9525">
                <a:noFill/>
                <a:miter lim="800000"/>
                <a:headEnd/>
                <a:tailEnd/>
              </a:ln>
              <a:effectLst/>
            </p:spPr>
            <p:txBody>
              <a:bodyPr wrap="none">
                <a:spAutoFit/>
              </a:bodyPr>
              <a:lstStyle/>
              <a:p>
                <a:pPr>
                  <a:defRPr/>
                </a:pPr>
                <a:r>
                  <a:rPr lang="en-US" sz="1200" b="1" dirty="0">
                    <a:solidFill>
                      <a:schemeClr val="bg1"/>
                    </a:solidFill>
                    <a:effectLst>
                      <a:outerShdw blurRad="38100" dist="38100" dir="2700000" algn="tl">
                        <a:srgbClr val="C0C0C0"/>
                      </a:outerShdw>
                    </a:effectLst>
                    <a:latin typeface="Arial Narrow" pitchFamily="34" charset="0"/>
                  </a:rPr>
                  <a:t>Crosscutting </a:t>
                </a:r>
              </a:p>
              <a:p>
                <a:pPr>
                  <a:defRPr/>
                </a:pPr>
                <a:r>
                  <a:rPr lang="en-US" sz="1200" b="1" dirty="0">
                    <a:solidFill>
                      <a:schemeClr val="bg1"/>
                    </a:solidFill>
                    <a:effectLst>
                      <a:outerShdw blurRad="38100" dist="38100" dir="2700000" algn="tl">
                        <a:srgbClr val="C0C0C0"/>
                      </a:outerShdw>
                    </a:effectLst>
                    <a:latin typeface="Arial Narrow" pitchFamily="34" charset="0"/>
                  </a:rPr>
                  <a:t>        Sciences</a:t>
                </a:r>
              </a:p>
            </p:txBody>
          </p:sp>
          <p:sp>
            <p:nvSpPr>
              <p:cNvPr id="37" name="Text Box 256"/>
              <p:cNvSpPr txBox="1">
                <a:spLocks noChangeArrowheads="1"/>
              </p:cNvSpPr>
              <p:nvPr/>
            </p:nvSpPr>
            <p:spPr bwMode="auto">
              <a:xfrm>
                <a:off x="1082" y="3263"/>
                <a:ext cx="250" cy="233"/>
              </a:xfrm>
              <a:prstGeom prst="rect">
                <a:avLst/>
              </a:prstGeom>
              <a:noFill/>
              <a:ln w="9525">
                <a:noFill/>
                <a:miter lim="800000"/>
                <a:headEnd/>
                <a:tailEnd/>
              </a:ln>
              <a:effectLst/>
            </p:spPr>
            <p:txBody>
              <a:bodyPr wrap="none">
                <a:spAutoFit/>
              </a:bodyPr>
              <a:lstStyle/>
              <a:p>
                <a:pPr algn="r">
                  <a:defRPr/>
                </a:pPr>
                <a:r>
                  <a:rPr lang="en-US" b="1" dirty="0">
                    <a:solidFill>
                      <a:schemeClr val="bg1"/>
                    </a:solidFill>
                    <a:effectLst>
                      <a:outerShdw blurRad="38100" dist="38100" dir="2700000" algn="tl">
                        <a:srgbClr val="C0C0C0"/>
                      </a:outerShdw>
                    </a:effectLst>
                    <a:latin typeface="Arial Narrow" pitchFamily="34" charset="0"/>
                  </a:rPr>
                  <a:t>20</a:t>
                </a:r>
              </a:p>
            </p:txBody>
          </p:sp>
          <p:sp>
            <p:nvSpPr>
              <p:cNvPr id="38" name="Text Box 257"/>
              <p:cNvSpPr txBox="1">
                <a:spLocks noChangeArrowheads="1"/>
              </p:cNvSpPr>
              <p:nvPr/>
            </p:nvSpPr>
            <p:spPr bwMode="auto">
              <a:xfrm>
                <a:off x="662" y="3601"/>
                <a:ext cx="250" cy="233"/>
              </a:xfrm>
              <a:prstGeom prst="rect">
                <a:avLst/>
              </a:prstGeom>
              <a:noFill/>
              <a:ln w="9525">
                <a:noFill/>
                <a:miter lim="800000"/>
                <a:headEnd/>
                <a:tailEnd/>
              </a:ln>
              <a:effectLst/>
            </p:spPr>
            <p:txBody>
              <a:bodyPr wrap="none">
                <a:spAutoFit/>
              </a:bodyPr>
              <a:lstStyle/>
              <a:p>
                <a:pPr algn="r">
                  <a:defRPr/>
                </a:pPr>
                <a:r>
                  <a:rPr lang="en-US" b="1" dirty="0">
                    <a:solidFill>
                      <a:schemeClr val="bg1"/>
                    </a:solidFill>
                    <a:effectLst>
                      <a:outerShdw blurRad="38100" dist="38100" dir="2700000" algn="tl">
                        <a:srgbClr val="C0C0C0"/>
                      </a:outerShdw>
                    </a:effectLst>
                    <a:latin typeface="Arial Narrow" pitchFamily="34" charset="0"/>
                  </a:rPr>
                  <a:t>14</a:t>
                </a:r>
              </a:p>
            </p:txBody>
          </p:sp>
          <p:sp>
            <p:nvSpPr>
              <p:cNvPr id="39" name="Text Box 258"/>
              <p:cNvSpPr txBox="1">
                <a:spLocks noChangeArrowheads="1"/>
              </p:cNvSpPr>
              <p:nvPr/>
            </p:nvSpPr>
            <p:spPr bwMode="auto">
              <a:xfrm>
                <a:off x="515" y="3343"/>
                <a:ext cx="183" cy="233"/>
              </a:xfrm>
              <a:prstGeom prst="rect">
                <a:avLst/>
              </a:prstGeom>
              <a:noFill/>
              <a:ln w="9525">
                <a:noFill/>
                <a:miter lim="800000"/>
                <a:headEnd/>
                <a:tailEnd/>
              </a:ln>
              <a:effectLst/>
            </p:spPr>
            <p:txBody>
              <a:bodyPr wrap="none">
                <a:spAutoFit/>
              </a:bodyPr>
              <a:lstStyle/>
              <a:p>
                <a:pPr algn="r">
                  <a:defRPr/>
                </a:pPr>
                <a:r>
                  <a:rPr lang="en-US" b="1">
                    <a:effectLst>
                      <a:outerShdw blurRad="38100" dist="38100" dir="2700000" algn="tl">
                        <a:srgbClr val="C0C0C0"/>
                      </a:outerShdw>
                    </a:effectLst>
                    <a:latin typeface="Arial Narrow" pitchFamily="34" charset="0"/>
                  </a:rPr>
                  <a:t>6</a:t>
                </a:r>
              </a:p>
            </p:txBody>
          </p:sp>
          <p:sp>
            <p:nvSpPr>
              <p:cNvPr id="40" name="Text Box 259"/>
              <p:cNvSpPr txBox="1">
                <a:spLocks noChangeArrowheads="1"/>
              </p:cNvSpPr>
              <p:nvPr/>
            </p:nvSpPr>
            <p:spPr bwMode="auto">
              <a:xfrm>
                <a:off x="763" y="3183"/>
                <a:ext cx="183" cy="233"/>
              </a:xfrm>
              <a:prstGeom prst="rect">
                <a:avLst/>
              </a:prstGeom>
              <a:noFill/>
              <a:ln w="9525">
                <a:noFill/>
                <a:miter lim="800000"/>
                <a:headEnd/>
                <a:tailEnd/>
              </a:ln>
              <a:effectLst/>
            </p:spPr>
            <p:txBody>
              <a:bodyPr wrap="none">
                <a:spAutoFit/>
              </a:bodyPr>
              <a:lstStyle/>
              <a:p>
                <a:pPr algn="r">
                  <a:defRPr/>
                </a:pPr>
                <a:r>
                  <a:rPr lang="en-US" b="1">
                    <a:effectLst>
                      <a:outerShdw blurRad="38100" dist="38100" dir="2700000" algn="tl">
                        <a:srgbClr val="C0C0C0"/>
                      </a:outerShdw>
                    </a:effectLst>
                    <a:latin typeface="Arial Narrow" pitchFamily="34" charset="0"/>
                  </a:rPr>
                  <a:t>6</a:t>
                </a:r>
              </a:p>
            </p:txBody>
          </p:sp>
        </p:grpSp>
        <p:sp>
          <p:nvSpPr>
            <p:cNvPr id="11492" name="Text Box 260"/>
            <p:cNvSpPr txBox="1">
              <a:spLocks noChangeArrowheads="1"/>
            </p:cNvSpPr>
            <p:nvPr/>
          </p:nvSpPr>
          <p:spPr bwMode="auto">
            <a:xfrm>
              <a:off x="226" y="4078"/>
              <a:ext cx="1262" cy="198"/>
            </a:xfrm>
            <a:prstGeom prst="rect">
              <a:avLst/>
            </a:prstGeom>
            <a:noFill/>
            <a:ln w="9525">
              <a:noFill/>
              <a:miter lim="800000"/>
              <a:headEnd/>
              <a:tailEnd/>
            </a:ln>
          </p:spPr>
          <p:txBody>
            <a:bodyPr wrap="none">
              <a:spAutoFit/>
            </a:bodyPr>
            <a:lstStyle/>
            <a:p>
              <a:pPr algn="r">
                <a:lnSpc>
                  <a:spcPct val="80000"/>
                </a:lnSpc>
                <a:spcBef>
                  <a:spcPct val="20000"/>
                </a:spcBef>
              </a:pPr>
              <a:r>
                <a:rPr lang="en-US" b="1" u="sng">
                  <a:solidFill>
                    <a:schemeClr val="bg1"/>
                  </a:solidFill>
                  <a:latin typeface="Arial Narrow" pitchFamily="34" charset="0"/>
                </a:rPr>
                <a:t>By Topical Category</a:t>
              </a:r>
            </a:p>
          </p:txBody>
        </p:sp>
      </p:grpSp>
      <p:grpSp>
        <p:nvGrpSpPr>
          <p:cNvPr id="267" name="Group 266"/>
          <p:cNvGrpSpPr/>
          <p:nvPr/>
        </p:nvGrpSpPr>
        <p:grpSpPr>
          <a:xfrm>
            <a:off x="909638" y="1179515"/>
            <a:ext cx="7205664" cy="288925"/>
            <a:chOff x="1493838" y="1217615"/>
            <a:chExt cx="7205664" cy="288925"/>
          </a:xfrm>
        </p:grpSpPr>
        <p:sp>
          <p:nvSpPr>
            <p:cNvPr id="52" name="Text Box 263"/>
            <p:cNvSpPr txBox="1">
              <a:spLocks noChangeArrowheads="1"/>
            </p:cNvSpPr>
            <p:nvPr/>
          </p:nvSpPr>
          <p:spPr bwMode="auto">
            <a:xfrm>
              <a:off x="1493838" y="1217615"/>
              <a:ext cx="7205664" cy="288925"/>
            </a:xfrm>
            <a:prstGeom prst="rect">
              <a:avLst/>
            </a:prstGeom>
            <a:noFill/>
            <a:ln w="9525">
              <a:noFill/>
              <a:miter lim="800000"/>
              <a:headEnd/>
              <a:tailEnd/>
            </a:ln>
            <a:effectLst/>
          </p:spPr>
          <p:txBody>
            <a:bodyPr wrap="none">
              <a:spAutoFit/>
            </a:bodyPr>
            <a:lstStyle/>
            <a:p>
              <a:pPr>
                <a:lnSpc>
                  <a:spcPct val="80000"/>
                </a:lnSpc>
                <a:defRPr/>
              </a:pPr>
              <a:r>
                <a:rPr lang="en-US" sz="1600" b="1" dirty="0">
                  <a:solidFill>
                    <a:schemeClr val="bg1"/>
                  </a:solidFill>
                  <a:latin typeface="Arial" pitchFamily="34" charset="0"/>
                  <a:cs typeface="Arial" pitchFamily="34" charset="0"/>
                </a:rPr>
                <a:t>Energy</a:t>
              </a:r>
              <a:r>
                <a:rPr lang="en-US" sz="1600" b="1" dirty="0">
                  <a:solidFill>
                    <a:srgbClr val="FFFF00"/>
                  </a:solidFill>
                  <a:latin typeface="Arial" pitchFamily="34" charset="0"/>
                  <a:cs typeface="Arial" pitchFamily="34" charset="0"/>
                </a:rPr>
                <a:t> </a:t>
              </a:r>
              <a:r>
                <a:rPr lang="en-US" sz="1600" b="1" dirty="0">
                  <a:solidFill>
                    <a:schemeClr val="bg1"/>
                  </a:solidFill>
                  <a:latin typeface="Arial" pitchFamily="34" charset="0"/>
                  <a:cs typeface="Arial" pitchFamily="34" charset="0"/>
                </a:rPr>
                <a:t>Frontier</a:t>
              </a:r>
              <a:r>
                <a:rPr lang="en-US" sz="1600" b="1" dirty="0">
                  <a:solidFill>
                    <a:srgbClr val="FFFF00"/>
                  </a:solidFill>
                  <a:latin typeface="Arial" pitchFamily="34" charset="0"/>
                  <a:cs typeface="Arial" pitchFamily="34" charset="0"/>
                </a:rPr>
                <a:t> </a:t>
              </a:r>
              <a:r>
                <a:rPr lang="en-US" sz="1600" b="1" dirty="0">
                  <a:solidFill>
                    <a:schemeClr val="bg1"/>
                  </a:solidFill>
                  <a:latin typeface="Arial" pitchFamily="34" charset="0"/>
                  <a:cs typeface="Arial" pitchFamily="34" charset="0"/>
                </a:rPr>
                <a:t>Research</a:t>
              </a:r>
              <a:r>
                <a:rPr lang="en-US" sz="1600" b="1" dirty="0">
                  <a:solidFill>
                    <a:srgbClr val="FFFF00"/>
                  </a:solidFill>
                  <a:latin typeface="Arial" pitchFamily="34" charset="0"/>
                  <a:cs typeface="Arial" pitchFamily="34" charset="0"/>
                </a:rPr>
                <a:t> </a:t>
              </a:r>
              <a:r>
                <a:rPr lang="en-US" sz="1600" b="1" dirty="0">
                  <a:solidFill>
                    <a:schemeClr val="bg1"/>
                  </a:solidFill>
                  <a:latin typeface="Arial" pitchFamily="34" charset="0"/>
                  <a:cs typeface="Arial" pitchFamily="34" charset="0"/>
                </a:rPr>
                <a:t>Center</a:t>
              </a:r>
              <a:r>
                <a:rPr lang="en-US" sz="1600" b="1" dirty="0">
                  <a:solidFill>
                    <a:srgbClr val="FFFF00"/>
                  </a:solidFill>
                  <a:latin typeface="Arial" pitchFamily="34" charset="0"/>
                  <a:cs typeface="Arial" pitchFamily="34" charset="0"/>
                </a:rPr>
                <a:t> </a:t>
              </a:r>
              <a:r>
                <a:rPr lang="en-US" sz="1600" b="1" dirty="0">
                  <a:solidFill>
                    <a:schemeClr val="bg1"/>
                  </a:solidFill>
                  <a:latin typeface="Arial" pitchFamily="34" charset="0"/>
                  <a:cs typeface="Arial" pitchFamily="34" charset="0"/>
                </a:rPr>
                <a:t>Locations</a:t>
              </a:r>
              <a:r>
                <a:rPr lang="en-US" sz="1600" b="1" dirty="0">
                  <a:solidFill>
                    <a:srgbClr val="FFFF00"/>
                  </a:solidFill>
                  <a:latin typeface="Arial" pitchFamily="34" charset="0"/>
                  <a:cs typeface="Arial" pitchFamily="34" charset="0"/>
                </a:rPr>
                <a:t> </a:t>
              </a:r>
              <a:r>
                <a:rPr lang="en-US" sz="1600" b="1" dirty="0">
                  <a:solidFill>
                    <a:schemeClr val="bg1"/>
                  </a:solidFill>
                  <a:latin typeface="Arial" pitchFamily="34" charset="0"/>
                  <a:cs typeface="Arial" pitchFamily="34" charset="0"/>
                </a:rPr>
                <a:t> (      Leads</a:t>
              </a:r>
              <a:r>
                <a:rPr lang="en-US" sz="1600" b="1" dirty="0">
                  <a:solidFill>
                    <a:srgbClr val="FFFF00"/>
                  </a:solidFill>
                  <a:latin typeface="Arial" pitchFamily="34" charset="0"/>
                  <a:cs typeface="Arial" pitchFamily="34" charset="0"/>
                </a:rPr>
                <a:t>;    </a:t>
              </a:r>
              <a:r>
                <a:rPr lang="en-US" sz="1600" b="1" dirty="0">
                  <a:solidFill>
                    <a:schemeClr val="bg1"/>
                  </a:solidFill>
                  <a:latin typeface="Arial" pitchFamily="34" charset="0"/>
                  <a:cs typeface="Arial" pitchFamily="34" charset="0"/>
                </a:rPr>
                <a:t>Participants)</a:t>
              </a:r>
              <a:r>
                <a:rPr lang="en-US" sz="1600" b="1" dirty="0">
                  <a:solidFill>
                    <a:srgbClr val="FFFF00"/>
                  </a:solidFill>
                  <a:effectLst>
                    <a:outerShdw blurRad="38100" dist="38100" dir="2700000" algn="tl">
                      <a:srgbClr val="C0C0C0"/>
                    </a:outerShdw>
                  </a:effectLst>
                  <a:latin typeface="Arial" pitchFamily="34" charset="0"/>
                  <a:cs typeface="Arial" pitchFamily="34" charset="0"/>
                </a:rPr>
                <a:t>  </a:t>
              </a:r>
            </a:p>
          </p:txBody>
        </p:sp>
        <p:sp>
          <p:nvSpPr>
            <p:cNvPr id="53" name="AutoShape 264"/>
            <p:cNvSpPr>
              <a:spLocks noChangeAspect="1" noChangeArrowheads="1"/>
            </p:cNvSpPr>
            <p:nvPr/>
          </p:nvSpPr>
          <p:spPr bwMode="auto">
            <a:xfrm>
              <a:off x="6019801" y="1235078"/>
              <a:ext cx="187325" cy="184150"/>
            </a:xfrm>
            <a:prstGeom prst="star5">
              <a:avLst/>
            </a:prstGeom>
            <a:solidFill>
              <a:srgbClr val="660033"/>
            </a:solidFill>
            <a:ln w="12700">
              <a:solidFill>
                <a:srgbClr val="660066"/>
              </a:solidFill>
              <a:miter lim="800000"/>
              <a:headEnd/>
              <a:tailEnd/>
            </a:ln>
            <a:effectLst>
              <a:outerShdw dist="35921" dir="2700000" algn="ctr" rotWithShape="0">
                <a:schemeClr val="bg2"/>
              </a:outerShdw>
            </a:effectLst>
          </p:spPr>
          <p:txBody>
            <a:bodyPr wrap="none" lIns="82058" tIns="41029" rIns="82058" bIns="41029" anchor="ctr"/>
            <a:lstStyle/>
            <a:p>
              <a:pPr algn="ctr">
                <a:defRPr/>
              </a:pPr>
              <a:endParaRPr lang="en-US" sz="2400" b="1" i="1" dirty="0">
                <a:solidFill>
                  <a:srgbClr val="800080"/>
                </a:solidFill>
                <a:effectLst>
                  <a:outerShdw blurRad="38100" dist="38100" dir="2700000" algn="tl">
                    <a:srgbClr val="000000"/>
                  </a:outerShdw>
                </a:effectLst>
                <a:latin typeface="Arial" pitchFamily="34" charset="0"/>
                <a:cs typeface="Arial" pitchFamily="34" charset="0"/>
              </a:endParaRPr>
            </a:p>
          </p:txBody>
        </p:sp>
        <p:sp>
          <p:nvSpPr>
            <p:cNvPr id="11490" name="AutoShape 265"/>
            <p:cNvSpPr>
              <a:spLocks noChangeArrowheads="1"/>
            </p:cNvSpPr>
            <p:nvPr/>
          </p:nvSpPr>
          <p:spPr bwMode="auto">
            <a:xfrm>
              <a:off x="7045326" y="1304928"/>
              <a:ext cx="76200" cy="76200"/>
            </a:xfrm>
            <a:prstGeom prst="flowChartConnector">
              <a:avLst/>
            </a:prstGeom>
            <a:solidFill>
              <a:srgbClr val="FF0000"/>
            </a:solidFill>
            <a:ln w="9525">
              <a:noFill/>
              <a:round/>
              <a:headEnd/>
              <a:tailEnd/>
            </a:ln>
          </p:spPr>
          <p:txBody>
            <a:bodyPr wrap="none" anchor="ctr"/>
            <a:lstStyle/>
            <a:p>
              <a:endParaRPr lang="en-US" sz="1600" b="1">
                <a:latin typeface="Arial" pitchFamily="34" charset="0"/>
                <a:cs typeface="Arial" pitchFamily="34" charset="0"/>
              </a:endParaRPr>
            </a:p>
          </p:txBody>
        </p:sp>
      </p:grpSp>
      <p:grpSp>
        <p:nvGrpSpPr>
          <p:cNvPr id="10" name="Group 268"/>
          <p:cNvGrpSpPr>
            <a:grpSpLocks/>
          </p:cNvGrpSpPr>
          <p:nvPr/>
        </p:nvGrpSpPr>
        <p:grpSpPr bwMode="auto">
          <a:xfrm>
            <a:off x="488950" y="1633538"/>
            <a:ext cx="8153400" cy="4343400"/>
            <a:chOff x="308" y="1046"/>
            <a:chExt cx="5136" cy="2736"/>
          </a:xfrm>
        </p:grpSpPr>
        <p:grpSp>
          <p:nvGrpSpPr>
            <p:cNvPr id="11" name="Group 267"/>
            <p:cNvGrpSpPr>
              <a:grpSpLocks/>
            </p:cNvGrpSpPr>
            <p:nvPr/>
          </p:nvGrpSpPr>
          <p:grpSpPr bwMode="auto">
            <a:xfrm>
              <a:off x="308" y="1046"/>
              <a:ext cx="5136" cy="2736"/>
              <a:chOff x="308" y="1046"/>
              <a:chExt cx="5136" cy="2736"/>
            </a:xfrm>
          </p:grpSpPr>
          <p:sp>
            <p:nvSpPr>
              <p:cNvPr id="11279" name="Freeform 4"/>
              <p:cNvSpPr>
                <a:spLocks/>
              </p:cNvSpPr>
              <p:nvPr/>
            </p:nvSpPr>
            <p:spPr bwMode="auto">
              <a:xfrm>
                <a:off x="311" y="1158"/>
                <a:ext cx="46" cy="320"/>
              </a:xfrm>
              <a:custGeom>
                <a:avLst/>
                <a:gdLst>
                  <a:gd name="T0" fmla="*/ 0 w 38"/>
                  <a:gd name="T1" fmla="*/ 0 h 304"/>
                  <a:gd name="T2" fmla="*/ 363 w 38"/>
                  <a:gd name="T3" fmla="*/ 344 h 304"/>
                  <a:gd name="T4" fmla="*/ 243 w 38"/>
                  <a:gd name="T5" fmla="*/ 563 h 304"/>
                  <a:gd name="T6" fmla="*/ 0 w 38"/>
                  <a:gd name="T7" fmla="*/ 339 h 304"/>
                  <a:gd name="T8" fmla="*/ 0 w 38"/>
                  <a:gd name="T9" fmla="*/ 0 h 304"/>
                  <a:gd name="T10" fmla="*/ 0 60000 65536"/>
                  <a:gd name="T11" fmla="*/ 0 60000 65536"/>
                  <a:gd name="T12" fmla="*/ 0 60000 65536"/>
                  <a:gd name="T13" fmla="*/ 0 60000 65536"/>
                  <a:gd name="T14" fmla="*/ 0 60000 65536"/>
                  <a:gd name="T15" fmla="*/ 0 w 38"/>
                  <a:gd name="T16" fmla="*/ 0 h 304"/>
                  <a:gd name="T17" fmla="*/ 38 w 38"/>
                  <a:gd name="T18" fmla="*/ 304 h 304"/>
                </a:gdLst>
                <a:ahLst/>
                <a:cxnLst>
                  <a:cxn ang="T10">
                    <a:pos x="T0" y="T1"/>
                  </a:cxn>
                  <a:cxn ang="T11">
                    <a:pos x="T2" y="T3"/>
                  </a:cxn>
                  <a:cxn ang="T12">
                    <a:pos x="T4" y="T5"/>
                  </a:cxn>
                  <a:cxn ang="T13">
                    <a:pos x="T6" y="T7"/>
                  </a:cxn>
                  <a:cxn ang="T14">
                    <a:pos x="T8" y="T9"/>
                  </a:cxn>
                </a:cxnLst>
                <a:rect l="T15" t="T16" r="T17" b="T18"/>
                <a:pathLst>
                  <a:path w="38" h="304">
                    <a:moveTo>
                      <a:pt x="0" y="0"/>
                    </a:moveTo>
                    <a:lnTo>
                      <a:pt x="37" y="186"/>
                    </a:lnTo>
                    <a:lnTo>
                      <a:pt x="25" y="303"/>
                    </a:lnTo>
                    <a:lnTo>
                      <a:pt x="0" y="183"/>
                    </a:lnTo>
                    <a:lnTo>
                      <a:pt x="0" y="0"/>
                    </a:lnTo>
                  </a:path>
                </a:pathLst>
              </a:custGeom>
              <a:solidFill>
                <a:srgbClr val="474747"/>
              </a:solidFill>
              <a:ln w="12700" cap="rnd" cmpd="sng">
                <a:solidFill>
                  <a:srgbClr val="000000"/>
                </a:solidFill>
                <a:prstDash val="solid"/>
                <a:round/>
                <a:headEnd type="none" w="med" len="med"/>
                <a:tailEnd type="none" w="med" len="med"/>
              </a:ln>
            </p:spPr>
            <p:txBody>
              <a:bodyPr/>
              <a:lstStyle/>
              <a:p>
                <a:endParaRPr lang="en-US"/>
              </a:p>
            </p:txBody>
          </p:sp>
          <p:sp>
            <p:nvSpPr>
              <p:cNvPr id="11280" name="Freeform 5"/>
              <p:cNvSpPr>
                <a:spLocks/>
              </p:cNvSpPr>
              <p:nvPr/>
            </p:nvSpPr>
            <p:spPr bwMode="auto">
              <a:xfrm>
                <a:off x="308" y="1046"/>
                <a:ext cx="644" cy="373"/>
              </a:xfrm>
              <a:custGeom>
                <a:avLst/>
                <a:gdLst>
                  <a:gd name="T0" fmla="*/ 1304 w 527"/>
                  <a:gd name="T1" fmla="*/ 0 h 355"/>
                  <a:gd name="T2" fmla="*/ 1509 w 527"/>
                  <a:gd name="T3" fmla="*/ 190 h 355"/>
                  <a:gd name="T4" fmla="*/ 1397 w 527"/>
                  <a:gd name="T5" fmla="*/ 232 h 355"/>
                  <a:gd name="T6" fmla="*/ 0 w 527"/>
                  <a:gd name="T7" fmla="*/ 193 h 355"/>
                  <a:gd name="T8" fmla="*/ 444 w 527"/>
                  <a:gd name="T9" fmla="*/ 530 h 355"/>
                  <a:gd name="T10" fmla="*/ 1096 w 527"/>
                  <a:gd name="T11" fmla="*/ 539 h 355"/>
                  <a:gd name="T12" fmla="*/ 1232 w 527"/>
                  <a:gd name="T13" fmla="*/ 641 h 355"/>
                  <a:gd name="T14" fmla="*/ 3888 w 527"/>
                  <a:gd name="T15" fmla="*/ 550 h 355"/>
                  <a:gd name="T16" fmla="*/ 5839 w 527"/>
                  <a:gd name="T17" fmla="*/ 550 h 355"/>
                  <a:gd name="T18" fmla="*/ 5839 w 527"/>
                  <a:gd name="T19" fmla="*/ 2 h 355"/>
                  <a:gd name="T20" fmla="*/ 1304 w 527"/>
                  <a:gd name="T21" fmla="*/ 0 h 35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27"/>
                  <a:gd name="T34" fmla="*/ 0 h 355"/>
                  <a:gd name="T35" fmla="*/ 527 w 527"/>
                  <a:gd name="T36" fmla="*/ 355 h 35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27" h="355">
                    <a:moveTo>
                      <a:pt x="117" y="0"/>
                    </a:moveTo>
                    <a:lnTo>
                      <a:pt x="137" y="105"/>
                    </a:lnTo>
                    <a:lnTo>
                      <a:pt x="126" y="128"/>
                    </a:lnTo>
                    <a:lnTo>
                      <a:pt x="0" y="107"/>
                    </a:lnTo>
                    <a:lnTo>
                      <a:pt x="40" y="293"/>
                    </a:lnTo>
                    <a:lnTo>
                      <a:pt x="99" y="298"/>
                    </a:lnTo>
                    <a:lnTo>
                      <a:pt x="111" y="354"/>
                    </a:lnTo>
                    <a:lnTo>
                      <a:pt x="351" y="303"/>
                    </a:lnTo>
                    <a:lnTo>
                      <a:pt x="526" y="303"/>
                    </a:lnTo>
                    <a:lnTo>
                      <a:pt x="526" y="2"/>
                    </a:lnTo>
                    <a:lnTo>
                      <a:pt x="117" y="0"/>
                    </a:lnTo>
                  </a:path>
                </a:pathLst>
              </a:custGeom>
              <a:solidFill>
                <a:srgbClr val="FFFF99"/>
              </a:solidFill>
              <a:ln w="12700" cap="rnd" cmpd="sng">
                <a:solidFill>
                  <a:srgbClr val="000000"/>
                </a:solidFill>
                <a:prstDash val="solid"/>
                <a:round/>
                <a:headEnd type="none" w="med" len="med"/>
                <a:tailEnd type="none" w="med" len="med"/>
              </a:ln>
            </p:spPr>
            <p:txBody>
              <a:bodyPr/>
              <a:lstStyle/>
              <a:p>
                <a:endParaRPr lang="en-US"/>
              </a:p>
            </p:txBody>
          </p:sp>
          <p:sp>
            <p:nvSpPr>
              <p:cNvPr id="11281" name="Freeform 6"/>
              <p:cNvSpPr>
                <a:spLocks/>
              </p:cNvSpPr>
              <p:nvPr/>
            </p:nvSpPr>
            <p:spPr bwMode="auto">
              <a:xfrm>
                <a:off x="311" y="1355"/>
                <a:ext cx="672" cy="474"/>
              </a:xfrm>
              <a:custGeom>
                <a:avLst/>
                <a:gdLst>
                  <a:gd name="T0" fmla="*/ 403 w 549"/>
                  <a:gd name="T1" fmla="*/ 0 h 450"/>
                  <a:gd name="T2" fmla="*/ 1082 w 549"/>
                  <a:gd name="T3" fmla="*/ 2 h 450"/>
                  <a:gd name="T4" fmla="*/ 1244 w 549"/>
                  <a:gd name="T5" fmla="*/ 112 h 450"/>
                  <a:gd name="T6" fmla="*/ 3885 w 549"/>
                  <a:gd name="T7" fmla="*/ 9 h 450"/>
                  <a:gd name="T8" fmla="*/ 5900 w 549"/>
                  <a:gd name="T9" fmla="*/ 9 h 450"/>
                  <a:gd name="T10" fmla="*/ 6199 w 549"/>
                  <a:gd name="T11" fmla="*/ 102 h 450"/>
                  <a:gd name="T12" fmla="*/ 5776 w 549"/>
                  <a:gd name="T13" fmla="*/ 418 h 450"/>
                  <a:gd name="T14" fmla="*/ 6059 w 549"/>
                  <a:gd name="T15" fmla="*/ 432 h 450"/>
                  <a:gd name="T16" fmla="*/ 6059 w 549"/>
                  <a:gd name="T17" fmla="*/ 836 h 450"/>
                  <a:gd name="T18" fmla="*/ 163 w 549"/>
                  <a:gd name="T19" fmla="*/ 836 h 450"/>
                  <a:gd name="T20" fmla="*/ 0 w 549"/>
                  <a:gd name="T21" fmla="*/ 657 h 450"/>
                  <a:gd name="T22" fmla="*/ 403 w 549"/>
                  <a:gd name="T23" fmla="*/ 0 h 45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49"/>
                  <a:gd name="T37" fmla="*/ 0 h 450"/>
                  <a:gd name="T38" fmla="*/ 549 w 549"/>
                  <a:gd name="T39" fmla="*/ 450 h 45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49" h="450">
                    <a:moveTo>
                      <a:pt x="35" y="0"/>
                    </a:moveTo>
                    <a:lnTo>
                      <a:pt x="96" y="2"/>
                    </a:lnTo>
                    <a:lnTo>
                      <a:pt x="110" y="60"/>
                    </a:lnTo>
                    <a:lnTo>
                      <a:pt x="343" y="9"/>
                    </a:lnTo>
                    <a:lnTo>
                      <a:pt x="522" y="9"/>
                    </a:lnTo>
                    <a:lnTo>
                      <a:pt x="548" y="55"/>
                    </a:lnTo>
                    <a:lnTo>
                      <a:pt x="511" y="224"/>
                    </a:lnTo>
                    <a:lnTo>
                      <a:pt x="535" y="231"/>
                    </a:lnTo>
                    <a:lnTo>
                      <a:pt x="535" y="449"/>
                    </a:lnTo>
                    <a:lnTo>
                      <a:pt x="15" y="449"/>
                    </a:lnTo>
                    <a:lnTo>
                      <a:pt x="0" y="352"/>
                    </a:lnTo>
                    <a:lnTo>
                      <a:pt x="35" y="0"/>
                    </a:lnTo>
                  </a:path>
                </a:pathLst>
              </a:custGeom>
              <a:solidFill>
                <a:srgbClr val="FFFF99"/>
              </a:solidFill>
              <a:ln w="12700" cap="rnd" cmpd="sng">
                <a:solidFill>
                  <a:srgbClr val="000000"/>
                </a:solidFill>
                <a:prstDash val="solid"/>
                <a:round/>
                <a:headEnd type="none" w="med" len="med"/>
                <a:tailEnd type="none" w="med" len="med"/>
              </a:ln>
            </p:spPr>
            <p:txBody>
              <a:bodyPr/>
              <a:lstStyle/>
              <a:p>
                <a:endParaRPr lang="en-US"/>
              </a:p>
            </p:txBody>
          </p:sp>
          <p:sp>
            <p:nvSpPr>
              <p:cNvPr id="11282" name="Freeform 7"/>
              <p:cNvSpPr>
                <a:spLocks/>
              </p:cNvSpPr>
              <p:nvPr/>
            </p:nvSpPr>
            <p:spPr bwMode="auto">
              <a:xfrm>
                <a:off x="1047" y="1046"/>
                <a:ext cx="1071" cy="514"/>
              </a:xfrm>
              <a:custGeom>
                <a:avLst/>
                <a:gdLst>
                  <a:gd name="T0" fmla="*/ 2 w 876"/>
                  <a:gd name="T1" fmla="*/ 0 h 490"/>
                  <a:gd name="T2" fmla="*/ 9756 w 876"/>
                  <a:gd name="T3" fmla="*/ 0 h 490"/>
                  <a:gd name="T4" fmla="*/ 9756 w 876"/>
                  <a:gd name="T5" fmla="*/ 753 h 490"/>
                  <a:gd name="T6" fmla="*/ 4057 w 876"/>
                  <a:gd name="T7" fmla="*/ 753 h 490"/>
                  <a:gd name="T8" fmla="*/ 4057 w 876"/>
                  <a:gd name="T9" fmla="*/ 798 h 490"/>
                  <a:gd name="T10" fmla="*/ 2638 w 876"/>
                  <a:gd name="T11" fmla="*/ 868 h 490"/>
                  <a:gd name="T12" fmla="*/ 1814 w 876"/>
                  <a:gd name="T13" fmla="*/ 626 h 490"/>
                  <a:gd name="T14" fmla="*/ 1322 w 876"/>
                  <a:gd name="T15" fmla="*/ 659 h 490"/>
                  <a:gd name="T16" fmla="*/ 1204 w 876"/>
                  <a:gd name="T17" fmla="*/ 617 h 490"/>
                  <a:gd name="T18" fmla="*/ 1505 w 876"/>
                  <a:gd name="T19" fmla="*/ 487 h 490"/>
                  <a:gd name="T20" fmla="*/ 0 w 876"/>
                  <a:gd name="T21" fmla="*/ 218 h 490"/>
                  <a:gd name="T22" fmla="*/ 2 w 876"/>
                  <a:gd name="T23" fmla="*/ 0 h 49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76"/>
                  <a:gd name="T37" fmla="*/ 0 h 490"/>
                  <a:gd name="T38" fmla="*/ 876 w 876"/>
                  <a:gd name="T39" fmla="*/ 490 h 49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76" h="490">
                    <a:moveTo>
                      <a:pt x="2" y="0"/>
                    </a:moveTo>
                    <a:lnTo>
                      <a:pt x="875" y="0"/>
                    </a:lnTo>
                    <a:lnTo>
                      <a:pt x="875" y="424"/>
                    </a:lnTo>
                    <a:lnTo>
                      <a:pt x="364" y="424"/>
                    </a:lnTo>
                    <a:lnTo>
                      <a:pt x="364" y="450"/>
                    </a:lnTo>
                    <a:lnTo>
                      <a:pt x="236" y="489"/>
                    </a:lnTo>
                    <a:lnTo>
                      <a:pt x="163" y="353"/>
                    </a:lnTo>
                    <a:lnTo>
                      <a:pt x="119" y="372"/>
                    </a:lnTo>
                    <a:lnTo>
                      <a:pt x="108" y="346"/>
                    </a:lnTo>
                    <a:lnTo>
                      <a:pt x="135" y="274"/>
                    </a:lnTo>
                    <a:lnTo>
                      <a:pt x="0" y="123"/>
                    </a:lnTo>
                    <a:lnTo>
                      <a:pt x="2" y="0"/>
                    </a:lnTo>
                  </a:path>
                </a:pathLst>
              </a:custGeom>
              <a:solidFill>
                <a:srgbClr val="FFFF99"/>
              </a:solidFill>
              <a:ln w="12700" cap="rnd" cmpd="sng">
                <a:solidFill>
                  <a:srgbClr val="000000"/>
                </a:solidFill>
                <a:prstDash val="solid"/>
                <a:round/>
                <a:headEnd type="none" w="med" len="med"/>
                <a:tailEnd type="none" w="med" len="med"/>
              </a:ln>
            </p:spPr>
            <p:txBody>
              <a:bodyPr/>
              <a:lstStyle/>
              <a:p>
                <a:endParaRPr lang="en-US"/>
              </a:p>
            </p:txBody>
          </p:sp>
          <p:sp>
            <p:nvSpPr>
              <p:cNvPr id="11283" name="Freeform 8"/>
              <p:cNvSpPr>
                <a:spLocks/>
              </p:cNvSpPr>
              <p:nvPr/>
            </p:nvSpPr>
            <p:spPr bwMode="auto">
              <a:xfrm>
                <a:off x="935" y="1046"/>
                <a:ext cx="558" cy="783"/>
              </a:xfrm>
              <a:custGeom>
                <a:avLst/>
                <a:gdLst>
                  <a:gd name="T0" fmla="*/ 143 w 457"/>
                  <a:gd name="T1" fmla="*/ 0 h 745"/>
                  <a:gd name="T2" fmla="*/ 1028 w 457"/>
                  <a:gd name="T3" fmla="*/ 0 h 745"/>
                  <a:gd name="T4" fmla="*/ 1028 w 457"/>
                  <a:gd name="T5" fmla="*/ 223 h 745"/>
                  <a:gd name="T6" fmla="*/ 2477 w 457"/>
                  <a:gd name="T7" fmla="*/ 501 h 745"/>
                  <a:gd name="T8" fmla="*/ 2173 w 457"/>
                  <a:gd name="T9" fmla="*/ 623 h 745"/>
                  <a:gd name="T10" fmla="*/ 2293 w 457"/>
                  <a:gd name="T11" fmla="*/ 678 h 745"/>
                  <a:gd name="T12" fmla="*/ 2839 w 457"/>
                  <a:gd name="T13" fmla="*/ 644 h 745"/>
                  <a:gd name="T14" fmla="*/ 3623 w 457"/>
                  <a:gd name="T15" fmla="*/ 888 h 745"/>
                  <a:gd name="T16" fmla="*/ 5006 w 457"/>
                  <a:gd name="T17" fmla="*/ 809 h 745"/>
                  <a:gd name="T18" fmla="*/ 5006 w 457"/>
                  <a:gd name="T19" fmla="*/ 1352 h 745"/>
                  <a:gd name="T20" fmla="*/ 2545 w 457"/>
                  <a:gd name="T21" fmla="*/ 1352 h 745"/>
                  <a:gd name="T22" fmla="*/ 291 w 457"/>
                  <a:gd name="T23" fmla="*/ 1352 h 745"/>
                  <a:gd name="T24" fmla="*/ 291 w 457"/>
                  <a:gd name="T25" fmla="*/ 954 h 745"/>
                  <a:gd name="T26" fmla="*/ 0 w 457"/>
                  <a:gd name="T27" fmla="*/ 947 h 745"/>
                  <a:gd name="T28" fmla="*/ 440 w 457"/>
                  <a:gd name="T29" fmla="*/ 638 h 745"/>
                  <a:gd name="T30" fmla="*/ 143 w 457"/>
                  <a:gd name="T31" fmla="*/ 547 h 745"/>
                  <a:gd name="T32" fmla="*/ 143 w 457"/>
                  <a:gd name="T33" fmla="*/ 0 h 7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57"/>
                  <a:gd name="T52" fmla="*/ 0 h 745"/>
                  <a:gd name="T53" fmla="*/ 457 w 457"/>
                  <a:gd name="T54" fmla="*/ 745 h 74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57" h="745">
                    <a:moveTo>
                      <a:pt x="13" y="0"/>
                    </a:moveTo>
                    <a:lnTo>
                      <a:pt x="93" y="0"/>
                    </a:lnTo>
                    <a:lnTo>
                      <a:pt x="93" y="123"/>
                    </a:lnTo>
                    <a:lnTo>
                      <a:pt x="226" y="276"/>
                    </a:lnTo>
                    <a:lnTo>
                      <a:pt x="198" y="344"/>
                    </a:lnTo>
                    <a:lnTo>
                      <a:pt x="209" y="374"/>
                    </a:lnTo>
                    <a:lnTo>
                      <a:pt x="259" y="355"/>
                    </a:lnTo>
                    <a:lnTo>
                      <a:pt x="329" y="489"/>
                    </a:lnTo>
                    <a:lnTo>
                      <a:pt x="456" y="445"/>
                    </a:lnTo>
                    <a:lnTo>
                      <a:pt x="456" y="744"/>
                    </a:lnTo>
                    <a:lnTo>
                      <a:pt x="232" y="744"/>
                    </a:lnTo>
                    <a:lnTo>
                      <a:pt x="26" y="744"/>
                    </a:lnTo>
                    <a:lnTo>
                      <a:pt x="26" y="525"/>
                    </a:lnTo>
                    <a:lnTo>
                      <a:pt x="0" y="520"/>
                    </a:lnTo>
                    <a:lnTo>
                      <a:pt x="40" y="351"/>
                    </a:lnTo>
                    <a:lnTo>
                      <a:pt x="13" y="300"/>
                    </a:lnTo>
                    <a:lnTo>
                      <a:pt x="13" y="0"/>
                    </a:lnTo>
                  </a:path>
                </a:pathLst>
              </a:custGeom>
              <a:solidFill>
                <a:srgbClr val="FFFF99"/>
              </a:solidFill>
              <a:ln w="12700" cap="rnd" cmpd="sng">
                <a:solidFill>
                  <a:srgbClr val="000000"/>
                </a:solidFill>
                <a:prstDash val="solid"/>
                <a:round/>
                <a:headEnd type="none" w="med" len="med"/>
                <a:tailEnd type="none" w="med" len="med"/>
              </a:ln>
            </p:spPr>
            <p:txBody>
              <a:bodyPr/>
              <a:lstStyle/>
              <a:p>
                <a:endParaRPr lang="en-US"/>
              </a:p>
            </p:txBody>
          </p:sp>
          <p:sp>
            <p:nvSpPr>
              <p:cNvPr id="63" name="AutoShape 9"/>
              <p:cNvSpPr>
                <a:spLocks noChangeArrowheads="1"/>
              </p:cNvSpPr>
              <p:nvPr/>
            </p:nvSpPr>
            <p:spPr bwMode="auto">
              <a:xfrm>
                <a:off x="3804" y="2404"/>
                <a:ext cx="140" cy="130"/>
              </a:xfrm>
              <a:prstGeom prst="star5">
                <a:avLst/>
              </a:prstGeom>
              <a:solidFill>
                <a:srgbClr val="FAFD00"/>
              </a:solidFill>
              <a:ln w="12700">
                <a:solidFill>
                  <a:srgbClr val="000000"/>
                </a:solidFill>
                <a:miter lim="800000"/>
                <a:headEnd/>
                <a:tailEnd/>
              </a:ln>
              <a:effectLst/>
            </p:spPr>
            <p:txBody>
              <a:bodyPr wrap="none" anchor="ctr"/>
              <a:lstStyle/>
              <a:p>
                <a:pPr>
                  <a:defRPr/>
                </a:pPr>
                <a:endParaRPr lang="en-US"/>
              </a:p>
            </p:txBody>
          </p:sp>
          <p:sp>
            <p:nvSpPr>
              <p:cNvPr id="11285" name="Freeform 10"/>
              <p:cNvSpPr>
                <a:spLocks/>
              </p:cNvSpPr>
              <p:nvPr/>
            </p:nvSpPr>
            <p:spPr bwMode="auto">
              <a:xfrm>
                <a:off x="3881" y="1922"/>
                <a:ext cx="856" cy="584"/>
              </a:xfrm>
              <a:custGeom>
                <a:avLst/>
                <a:gdLst>
                  <a:gd name="T0" fmla="*/ 0 w 700"/>
                  <a:gd name="T1" fmla="*/ 603 h 555"/>
                  <a:gd name="T2" fmla="*/ 208 w 700"/>
                  <a:gd name="T3" fmla="*/ 1019 h 555"/>
                  <a:gd name="T4" fmla="*/ 7173 w 700"/>
                  <a:gd name="T5" fmla="*/ 869 h 555"/>
                  <a:gd name="T6" fmla="*/ 7819 w 700"/>
                  <a:gd name="T7" fmla="*/ 437 h 555"/>
                  <a:gd name="T8" fmla="*/ 7710 w 700"/>
                  <a:gd name="T9" fmla="*/ 208 h 555"/>
                  <a:gd name="T10" fmla="*/ 4126 w 700"/>
                  <a:gd name="T11" fmla="*/ 0 h 555"/>
                  <a:gd name="T12" fmla="*/ 0 w 700"/>
                  <a:gd name="T13" fmla="*/ 603 h 555"/>
                  <a:gd name="T14" fmla="*/ 0 60000 65536"/>
                  <a:gd name="T15" fmla="*/ 0 60000 65536"/>
                  <a:gd name="T16" fmla="*/ 0 60000 65536"/>
                  <a:gd name="T17" fmla="*/ 0 60000 65536"/>
                  <a:gd name="T18" fmla="*/ 0 60000 65536"/>
                  <a:gd name="T19" fmla="*/ 0 60000 65536"/>
                  <a:gd name="T20" fmla="*/ 0 60000 65536"/>
                  <a:gd name="T21" fmla="*/ 0 w 700"/>
                  <a:gd name="T22" fmla="*/ 0 h 555"/>
                  <a:gd name="T23" fmla="*/ 700 w 700"/>
                  <a:gd name="T24" fmla="*/ 555 h 55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00" h="555">
                    <a:moveTo>
                      <a:pt x="0" y="328"/>
                    </a:moveTo>
                    <a:lnTo>
                      <a:pt x="19" y="554"/>
                    </a:lnTo>
                    <a:lnTo>
                      <a:pt x="641" y="472"/>
                    </a:lnTo>
                    <a:lnTo>
                      <a:pt x="699" y="236"/>
                    </a:lnTo>
                    <a:lnTo>
                      <a:pt x="689" y="113"/>
                    </a:lnTo>
                    <a:lnTo>
                      <a:pt x="369" y="0"/>
                    </a:lnTo>
                    <a:lnTo>
                      <a:pt x="0" y="328"/>
                    </a:lnTo>
                  </a:path>
                </a:pathLst>
              </a:custGeom>
              <a:solidFill>
                <a:srgbClr val="FFFF99"/>
              </a:solidFill>
              <a:ln w="12700" cap="rnd" cmpd="sng">
                <a:solidFill>
                  <a:schemeClr val="tx1"/>
                </a:solidFill>
                <a:prstDash val="solid"/>
                <a:round/>
                <a:headEnd type="none" w="med" len="med"/>
                <a:tailEnd type="none" w="med" len="med"/>
              </a:ln>
            </p:spPr>
            <p:txBody>
              <a:bodyPr/>
              <a:lstStyle/>
              <a:p>
                <a:endParaRPr lang="en-US"/>
              </a:p>
            </p:txBody>
          </p:sp>
          <p:sp>
            <p:nvSpPr>
              <p:cNvPr id="11286" name="Freeform 11"/>
              <p:cNvSpPr>
                <a:spLocks/>
              </p:cNvSpPr>
              <p:nvPr/>
            </p:nvSpPr>
            <p:spPr bwMode="auto">
              <a:xfrm>
                <a:off x="5201" y="1447"/>
                <a:ext cx="243" cy="367"/>
              </a:xfrm>
              <a:custGeom>
                <a:avLst/>
                <a:gdLst>
                  <a:gd name="T0" fmla="*/ 2305 w 198"/>
                  <a:gd name="T1" fmla="*/ 0 h 348"/>
                  <a:gd name="T2" fmla="*/ 0 w 198"/>
                  <a:gd name="T3" fmla="*/ 309 h 348"/>
                  <a:gd name="T4" fmla="*/ 0 w 198"/>
                  <a:gd name="T5" fmla="*/ 656 h 348"/>
                  <a:gd name="T6" fmla="*/ 2305 w 198"/>
                  <a:gd name="T7" fmla="*/ 351 h 348"/>
                  <a:gd name="T8" fmla="*/ 2305 w 198"/>
                  <a:gd name="T9" fmla="*/ 0 h 348"/>
                  <a:gd name="T10" fmla="*/ 0 60000 65536"/>
                  <a:gd name="T11" fmla="*/ 0 60000 65536"/>
                  <a:gd name="T12" fmla="*/ 0 60000 65536"/>
                  <a:gd name="T13" fmla="*/ 0 60000 65536"/>
                  <a:gd name="T14" fmla="*/ 0 60000 65536"/>
                  <a:gd name="T15" fmla="*/ 0 w 198"/>
                  <a:gd name="T16" fmla="*/ 0 h 348"/>
                  <a:gd name="T17" fmla="*/ 198 w 198"/>
                  <a:gd name="T18" fmla="*/ 348 h 348"/>
                </a:gdLst>
                <a:ahLst/>
                <a:cxnLst>
                  <a:cxn ang="T10">
                    <a:pos x="T0" y="T1"/>
                  </a:cxn>
                  <a:cxn ang="T11">
                    <a:pos x="T2" y="T3"/>
                  </a:cxn>
                  <a:cxn ang="T12">
                    <a:pos x="T4" y="T5"/>
                  </a:cxn>
                  <a:cxn ang="T13">
                    <a:pos x="T6" y="T7"/>
                  </a:cxn>
                  <a:cxn ang="T14">
                    <a:pos x="T8" y="T9"/>
                  </a:cxn>
                </a:cxnLst>
                <a:rect l="T15" t="T16" r="T17" b="T18"/>
                <a:pathLst>
                  <a:path w="198" h="348">
                    <a:moveTo>
                      <a:pt x="197" y="0"/>
                    </a:moveTo>
                    <a:lnTo>
                      <a:pt x="0" y="164"/>
                    </a:lnTo>
                    <a:lnTo>
                      <a:pt x="0" y="347"/>
                    </a:lnTo>
                    <a:lnTo>
                      <a:pt x="197" y="185"/>
                    </a:lnTo>
                    <a:lnTo>
                      <a:pt x="197" y="0"/>
                    </a:lnTo>
                  </a:path>
                </a:pathLst>
              </a:custGeom>
              <a:solidFill>
                <a:srgbClr val="919191"/>
              </a:solidFill>
              <a:ln w="12700" cap="rnd" cmpd="sng">
                <a:solidFill>
                  <a:srgbClr val="000000"/>
                </a:solidFill>
                <a:prstDash val="solid"/>
                <a:round/>
                <a:headEnd type="none" w="med" len="med"/>
                <a:tailEnd type="none" w="med" len="med"/>
              </a:ln>
            </p:spPr>
            <p:txBody>
              <a:bodyPr/>
              <a:lstStyle/>
              <a:p>
                <a:endParaRPr lang="en-US"/>
              </a:p>
            </p:txBody>
          </p:sp>
          <p:sp>
            <p:nvSpPr>
              <p:cNvPr id="11287" name="Freeform 12"/>
              <p:cNvSpPr>
                <a:spLocks/>
              </p:cNvSpPr>
              <p:nvPr/>
            </p:nvSpPr>
            <p:spPr bwMode="auto">
              <a:xfrm>
                <a:off x="5116" y="1622"/>
                <a:ext cx="87" cy="277"/>
              </a:xfrm>
              <a:custGeom>
                <a:avLst/>
                <a:gdLst>
                  <a:gd name="T0" fmla="*/ 0 w 71"/>
                  <a:gd name="T1" fmla="*/ 139 h 263"/>
                  <a:gd name="T2" fmla="*/ 713 w 71"/>
                  <a:gd name="T3" fmla="*/ 62 h 263"/>
                  <a:gd name="T4" fmla="*/ 808 w 71"/>
                  <a:gd name="T5" fmla="*/ 0 h 263"/>
                  <a:gd name="T6" fmla="*/ 808 w 71"/>
                  <a:gd name="T7" fmla="*/ 338 h 263"/>
                  <a:gd name="T8" fmla="*/ 713 w 71"/>
                  <a:gd name="T9" fmla="*/ 420 h 263"/>
                  <a:gd name="T10" fmla="*/ 0 w 71"/>
                  <a:gd name="T11" fmla="*/ 487 h 263"/>
                  <a:gd name="T12" fmla="*/ 0 w 71"/>
                  <a:gd name="T13" fmla="*/ 139 h 263"/>
                  <a:gd name="T14" fmla="*/ 0 60000 65536"/>
                  <a:gd name="T15" fmla="*/ 0 60000 65536"/>
                  <a:gd name="T16" fmla="*/ 0 60000 65536"/>
                  <a:gd name="T17" fmla="*/ 0 60000 65536"/>
                  <a:gd name="T18" fmla="*/ 0 60000 65536"/>
                  <a:gd name="T19" fmla="*/ 0 60000 65536"/>
                  <a:gd name="T20" fmla="*/ 0 60000 65536"/>
                  <a:gd name="T21" fmla="*/ 0 w 71"/>
                  <a:gd name="T22" fmla="*/ 0 h 263"/>
                  <a:gd name="T23" fmla="*/ 71 w 71"/>
                  <a:gd name="T24" fmla="*/ 263 h 26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1" h="263">
                    <a:moveTo>
                      <a:pt x="0" y="75"/>
                    </a:moveTo>
                    <a:lnTo>
                      <a:pt x="62" y="33"/>
                    </a:lnTo>
                    <a:lnTo>
                      <a:pt x="70" y="0"/>
                    </a:lnTo>
                    <a:lnTo>
                      <a:pt x="70" y="181"/>
                    </a:lnTo>
                    <a:lnTo>
                      <a:pt x="62" y="226"/>
                    </a:lnTo>
                    <a:lnTo>
                      <a:pt x="0" y="262"/>
                    </a:lnTo>
                    <a:lnTo>
                      <a:pt x="0" y="75"/>
                    </a:lnTo>
                  </a:path>
                </a:pathLst>
              </a:custGeom>
              <a:solidFill>
                <a:srgbClr val="474747"/>
              </a:solidFill>
              <a:ln w="12700" cap="rnd" cmpd="sng">
                <a:solidFill>
                  <a:srgbClr val="000000"/>
                </a:solidFill>
                <a:prstDash val="solid"/>
                <a:round/>
                <a:headEnd type="none" w="med" len="med"/>
                <a:tailEnd type="none" w="med" len="med"/>
              </a:ln>
            </p:spPr>
            <p:txBody>
              <a:bodyPr/>
              <a:lstStyle/>
              <a:p>
                <a:endParaRPr lang="en-US"/>
              </a:p>
            </p:txBody>
          </p:sp>
          <p:sp>
            <p:nvSpPr>
              <p:cNvPr id="11288" name="Freeform 13"/>
              <p:cNvSpPr>
                <a:spLocks/>
              </p:cNvSpPr>
              <p:nvPr/>
            </p:nvSpPr>
            <p:spPr bwMode="auto">
              <a:xfrm>
                <a:off x="5094" y="1756"/>
                <a:ext cx="31" cy="71"/>
              </a:xfrm>
              <a:custGeom>
                <a:avLst/>
                <a:gdLst>
                  <a:gd name="T0" fmla="*/ 210 w 26"/>
                  <a:gd name="T1" fmla="*/ 0 h 68"/>
                  <a:gd name="T2" fmla="*/ 0 w 26"/>
                  <a:gd name="T3" fmla="*/ 40 h 68"/>
                  <a:gd name="T4" fmla="*/ 210 w 26"/>
                  <a:gd name="T5" fmla="*/ 111 h 68"/>
                  <a:gd name="T6" fmla="*/ 210 w 26"/>
                  <a:gd name="T7" fmla="*/ 0 h 68"/>
                  <a:gd name="T8" fmla="*/ 0 60000 65536"/>
                  <a:gd name="T9" fmla="*/ 0 60000 65536"/>
                  <a:gd name="T10" fmla="*/ 0 60000 65536"/>
                  <a:gd name="T11" fmla="*/ 0 60000 65536"/>
                  <a:gd name="T12" fmla="*/ 0 w 26"/>
                  <a:gd name="T13" fmla="*/ 0 h 68"/>
                  <a:gd name="T14" fmla="*/ 26 w 26"/>
                  <a:gd name="T15" fmla="*/ 68 h 68"/>
                </a:gdLst>
                <a:ahLst/>
                <a:cxnLst>
                  <a:cxn ang="T8">
                    <a:pos x="T0" y="T1"/>
                  </a:cxn>
                  <a:cxn ang="T9">
                    <a:pos x="T2" y="T3"/>
                  </a:cxn>
                  <a:cxn ang="T10">
                    <a:pos x="T4" y="T5"/>
                  </a:cxn>
                  <a:cxn ang="T11">
                    <a:pos x="T6" y="T7"/>
                  </a:cxn>
                </a:cxnLst>
                <a:rect l="T12" t="T13" r="T14" b="T15"/>
                <a:pathLst>
                  <a:path w="26" h="68">
                    <a:moveTo>
                      <a:pt x="25" y="0"/>
                    </a:moveTo>
                    <a:lnTo>
                      <a:pt x="0" y="25"/>
                    </a:lnTo>
                    <a:lnTo>
                      <a:pt x="25" y="67"/>
                    </a:lnTo>
                    <a:lnTo>
                      <a:pt x="25" y="0"/>
                    </a:lnTo>
                  </a:path>
                </a:pathLst>
              </a:custGeom>
              <a:solidFill>
                <a:srgbClr val="000000"/>
              </a:solidFill>
              <a:ln w="12700" cap="rnd" cmpd="sng">
                <a:solidFill>
                  <a:srgbClr val="000000"/>
                </a:solidFill>
                <a:prstDash val="solid"/>
                <a:round/>
                <a:headEnd type="none" w="med" len="med"/>
                <a:tailEnd type="none" w="med" len="med"/>
              </a:ln>
            </p:spPr>
            <p:txBody>
              <a:bodyPr/>
              <a:lstStyle/>
              <a:p>
                <a:endParaRPr lang="en-US"/>
              </a:p>
            </p:txBody>
          </p:sp>
          <p:sp>
            <p:nvSpPr>
              <p:cNvPr id="11289" name="Freeform 14"/>
              <p:cNvSpPr>
                <a:spLocks/>
              </p:cNvSpPr>
              <p:nvPr/>
            </p:nvSpPr>
            <p:spPr bwMode="auto">
              <a:xfrm>
                <a:off x="5194" y="1622"/>
                <a:ext cx="9" cy="236"/>
              </a:xfrm>
              <a:custGeom>
                <a:avLst/>
                <a:gdLst>
                  <a:gd name="T0" fmla="*/ 98 w 7"/>
                  <a:gd name="T1" fmla="*/ 0 h 225"/>
                  <a:gd name="T2" fmla="*/ 0 w 7"/>
                  <a:gd name="T3" fmla="*/ 64 h 225"/>
                  <a:gd name="T4" fmla="*/ 0 w 7"/>
                  <a:gd name="T5" fmla="*/ 398 h 225"/>
                  <a:gd name="T6" fmla="*/ 126 w 7"/>
                  <a:gd name="T7" fmla="*/ 331 h 225"/>
                  <a:gd name="T8" fmla="*/ 98 w 7"/>
                  <a:gd name="T9" fmla="*/ 0 h 225"/>
                  <a:gd name="T10" fmla="*/ 0 60000 65536"/>
                  <a:gd name="T11" fmla="*/ 0 60000 65536"/>
                  <a:gd name="T12" fmla="*/ 0 60000 65536"/>
                  <a:gd name="T13" fmla="*/ 0 60000 65536"/>
                  <a:gd name="T14" fmla="*/ 0 60000 65536"/>
                  <a:gd name="T15" fmla="*/ 0 w 7"/>
                  <a:gd name="T16" fmla="*/ 0 h 225"/>
                  <a:gd name="T17" fmla="*/ 7 w 7"/>
                  <a:gd name="T18" fmla="*/ 225 h 225"/>
                </a:gdLst>
                <a:ahLst/>
                <a:cxnLst>
                  <a:cxn ang="T10">
                    <a:pos x="T0" y="T1"/>
                  </a:cxn>
                  <a:cxn ang="T11">
                    <a:pos x="T2" y="T3"/>
                  </a:cxn>
                  <a:cxn ang="T12">
                    <a:pos x="T4" y="T5"/>
                  </a:cxn>
                  <a:cxn ang="T13">
                    <a:pos x="T6" y="T7"/>
                  </a:cxn>
                  <a:cxn ang="T14">
                    <a:pos x="T8" y="T9"/>
                  </a:cxn>
                </a:cxnLst>
                <a:rect l="T15" t="T16" r="T17" b="T18"/>
                <a:pathLst>
                  <a:path w="7" h="225">
                    <a:moveTo>
                      <a:pt x="5" y="0"/>
                    </a:moveTo>
                    <a:lnTo>
                      <a:pt x="0" y="36"/>
                    </a:lnTo>
                    <a:lnTo>
                      <a:pt x="0" y="224"/>
                    </a:lnTo>
                    <a:lnTo>
                      <a:pt x="6" y="186"/>
                    </a:lnTo>
                    <a:lnTo>
                      <a:pt x="5" y="0"/>
                    </a:lnTo>
                  </a:path>
                </a:pathLst>
              </a:custGeom>
              <a:solidFill>
                <a:srgbClr val="474747"/>
              </a:solidFill>
              <a:ln w="12700" cap="rnd" cmpd="sng">
                <a:solidFill>
                  <a:srgbClr val="000000"/>
                </a:solidFill>
                <a:prstDash val="solid"/>
                <a:round/>
                <a:headEnd type="none" w="med" len="med"/>
                <a:tailEnd type="none" w="med" len="med"/>
              </a:ln>
            </p:spPr>
            <p:txBody>
              <a:bodyPr/>
              <a:lstStyle/>
              <a:p>
                <a:endParaRPr lang="en-US"/>
              </a:p>
            </p:txBody>
          </p:sp>
          <p:sp>
            <p:nvSpPr>
              <p:cNvPr id="11290" name="Freeform 15"/>
              <p:cNvSpPr>
                <a:spLocks/>
              </p:cNvSpPr>
              <p:nvPr/>
            </p:nvSpPr>
            <p:spPr bwMode="auto">
              <a:xfrm>
                <a:off x="3431" y="3063"/>
                <a:ext cx="61" cy="214"/>
              </a:xfrm>
              <a:custGeom>
                <a:avLst/>
                <a:gdLst>
                  <a:gd name="T0" fmla="*/ 0 w 51"/>
                  <a:gd name="T1" fmla="*/ 64 h 204"/>
                  <a:gd name="T2" fmla="*/ 197 w 51"/>
                  <a:gd name="T3" fmla="*/ 206 h 204"/>
                  <a:gd name="T4" fmla="*/ 197 w 51"/>
                  <a:gd name="T5" fmla="*/ 360 h 204"/>
                  <a:gd name="T6" fmla="*/ 431 w 51"/>
                  <a:gd name="T7" fmla="*/ 322 h 204"/>
                  <a:gd name="T8" fmla="*/ 431 w 51"/>
                  <a:gd name="T9" fmla="*/ 0 h 204"/>
                  <a:gd name="T10" fmla="*/ 0 w 51"/>
                  <a:gd name="T11" fmla="*/ 64 h 204"/>
                  <a:gd name="T12" fmla="*/ 0 60000 65536"/>
                  <a:gd name="T13" fmla="*/ 0 60000 65536"/>
                  <a:gd name="T14" fmla="*/ 0 60000 65536"/>
                  <a:gd name="T15" fmla="*/ 0 60000 65536"/>
                  <a:gd name="T16" fmla="*/ 0 60000 65536"/>
                  <a:gd name="T17" fmla="*/ 0 60000 65536"/>
                  <a:gd name="T18" fmla="*/ 0 w 51"/>
                  <a:gd name="T19" fmla="*/ 0 h 204"/>
                  <a:gd name="T20" fmla="*/ 51 w 51"/>
                  <a:gd name="T21" fmla="*/ 204 h 204"/>
                </a:gdLst>
                <a:ahLst/>
                <a:cxnLst>
                  <a:cxn ang="T12">
                    <a:pos x="T0" y="T1"/>
                  </a:cxn>
                  <a:cxn ang="T13">
                    <a:pos x="T2" y="T3"/>
                  </a:cxn>
                  <a:cxn ang="T14">
                    <a:pos x="T4" y="T5"/>
                  </a:cxn>
                  <a:cxn ang="T15">
                    <a:pos x="T6" y="T7"/>
                  </a:cxn>
                  <a:cxn ang="T16">
                    <a:pos x="T8" y="T9"/>
                  </a:cxn>
                  <a:cxn ang="T17">
                    <a:pos x="T10" y="T11"/>
                  </a:cxn>
                </a:cxnLst>
                <a:rect l="T18" t="T19" r="T20" b="T21"/>
                <a:pathLst>
                  <a:path w="51" h="204">
                    <a:moveTo>
                      <a:pt x="0" y="36"/>
                    </a:moveTo>
                    <a:lnTo>
                      <a:pt x="23" y="115"/>
                    </a:lnTo>
                    <a:lnTo>
                      <a:pt x="23" y="203"/>
                    </a:lnTo>
                    <a:lnTo>
                      <a:pt x="50" y="182"/>
                    </a:lnTo>
                    <a:lnTo>
                      <a:pt x="50" y="0"/>
                    </a:lnTo>
                    <a:lnTo>
                      <a:pt x="0" y="36"/>
                    </a:lnTo>
                  </a:path>
                </a:pathLst>
              </a:custGeom>
              <a:solidFill>
                <a:srgbClr val="474747"/>
              </a:solidFill>
              <a:ln w="12700" cap="rnd" cmpd="sng">
                <a:solidFill>
                  <a:srgbClr val="000000"/>
                </a:solidFill>
                <a:prstDash val="solid"/>
                <a:round/>
                <a:headEnd type="none" w="med" len="med"/>
                <a:tailEnd type="none" w="med" len="med"/>
              </a:ln>
            </p:spPr>
            <p:txBody>
              <a:bodyPr/>
              <a:lstStyle/>
              <a:p>
                <a:endParaRPr lang="en-US"/>
              </a:p>
            </p:txBody>
          </p:sp>
          <p:sp>
            <p:nvSpPr>
              <p:cNvPr id="11291" name="Freeform 16"/>
              <p:cNvSpPr>
                <a:spLocks/>
              </p:cNvSpPr>
              <p:nvPr/>
            </p:nvSpPr>
            <p:spPr bwMode="auto">
              <a:xfrm>
                <a:off x="3491" y="3055"/>
                <a:ext cx="206" cy="199"/>
              </a:xfrm>
              <a:custGeom>
                <a:avLst/>
                <a:gdLst>
                  <a:gd name="T0" fmla="*/ 0 w 168"/>
                  <a:gd name="T1" fmla="*/ 7 h 190"/>
                  <a:gd name="T2" fmla="*/ 823 w 168"/>
                  <a:gd name="T3" fmla="*/ 0 h 190"/>
                  <a:gd name="T4" fmla="*/ 1929 w 168"/>
                  <a:gd name="T5" fmla="*/ 0 h 190"/>
                  <a:gd name="T6" fmla="*/ 1929 w 168"/>
                  <a:gd name="T7" fmla="*/ 323 h 190"/>
                  <a:gd name="T8" fmla="*/ 823 w 168"/>
                  <a:gd name="T9" fmla="*/ 323 h 190"/>
                  <a:gd name="T10" fmla="*/ 0 w 168"/>
                  <a:gd name="T11" fmla="*/ 329 h 190"/>
                  <a:gd name="T12" fmla="*/ 0 w 168"/>
                  <a:gd name="T13" fmla="*/ 7 h 190"/>
                  <a:gd name="T14" fmla="*/ 0 60000 65536"/>
                  <a:gd name="T15" fmla="*/ 0 60000 65536"/>
                  <a:gd name="T16" fmla="*/ 0 60000 65536"/>
                  <a:gd name="T17" fmla="*/ 0 60000 65536"/>
                  <a:gd name="T18" fmla="*/ 0 60000 65536"/>
                  <a:gd name="T19" fmla="*/ 0 60000 65536"/>
                  <a:gd name="T20" fmla="*/ 0 60000 65536"/>
                  <a:gd name="T21" fmla="*/ 0 w 168"/>
                  <a:gd name="T22" fmla="*/ 0 h 190"/>
                  <a:gd name="T23" fmla="*/ 168 w 168"/>
                  <a:gd name="T24" fmla="*/ 190 h 19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8" h="190">
                    <a:moveTo>
                      <a:pt x="0" y="7"/>
                    </a:moveTo>
                    <a:lnTo>
                      <a:pt x="71" y="0"/>
                    </a:lnTo>
                    <a:lnTo>
                      <a:pt x="167" y="0"/>
                    </a:lnTo>
                    <a:lnTo>
                      <a:pt x="167" y="184"/>
                    </a:lnTo>
                    <a:lnTo>
                      <a:pt x="71" y="184"/>
                    </a:lnTo>
                    <a:lnTo>
                      <a:pt x="0" y="189"/>
                    </a:lnTo>
                    <a:lnTo>
                      <a:pt x="0" y="7"/>
                    </a:lnTo>
                  </a:path>
                </a:pathLst>
              </a:custGeom>
              <a:solidFill>
                <a:srgbClr val="474747"/>
              </a:solidFill>
              <a:ln w="12700" cap="rnd" cmpd="sng">
                <a:solidFill>
                  <a:srgbClr val="000000"/>
                </a:solidFill>
                <a:prstDash val="solid"/>
                <a:round/>
                <a:headEnd type="none" w="med" len="med"/>
                <a:tailEnd type="none" w="med" len="med"/>
              </a:ln>
            </p:spPr>
            <p:txBody>
              <a:bodyPr/>
              <a:lstStyle/>
              <a:p>
                <a:endParaRPr lang="en-US"/>
              </a:p>
            </p:txBody>
          </p:sp>
          <p:sp>
            <p:nvSpPr>
              <p:cNvPr id="11292" name="Freeform 17"/>
              <p:cNvSpPr>
                <a:spLocks/>
              </p:cNvSpPr>
              <p:nvPr/>
            </p:nvSpPr>
            <p:spPr bwMode="auto">
              <a:xfrm>
                <a:off x="3697" y="3058"/>
                <a:ext cx="100" cy="270"/>
              </a:xfrm>
              <a:custGeom>
                <a:avLst/>
                <a:gdLst>
                  <a:gd name="T0" fmla="*/ 0 w 81"/>
                  <a:gd name="T1" fmla="*/ 0 h 256"/>
                  <a:gd name="T2" fmla="*/ 0 w 81"/>
                  <a:gd name="T3" fmla="*/ 342 h 256"/>
                  <a:gd name="T4" fmla="*/ 1006 w 81"/>
                  <a:gd name="T5" fmla="*/ 482 h 256"/>
                  <a:gd name="T6" fmla="*/ 1006 w 81"/>
                  <a:gd name="T7" fmla="*/ 135 h 256"/>
                  <a:gd name="T8" fmla="*/ 0 w 81"/>
                  <a:gd name="T9" fmla="*/ 0 h 256"/>
                  <a:gd name="T10" fmla="*/ 0 60000 65536"/>
                  <a:gd name="T11" fmla="*/ 0 60000 65536"/>
                  <a:gd name="T12" fmla="*/ 0 60000 65536"/>
                  <a:gd name="T13" fmla="*/ 0 60000 65536"/>
                  <a:gd name="T14" fmla="*/ 0 60000 65536"/>
                  <a:gd name="T15" fmla="*/ 0 w 81"/>
                  <a:gd name="T16" fmla="*/ 0 h 256"/>
                  <a:gd name="T17" fmla="*/ 81 w 81"/>
                  <a:gd name="T18" fmla="*/ 256 h 256"/>
                </a:gdLst>
                <a:ahLst/>
                <a:cxnLst>
                  <a:cxn ang="T10">
                    <a:pos x="T0" y="T1"/>
                  </a:cxn>
                  <a:cxn ang="T11">
                    <a:pos x="T2" y="T3"/>
                  </a:cxn>
                  <a:cxn ang="T12">
                    <a:pos x="T4" y="T5"/>
                  </a:cxn>
                  <a:cxn ang="T13">
                    <a:pos x="T6" y="T7"/>
                  </a:cxn>
                  <a:cxn ang="T14">
                    <a:pos x="T8" y="T9"/>
                  </a:cxn>
                </a:cxnLst>
                <a:rect l="T15" t="T16" r="T17" b="T18"/>
                <a:pathLst>
                  <a:path w="81" h="256">
                    <a:moveTo>
                      <a:pt x="0" y="0"/>
                    </a:moveTo>
                    <a:lnTo>
                      <a:pt x="0" y="180"/>
                    </a:lnTo>
                    <a:lnTo>
                      <a:pt x="80" y="255"/>
                    </a:lnTo>
                    <a:lnTo>
                      <a:pt x="80" y="71"/>
                    </a:lnTo>
                    <a:lnTo>
                      <a:pt x="0" y="0"/>
                    </a:lnTo>
                  </a:path>
                </a:pathLst>
              </a:custGeom>
              <a:solidFill>
                <a:srgbClr val="333333"/>
              </a:solidFill>
              <a:ln w="12700" cap="rnd" cmpd="sng">
                <a:solidFill>
                  <a:srgbClr val="000000"/>
                </a:solidFill>
                <a:prstDash val="solid"/>
                <a:round/>
                <a:headEnd type="none" w="med" len="med"/>
                <a:tailEnd type="none" w="med" len="med"/>
              </a:ln>
            </p:spPr>
            <p:txBody>
              <a:bodyPr/>
              <a:lstStyle/>
              <a:p>
                <a:endParaRPr lang="en-US"/>
              </a:p>
            </p:txBody>
          </p:sp>
          <p:sp>
            <p:nvSpPr>
              <p:cNvPr id="11293" name="Freeform 18"/>
              <p:cNvSpPr>
                <a:spLocks/>
              </p:cNvSpPr>
              <p:nvPr/>
            </p:nvSpPr>
            <p:spPr bwMode="auto">
              <a:xfrm>
                <a:off x="3796" y="3107"/>
                <a:ext cx="114" cy="220"/>
              </a:xfrm>
              <a:custGeom>
                <a:avLst/>
                <a:gdLst>
                  <a:gd name="T0" fmla="*/ 0 w 94"/>
                  <a:gd name="T1" fmla="*/ 47 h 209"/>
                  <a:gd name="T2" fmla="*/ 941 w 94"/>
                  <a:gd name="T3" fmla="*/ 0 h 209"/>
                  <a:gd name="T4" fmla="*/ 941 w 94"/>
                  <a:gd name="T5" fmla="*/ 341 h 209"/>
                  <a:gd name="T6" fmla="*/ 0 w 94"/>
                  <a:gd name="T7" fmla="*/ 385 h 209"/>
                  <a:gd name="T8" fmla="*/ 0 w 94"/>
                  <a:gd name="T9" fmla="*/ 47 h 209"/>
                  <a:gd name="T10" fmla="*/ 0 60000 65536"/>
                  <a:gd name="T11" fmla="*/ 0 60000 65536"/>
                  <a:gd name="T12" fmla="*/ 0 60000 65536"/>
                  <a:gd name="T13" fmla="*/ 0 60000 65536"/>
                  <a:gd name="T14" fmla="*/ 0 60000 65536"/>
                  <a:gd name="T15" fmla="*/ 0 w 94"/>
                  <a:gd name="T16" fmla="*/ 0 h 209"/>
                  <a:gd name="T17" fmla="*/ 94 w 94"/>
                  <a:gd name="T18" fmla="*/ 209 h 209"/>
                </a:gdLst>
                <a:ahLst/>
                <a:cxnLst>
                  <a:cxn ang="T10">
                    <a:pos x="T0" y="T1"/>
                  </a:cxn>
                  <a:cxn ang="T11">
                    <a:pos x="T2" y="T3"/>
                  </a:cxn>
                  <a:cxn ang="T12">
                    <a:pos x="T4" y="T5"/>
                  </a:cxn>
                  <a:cxn ang="T13">
                    <a:pos x="T6" y="T7"/>
                  </a:cxn>
                  <a:cxn ang="T14">
                    <a:pos x="T8" y="T9"/>
                  </a:cxn>
                </a:cxnLst>
                <a:rect l="T15" t="T16" r="T17" b="T18"/>
                <a:pathLst>
                  <a:path w="94" h="209">
                    <a:moveTo>
                      <a:pt x="0" y="26"/>
                    </a:moveTo>
                    <a:lnTo>
                      <a:pt x="93" y="0"/>
                    </a:lnTo>
                    <a:lnTo>
                      <a:pt x="93" y="184"/>
                    </a:lnTo>
                    <a:lnTo>
                      <a:pt x="0" y="208"/>
                    </a:lnTo>
                    <a:lnTo>
                      <a:pt x="0" y="26"/>
                    </a:lnTo>
                  </a:path>
                </a:pathLst>
              </a:custGeom>
              <a:solidFill>
                <a:srgbClr val="474747"/>
              </a:solidFill>
              <a:ln w="12700" cap="rnd" cmpd="sng">
                <a:solidFill>
                  <a:srgbClr val="000000"/>
                </a:solidFill>
                <a:prstDash val="solid"/>
                <a:round/>
                <a:headEnd type="none" w="med" len="med"/>
                <a:tailEnd type="none" w="med" len="med"/>
              </a:ln>
            </p:spPr>
            <p:txBody>
              <a:bodyPr/>
              <a:lstStyle/>
              <a:p>
                <a:endParaRPr lang="en-US"/>
              </a:p>
            </p:txBody>
          </p:sp>
          <p:sp>
            <p:nvSpPr>
              <p:cNvPr id="11294" name="Freeform 19"/>
              <p:cNvSpPr>
                <a:spLocks/>
              </p:cNvSpPr>
              <p:nvPr/>
            </p:nvSpPr>
            <p:spPr bwMode="auto">
              <a:xfrm>
                <a:off x="3994" y="3298"/>
                <a:ext cx="75" cy="304"/>
              </a:xfrm>
              <a:custGeom>
                <a:avLst/>
                <a:gdLst>
                  <a:gd name="T0" fmla="*/ 0 w 62"/>
                  <a:gd name="T1" fmla="*/ 0 h 289"/>
                  <a:gd name="T2" fmla="*/ 608 w 62"/>
                  <a:gd name="T3" fmla="*/ 187 h 289"/>
                  <a:gd name="T4" fmla="*/ 608 w 62"/>
                  <a:gd name="T5" fmla="*/ 528 h 289"/>
                  <a:gd name="T6" fmla="*/ 0 w 62"/>
                  <a:gd name="T7" fmla="*/ 335 h 289"/>
                  <a:gd name="T8" fmla="*/ 0 w 62"/>
                  <a:gd name="T9" fmla="*/ 0 h 289"/>
                  <a:gd name="T10" fmla="*/ 0 60000 65536"/>
                  <a:gd name="T11" fmla="*/ 0 60000 65536"/>
                  <a:gd name="T12" fmla="*/ 0 60000 65536"/>
                  <a:gd name="T13" fmla="*/ 0 60000 65536"/>
                  <a:gd name="T14" fmla="*/ 0 60000 65536"/>
                  <a:gd name="T15" fmla="*/ 0 w 62"/>
                  <a:gd name="T16" fmla="*/ 0 h 289"/>
                  <a:gd name="T17" fmla="*/ 62 w 62"/>
                  <a:gd name="T18" fmla="*/ 289 h 289"/>
                </a:gdLst>
                <a:ahLst/>
                <a:cxnLst>
                  <a:cxn ang="T10">
                    <a:pos x="T0" y="T1"/>
                  </a:cxn>
                  <a:cxn ang="T11">
                    <a:pos x="T2" y="T3"/>
                  </a:cxn>
                  <a:cxn ang="T12">
                    <a:pos x="T4" y="T5"/>
                  </a:cxn>
                  <a:cxn ang="T13">
                    <a:pos x="T6" y="T7"/>
                  </a:cxn>
                  <a:cxn ang="T14">
                    <a:pos x="T8" y="T9"/>
                  </a:cxn>
                </a:cxnLst>
                <a:rect l="T15" t="T16" r="T17" b="T18"/>
                <a:pathLst>
                  <a:path w="62" h="289">
                    <a:moveTo>
                      <a:pt x="0" y="0"/>
                    </a:moveTo>
                    <a:lnTo>
                      <a:pt x="61" y="102"/>
                    </a:lnTo>
                    <a:lnTo>
                      <a:pt x="61" y="288"/>
                    </a:lnTo>
                    <a:lnTo>
                      <a:pt x="0" y="183"/>
                    </a:lnTo>
                    <a:lnTo>
                      <a:pt x="0" y="0"/>
                    </a:lnTo>
                  </a:path>
                </a:pathLst>
              </a:custGeom>
              <a:solidFill>
                <a:srgbClr val="333333"/>
              </a:solidFill>
              <a:ln w="12700" cap="rnd" cmpd="sng">
                <a:solidFill>
                  <a:srgbClr val="000000"/>
                </a:solidFill>
                <a:prstDash val="solid"/>
                <a:round/>
                <a:headEnd type="none" w="med" len="med"/>
                <a:tailEnd type="none" w="med" len="med"/>
              </a:ln>
            </p:spPr>
            <p:txBody>
              <a:bodyPr/>
              <a:lstStyle/>
              <a:p>
                <a:endParaRPr lang="en-US"/>
              </a:p>
            </p:txBody>
          </p:sp>
          <p:sp>
            <p:nvSpPr>
              <p:cNvPr id="11295" name="Freeform 20"/>
              <p:cNvSpPr>
                <a:spLocks/>
              </p:cNvSpPr>
              <p:nvPr/>
            </p:nvSpPr>
            <p:spPr bwMode="auto">
              <a:xfrm>
                <a:off x="3908" y="3107"/>
                <a:ext cx="107" cy="277"/>
              </a:xfrm>
              <a:custGeom>
                <a:avLst/>
                <a:gdLst>
                  <a:gd name="T0" fmla="*/ 0 w 87"/>
                  <a:gd name="T1" fmla="*/ 0 h 263"/>
                  <a:gd name="T2" fmla="*/ 1033 w 87"/>
                  <a:gd name="T3" fmla="*/ 175 h 263"/>
                  <a:gd name="T4" fmla="*/ 798 w 87"/>
                  <a:gd name="T5" fmla="*/ 336 h 263"/>
                  <a:gd name="T6" fmla="*/ 798 w 87"/>
                  <a:gd name="T7" fmla="*/ 487 h 263"/>
                  <a:gd name="T8" fmla="*/ 0 w 87"/>
                  <a:gd name="T9" fmla="*/ 339 h 263"/>
                  <a:gd name="T10" fmla="*/ 0 w 87"/>
                  <a:gd name="T11" fmla="*/ 0 h 263"/>
                  <a:gd name="T12" fmla="*/ 0 60000 65536"/>
                  <a:gd name="T13" fmla="*/ 0 60000 65536"/>
                  <a:gd name="T14" fmla="*/ 0 60000 65536"/>
                  <a:gd name="T15" fmla="*/ 0 60000 65536"/>
                  <a:gd name="T16" fmla="*/ 0 60000 65536"/>
                  <a:gd name="T17" fmla="*/ 0 60000 65536"/>
                  <a:gd name="T18" fmla="*/ 0 w 87"/>
                  <a:gd name="T19" fmla="*/ 0 h 263"/>
                  <a:gd name="T20" fmla="*/ 87 w 87"/>
                  <a:gd name="T21" fmla="*/ 263 h 263"/>
                </a:gdLst>
                <a:ahLst/>
                <a:cxnLst>
                  <a:cxn ang="T12">
                    <a:pos x="T0" y="T1"/>
                  </a:cxn>
                  <a:cxn ang="T13">
                    <a:pos x="T2" y="T3"/>
                  </a:cxn>
                  <a:cxn ang="T14">
                    <a:pos x="T4" y="T5"/>
                  </a:cxn>
                  <a:cxn ang="T15">
                    <a:pos x="T6" y="T7"/>
                  </a:cxn>
                  <a:cxn ang="T16">
                    <a:pos x="T8" y="T9"/>
                  </a:cxn>
                  <a:cxn ang="T17">
                    <a:pos x="T10" y="T11"/>
                  </a:cxn>
                </a:cxnLst>
                <a:rect l="T18" t="T19" r="T20" b="T21"/>
                <a:pathLst>
                  <a:path w="87" h="263">
                    <a:moveTo>
                      <a:pt x="0" y="0"/>
                    </a:moveTo>
                    <a:lnTo>
                      <a:pt x="86" y="94"/>
                    </a:lnTo>
                    <a:lnTo>
                      <a:pt x="67" y="180"/>
                    </a:lnTo>
                    <a:lnTo>
                      <a:pt x="67" y="262"/>
                    </a:lnTo>
                    <a:lnTo>
                      <a:pt x="0" y="182"/>
                    </a:lnTo>
                    <a:lnTo>
                      <a:pt x="0" y="0"/>
                    </a:lnTo>
                  </a:path>
                </a:pathLst>
              </a:custGeom>
              <a:solidFill>
                <a:srgbClr val="333333"/>
              </a:solidFill>
              <a:ln w="12700" cap="rnd" cmpd="sng">
                <a:solidFill>
                  <a:srgbClr val="000000"/>
                </a:solidFill>
                <a:prstDash val="solid"/>
                <a:round/>
                <a:headEnd type="none" w="med" len="med"/>
                <a:tailEnd type="none" w="med" len="med"/>
              </a:ln>
            </p:spPr>
            <p:txBody>
              <a:bodyPr/>
              <a:lstStyle/>
              <a:p>
                <a:endParaRPr lang="en-US"/>
              </a:p>
            </p:txBody>
          </p:sp>
          <p:sp>
            <p:nvSpPr>
              <p:cNvPr id="11296" name="Freeform 21"/>
              <p:cNvSpPr>
                <a:spLocks/>
              </p:cNvSpPr>
              <p:nvPr/>
            </p:nvSpPr>
            <p:spPr bwMode="auto">
              <a:xfrm>
                <a:off x="2720" y="3136"/>
                <a:ext cx="205" cy="340"/>
              </a:xfrm>
              <a:custGeom>
                <a:avLst/>
                <a:gdLst>
                  <a:gd name="T0" fmla="*/ 156 w 169"/>
                  <a:gd name="T1" fmla="*/ 597 h 323"/>
                  <a:gd name="T2" fmla="*/ 0 w 169"/>
                  <a:gd name="T3" fmla="*/ 412 h 323"/>
                  <a:gd name="T4" fmla="*/ 348 w 169"/>
                  <a:gd name="T5" fmla="*/ 216 h 323"/>
                  <a:gd name="T6" fmla="*/ 1707 w 169"/>
                  <a:gd name="T7" fmla="*/ 0 h 323"/>
                  <a:gd name="T8" fmla="*/ 1707 w 169"/>
                  <a:gd name="T9" fmla="*/ 336 h 323"/>
                  <a:gd name="T10" fmla="*/ 378 w 169"/>
                  <a:gd name="T11" fmla="*/ 546 h 323"/>
                  <a:gd name="T12" fmla="*/ 156 w 169"/>
                  <a:gd name="T13" fmla="*/ 597 h 323"/>
                  <a:gd name="T14" fmla="*/ 0 60000 65536"/>
                  <a:gd name="T15" fmla="*/ 0 60000 65536"/>
                  <a:gd name="T16" fmla="*/ 0 60000 65536"/>
                  <a:gd name="T17" fmla="*/ 0 60000 65536"/>
                  <a:gd name="T18" fmla="*/ 0 60000 65536"/>
                  <a:gd name="T19" fmla="*/ 0 60000 65536"/>
                  <a:gd name="T20" fmla="*/ 0 60000 65536"/>
                  <a:gd name="T21" fmla="*/ 0 w 169"/>
                  <a:gd name="T22" fmla="*/ 0 h 323"/>
                  <a:gd name="T23" fmla="*/ 169 w 169"/>
                  <a:gd name="T24" fmla="*/ 323 h 3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9" h="323">
                    <a:moveTo>
                      <a:pt x="15" y="322"/>
                    </a:moveTo>
                    <a:lnTo>
                      <a:pt x="0" y="221"/>
                    </a:lnTo>
                    <a:lnTo>
                      <a:pt x="35" y="117"/>
                    </a:lnTo>
                    <a:lnTo>
                      <a:pt x="168" y="0"/>
                    </a:lnTo>
                    <a:lnTo>
                      <a:pt x="168" y="181"/>
                    </a:lnTo>
                    <a:lnTo>
                      <a:pt x="37" y="296"/>
                    </a:lnTo>
                    <a:lnTo>
                      <a:pt x="15" y="322"/>
                    </a:lnTo>
                  </a:path>
                </a:pathLst>
              </a:custGeom>
              <a:solidFill>
                <a:srgbClr val="474747"/>
              </a:solidFill>
              <a:ln w="12700" cap="rnd" cmpd="sng">
                <a:solidFill>
                  <a:srgbClr val="000000"/>
                </a:solidFill>
                <a:prstDash val="solid"/>
                <a:round/>
                <a:headEnd type="none" w="med" len="med"/>
                <a:tailEnd type="none" w="med" len="med"/>
              </a:ln>
            </p:spPr>
            <p:txBody>
              <a:bodyPr/>
              <a:lstStyle/>
              <a:p>
                <a:endParaRPr lang="en-US"/>
              </a:p>
            </p:txBody>
          </p:sp>
          <p:sp>
            <p:nvSpPr>
              <p:cNvPr id="11297" name="Freeform 22"/>
              <p:cNvSpPr>
                <a:spLocks/>
              </p:cNvSpPr>
              <p:nvPr/>
            </p:nvSpPr>
            <p:spPr bwMode="auto">
              <a:xfrm>
                <a:off x="2924" y="3104"/>
                <a:ext cx="122" cy="221"/>
              </a:xfrm>
              <a:custGeom>
                <a:avLst/>
                <a:gdLst>
                  <a:gd name="T0" fmla="*/ 0 w 99"/>
                  <a:gd name="T1" fmla="*/ 57 h 209"/>
                  <a:gd name="T2" fmla="*/ 0 w 99"/>
                  <a:gd name="T3" fmla="*/ 408 h 209"/>
                  <a:gd name="T4" fmla="*/ 1209 w 99"/>
                  <a:gd name="T5" fmla="*/ 354 h 209"/>
                  <a:gd name="T6" fmla="*/ 1209 w 99"/>
                  <a:gd name="T7" fmla="*/ 0 h 209"/>
                  <a:gd name="T8" fmla="*/ 0 w 99"/>
                  <a:gd name="T9" fmla="*/ 57 h 209"/>
                  <a:gd name="T10" fmla="*/ 0 60000 65536"/>
                  <a:gd name="T11" fmla="*/ 0 60000 65536"/>
                  <a:gd name="T12" fmla="*/ 0 60000 65536"/>
                  <a:gd name="T13" fmla="*/ 0 60000 65536"/>
                  <a:gd name="T14" fmla="*/ 0 60000 65536"/>
                  <a:gd name="T15" fmla="*/ 0 w 99"/>
                  <a:gd name="T16" fmla="*/ 0 h 209"/>
                  <a:gd name="T17" fmla="*/ 99 w 99"/>
                  <a:gd name="T18" fmla="*/ 209 h 209"/>
                </a:gdLst>
                <a:ahLst/>
                <a:cxnLst>
                  <a:cxn ang="T10">
                    <a:pos x="T0" y="T1"/>
                  </a:cxn>
                  <a:cxn ang="T11">
                    <a:pos x="T2" y="T3"/>
                  </a:cxn>
                  <a:cxn ang="T12">
                    <a:pos x="T4" y="T5"/>
                  </a:cxn>
                  <a:cxn ang="T13">
                    <a:pos x="T6" y="T7"/>
                  </a:cxn>
                  <a:cxn ang="T14">
                    <a:pos x="T8" y="T9"/>
                  </a:cxn>
                </a:cxnLst>
                <a:rect l="T15" t="T16" r="T17" b="T18"/>
                <a:pathLst>
                  <a:path w="99" h="209">
                    <a:moveTo>
                      <a:pt x="0" y="29"/>
                    </a:moveTo>
                    <a:lnTo>
                      <a:pt x="0" y="208"/>
                    </a:lnTo>
                    <a:lnTo>
                      <a:pt x="98" y="182"/>
                    </a:lnTo>
                    <a:lnTo>
                      <a:pt x="98" y="0"/>
                    </a:lnTo>
                    <a:lnTo>
                      <a:pt x="0" y="29"/>
                    </a:lnTo>
                  </a:path>
                </a:pathLst>
              </a:custGeom>
              <a:solidFill>
                <a:srgbClr val="474747"/>
              </a:solidFill>
              <a:ln w="12700" cap="rnd" cmpd="sng">
                <a:solidFill>
                  <a:srgbClr val="000000"/>
                </a:solidFill>
                <a:prstDash val="solid"/>
                <a:round/>
                <a:headEnd type="none" w="med" len="med"/>
                <a:tailEnd type="none" w="med" len="med"/>
              </a:ln>
            </p:spPr>
            <p:txBody>
              <a:bodyPr/>
              <a:lstStyle/>
              <a:p>
                <a:endParaRPr lang="en-US"/>
              </a:p>
            </p:txBody>
          </p:sp>
          <p:sp>
            <p:nvSpPr>
              <p:cNvPr id="11298" name="Freeform 23"/>
              <p:cNvSpPr>
                <a:spLocks/>
              </p:cNvSpPr>
              <p:nvPr/>
            </p:nvSpPr>
            <p:spPr bwMode="auto">
              <a:xfrm>
                <a:off x="3043" y="3104"/>
                <a:ext cx="239" cy="271"/>
              </a:xfrm>
              <a:custGeom>
                <a:avLst/>
                <a:gdLst>
                  <a:gd name="T0" fmla="*/ 0 w 193"/>
                  <a:gd name="T1" fmla="*/ 0 h 257"/>
                  <a:gd name="T2" fmla="*/ 2496 w 193"/>
                  <a:gd name="T3" fmla="*/ 139 h 257"/>
                  <a:gd name="T4" fmla="*/ 2496 w 193"/>
                  <a:gd name="T5" fmla="*/ 483 h 257"/>
                  <a:gd name="T6" fmla="*/ 0 w 193"/>
                  <a:gd name="T7" fmla="*/ 344 h 257"/>
                  <a:gd name="T8" fmla="*/ 0 w 193"/>
                  <a:gd name="T9" fmla="*/ 0 h 257"/>
                  <a:gd name="T10" fmla="*/ 0 60000 65536"/>
                  <a:gd name="T11" fmla="*/ 0 60000 65536"/>
                  <a:gd name="T12" fmla="*/ 0 60000 65536"/>
                  <a:gd name="T13" fmla="*/ 0 60000 65536"/>
                  <a:gd name="T14" fmla="*/ 0 60000 65536"/>
                  <a:gd name="T15" fmla="*/ 0 w 193"/>
                  <a:gd name="T16" fmla="*/ 0 h 257"/>
                  <a:gd name="T17" fmla="*/ 193 w 193"/>
                  <a:gd name="T18" fmla="*/ 257 h 257"/>
                </a:gdLst>
                <a:ahLst/>
                <a:cxnLst>
                  <a:cxn ang="T10">
                    <a:pos x="T0" y="T1"/>
                  </a:cxn>
                  <a:cxn ang="T11">
                    <a:pos x="T2" y="T3"/>
                  </a:cxn>
                  <a:cxn ang="T12">
                    <a:pos x="T4" y="T5"/>
                  </a:cxn>
                  <a:cxn ang="T13">
                    <a:pos x="T6" y="T7"/>
                  </a:cxn>
                  <a:cxn ang="T14">
                    <a:pos x="T8" y="T9"/>
                  </a:cxn>
                </a:cxnLst>
                <a:rect l="T15" t="T16" r="T17" b="T18"/>
                <a:pathLst>
                  <a:path w="193" h="257">
                    <a:moveTo>
                      <a:pt x="0" y="0"/>
                    </a:moveTo>
                    <a:lnTo>
                      <a:pt x="192" y="74"/>
                    </a:lnTo>
                    <a:lnTo>
                      <a:pt x="192" y="256"/>
                    </a:lnTo>
                    <a:lnTo>
                      <a:pt x="0" y="182"/>
                    </a:lnTo>
                    <a:lnTo>
                      <a:pt x="0" y="0"/>
                    </a:lnTo>
                  </a:path>
                </a:pathLst>
              </a:custGeom>
              <a:solidFill>
                <a:srgbClr val="919191"/>
              </a:solidFill>
              <a:ln w="12700" cap="rnd" cmpd="sng">
                <a:solidFill>
                  <a:srgbClr val="000000"/>
                </a:solidFill>
                <a:prstDash val="solid"/>
                <a:round/>
                <a:headEnd type="none" w="med" len="med"/>
                <a:tailEnd type="none" w="med" len="med"/>
              </a:ln>
            </p:spPr>
            <p:txBody>
              <a:bodyPr/>
              <a:lstStyle/>
              <a:p>
                <a:endParaRPr lang="en-US"/>
              </a:p>
            </p:txBody>
          </p:sp>
          <p:sp>
            <p:nvSpPr>
              <p:cNvPr id="11299" name="Freeform 24"/>
              <p:cNvSpPr>
                <a:spLocks/>
              </p:cNvSpPr>
              <p:nvPr/>
            </p:nvSpPr>
            <p:spPr bwMode="auto">
              <a:xfrm>
                <a:off x="3280" y="3181"/>
                <a:ext cx="181" cy="201"/>
              </a:xfrm>
              <a:custGeom>
                <a:avLst/>
                <a:gdLst>
                  <a:gd name="T0" fmla="*/ 0 w 149"/>
                  <a:gd name="T1" fmla="*/ 0 h 191"/>
                  <a:gd name="T2" fmla="*/ 0 w 149"/>
                  <a:gd name="T3" fmla="*/ 338 h 191"/>
                  <a:gd name="T4" fmla="*/ 1528 w 149"/>
                  <a:gd name="T5" fmla="*/ 351 h 191"/>
                  <a:gd name="T6" fmla="*/ 1528 w 149"/>
                  <a:gd name="T7" fmla="*/ 5 h 191"/>
                  <a:gd name="T8" fmla="*/ 0 w 149"/>
                  <a:gd name="T9" fmla="*/ 0 h 191"/>
                  <a:gd name="T10" fmla="*/ 0 60000 65536"/>
                  <a:gd name="T11" fmla="*/ 0 60000 65536"/>
                  <a:gd name="T12" fmla="*/ 0 60000 65536"/>
                  <a:gd name="T13" fmla="*/ 0 60000 65536"/>
                  <a:gd name="T14" fmla="*/ 0 60000 65536"/>
                  <a:gd name="T15" fmla="*/ 0 w 149"/>
                  <a:gd name="T16" fmla="*/ 0 h 191"/>
                  <a:gd name="T17" fmla="*/ 149 w 149"/>
                  <a:gd name="T18" fmla="*/ 191 h 191"/>
                </a:gdLst>
                <a:ahLst/>
                <a:cxnLst>
                  <a:cxn ang="T10">
                    <a:pos x="T0" y="T1"/>
                  </a:cxn>
                  <a:cxn ang="T11">
                    <a:pos x="T2" y="T3"/>
                  </a:cxn>
                  <a:cxn ang="T12">
                    <a:pos x="T4" y="T5"/>
                  </a:cxn>
                  <a:cxn ang="T13">
                    <a:pos x="T6" y="T7"/>
                  </a:cxn>
                  <a:cxn ang="T14">
                    <a:pos x="T8" y="T9"/>
                  </a:cxn>
                </a:cxnLst>
                <a:rect l="T15" t="T16" r="T17" b="T18"/>
                <a:pathLst>
                  <a:path w="149" h="191">
                    <a:moveTo>
                      <a:pt x="0" y="0"/>
                    </a:moveTo>
                    <a:lnTo>
                      <a:pt x="0" y="183"/>
                    </a:lnTo>
                    <a:lnTo>
                      <a:pt x="148" y="190"/>
                    </a:lnTo>
                    <a:lnTo>
                      <a:pt x="148" y="5"/>
                    </a:lnTo>
                    <a:lnTo>
                      <a:pt x="0" y="0"/>
                    </a:lnTo>
                  </a:path>
                </a:pathLst>
              </a:custGeom>
              <a:solidFill>
                <a:srgbClr val="474747"/>
              </a:solidFill>
              <a:ln w="12700" cap="rnd" cmpd="sng">
                <a:solidFill>
                  <a:srgbClr val="000000"/>
                </a:solidFill>
                <a:prstDash val="solid"/>
                <a:round/>
                <a:headEnd type="none" w="med" len="med"/>
                <a:tailEnd type="none" w="med" len="med"/>
              </a:ln>
            </p:spPr>
            <p:txBody>
              <a:bodyPr/>
              <a:lstStyle/>
              <a:p>
                <a:endParaRPr lang="en-US"/>
              </a:p>
            </p:txBody>
          </p:sp>
          <p:sp>
            <p:nvSpPr>
              <p:cNvPr id="11300" name="Freeform 25"/>
              <p:cNvSpPr>
                <a:spLocks/>
              </p:cNvSpPr>
              <p:nvPr/>
            </p:nvSpPr>
            <p:spPr bwMode="auto">
              <a:xfrm>
                <a:off x="4209" y="3492"/>
                <a:ext cx="105" cy="283"/>
              </a:xfrm>
              <a:custGeom>
                <a:avLst/>
                <a:gdLst>
                  <a:gd name="T0" fmla="*/ 0 w 86"/>
                  <a:gd name="T1" fmla="*/ 162 h 269"/>
                  <a:gd name="T2" fmla="*/ 933 w 86"/>
                  <a:gd name="T3" fmla="*/ 0 h 269"/>
                  <a:gd name="T4" fmla="*/ 933 w 86"/>
                  <a:gd name="T5" fmla="*/ 330 h 269"/>
                  <a:gd name="T6" fmla="*/ 0 w 86"/>
                  <a:gd name="T7" fmla="*/ 492 h 269"/>
                  <a:gd name="T8" fmla="*/ 0 w 86"/>
                  <a:gd name="T9" fmla="*/ 162 h 269"/>
                  <a:gd name="T10" fmla="*/ 0 60000 65536"/>
                  <a:gd name="T11" fmla="*/ 0 60000 65536"/>
                  <a:gd name="T12" fmla="*/ 0 60000 65536"/>
                  <a:gd name="T13" fmla="*/ 0 60000 65536"/>
                  <a:gd name="T14" fmla="*/ 0 60000 65536"/>
                  <a:gd name="T15" fmla="*/ 0 w 86"/>
                  <a:gd name="T16" fmla="*/ 0 h 269"/>
                  <a:gd name="T17" fmla="*/ 86 w 86"/>
                  <a:gd name="T18" fmla="*/ 269 h 269"/>
                </a:gdLst>
                <a:ahLst/>
                <a:cxnLst>
                  <a:cxn ang="T10">
                    <a:pos x="T0" y="T1"/>
                  </a:cxn>
                  <a:cxn ang="T11">
                    <a:pos x="T2" y="T3"/>
                  </a:cxn>
                  <a:cxn ang="T12">
                    <a:pos x="T4" y="T5"/>
                  </a:cxn>
                  <a:cxn ang="T13">
                    <a:pos x="T6" y="T7"/>
                  </a:cxn>
                  <a:cxn ang="T14">
                    <a:pos x="T8" y="T9"/>
                  </a:cxn>
                </a:cxnLst>
                <a:rect l="T15" t="T16" r="T17" b="T18"/>
                <a:pathLst>
                  <a:path w="86" h="269">
                    <a:moveTo>
                      <a:pt x="0" y="87"/>
                    </a:moveTo>
                    <a:lnTo>
                      <a:pt x="85" y="0"/>
                    </a:lnTo>
                    <a:lnTo>
                      <a:pt x="85" y="180"/>
                    </a:lnTo>
                    <a:lnTo>
                      <a:pt x="0" y="268"/>
                    </a:lnTo>
                    <a:lnTo>
                      <a:pt x="0" y="87"/>
                    </a:lnTo>
                  </a:path>
                </a:pathLst>
              </a:custGeom>
              <a:solidFill>
                <a:srgbClr val="474747"/>
              </a:solidFill>
              <a:ln w="12700" cap="rnd" cmpd="sng">
                <a:solidFill>
                  <a:srgbClr val="000000"/>
                </a:solidFill>
                <a:prstDash val="solid"/>
                <a:round/>
                <a:headEnd type="none" w="med" len="med"/>
                <a:tailEnd type="none" w="med" len="med"/>
              </a:ln>
            </p:spPr>
            <p:txBody>
              <a:bodyPr/>
              <a:lstStyle/>
              <a:p>
                <a:endParaRPr lang="en-US"/>
              </a:p>
            </p:txBody>
          </p:sp>
          <p:sp>
            <p:nvSpPr>
              <p:cNvPr id="11301" name="Freeform 26"/>
              <p:cNvSpPr>
                <a:spLocks/>
              </p:cNvSpPr>
              <p:nvPr/>
            </p:nvSpPr>
            <p:spPr bwMode="auto">
              <a:xfrm>
                <a:off x="4068" y="3406"/>
                <a:ext cx="30" cy="196"/>
              </a:xfrm>
              <a:custGeom>
                <a:avLst/>
                <a:gdLst>
                  <a:gd name="T0" fmla="*/ 0 w 25"/>
                  <a:gd name="T1" fmla="*/ 0 h 185"/>
                  <a:gd name="T2" fmla="*/ 0 w 25"/>
                  <a:gd name="T3" fmla="*/ 369 h 185"/>
                  <a:gd name="T4" fmla="*/ 215 w 25"/>
                  <a:gd name="T5" fmla="*/ 369 h 185"/>
                  <a:gd name="T6" fmla="*/ 215 w 25"/>
                  <a:gd name="T7" fmla="*/ 2 h 185"/>
                  <a:gd name="T8" fmla="*/ 0 w 25"/>
                  <a:gd name="T9" fmla="*/ 0 h 185"/>
                  <a:gd name="T10" fmla="*/ 0 60000 65536"/>
                  <a:gd name="T11" fmla="*/ 0 60000 65536"/>
                  <a:gd name="T12" fmla="*/ 0 60000 65536"/>
                  <a:gd name="T13" fmla="*/ 0 60000 65536"/>
                  <a:gd name="T14" fmla="*/ 0 60000 65536"/>
                  <a:gd name="T15" fmla="*/ 0 w 25"/>
                  <a:gd name="T16" fmla="*/ 0 h 185"/>
                  <a:gd name="T17" fmla="*/ 25 w 25"/>
                  <a:gd name="T18" fmla="*/ 185 h 185"/>
                </a:gdLst>
                <a:ahLst/>
                <a:cxnLst>
                  <a:cxn ang="T10">
                    <a:pos x="T0" y="T1"/>
                  </a:cxn>
                  <a:cxn ang="T11">
                    <a:pos x="T2" y="T3"/>
                  </a:cxn>
                  <a:cxn ang="T12">
                    <a:pos x="T4" y="T5"/>
                  </a:cxn>
                  <a:cxn ang="T13">
                    <a:pos x="T6" y="T7"/>
                  </a:cxn>
                  <a:cxn ang="T14">
                    <a:pos x="T8" y="T9"/>
                  </a:cxn>
                </a:cxnLst>
                <a:rect l="T15" t="T16" r="T17" b="T18"/>
                <a:pathLst>
                  <a:path w="25" h="185">
                    <a:moveTo>
                      <a:pt x="0" y="0"/>
                    </a:moveTo>
                    <a:lnTo>
                      <a:pt x="0" y="184"/>
                    </a:lnTo>
                    <a:lnTo>
                      <a:pt x="24" y="184"/>
                    </a:lnTo>
                    <a:lnTo>
                      <a:pt x="24" y="2"/>
                    </a:lnTo>
                    <a:lnTo>
                      <a:pt x="0" y="0"/>
                    </a:lnTo>
                  </a:path>
                </a:pathLst>
              </a:custGeom>
              <a:solidFill>
                <a:srgbClr val="474747"/>
              </a:solidFill>
              <a:ln w="12700" cap="rnd" cmpd="sng">
                <a:solidFill>
                  <a:srgbClr val="000000"/>
                </a:solidFill>
                <a:prstDash val="solid"/>
                <a:round/>
                <a:headEnd type="none" w="med" len="med"/>
                <a:tailEnd type="none" w="med" len="med"/>
              </a:ln>
            </p:spPr>
            <p:txBody>
              <a:bodyPr/>
              <a:lstStyle/>
              <a:p>
                <a:endParaRPr lang="en-US"/>
              </a:p>
            </p:txBody>
          </p:sp>
          <p:sp>
            <p:nvSpPr>
              <p:cNvPr id="11302" name="Freeform 27"/>
              <p:cNvSpPr>
                <a:spLocks/>
              </p:cNvSpPr>
              <p:nvPr/>
            </p:nvSpPr>
            <p:spPr bwMode="auto">
              <a:xfrm>
                <a:off x="4126" y="3584"/>
                <a:ext cx="84" cy="198"/>
              </a:xfrm>
              <a:custGeom>
                <a:avLst/>
                <a:gdLst>
                  <a:gd name="T0" fmla="*/ 0 w 68"/>
                  <a:gd name="T1" fmla="*/ 5 h 188"/>
                  <a:gd name="T2" fmla="*/ 851 w 68"/>
                  <a:gd name="T3" fmla="*/ 0 h 188"/>
                  <a:gd name="T4" fmla="*/ 851 w 68"/>
                  <a:gd name="T5" fmla="*/ 336 h 188"/>
                  <a:gd name="T6" fmla="*/ 0 w 68"/>
                  <a:gd name="T7" fmla="*/ 349 h 188"/>
                  <a:gd name="T8" fmla="*/ 0 w 68"/>
                  <a:gd name="T9" fmla="*/ 5 h 188"/>
                  <a:gd name="T10" fmla="*/ 0 60000 65536"/>
                  <a:gd name="T11" fmla="*/ 0 60000 65536"/>
                  <a:gd name="T12" fmla="*/ 0 60000 65536"/>
                  <a:gd name="T13" fmla="*/ 0 60000 65536"/>
                  <a:gd name="T14" fmla="*/ 0 60000 65536"/>
                  <a:gd name="T15" fmla="*/ 0 w 68"/>
                  <a:gd name="T16" fmla="*/ 0 h 188"/>
                  <a:gd name="T17" fmla="*/ 68 w 68"/>
                  <a:gd name="T18" fmla="*/ 188 h 188"/>
                </a:gdLst>
                <a:ahLst/>
                <a:cxnLst>
                  <a:cxn ang="T10">
                    <a:pos x="T0" y="T1"/>
                  </a:cxn>
                  <a:cxn ang="T11">
                    <a:pos x="T2" y="T3"/>
                  </a:cxn>
                  <a:cxn ang="T12">
                    <a:pos x="T4" y="T5"/>
                  </a:cxn>
                  <a:cxn ang="T13">
                    <a:pos x="T6" y="T7"/>
                  </a:cxn>
                  <a:cxn ang="T14">
                    <a:pos x="T8" y="T9"/>
                  </a:cxn>
                </a:cxnLst>
                <a:rect l="T15" t="T16" r="T17" b="T18"/>
                <a:pathLst>
                  <a:path w="68" h="188">
                    <a:moveTo>
                      <a:pt x="0" y="5"/>
                    </a:moveTo>
                    <a:lnTo>
                      <a:pt x="67" y="0"/>
                    </a:lnTo>
                    <a:lnTo>
                      <a:pt x="67" y="180"/>
                    </a:lnTo>
                    <a:lnTo>
                      <a:pt x="0" y="187"/>
                    </a:lnTo>
                    <a:lnTo>
                      <a:pt x="0" y="5"/>
                    </a:lnTo>
                  </a:path>
                </a:pathLst>
              </a:custGeom>
              <a:solidFill>
                <a:srgbClr val="474747"/>
              </a:solidFill>
              <a:ln w="12700" cap="rnd" cmpd="sng">
                <a:solidFill>
                  <a:srgbClr val="000000"/>
                </a:solidFill>
                <a:prstDash val="solid"/>
                <a:round/>
                <a:headEnd type="none" w="med" len="med"/>
                <a:tailEnd type="none" w="med" len="med"/>
              </a:ln>
            </p:spPr>
            <p:txBody>
              <a:bodyPr/>
              <a:lstStyle/>
              <a:p>
                <a:endParaRPr lang="en-US"/>
              </a:p>
            </p:txBody>
          </p:sp>
          <p:sp>
            <p:nvSpPr>
              <p:cNvPr id="11303" name="Freeform 28"/>
              <p:cNvSpPr>
                <a:spLocks/>
              </p:cNvSpPr>
              <p:nvPr/>
            </p:nvSpPr>
            <p:spPr bwMode="auto">
              <a:xfrm>
                <a:off x="4097" y="3407"/>
                <a:ext cx="30" cy="375"/>
              </a:xfrm>
              <a:custGeom>
                <a:avLst/>
                <a:gdLst>
                  <a:gd name="T0" fmla="*/ 0 w 24"/>
                  <a:gd name="T1" fmla="*/ 0 h 356"/>
                  <a:gd name="T2" fmla="*/ 334 w 24"/>
                  <a:gd name="T3" fmla="*/ 330 h 356"/>
                  <a:gd name="T4" fmla="*/ 334 w 24"/>
                  <a:gd name="T5" fmla="*/ 663 h 356"/>
                  <a:gd name="T6" fmla="*/ 0 w 24"/>
                  <a:gd name="T7" fmla="*/ 341 h 356"/>
                  <a:gd name="T8" fmla="*/ 0 w 24"/>
                  <a:gd name="T9" fmla="*/ 0 h 356"/>
                  <a:gd name="T10" fmla="*/ 0 60000 65536"/>
                  <a:gd name="T11" fmla="*/ 0 60000 65536"/>
                  <a:gd name="T12" fmla="*/ 0 60000 65536"/>
                  <a:gd name="T13" fmla="*/ 0 60000 65536"/>
                  <a:gd name="T14" fmla="*/ 0 60000 65536"/>
                  <a:gd name="T15" fmla="*/ 0 w 24"/>
                  <a:gd name="T16" fmla="*/ 0 h 356"/>
                  <a:gd name="T17" fmla="*/ 24 w 24"/>
                  <a:gd name="T18" fmla="*/ 356 h 356"/>
                </a:gdLst>
                <a:ahLst/>
                <a:cxnLst>
                  <a:cxn ang="T10">
                    <a:pos x="T0" y="T1"/>
                  </a:cxn>
                  <a:cxn ang="T11">
                    <a:pos x="T2" y="T3"/>
                  </a:cxn>
                  <a:cxn ang="T12">
                    <a:pos x="T4" y="T5"/>
                  </a:cxn>
                  <a:cxn ang="T13">
                    <a:pos x="T6" y="T7"/>
                  </a:cxn>
                  <a:cxn ang="T14">
                    <a:pos x="T8" y="T9"/>
                  </a:cxn>
                </a:cxnLst>
                <a:rect l="T15" t="T16" r="T17" b="T18"/>
                <a:pathLst>
                  <a:path w="24" h="356">
                    <a:moveTo>
                      <a:pt x="0" y="0"/>
                    </a:moveTo>
                    <a:lnTo>
                      <a:pt x="23" y="177"/>
                    </a:lnTo>
                    <a:lnTo>
                      <a:pt x="23" y="355"/>
                    </a:lnTo>
                    <a:lnTo>
                      <a:pt x="0" y="183"/>
                    </a:lnTo>
                    <a:lnTo>
                      <a:pt x="0" y="0"/>
                    </a:lnTo>
                  </a:path>
                </a:pathLst>
              </a:custGeom>
              <a:solidFill>
                <a:srgbClr val="474747"/>
              </a:solidFill>
              <a:ln w="12700" cap="rnd" cmpd="sng">
                <a:solidFill>
                  <a:srgbClr val="000000"/>
                </a:solidFill>
                <a:prstDash val="solid"/>
                <a:round/>
                <a:headEnd type="none" w="med" len="med"/>
                <a:tailEnd type="none" w="med" len="med"/>
              </a:ln>
            </p:spPr>
            <p:txBody>
              <a:bodyPr/>
              <a:lstStyle/>
              <a:p>
                <a:endParaRPr lang="en-US"/>
              </a:p>
            </p:txBody>
          </p:sp>
          <p:sp>
            <p:nvSpPr>
              <p:cNvPr id="11304" name="Freeform 29"/>
              <p:cNvSpPr>
                <a:spLocks/>
              </p:cNvSpPr>
              <p:nvPr/>
            </p:nvSpPr>
            <p:spPr bwMode="auto">
              <a:xfrm>
                <a:off x="4209" y="2820"/>
                <a:ext cx="89" cy="224"/>
              </a:xfrm>
              <a:custGeom>
                <a:avLst/>
                <a:gdLst>
                  <a:gd name="T0" fmla="*/ 0 w 74"/>
                  <a:gd name="T1" fmla="*/ 46 h 213"/>
                  <a:gd name="T2" fmla="*/ 670 w 74"/>
                  <a:gd name="T3" fmla="*/ 0 h 213"/>
                  <a:gd name="T4" fmla="*/ 670 w 74"/>
                  <a:gd name="T5" fmla="*/ 341 h 213"/>
                  <a:gd name="T6" fmla="*/ 0 w 74"/>
                  <a:gd name="T7" fmla="*/ 388 h 213"/>
                  <a:gd name="T8" fmla="*/ 0 w 74"/>
                  <a:gd name="T9" fmla="*/ 46 h 213"/>
                  <a:gd name="T10" fmla="*/ 0 60000 65536"/>
                  <a:gd name="T11" fmla="*/ 0 60000 65536"/>
                  <a:gd name="T12" fmla="*/ 0 60000 65536"/>
                  <a:gd name="T13" fmla="*/ 0 60000 65536"/>
                  <a:gd name="T14" fmla="*/ 0 60000 65536"/>
                  <a:gd name="T15" fmla="*/ 0 w 74"/>
                  <a:gd name="T16" fmla="*/ 0 h 213"/>
                  <a:gd name="T17" fmla="*/ 74 w 74"/>
                  <a:gd name="T18" fmla="*/ 213 h 213"/>
                </a:gdLst>
                <a:ahLst/>
                <a:cxnLst>
                  <a:cxn ang="T10">
                    <a:pos x="T0" y="T1"/>
                  </a:cxn>
                  <a:cxn ang="T11">
                    <a:pos x="T2" y="T3"/>
                  </a:cxn>
                  <a:cxn ang="T12">
                    <a:pos x="T4" y="T5"/>
                  </a:cxn>
                  <a:cxn ang="T13">
                    <a:pos x="T6" y="T7"/>
                  </a:cxn>
                  <a:cxn ang="T14">
                    <a:pos x="T8" y="T9"/>
                  </a:cxn>
                </a:cxnLst>
                <a:rect l="T15" t="T16" r="T17" b="T18"/>
                <a:pathLst>
                  <a:path w="74" h="213">
                    <a:moveTo>
                      <a:pt x="0" y="26"/>
                    </a:moveTo>
                    <a:lnTo>
                      <a:pt x="73" y="0"/>
                    </a:lnTo>
                    <a:lnTo>
                      <a:pt x="73" y="186"/>
                    </a:lnTo>
                    <a:lnTo>
                      <a:pt x="0" y="212"/>
                    </a:lnTo>
                    <a:lnTo>
                      <a:pt x="0" y="26"/>
                    </a:lnTo>
                  </a:path>
                </a:pathLst>
              </a:custGeom>
              <a:solidFill>
                <a:srgbClr val="474747"/>
              </a:solidFill>
              <a:ln w="12700" cap="rnd" cmpd="sng">
                <a:solidFill>
                  <a:srgbClr val="000000"/>
                </a:solidFill>
                <a:prstDash val="solid"/>
                <a:round/>
                <a:headEnd type="none" w="med" len="med"/>
                <a:tailEnd type="none" w="med" len="med"/>
              </a:ln>
            </p:spPr>
            <p:txBody>
              <a:bodyPr/>
              <a:lstStyle/>
              <a:p>
                <a:endParaRPr lang="en-US"/>
              </a:p>
            </p:txBody>
          </p:sp>
          <p:sp>
            <p:nvSpPr>
              <p:cNvPr id="11305" name="Freeform 30"/>
              <p:cNvSpPr>
                <a:spLocks/>
              </p:cNvSpPr>
              <p:nvPr/>
            </p:nvSpPr>
            <p:spPr bwMode="auto">
              <a:xfrm>
                <a:off x="4296" y="2712"/>
                <a:ext cx="114" cy="307"/>
              </a:xfrm>
              <a:custGeom>
                <a:avLst/>
                <a:gdLst>
                  <a:gd name="T0" fmla="*/ 0 w 92"/>
                  <a:gd name="T1" fmla="*/ 199 h 291"/>
                  <a:gd name="T2" fmla="*/ 1186 w 92"/>
                  <a:gd name="T3" fmla="*/ 0 h 291"/>
                  <a:gd name="T4" fmla="*/ 1186 w 92"/>
                  <a:gd name="T5" fmla="*/ 350 h 291"/>
                  <a:gd name="T6" fmla="*/ 0 w 92"/>
                  <a:gd name="T7" fmla="*/ 553 h 291"/>
                  <a:gd name="T8" fmla="*/ 0 w 92"/>
                  <a:gd name="T9" fmla="*/ 199 h 291"/>
                  <a:gd name="T10" fmla="*/ 0 60000 65536"/>
                  <a:gd name="T11" fmla="*/ 0 60000 65536"/>
                  <a:gd name="T12" fmla="*/ 0 60000 65536"/>
                  <a:gd name="T13" fmla="*/ 0 60000 65536"/>
                  <a:gd name="T14" fmla="*/ 0 60000 65536"/>
                  <a:gd name="T15" fmla="*/ 0 w 92"/>
                  <a:gd name="T16" fmla="*/ 0 h 291"/>
                  <a:gd name="T17" fmla="*/ 92 w 92"/>
                  <a:gd name="T18" fmla="*/ 291 h 291"/>
                </a:gdLst>
                <a:ahLst/>
                <a:cxnLst>
                  <a:cxn ang="T10">
                    <a:pos x="T0" y="T1"/>
                  </a:cxn>
                  <a:cxn ang="T11">
                    <a:pos x="T2" y="T3"/>
                  </a:cxn>
                  <a:cxn ang="T12">
                    <a:pos x="T4" y="T5"/>
                  </a:cxn>
                  <a:cxn ang="T13">
                    <a:pos x="T6" y="T7"/>
                  </a:cxn>
                  <a:cxn ang="T14">
                    <a:pos x="T8" y="T9"/>
                  </a:cxn>
                </a:cxnLst>
                <a:rect l="T15" t="T16" r="T17" b="T18"/>
                <a:pathLst>
                  <a:path w="92" h="291">
                    <a:moveTo>
                      <a:pt x="0" y="105"/>
                    </a:moveTo>
                    <a:lnTo>
                      <a:pt x="91" y="0"/>
                    </a:lnTo>
                    <a:lnTo>
                      <a:pt x="91" y="184"/>
                    </a:lnTo>
                    <a:lnTo>
                      <a:pt x="0" y="290"/>
                    </a:lnTo>
                    <a:lnTo>
                      <a:pt x="0" y="105"/>
                    </a:lnTo>
                  </a:path>
                </a:pathLst>
              </a:custGeom>
              <a:solidFill>
                <a:srgbClr val="676767"/>
              </a:solidFill>
              <a:ln w="12700" cap="rnd" cmpd="sng">
                <a:solidFill>
                  <a:srgbClr val="000000"/>
                </a:solidFill>
                <a:prstDash val="solid"/>
                <a:round/>
                <a:headEnd type="none" w="med" len="med"/>
                <a:tailEnd type="none" w="med" len="med"/>
              </a:ln>
            </p:spPr>
            <p:txBody>
              <a:bodyPr/>
              <a:lstStyle/>
              <a:p>
                <a:endParaRPr lang="en-US"/>
              </a:p>
            </p:txBody>
          </p:sp>
          <p:sp>
            <p:nvSpPr>
              <p:cNvPr id="11306" name="Freeform 31"/>
              <p:cNvSpPr>
                <a:spLocks/>
              </p:cNvSpPr>
              <p:nvPr/>
            </p:nvSpPr>
            <p:spPr bwMode="auto">
              <a:xfrm>
                <a:off x="4409" y="2637"/>
                <a:ext cx="53" cy="269"/>
              </a:xfrm>
              <a:custGeom>
                <a:avLst/>
                <a:gdLst>
                  <a:gd name="T0" fmla="*/ 0 w 43"/>
                  <a:gd name="T1" fmla="*/ 136 h 256"/>
                  <a:gd name="T2" fmla="*/ 0 w 43"/>
                  <a:gd name="T3" fmla="*/ 461 h 256"/>
                  <a:gd name="T4" fmla="*/ 516 w 43"/>
                  <a:gd name="T5" fmla="*/ 327 h 256"/>
                  <a:gd name="T6" fmla="*/ 516 w 43"/>
                  <a:gd name="T7" fmla="*/ 0 h 256"/>
                  <a:gd name="T8" fmla="*/ 0 w 43"/>
                  <a:gd name="T9" fmla="*/ 136 h 256"/>
                  <a:gd name="T10" fmla="*/ 0 60000 65536"/>
                  <a:gd name="T11" fmla="*/ 0 60000 65536"/>
                  <a:gd name="T12" fmla="*/ 0 60000 65536"/>
                  <a:gd name="T13" fmla="*/ 0 60000 65536"/>
                  <a:gd name="T14" fmla="*/ 0 60000 65536"/>
                  <a:gd name="T15" fmla="*/ 0 w 43"/>
                  <a:gd name="T16" fmla="*/ 0 h 256"/>
                  <a:gd name="T17" fmla="*/ 43 w 43"/>
                  <a:gd name="T18" fmla="*/ 256 h 256"/>
                </a:gdLst>
                <a:ahLst/>
                <a:cxnLst>
                  <a:cxn ang="T10">
                    <a:pos x="T0" y="T1"/>
                  </a:cxn>
                  <a:cxn ang="T11">
                    <a:pos x="T2" y="T3"/>
                  </a:cxn>
                  <a:cxn ang="T12">
                    <a:pos x="T4" y="T5"/>
                  </a:cxn>
                  <a:cxn ang="T13">
                    <a:pos x="T6" y="T7"/>
                  </a:cxn>
                  <a:cxn ang="T14">
                    <a:pos x="T8" y="T9"/>
                  </a:cxn>
                </a:cxnLst>
                <a:rect l="T15" t="T16" r="T17" b="T18"/>
                <a:pathLst>
                  <a:path w="43" h="256">
                    <a:moveTo>
                      <a:pt x="0" y="75"/>
                    </a:moveTo>
                    <a:lnTo>
                      <a:pt x="0" y="255"/>
                    </a:lnTo>
                    <a:lnTo>
                      <a:pt x="42" y="180"/>
                    </a:lnTo>
                    <a:lnTo>
                      <a:pt x="42" y="0"/>
                    </a:lnTo>
                    <a:lnTo>
                      <a:pt x="0" y="75"/>
                    </a:lnTo>
                  </a:path>
                </a:pathLst>
              </a:custGeom>
              <a:solidFill>
                <a:srgbClr val="474747"/>
              </a:solidFill>
              <a:ln w="12700" cap="rnd" cmpd="sng">
                <a:solidFill>
                  <a:srgbClr val="000000"/>
                </a:solidFill>
                <a:prstDash val="solid"/>
                <a:round/>
                <a:headEnd type="none" w="med" len="med"/>
                <a:tailEnd type="none" w="med" len="med"/>
              </a:ln>
            </p:spPr>
            <p:txBody>
              <a:bodyPr/>
              <a:lstStyle/>
              <a:p>
                <a:endParaRPr lang="en-US"/>
              </a:p>
            </p:txBody>
          </p:sp>
          <p:sp>
            <p:nvSpPr>
              <p:cNvPr id="11307" name="Freeform 32"/>
              <p:cNvSpPr>
                <a:spLocks/>
              </p:cNvSpPr>
              <p:nvPr/>
            </p:nvSpPr>
            <p:spPr bwMode="auto">
              <a:xfrm>
                <a:off x="4144" y="2852"/>
                <a:ext cx="66" cy="289"/>
              </a:xfrm>
              <a:custGeom>
                <a:avLst/>
                <a:gdLst>
                  <a:gd name="T0" fmla="*/ 590 w 54"/>
                  <a:gd name="T1" fmla="*/ 0 h 275"/>
                  <a:gd name="T2" fmla="*/ 590 w 54"/>
                  <a:gd name="T3" fmla="*/ 343 h 275"/>
                  <a:gd name="T4" fmla="*/ 493 w 54"/>
                  <a:gd name="T5" fmla="*/ 433 h 275"/>
                  <a:gd name="T6" fmla="*/ 335 w 54"/>
                  <a:gd name="T7" fmla="*/ 498 h 275"/>
                  <a:gd name="T8" fmla="*/ 119 w 54"/>
                  <a:gd name="T9" fmla="*/ 437 h 275"/>
                  <a:gd name="T10" fmla="*/ 0 w 54"/>
                  <a:gd name="T11" fmla="*/ 318 h 275"/>
                  <a:gd name="T12" fmla="*/ 463 w 54"/>
                  <a:gd name="T13" fmla="*/ 109 h 275"/>
                  <a:gd name="T14" fmla="*/ 590 w 54"/>
                  <a:gd name="T15" fmla="*/ 0 h 275"/>
                  <a:gd name="T16" fmla="*/ 0 60000 65536"/>
                  <a:gd name="T17" fmla="*/ 0 60000 65536"/>
                  <a:gd name="T18" fmla="*/ 0 60000 65536"/>
                  <a:gd name="T19" fmla="*/ 0 60000 65536"/>
                  <a:gd name="T20" fmla="*/ 0 60000 65536"/>
                  <a:gd name="T21" fmla="*/ 0 60000 65536"/>
                  <a:gd name="T22" fmla="*/ 0 60000 65536"/>
                  <a:gd name="T23" fmla="*/ 0 60000 65536"/>
                  <a:gd name="T24" fmla="*/ 0 w 54"/>
                  <a:gd name="T25" fmla="*/ 0 h 275"/>
                  <a:gd name="T26" fmla="*/ 54 w 54"/>
                  <a:gd name="T27" fmla="*/ 275 h 27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4" h="275">
                    <a:moveTo>
                      <a:pt x="53" y="0"/>
                    </a:moveTo>
                    <a:lnTo>
                      <a:pt x="53" y="188"/>
                    </a:lnTo>
                    <a:lnTo>
                      <a:pt x="44" y="239"/>
                    </a:lnTo>
                    <a:lnTo>
                      <a:pt x="31" y="274"/>
                    </a:lnTo>
                    <a:lnTo>
                      <a:pt x="11" y="241"/>
                    </a:lnTo>
                    <a:lnTo>
                      <a:pt x="0" y="176"/>
                    </a:lnTo>
                    <a:lnTo>
                      <a:pt x="42" y="60"/>
                    </a:lnTo>
                    <a:lnTo>
                      <a:pt x="53" y="0"/>
                    </a:lnTo>
                  </a:path>
                </a:pathLst>
              </a:custGeom>
              <a:solidFill>
                <a:srgbClr val="474747"/>
              </a:solidFill>
              <a:ln w="12700" cap="rnd" cmpd="sng">
                <a:solidFill>
                  <a:srgbClr val="000000"/>
                </a:solidFill>
                <a:prstDash val="solid"/>
                <a:round/>
                <a:headEnd type="none" w="med" len="med"/>
                <a:tailEnd type="none" w="med" len="med"/>
              </a:ln>
            </p:spPr>
            <p:txBody>
              <a:bodyPr/>
              <a:lstStyle/>
              <a:p>
                <a:endParaRPr lang="en-US"/>
              </a:p>
            </p:txBody>
          </p:sp>
          <p:sp>
            <p:nvSpPr>
              <p:cNvPr id="11308" name="Freeform 33"/>
              <p:cNvSpPr>
                <a:spLocks/>
              </p:cNvSpPr>
              <p:nvPr/>
            </p:nvSpPr>
            <p:spPr bwMode="auto">
              <a:xfrm>
                <a:off x="4461" y="2600"/>
                <a:ext cx="130" cy="231"/>
              </a:xfrm>
              <a:custGeom>
                <a:avLst/>
                <a:gdLst>
                  <a:gd name="T0" fmla="*/ 0 w 107"/>
                  <a:gd name="T1" fmla="*/ 60 h 220"/>
                  <a:gd name="T2" fmla="*/ 1104 w 107"/>
                  <a:gd name="T3" fmla="*/ 0 h 220"/>
                  <a:gd name="T4" fmla="*/ 1104 w 107"/>
                  <a:gd name="T5" fmla="*/ 330 h 220"/>
                  <a:gd name="T6" fmla="*/ 0 w 107"/>
                  <a:gd name="T7" fmla="*/ 393 h 220"/>
                  <a:gd name="T8" fmla="*/ 0 w 107"/>
                  <a:gd name="T9" fmla="*/ 60 h 220"/>
                  <a:gd name="T10" fmla="*/ 0 60000 65536"/>
                  <a:gd name="T11" fmla="*/ 0 60000 65536"/>
                  <a:gd name="T12" fmla="*/ 0 60000 65536"/>
                  <a:gd name="T13" fmla="*/ 0 60000 65536"/>
                  <a:gd name="T14" fmla="*/ 0 60000 65536"/>
                  <a:gd name="T15" fmla="*/ 0 w 107"/>
                  <a:gd name="T16" fmla="*/ 0 h 220"/>
                  <a:gd name="T17" fmla="*/ 107 w 107"/>
                  <a:gd name="T18" fmla="*/ 220 h 220"/>
                </a:gdLst>
                <a:ahLst/>
                <a:cxnLst>
                  <a:cxn ang="T10">
                    <a:pos x="T0" y="T1"/>
                  </a:cxn>
                  <a:cxn ang="T11">
                    <a:pos x="T2" y="T3"/>
                  </a:cxn>
                  <a:cxn ang="T12">
                    <a:pos x="T4" y="T5"/>
                  </a:cxn>
                  <a:cxn ang="T13">
                    <a:pos x="T6" y="T7"/>
                  </a:cxn>
                  <a:cxn ang="T14">
                    <a:pos x="T8" y="T9"/>
                  </a:cxn>
                </a:cxnLst>
                <a:rect l="T15" t="T16" r="T17" b="T18"/>
                <a:pathLst>
                  <a:path w="107" h="220">
                    <a:moveTo>
                      <a:pt x="0" y="33"/>
                    </a:moveTo>
                    <a:lnTo>
                      <a:pt x="106" y="0"/>
                    </a:lnTo>
                    <a:lnTo>
                      <a:pt x="106" y="183"/>
                    </a:lnTo>
                    <a:lnTo>
                      <a:pt x="0" y="219"/>
                    </a:lnTo>
                    <a:lnTo>
                      <a:pt x="0" y="33"/>
                    </a:lnTo>
                  </a:path>
                </a:pathLst>
              </a:custGeom>
              <a:solidFill>
                <a:srgbClr val="676767"/>
              </a:solidFill>
              <a:ln w="12700" cap="rnd" cmpd="sng">
                <a:solidFill>
                  <a:srgbClr val="000000"/>
                </a:solidFill>
                <a:prstDash val="solid"/>
                <a:round/>
                <a:headEnd type="none" w="med" len="med"/>
                <a:tailEnd type="none" w="med" len="med"/>
              </a:ln>
            </p:spPr>
            <p:txBody>
              <a:bodyPr/>
              <a:lstStyle/>
              <a:p>
                <a:endParaRPr lang="en-US"/>
              </a:p>
            </p:txBody>
          </p:sp>
          <p:sp>
            <p:nvSpPr>
              <p:cNvPr id="11309" name="Freeform 34"/>
              <p:cNvSpPr>
                <a:spLocks/>
              </p:cNvSpPr>
              <p:nvPr/>
            </p:nvSpPr>
            <p:spPr bwMode="auto">
              <a:xfrm>
                <a:off x="4590" y="2511"/>
                <a:ext cx="86" cy="283"/>
              </a:xfrm>
              <a:custGeom>
                <a:avLst/>
                <a:gdLst>
                  <a:gd name="T0" fmla="*/ 0 w 71"/>
                  <a:gd name="T1" fmla="*/ 166 h 267"/>
                  <a:gd name="T2" fmla="*/ 0 w 71"/>
                  <a:gd name="T3" fmla="*/ 535 h 267"/>
                  <a:gd name="T4" fmla="*/ 701 w 71"/>
                  <a:gd name="T5" fmla="*/ 367 h 267"/>
                  <a:gd name="T6" fmla="*/ 701 w 71"/>
                  <a:gd name="T7" fmla="*/ 0 h 267"/>
                  <a:gd name="T8" fmla="*/ 0 w 71"/>
                  <a:gd name="T9" fmla="*/ 166 h 267"/>
                  <a:gd name="T10" fmla="*/ 0 60000 65536"/>
                  <a:gd name="T11" fmla="*/ 0 60000 65536"/>
                  <a:gd name="T12" fmla="*/ 0 60000 65536"/>
                  <a:gd name="T13" fmla="*/ 0 60000 65536"/>
                  <a:gd name="T14" fmla="*/ 0 60000 65536"/>
                  <a:gd name="T15" fmla="*/ 0 w 71"/>
                  <a:gd name="T16" fmla="*/ 0 h 267"/>
                  <a:gd name="T17" fmla="*/ 71 w 71"/>
                  <a:gd name="T18" fmla="*/ 267 h 267"/>
                </a:gdLst>
                <a:ahLst/>
                <a:cxnLst>
                  <a:cxn ang="T10">
                    <a:pos x="T0" y="T1"/>
                  </a:cxn>
                  <a:cxn ang="T11">
                    <a:pos x="T2" y="T3"/>
                  </a:cxn>
                  <a:cxn ang="T12">
                    <a:pos x="T4" y="T5"/>
                  </a:cxn>
                  <a:cxn ang="T13">
                    <a:pos x="T6" y="T7"/>
                  </a:cxn>
                  <a:cxn ang="T14">
                    <a:pos x="T8" y="T9"/>
                  </a:cxn>
                </a:cxnLst>
                <a:rect l="T15" t="T16" r="T17" b="T18"/>
                <a:pathLst>
                  <a:path w="71" h="267">
                    <a:moveTo>
                      <a:pt x="0" y="83"/>
                    </a:moveTo>
                    <a:lnTo>
                      <a:pt x="0" y="266"/>
                    </a:lnTo>
                    <a:lnTo>
                      <a:pt x="70" y="182"/>
                    </a:lnTo>
                    <a:lnTo>
                      <a:pt x="70" y="0"/>
                    </a:lnTo>
                    <a:lnTo>
                      <a:pt x="0" y="83"/>
                    </a:lnTo>
                  </a:path>
                </a:pathLst>
              </a:custGeom>
              <a:solidFill>
                <a:srgbClr val="474747"/>
              </a:solidFill>
              <a:ln w="12700" cap="rnd" cmpd="sng">
                <a:solidFill>
                  <a:srgbClr val="000000"/>
                </a:solidFill>
                <a:prstDash val="solid"/>
                <a:round/>
                <a:headEnd type="none" w="med" len="med"/>
                <a:tailEnd type="none" w="med" len="med"/>
              </a:ln>
            </p:spPr>
            <p:txBody>
              <a:bodyPr/>
              <a:lstStyle/>
              <a:p>
                <a:endParaRPr lang="en-US"/>
              </a:p>
            </p:txBody>
          </p:sp>
          <p:sp>
            <p:nvSpPr>
              <p:cNvPr id="11310" name="Freeform 35"/>
              <p:cNvSpPr>
                <a:spLocks/>
              </p:cNvSpPr>
              <p:nvPr/>
            </p:nvSpPr>
            <p:spPr bwMode="auto">
              <a:xfrm>
                <a:off x="4735" y="2075"/>
                <a:ext cx="69" cy="275"/>
              </a:xfrm>
              <a:custGeom>
                <a:avLst/>
                <a:gdLst>
                  <a:gd name="T0" fmla="*/ 0 w 56"/>
                  <a:gd name="T1" fmla="*/ 138 h 261"/>
                  <a:gd name="T2" fmla="*/ 683 w 56"/>
                  <a:gd name="T3" fmla="*/ 0 h 261"/>
                  <a:gd name="T4" fmla="*/ 683 w 56"/>
                  <a:gd name="T5" fmla="*/ 342 h 261"/>
                  <a:gd name="T6" fmla="*/ 0 w 56"/>
                  <a:gd name="T7" fmla="*/ 486 h 261"/>
                  <a:gd name="T8" fmla="*/ 0 w 56"/>
                  <a:gd name="T9" fmla="*/ 138 h 261"/>
                  <a:gd name="T10" fmla="*/ 0 60000 65536"/>
                  <a:gd name="T11" fmla="*/ 0 60000 65536"/>
                  <a:gd name="T12" fmla="*/ 0 60000 65536"/>
                  <a:gd name="T13" fmla="*/ 0 60000 65536"/>
                  <a:gd name="T14" fmla="*/ 0 60000 65536"/>
                  <a:gd name="T15" fmla="*/ 0 w 56"/>
                  <a:gd name="T16" fmla="*/ 0 h 261"/>
                  <a:gd name="T17" fmla="*/ 56 w 56"/>
                  <a:gd name="T18" fmla="*/ 261 h 261"/>
                </a:gdLst>
                <a:ahLst/>
                <a:cxnLst>
                  <a:cxn ang="T10">
                    <a:pos x="T0" y="T1"/>
                  </a:cxn>
                  <a:cxn ang="T11">
                    <a:pos x="T2" y="T3"/>
                  </a:cxn>
                  <a:cxn ang="T12">
                    <a:pos x="T4" y="T5"/>
                  </a:cxn>
                  <a:cxn ang="T13">
                    <a:pos x="T6" y="T7"/>
                  </a:cxn>
                  <a:cxn ang="T14">
                    <a:pos x="T8" y="T9"/>
                  </a:cxn>
                </a:cxnLst>
                <a:rect l="T15" t="T16" r="T17" b="T18"/>
                <a:pathLst>
                  <a:path w="56" h="261">
                    <a:moveTo>
                      <a:pt x="0" y="74"/>
                    </a:moveTo>
                    <a:lnTo>
                      <a:pt x="55" y="0"/>
                    </a:lnTo>
                    <a:lnTo>
                      <a:pt x="55" y="183"/>
                    </a:lnTo>
                    <a:lnTo>
                      <a:pt x="0" y="260"/>
                    </a:lnTo>
                    <a:lnTo>
                      <a:pt x="0" y="74"/>
                    </a:lnTo>
                  </a:path>
                </a:pathLst>
              </a:custGeom>
              <a:solidFill>
                <a:srgbClr val="333333"/>
              </a:solidFill>
              <a:ln w="12700" cap="rnd" cmpd="sng">
                <a:solidFill>
                  <a:srgbClr val="000000"/>
                </a:solidFill>
                <a:prstDash val="solid"/>
                <a:round/>
                <a:headEnd type="none" w="med" len="med"/>
                <a:tailEnd type="none" w="med" len="med"/>
              </a:ln>
            </p:spPr>
            <p:txBody>
              <a:bodyPr/>
              <a:lstStyle/>
              <a:p>
                <a:endParaRPr lang="en-US"/>
              </a:p>
            </p:txBody>
          </p:sp>
          <p:sp>
            <p:nvSpPr>
              <p:cNvPr id="11311" name="Freeform 36"/>
              <p:cNvSpPr>
                <a:spLocks/>
              </p:cNvSpPr>
              <p:nvPr/>
            </p:nvSpPr>
            <p:spPr bwMode="auto">
              <a:xfrm>
                <a:off x="4653" y="2185"/>
                <a:ext cx="69" cy="311"/>
              </a:xfrm>
              <a:custGeom>
                <a:avLst/>
                <a:gdLst>
                  <a:gd name="T0" fmla="*/ 683 w 56"/>
                  <a:gd name="T1" fmla="*/ 0 h 297"/>
                  <a:gd name="T2" fmla="*/ 0 w 56"/>
                  <a:gd name="T3" fmla="*/ 200 h 297"/>
                  <a:gd name="T4" fmla="*/ 0 w 56"/>
                  <a:gd name="T5" fmla="*/ 514 h 297"/>
                  <a:gd name="T6" fmla="*/ 683 w 56"/>
                  <a:gd name="T7" fmla="*/ 325 h 297"/>
                  <a:gd name="T8" fmla="*/ 683 w 56"/>
                  <a:gd name="T9" fmla="*/ 0 h 297"/>
                  <a:gd name="T10" fmla="*/ 0 60000 65536"/>
                  <a:gd name="T11" fmla="*/ 0 60000 65536"/>
                  <a:gd name="T12" fmla="*/ 0 60000 65536"/>
                  <a:gd name="T13" fmla="*/ 0 60000 65536"/>
                  <a:gd name="T14" fmla="*/ 0 60000 65536"/>
                  <a:gd name="T15" fmla="*/ 0 w 56"/>
                  <a:gd name="T16" fmla="*/ 0 h 297"/>
                  <a:gd name="T17" fmla="*/ 56 w 56"/>
                  <a:gd name="T18" fmla="*/ 297 h 297"/>
                </a:gdLst>
                <a:ahLst/>
                <a:cxnLst>
                  <a:cxn ang="T10">
                    <a:pos x="T0" y="T1"/>
                  </a:cxn>
                  <a:cxn ang="T11">
                    <a:pos x="T2" y="T3"/>
                  </a:cxn>
                  <a:cxn ang="T12">
                    <a:pos x="T4" y="T5"/>
                  </a:cxn>
                  <a:cxn ang="T13">
                    <a:pos x="T6" y="T7"/>
                  </a:cxn>
                  <a:cxn ang="T14">
                    <a:pos x="T8" y="T9"/>
                  </a:cxn>
                </a:cxnLst>
                <a:rect l="T15" t="T16" r="T17" b="T18"/>
                <a:pathLst>
                  <a:path w="56" h="297">
                    <a:moveTo>
                      <a:pt x="55" y="0"/>
                    </a:moveTo>
                    <a:lnTo>
                      <a:pt x="0" y="115"/>
                    </a:lnTo>
                    <a:lnTo>
                      <a:pt x="0" y="296"/>
                    </a:lnTo>
                    <a:lnTo>
                      <a:pt x="55" y="186"/>
                    </a:lnTo>
                    <a:lnTo>
                      <a:pt x="55" y="0"/>
                    </a:lnTo>
                  </a:path>
                </a:pathLst>
              </a:custGeom>
              <a:solidFill>
                <a:srgbClr val="474747"/>
              </a:solidFill>
              <a:ln w="12700" cap="rnd" cmpd="sng">
                <a:solidFill>
                  <a:srgbClr val="000000"/>
                </a:solidFill>
                <a:prstDash val="solid"/>
                <a:round/>
                <a:headEnd type="none" w="med" len="med"/>
                <a:tailEnd type="none" w="med" len="med"/>
              </a:ln>
            </p:spPr>
            <p:txBody>
              <a:bodyPr/>
              <a:lstStyle/>
              <a:p>
                <a:endParaRPr lang="en-US"/>
              </a:p>
            </p:txBody>
          </p:sp>
          <p:sp>
            <p:nvSpPr>
              <p:cNvPr id="11312" name="Freeform 37"/>
              <p:cNvSpPr>
                <a:spLocks/>
              </p:cNvSpPr>
              <p:nvPr/>
            </p:nvSpPr>
            <p:spPr bwMode="auto">
              <a:xfrm>
                <a:off x="4608" y="2306"/>
                <a:ext cx="45" cy="146"/>
              </a:xfrm>
              <a:custGeom>
                <a:avLst/>
                <a:gdLst>
                  <a:gd name="T0" fmla="*/ 383 w 37"/>
                  <a:gd name="T1" fmla="*/ 0 h 138"/>
                  <a:gd name="T2" fmla="*/ 0 w 37"/>
                  <a:gd name="T3" fmla="*/ 79 h 138"/>
                  <a:gd name="T4" fmla="*/ 383 w 37"/>
                  <a:gd name="T5" fmla="*/ 268 h 138"/>
                  <a:gd name="T6" fmla="*/ 383 w 37"/>
                  <a:gd name="T7" fmla="*/ 0 h 138"/>
                  <a:gd name="T8" fmla="*/ 0 60000 65536"/>
                  <a:gd name="T9" fmla="*/ 0 60000 65536"/>
                  <a:gd name="T10" fmla="*/ 0 60000 65536"/>
                  <a:gd name="T11" fmla="*/ 0 60000 65536"/>
                  <a:gd name="T12" fmla="*/ 0 w 37"/>
                  <a:gd name="T13" fmla="*/ 0 h 138"/>
                  <a:gd name="T14" fmla="*/ 37 w 37"/>
                  <a:gd name="T15" fmla="*/ 138 h 138"/>
                </a:gdLst>
                <a:ahLst/>
                <a:cxnLst>
                  <a:cxn ang="T8">
                    <a:pos x="T0" y="T1"/>
                  </a:cxn>
                  <a:cxn ang="T9">
                    <a:pos x="T2" y="T3"/>
                  </a:cxn>
                  <a:cxn ang="T10">
                    <a:pos x="T4" y="T5"/>
                  </a:cxn>
                  <a:cxn ang="T11">
                    <a:pos x="T6" y="T7"/>
                  </a:cxn>
                </a:cxnLst>
                <a:rect l="T12" t="T13" r="T14" b="T15"/>
                <a:pathLst>
                  <a:path w="37" h="138">
                    <a:moveTo>
                      <a:pt x="36" y="0"/>
                    </a:moveTo>
                    <a:lnTo>
                      <a:pt x="0" y="41"/>
                    </a:lnTo>
                    <a:lnTo>
                      <a:pt x="36" y="137"/>
                    </a:lnTo>
                    <a:lnTo>
                      <a:pt x="36" y="0"/>
                    </a:lnTo>
                  </a:path>
                </a:pathLst>
              </a:custGeom>
              <a:solidFill>
                <a:srgbClr val="000000"/>
              </a:solidFill>
              <a:ln w="12700" cap="rnd" cmpd="sng">
                <a:solidFill>
                  <a:srgbClr val="000000"/>
                </a:solidFill>
                <a:prstDash val="solid"/>
                <a:round/>
                <a:headEnd type="none" w="med" len="med"/>
                <a:tailEnd type="none" w="med" len="med"/>
              </a:ln>
            </p:spPr>
            <p:txBody>
              <a:bodyPr/>
              <a:lstStyle/>
              <a:p>
                <a:endParaRPr lang="en-US"/>
              </a:p>
            </p:txBody>
          </p:sp>
          <p:sp>
            <p:nvSpPr>
              <p:cNvPr id="11313" name="Freeform 38"/>
              <p:cNvSpPr>
                <a:spLocks/>
              </p:cNvSpPr>
              <p:nvPr/>
            </p:nvSpPr>
            <p:spPr bwMode="auto">
              <a:xfrm>
                <a:off x="5116" y="1853"/>
                <a:ext cx="72" cy="218"/>
              </a:xfrm>
              <a:custGeom>
                <a:avLst/>
                <a:gdLst>
                  <a:gd name="T0" fmla="*/ 0 w 60"/>
                  <a:gd name="T1" fmla="*/ 40 h 208"/>
                  <a:gd name="T2" fmla="*/ 521 w 60"/>
                  <a:gd name="T3" fmla="*/ 0 h 208"/>
                  <a:gd name="T4" fmla="*/ 521 w 60"/>
                  <a:gd name="T5" fmla="*/ 322 h 208"/>
                  <a:gd name="T6" fmla="*/ 0 w 60"/>
                  <a:gd name="T7" fmla="*/ 363 h 208"/>
                  <a:gd name="T8" fmla="*/ 0 w 60"/>
                  <a:gd name="T9" fmla="*/ 40 h 208"/>
                  <a:gd name="T10" fmla="*/ 0 60000 65536"/>
                  <a:gd name="T11" fmla="*/ 0 60000 65536"/>
                  <a:gd name="T12" fmla="*/ 0 60000 65536"/>
                  <a:gd name="T13" fmla="*/ 0 60000 65536"/>
                  <a:gd name="T14" fmla="*/ 0 60000 65536"/>
                  <a:gd name="T15" fmla="*/ 0 w 60"/>
                  <a:gd name="T16" fmla="*/ 0 h 208"/>
                  <a:gd name="T17" fmla="*/ 60 w 60"/>
                  <a:gd name="T18" fmla="*/ 208 h 208"/>
                </a:gdLst>
                <a:ahLst/>
                <a:cxnLst>
                  <a:cxn ang="T10">
                    <a:pos x="T0" y="T1"/>
                  </a:cxn>
                  <a:cxn ang="T11">
                    <a:pos x="T2" y="T3"/>
                  </a:cxn>
                  <a:cxn ang="T12">
                    <a:pos x="T4" y="T5"/>
                  </a:cxn>
                  <a:cxn ang="T13">
                    <a:pos x="T6" y="T7"/>
                  </a:cxn>
                  <a:cxn ang="T14">
                    <a:pos x="T8" y="T9"/>
                  </a:cxn>
                </a:cxnLst>
                <a:rect l="T15" t="T16" r="T17" b="T18"/>
                <a:pathLst>
                  <a:path w="60" h="208">
                    <a:moveTo>
                      <a:pt x="0" y="24"/>
                    </a:moveTo>
                    <a:lnTo>
                      <a:pt x="59" y="0"/>
                    </a:lnTo>
                    <a:lnTo>
                      <a:pt x="59" y="183"/>
                    </a:lnTo>
                    <a:lnTo>
                      <a:pt x="0" y="207"/>
                    </a:lnTo>
                    <a:lnTo>
                      <a:pt x="0" y="24"/>
                    </a:lnTo>
                  </a:path>
                </a:pathLst>
              </a:custGeom>
              <a:solidFill>
                <a:srgbClr val="919191"/>
              </a:solidFill>
              <a:ln w="12700" cap="rnd" cmpd="sng">
                <a:solidFill>
                  <a:srgbClr val="000000"/>
                </a:solidFill>
                <a:prstDash val="solid"/>
                <a:round/>
                <a:headEnd type="none" w="med" len="med"/>
                <a:tailEnd type="none" w="med" len="med"/>
              </a:ln>
            </p:spPr>
            <p:txBody>
              <a:bodyPr/>
              <a:lstStyle/>
              <a:p>
                <a:endParaRPr lang="en-US"/>
              </a:p>
            </p:txBody>
          </p:sp>
          <p:sp>
            <p:nvSpPr>
              <p:cNvPr id="11314" name="Freeform 39"/>
              <p:cNvSpPr>
                <a:spLocks/>
              </p:cNvSpPr>
              <p:nvPr/>
            </p:nvSpPr>
            <p:spPr bwMode="auto">
              <a:xfrm>
                <a:off x="5075" y="1846"/>
                <a:ext cx="41" cy="223"/>
              </a:xfrm>
              <a:custGeom>
                <a:avLst/>
                <a:gdLst>
                  <a:gd name="T0" fmla="*/ 0 w 35"/>
                  <a:gd name="T1" fmla="*/ 0 h 211"/>
                  <a:gd name="T2" fmla="*/ 227 w 35"/>
                  <a:gd name="T3" fmla="*/ 66 h 211"/>
                  <a:gd name="T4" fmla="*/ 227 w 35"/>
                  <a:gd name="T5" fmla="*/ 410 h 211"/>
                  <a:gd name="T6" fmla="*/ 0 w 35"/>
                  <a:gd name="T7" fmla="*/ 348 h 211"/>
                  <a:gd name="T8" fmla="*/ 0 w 35"/>
                  <a:gd name="T9" fmla="*/ 0 h 211"/>
                  <a:gd name="T10" fmla="*/ 0 60000 65536"/>
                  <a:gd name="T11" fmla="*/ 0 60000 65536"/>
                  <a:gd name="T12" fmla="*/ 0 60000 65536"/>
                  <a:gd name="T13" fmla="*/ 0 60000 65536"/>
                  <a:gd name="T14" fmla="*/ 0 60000 65536"/>
                  <a:gd name="T15" fmla="*/ 0 w 35"/>
                  <a:gd name="T16" fmla="*/ 0 h 211"/>
                  <a:gd name="T17" fmla="*/ 35 w 35"/>
                  <a:gd name="T18" fmla="*/ 211 h 211"/>
                </a:gdLst>
                <a:ahLst/>
                <a:cxnLst>
                  <a:cxn ang="T10">
                    <a:pos x="T0" y="T1"/>
                  </a:cxn>
                  <a:cxn ang="T11">
                    <a:pos x="T2" y="T3"/>
                  </a:cxn>
                  <a:cxn ang="T12">
                    <a:pos x="T4" y="T5"/>
                  </a:cxn>
                  <a:cxn ang="T13">
                    <a:pos x="T6" y="T7"/>
                  </a:cxn>
                  <a:cxn ang="T14">
                    <a:pos x="T8" y="T9"/>
                  </a:cxn>
                </a:cxnLst>
                <a:rect l="T15" t="T16" r="T17" b="T18"/>
                <a:pathLst>
                  <a:path w="35" h="211">
                    <a:moveTo>
                      <a:pt x="0" y="0"/>
                    </a:moveTo>
                    <a:lnTo>
                      <a:pt x="34" y="34"/>
                    </a:lnTo>
                    <a:lnTo>
                      <a:pt x="34" y="210"/>
                    </a:lnTo>
                    <a:lnTo>
                      <a:pt x="0" y="179"/>
                    </a:lnTo>
                    <a:lnTo>
                      <a:pt x="0" y="0"/>
                    </a:lnTo>
                  </a:path>
                </a:pathLst>
              </a:custGeom>
              <a:solidFill>
                <a:srgbClr val="474747"/>
              </a:solidFill>
              <a:ln w="12700" cap="rnd" cmpd="sng">
                <a:solidFill>
                  <a:srgbClr val="000000"/>
                </a:solidFill>
                <a:prstDash val="solid"/>
                <a:round/>
                <a:headEnd type="none" w="med" len="med"/>
                <a:tailEnd type="none" w="med" len="med"/>
              </a:ln>
            </p:spPr>
            <p:txBody>
              <a:bodyPr/>
              <a:lstStyle/>
              <a:p>
                <a:endParaRPr lang="en-US"/>
              </a:p>
            </p:txBody>
          </p:sp>
          <p:sp>
            <p:nvSpPr>
              <p:cNvPr id="11315" name="Freeform 40"/>
              <p:cNvSpPr>
                <a:spLocks/>
              </p:cNvSpPr>
              <p:nvPr/>
            </p:nvSpPr>
            <p:spPr bwMode="auto">
              <a:xfrm>
                <a:off x="5051" y="1853"/>
                <a:ext cx="25" cy="236"/>
              </a:xfrm>
              <a:custGeom>
                <a:avLst/>
                <a:gdLst>
                  <a:gd name="T0" fmla="*/ 492 w 19"/>
                  <a:gd name="T1" fmla="*/ 0 h 223"/>
                  <a:gd name="T2" fmla="*/ 492 w 19"/>
                  <a:gd name="T3" fmla="*/ 341 h 223"/>
                  <a:gd name="T4" fmla="*/ 0 w 19"/>
                  <a:gd name="T5" fmla="*/ 438 h 223"/>
                  <a:gd name="T6" fmla="*/ 0 w 19"/>
                  <a:gd name="T7" fmla="*/ 70 h 223"/>
                  <a:gd name="T8" fmla="*/ 492 w 19"/>
                  <a:gd name="T9" fmla="*/ 0 h 223"/>
                  <a:gd name="T10" fmla="*/ 0 60000 65536"/>
                  <a:gd name="T11" fmla="*/ 0 60000 65536"/>
                  <a:gd name="T12" fmla="*/ 0 60000 65536"/>
                  <a:gd name="T13" fmla="*/ 0 60000 65536"/>
                  <a:gd name="T14" fmla="*/ 0 60000 65536"/>
                  <a:gd name="T15" fmla="*/ 0 w 19"/>
                  <a:gd name="T16" fmla="*/ 0 h 223"/>
                  <a:gd name="T17" fmla="*/ 19 w 19"/>
                  <a:gd name="T18" fmla="*/ 223 h 223"/>
                </a:gdLst>
                <a:ahLst/>
                <a:cxnLst>
                  <a:cxn ang="T10">
                    <a:pos x="T0" y="T1"/>
                  </a:cxn>
                  <a:cxn ang="T11">
                    <a:pos x="T2" y="T3"/>
                  </a:cxn>
                  <a:cxn ang="T12">
                    <a:pos x="T4" y="T5"/>
                  </a:cxn>
                  <a:cxn ang="T13">
                    <a:pos x="T6" y="T7"/>
                  </a:cxn>
                  <a:cxn ang="T14">
                    <a:pos x="T8" y="T9"/>
                  </a:cxn>
                </a:cxnLst>
                <a:rect l="T15" t="T16" r="T17" b="T18"/>
                <a:pathLst>
                  <a:path w="19" h="223">
                    <a:moveTo>
                      <a:pt x="18" y="0"/>
                    </a:moveTo>
                    <a:lnTo>
                      <a:pt x="18" y="172"/>
                    </a:lnTo>
                    <a:lnTo>
                      <a:pt x="0" y="222"/>
                    </a:lnTo>
                    <a:lnTo>
                      <a:pt x="0" y="36"/>
                    </a:lnTo>
                    <a:lnTo>
                      <a:pt x="18" y="0"/>
                    </a:lnTo>
                  </a:path>
                </a:pathLst>
              </a:custGeom>
              <a:solidFill>
                <a:srgbClr val="474747"/>
              </a:solidFill>
              <a:ln w="12700" cap="rnd" cmpd="sng">
                <a:solidFill>
                  <a:srgbClr val="000000"/>
                </a:solidFill>
                <a:prstDash val="solid"/>
                <a:round/>
                <a:headEnd type="none" w="med" len="med"/>
                <a:tailEnd type="none" w="med" len="med"/>
              </a:ln>
            </p:spPr>
            <p:txBody>
              <a:bodyPr/>
              <a:lstStyle/>
              <a:p>
                <a:endParaRPr lang="en-US"/>
              </a:p>
            </p:txBody>
          </p:sp>
          <p:sp>
            <p:nvSpPr>
              <p:cNvPr id="11316" name="Freeform 41"/>
              <p:cNvSpPr>
                <a:spLocks/>
              </p:cNvSpPr>
              <p:nvPr/>
            </p:nvSpPr>
            <p:spPr bwMode="auto">
              <a:xfrm>
                <a:off x="4859" y="1890"/>
                <a:ext cx="194" cy="218"/>
              </a:xfrm>
              <a:custGeom>
                <a:avLst/>
                <a:gdLst>
                  <a:gd name="T0" fmla="*/ 1719 w 159"/>
                  <a:gd name="T1" fmla="*/ 0 h 208"/>
                  <a:gd name="T2" fmla="*/ 1367 w 159"/>
                  <a:gd name="T3" fmla="*/ 5 h 208"/>
                  <a:gd name="T4" fmla="*/ 0 w 159"/>
                  <a:gd name="T5" fmla="*/ 40 h 208"/>
                  <a:gd name="T6" fmla="*/ 0 w 159"/>
                  <a:gd name="T7" fmla="*/ 363 h 208"/>
                  <a:gd name="T8" fmla="*/ 1386 w 159"/>
                  <a:gd name="T9" fmla="*/ 335 h 208"/>
                  <a:gd name="T10" fmla="*/ 1719 w 159"/>
                  <a:gd name="T11" fmla="*/ 325 h 208"/>
                  <a:gd name="T12" fmla="*/ 1719 w 159"/>
                  <a:gd name="T13" fmla="*/ 0 h 208"/>
                  <a:gd name="T14" fmla="*/ 0 60000 65536"/>
                  <a:gd name="T15" fmla="*/ 0 60000 65536"/>
                  <a:gd name="T16" fmla="*/ 0 60000 65536"/>
                  <a:gd name="T17" fmla="*/ 0 60000 65536"/>
                  <a:gd name="T18" fmla="*/ 0 60000 65536"/>
                  <a:gd name="T19" fmla="*/ 0 60000 65536"/>
                  <a:gd name="T20" fmla="*/ 0 60000 65536"/>
                  <a:gd name="T21" fmla="*/ 0 w 159"/>
                  <a:gd name="T22" fmla="*/ 0 h 208"/>
                  <a:gd name="T23" fmla="*/ 159 w 159"/>
                  <a:gd name="T24" fmla="*/ 208 h 20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9" h="208">
                    <a:moveTo>
                      <a:pt x="158" y="0"/>
                    </a:moveTo>
                    <a:lnTo>
                      <a:pt x="125" y="5"/>
                    </a:lnTo>
                    <a:lnTo>
                      <a:pt x="0" y="24"/>
                    </a:lnTo>
                    <a:lnTo>
                      <a:pt x="0" y="207"/>
                    </a:lnTo>
                    <a:lnTo>
                      <a:pt x="127" y="190"/>
                    </a:lnTo>
                    <a:lnTo>
                      <a:pt x="158" y="185"/>
                    </a:lnTo>
                    <a:lnTo>
                      <a:pt x="158" y="0"/>
                    </a:lnTo>
                  </a:path>
                </a:pathLst>
              </a:custGeom>
              <a:solidFill>
                <a:srgbClr val="A7A7A7"/>
              </a:solidFill>
              <a:ln w="12700" cap="rnd" cmpd="sng">
                <a:solidFill>
                  <a:srgbClr val="000000"/>
                </a:solidFill>
                <a:prstDash val="solid"/>
                <a:round/>
                <a:headEnd type="none" w="med" len="med"/>
                <a:tailEnd type="none" w="med" len="med"/>
              </a:ln>
            </p:spPr>
            <p:txBody>
              <a:bodyPr/>
              <a:lstStyle/>
              <a:p>
                <a:endParaRPr lang="en-US"/>
              </a:p>
            </p:txBody>
          </p:sp>
          <p:sp>
            <p:nvSpPr>
              <p:cNvPr id="11317" name="Freeform 42"/>
              <p:cNvSpPr>
                <a:spLocks/>
              </p:cNvSpPr>
              <p:nvPr/>
            </p:nvSpPr>
            <p:spPr bwMode="auto">
              <a:xfrm>
                <a:off x="4795" y="1920"/>
                <a:ext cx="66" cy="255"/>
              </a:xfrm>
              <a:custGeom>
                <a:avLst/>
                <a:gdLst>
                  <a:gd name="T0" fmla="*/ 590 w 54"/>
                  <a:gd name="T1" fmla="*/ 0 h 240"/>
                  <a:gd name="T2" fmla="*/ 590 w 54"/>
                  <a:gd name="T3" fmla="*/ 372 h 240"/>
                  <a:gd name="T4" fmla="*/ 208 w 54"/>
                  <a:gd name="T5" fmla="*/ 421 h 240"/>
                  <a:gd name="T6" fmla="*/ 65 w 54"/>
                  <a:gd name="T7" fmla="*/ 495 h 240"/>
                  <a:gd name="T8" fmla="*/ 65 w 54"/>
                  <a:gd name="T9" fmla="*/ 304 h 240"/>
                  <a:gd name="T10" fmla="*/ 163 w 54"/>
                  <a:gd name="T11" fmla="*/ 156 h 240"/>
                  <a:gd name="T12" fmla="*/ 0 w 54"/>
                  <a:gd name="T13" fmla="*/ 145 h 240"/>
                  <a:gd name="T14" fmla="*/ 197 w 54"/>
                  <a:gd name="T15" fmla="*/ 55 h 240"/>
                  <a:gd name="T16" fmla="*/ 590 w 54"/>
                  <a:gd name="T17" fmla="*/ 0 h 24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4"/>
                  <a:gd name="T28" fmla="*/ 0 h 240"/>
                  <a:gd name="T29" fmla="*/ 54 w 54"/>
                  <a:gd name="T30" fmla="*/ 240 h 24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4" h="240">
                    <a:moveTo>
                      <a:pt x="53" y="0"/>
                    </a:moveTo>
                    <a:lnTo>
                      <a:pt x="53" y="180"/>
                    </a:lnTo>
                    <a:lnTo>
                      <a:pt x="19" y="204"/>
                    </a:lnTo>
                    <a:lnTo>
                      <a:pt x="6" y="239"/>
                    </a:lnTo>
                    <a:lnTo>
                      <a:pt x="6" y="147"/>
                    </a:lnTo>
                    <a:lnTo>
                      <a:pt x="15" y="75"/>
                    </a:lnTo>
                    <a:lnTo>
                      <a:pt x="0" y="69"/>
                    </a:lnTo>
                    <a:lnTo>
                      <a:pt x="17" y="26"/>
                    </a:lnTo>
                    <a:lnTo>
                      <a:pt x="53" y="0"/>
                    </a:lnTo>
                  </a:path>
                </a:pathLst>
              </a:custGeom>
              <a:solidFill>
                <a:srgbClr val="474747"/>
              </a:solidFill>
              <a:ln w="12700" cap="rnd" cmpd="sng">
                <a:solidFill>
                  <a:srgbClr val="000000"/>
                </a:solidFill>
                <a:prstDash val="solid"/>
                <a:round/>
                <a:headEnd type="none" w="med" len="med"/>
                <a:tailEnd type="none" w="med" len="med"/>
              </a:ln>
            </p:spPr>
            <p:txBody>
              <a:bodyPr/>
              <a:lstStyle/>
              <a:p>
                <a:endParaRPr lang="en-US"/>
              </a:p>
            </p:txBody>
          </p:sp>
          <p:sp>
            <p:nvSpPr>
              <p:cNvPr id="11318" name="Freeform 43"/>
              <p:cNvSpPr>
                <a:spLocks/>
              </p:cNvSpPr>
              <p:nvPr/>
            </p:nvSpPr>
            <p:spPr bwMode="auto">
              <a:xfrm>
                <a:off x="366" y="2143"/>
                <a:ext cx="311" cy="681"/>
              </a:xfrm>
              <a:custGeom>
                <a:avLst/>
                <a:gdLst>
                  <a:gd name="T0" fmla="*/ 0 w 255"/>
                  <a:gd name="T1" fmla="*/ 0 h 647"/>
                  <a:gd name="T2" fmla="*/ 0 w 255"/>
                  <a:gd name="T3" fmla="*/ 339 h 647"/>
                  <a:gd name="T4" fmla="*/ 974 w 255"/>
                  <a:gd name="T5" fmla="*/ 613 h 647"/>
                  <a:gd name="T6" fmla="*/ 2749 w 255"/>
                  <a:gd name="T7" fmla="*/ 1197 h 647"/>
                  <a:gd name="T8" fmla="*/ 2749 w 255"/>
                  <a:gd name="T9" fmla="*/ 860 h 647"/>
                  <a:gd name="T10" fmla="*/ 1092 w 255"/>
                  <a:gd name="T11" fmla="*/ 320 h 647"/>
                  <a:gd name="T12" fmla="*/ 0 w 255"/>
                  <a:gd name="T13" fmla="*/ 0 h 647"/>
                  <a:gd name="T14" fmla="*/ 0 60000 65536"/>
                  <a:gd name="T15" fmla="*/ 0 60000 65536"/>
                  <a:gd name="T16" fmla="*/ 0 60000 65536"/>
                  <a:gd name="T17" fmla="*/ 0 60000 65536"/>
                  <a:gd name="T18" fmla="*/ 0 60000 65536"/>
                  <a:gd name="T19" fmla="*/ 0 60000 65536"/>
                  <a:gd name="T20" fmla="*/ 0 60000 65536"/>
                  <a:gd name="T21" fmla="*/ 0 w 255"/>
                  <a:gd name="T22" fmla="*/ 0 h 647"/>
                  <a:gd name="T23" fmla="*/ 255 w 255"/>
                  <a:gd name="T24" fmla="*/ 647 h 64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5" h="647">
                    <a:moveTo>
                      <a:pt x="0" y="0"/>
                    </a:moveTo>
                    <a:lnTo>
                      <a:pt x="0" y="183"/>
                    </a:lnTo>
                    <a:lnTo>
                      <a:pt x="90" y="333"/>
                    </a:lnTo>
                    <a:lnTo>
                      <a:pt x="254" y="646"/>
                    </a:lnTo>
                    <a:lnTo>
                      <a:pt x="254" y="465"/>
                    </a:lnTo>
                    <a:lnTo>
                      <a:pt x="101" y="173"/>
                    </a:lnTo>
                    <a:lnTo>
                      <a:pt x="0" y="0"/>
                    </a:lnTo>
                  </a:path>
                </a:pathLst>
              </a:custGeom>
              <a:solidFill>
                <a:srgbClr val="333333"/>
              </a:solidFill>
              <a:ln w="12700" cap="rnd" cmpd="sng">
                <a:solidFill>
                  <a:srgbClr val="000000"/>
                </a:solidFill>
                <a:prstDash val="solid"/>
                <a:round/>
                <a:headEnd type="none" w="med" len="med"/>
                <a:tailEnd type="none" w="med" len="med"/>
              </a:ln>
            </p:spPr>
            <p:txBody>
              <a:bodyPr/>
              <a:lstStyle/>
              <a:p>
                <a:endParaRPr lang="en-US"/>
              </a:p>
            </p:txBody>
          </p:sp>
          <p:sp>
            <p:nvSpPr>
              <p:cNvPr id="11319" name="Freeform 44"/>
              <p:cNvSpPr>
                <a:spLocks/>
              </p:cNvSpPr>
              <p:nvPr/>
            </p:nvSpPr>
            <p:spPr bwMode="auto">
              <a:xfrm>
                <a:off x="676" y="2635"/>
                <a:ext cx="74" cy="189"/>
              </a:xfrm>
              <a:custGeom>
                <a:avLst/>
                <a:gdLst>
                  <a:gd name="T0" fmla="*/ 0 w 60"/>
                  <a:gd name="T1" fmla="*/ 0 h 180"/>
                  <a:gd name="T2" fmla="*/ 733 w 60"/>
                  <a:gd name="T3" fmla="*/ 0 h 180"/>
                  <a:gd name="T4" fmla="*/ 733 w 60"/>
                  <a:gd name="T5" fmla="*/ 321 h 180"/>
                  <a:gd name="T6" fmla="*/ 0 w 60"/>
                  <a:gd name="T7" fmla="*/ 321 h 180"/>
                  <a:gd name="T8" fmla="*/ 0 w 60"/>
                  <a:gd name="T9" fmla="*/ 0 h 180"/>
                  <a:gd name="T10" fmla="*/ 0 60000 65536"/>
                  <a:gd name="T11" fmla="*/ 0 60000 65536"/>
                  <a:gd name="T12" fmla="*/ 0 60000 65536"/>
                  <a:gd name="T13" fmla="*/ 0 60000 65536"/>
                  <a:gd name="T14" fmla="*/ 0 60000 65536"/>
                  <a:gd name="T15" fmla="*/ 0 w 60"/>
                  <a:gd name="T16" fmla="*/ 0 h 180"/>
                  <a:gd name="T17" fmla="*/ 60 w 60"/>
                  <a:gd name="T18" fmla="*/ 180 h 180"/>
                </a:gdLst>
                <a:ahLst/>
                <a:cxnLst>
                  <a:cxn ang="T10">
                    <a:pos x="T0" y="T1"/>
                  </a:cxn>
                  <a:cxn ang="T11">
                    <a:pos x="T2" y="T3"/>
                  </a:cxn>
                  <a:cxn ang="T12">
                    <a:pos x="T4" y="T5"/>
                  </a:cxn>
                  <a:cxn ang="T13">
                    <a:pos x="T6" y="T7"/>
                  </a:cxn>
                  <a:cxn ang="T14">
                    <a:pos x="T8" y="T9"/>
                  </a:cxn>
                </a:cxnLst>
                <a:rect l="T15" t="T16" r="T17" b="T18"/>
                <a:pathLst>
                  <a:path w="60" h="180">
                    <a:moveTo>
                      <a:pt x="0" y="0"/>
                    </a:moveTo>
                    <a:lnTo>
                      <a:pt x="59" y="0"/>
                    </a:lnTo>
                    <a:lnTo>
                      <a:pt x="59" y="179"/>
                    </a:lnTo>
                    <a:lnTo>
                      <a:pt x="0" y="179"/>
                    </a:lnTo>
                    <a:lnTo>
                      <a:pt x="0" y="0"/>
                    </a:lnTo>
                  </a:path>
                </a:pathLst>
              </a:custGeom>
              <a:solidFill>
                <a:srgbClr val="474747"/>
              </a:solidFill>
              <a:ln w="12700" cap="rnd" cmpd="sng">
                <a:solidFill>
                  <a:srgbClr val="000000"/>
                </a:solidFill>
                <a:prstDash val="solid"/>
                <a:round/>
                <a:headEnd type="none" w="med" len="med"/>
                <a:tailEnd type="none" w="med" len="med"/>
              </a:ln>
            </p:spPr>
            <p:txBody>
              <a:bodyPr/>
              <a:lstStyle/>
              <a:p>
                <a:endParaRPr lang="en-US"/>
              </a:p>
            </p:txBody>
          </p:sp>
          <p:sp>
            <p:nvSpPr>
              <p:cNvPr id="11320" name="Freeform 45"/>
              <p:cNvSpPr>
                <a:spLocks/>
              </p:cNvSpPr>
              <p:nvPr/>
            </p:nvSpPr>
            <p:spPr bwMode="auto">
              <a:xfrm>
                <a:off x="750" y="2635"/>
                <a:ext cx="221" cy="315"/>
              </a:xfrm>
              <a:custGeom>
                <a:avLst/>
                <a:gdLst>
                  <a:gd name="T0" fmla="*/ 0 w 181"/>
                  <a:gd name="T1" fmla="*/ 0 h 335"/>
                  <a:gd name="T2" fmla="*/ 0 w 181"/>
                  <a:gd name="T3" fmla="*/ 85 h 335"/>
                  <a:gd name="T4" fmla="*/ 1976 w 181"/>
                  <a:gd name="T5" fmla="*/ 158 h 335"/>
                  <a:gd name="T6" fmla="*/ 1976 w 181"/>
                  <a:gd name="T7" fmla="*/ 72 h 335"/>
                  <a:gd name="T8" fmla="*/ 0 w 181"/>
                  <a:gd name="T9" fmla="*/ 0 h 335"/>
                  <a:gd name="T10" fmla="*/ 0 60000 65536"/>
                  <a:gd name="T11" fmla="*/ 0 60000 65536"/>
                  <a:gd name="T12" fmla="*/ 0 60000 65536"/>
                  <a:gd name="T13" fmla="*/ 0 60000 65536"/>
                  <a:gd name="T14" fmla="*/ 0 60000 65536"/>
                  <a:gd name="T15" fmla="*/ 0 w 181"/>
                  <a:gd name="T16" fmla="*/ 0 h 335"/>
                  <a:gd name="T17" fmla="*/ 181 w 181"/>
                  <a:gd name="T18" fmla="*/ 335 h 335"/>
                </a:gdLst>
                <a:ahLst/>
                <a:cxnLst>
                  <a:cxn ang="T10">
                    <a:pos x="T0" y="T1"/>
                  </a:cxn>
                  <a:cxn ang="T11">
                    <a:pos x="T2" y="T3"/>
                  </a:cxn>
                  <a:cxn ang="T12">
                    <a:pos x="T4" y="T5"/>
                  </a:cxn>
                  <a:cxn ang="T13">
                    <a:pos x="T6" y="T7"/>
                  </a:cxn>
                  <a:cxn ang="T14">
                    <a:pos x="T8" y="T9"/>
                  </a:cxn>
                </a:cxnLst>
                <a:rect l="T15" t="T16" r="T17" b="T18"/>
                <a:pathLst>
                  <a:path w="181" h="335">
                    <a:moveTo>
                      <a:pt x="0" y="0"/>
                    </a:moveTo>
                    <a:lnTo>
                      <a:pt x="0" y="178"/>
                    </a:lnTo>
                    <a:lnTo>
                      <a:pt x="180" y="334"/>
                    </a:lnTo>
                    <a:lnTo>
                      <a:pt x="180" y="152"/>
                    </a:lnTo>
                    <a:lnTo>
                      <a:pt x="0" y="0"/>
                    </a:lnTo>
                  </a:path>
                </a:pathLst>
              </a:custGeom>
              <a:solidFill>
                <a:srgbClr val="333333"/>
              </a:solidFill>
              <a:ln w="12700" cap="rnd" cmpd="sng">
                <a:solidFill>
                  <a:srgbClr val="000000"/>
                </a:solidFill>
                <a:prstDash val="solid"/>
                <a:round/>
                <a:headEnd type="none" w="med" len="med"/>
                <a:tailEnd type="none" w="med" len="med"/>
              </a:ln>
            </p:spPr>
            <p:txBody>
              <a:bodyPr/>
              <a:lstStyle/>
              <a:p>
                <a:endParaRPr lang="en-US"/>
              </a:p>
            </p:txBody>
          </p:sp>
          <p:sp>
            <p:nvSpPr>
              <p:cNvPr id="11321" name="Freeform 46"/>
              <p:cNvSpPr>
                <a:spLocks/>
              </p:cNvSpPr>
              <p:nvPr/>
            </p:nvSpPr>
            <p:spPr bwMode="auto">
              <a:xfrm>
                <a:off x="971" y="2792"/>
                <a:ext cx="249" cy="158"/>
              </a:xfrm>
              <a:custGeom>
                <a:avLst/>
                <a:gdLst>
                  <a:gd name="T0" fmla="*/ 0 w 205"/>
                  <a:gd name="T1" fmla="*/ 2 h 190"/>
                  <a:gd name="T2" fmla="*/ 0 w 205"/>
                  <a:gd name="T3" fmla="*/ 21 h 190"/>
                  <a:gd name="T4" fmla="*/ 2110 w 205"/>
                  <a:gd name="T5" fmla="*/ 21 h 190"/>
                  <a:gd name="T6" fmla="*/ 2110 w 205"/>
                  <a:gd name="T7" fmla="*/ 0 h 190"/>
                  <a:gd name="T8" fmla="*/ 0 w 205"/>
                  <a:gd name="T9" fmla="*/ 2 h 190"/>
                  <a:gd name="T10" fmla="*/ 0 60000 65536"/>
                  <a:gd name="T11" fmla="*/ 0 60000 65536"/>
                  <a:gd name="T12" fmla="*/ 0 60000 65536"/>
                  <a:gd name="T13" fmla="*/ 0 60000 65536"/>
                  <a:gd name="T14" fmla="*/ 0 60000 65536"/>
                  <a:gd name="T15" fmla="*/ 0 w 205"/>
                  <a:gd name="T16" fmla="*/ 0 h 190"/>
                  <a:gd name="T17" fmla="*/ 205 w 205"/>
                  <a:gd name="T18" fmla="*/ 190 h 190"/>
                </a:gdLst>
                <a:ahLst/>
                <a:cxnLst>
                  <a:cxn ang="T10">
                    <a:pos x="T0" y="T1"/>
                  </a:cxn>
                  <a:cxn ang="T11">
                    <a:pos x="T2" y="T3"/>
                  </a:cxn>
                  <a:cxn ang="T12">
                    <a:pos x="T4" y="T5"/>
                  </a:cxn>
                  <a:cxn ang="T13">
                    <a:pos x="T6" y="T7"/>
                  </a:cxn>
                  <a:cxn ang="T14">
                    <a:pos x="T8" y="T9"/>
                  </a:cxn>
                </a:cxnLst>
                <a:rect l="T15" t="T16" r="T17" b="T18"/>
                <a:pathLst>
                  <a:path w="205" h="190">
                    <a:moveTo>
                      <a:pt x="0" y="2"/>
                    </a:moveTo>
                    <a:lnTo>
                      <a:pt x="0" y="189"/>
                    </a:lnTo>
                    <a:lnTo>
                      <a:pt x="204" y="189"/>
                    </a:lnTo>
                    <a:lnTo>
                      <a:pt x="204" y="0"/>
                    </a:lnTo>
                    <a:lnTo>
                      <a:pt x="0" y="2"/>
                    </a:lnTo>
                  </a:path>
                </a:pathLst>
              </a:custGeom>
              <a:solidFill>
                <a:srgbClr val="474747"/>
              </a:solidFill>
              <a:ln w="12700" cap="rnd" cmpd="sng">
                <a:solidFill>
                  <a:srgbClr val="000000"/>
                </a:solidFill>
                <a:prstDash val="solid"/>
                <a:round/>
                <a:headEnd type="none" w="med" len="med"/>
                <a:tailEnd type="none" w="med" len="med"/>
              </a:ln>
            </p:spPr>
            <p:txBody>
              <a:bodyPr/>
              <a:lstStyle/>
              <a:p>
                <a:endParaRPr lang="en-US"/>
              </a:p>
            </p:txBody>
          </p:sp>
          <p:sp>
            <p:nvSpPr>
              <p:cNvPr id="11322" name="Freeform 47"/>
              <p:cNvSpPr>
                <a:spLocks/>
              </p:cNvSpPr>
              <p:nvPr/>
            </p:nvSpPr>
            <p:spPr bwMode="auto">
              <a:xfrm>
                <a:off x="1219" y="2835"/>
                <a:ext cx="301" cy="246"/>
              </a:xfrm>
              <a:custGeom>
                <a:avLst/>
                <a:gdLst>
                  <a:gd name="T0" fmla="*/ 0 w 245"/>
                  <a:gd name="T1" fmla="*/ 0 h 313"/>
                  <a:gd name="T2" fmla="*/ 2888 w 245"/>
                  <a:gd name="T3" fmla="*/ 7 h 313"/>
                  <a:gd name="T4" fmla="*/ 2888 w 245"/>
                  <a:gd name="T5" fmla="*/ 17 h 313"/>
                  <a:gd name="T6" fmla="*/ 0 w 245"/>
                  <a:gd name="T7" fmla="*/ 10 h 313"/>
                  <a:gd name="T8" fmla="*/ 0 w 245"/>
                  <a:gd name="T9" fmla="*/ 0 h 313"/>
                  <a:gd name="T10" fmla="*/ 0 60000 65536"/>
                  <a:gd name="T11" fmla="*/ 0 60000 65536"/>
                  <a:gd name="T12" fmla="*/ 0 60000 65536"/>
                  <a:gd name="T13" fmla="*/ 0 60000 65536"/>
                  <a:gd name="T14" fmla="*/ 0 60000 65536"/>
                  <a:gd name="T15" fmla="*/ 0 w 245"/>
                  <a:gd name="T16" fmla="*/ 0 h 313"/>
                  <a:gd name="T17" fmla="*/ 245 w 245"/>
                  <a:gd name="T18" fmla="*/ 313 h 313"/>
                </a:gdLst>
                <a:ahLst/>
                <a:cxnLst>
                  <a:cxn ang="T10">
                    <a:pos x="T0" y="T1"/>
                  </a:cxn>
                  <a:cxn ang="T11">
                    <a:pos x="T2" y="T3"/>
                  </a:cxn>
                  <a:cxn ang="T12">
                    <a:pos x="T4" y="T5"/>
                  </a:cxn>
                  <a:cxn ang="T13">
                    <a:pos x="T6" y="T7"/>
                  </a:cxn>
                  <a:cxn ang="T14">
                    <a:pos x="T8" y="T9"/>
                  </a:cxn>
                </a:cxnLst>
                <a:rect l="T15" t="T16" r="T17" b="T18"/>
                <a:pathLst>
                  <a:path w="245" h="313">
                    <a:moveTo>
                      <a:pt x="0" y="0"/>
                    </a:moveTo>
                    <a:lnTo>
                      <a:pt x="244" y="128"/>
                    </a:lnTo>
                    <a:lnTo>
                      <a:pt x="244" y="312"/>
                    </a:lnTo>
                    <a:lnTo>
                      <a:pt x="0" y="185"/>
                    </a:lnTo>
                    <a:lnTo>
                      <a:pt x="0" y="0"/>
                    </a:lnTo>
                  </a:path>
                </a:pathLst>
              </a:custGeom>
              <a:solidFill>
                <a:srgbClr val="333333"/>
              </a:solidFill>
              <a:ln w="12700" cap="rnd" cmpd="sng">
                <a:solidFill>
                  <a:srgbClr val="000000"/>
                </a:solidFill>
                <a:prstDash val="solid"/>
                <a:round/>
                <a:headEnd type="none" w="med" len="med"/>
                <a:tailEnd type="none" w="med" len="med"/>
              </a:ln>
            </p:spPr>
            <p:txBody>
              <a:bodyPr/>
              <a:lstStyle/>
              <a:p>
                <a:endParaRPr lang="en-US"/>
              </a:p>
            </p:txBody>
          </p:sp>
          <p:sp>
            <p:nvSpPr>
              <p:cNvPr id="11323" name="Freeform 48"/>
              <p:cNvSpPr>
                <a:spLocks/>
              </p:cNvSpPr>
              <p:nvPr/>
            </p:nvSpPr>
            <p:spPr bwMode="auto">
              <a:xfrm>
                <a:off x="1516" y="2971"/>
                <a:ext cx="247" cy="110"/>
              </a:xfrm>
              <a:custGeom>
                <a:avLst/>
                <a:gdLst>
                  <a:gd name="T0" fmla="*/ 0 w 200"/>
                  <a:gd name="T1" fmla="*/ 0 h 176"/>
                  <a:gd name="T2" fmla="*/ 2506 w 200"/>
                  <a:gd name="T3" fmla="*/ 0 h 176"/>
                  <a:gd name="T4" fmla="*/ 2506 w 200"/>
                  <a:gd name="T5" fmla="*/ 1 h 176"/>
                  <a:gd name="T6" fmla="*/ 0 w 200"/>
                  <a:gd name="T7" fmla="*/ 1 h 176"/>
                  <a:gd name="T8" fmla="*/ 0 w 200"/>
                  <a:gd name="T9" fmla="*/ 0 h 176"/>
                  <a:gd name="T10" fmla="*/ 0 60000 65536"/>
                  <a:gd name="T11" fmla="*/ 0 60000 65536"/>
                  <a:gd name="T12" fmla="*/ 0 60000 65536"/>
                  <a:gd name="T13" fmla="*/ 0 60000 65536"/>
                  <a:gd name="T14" fmla="*/ 0 60000 65536"/>
                  <a:gd name="T15" fmla="*/ 0 w 200"/>
                  <a:gd name="T16" fmla="*/ 0 h 176"/>
                  <a:gd name="T17" fmla="*/ 200 w 200"/>
                  <a:gd name="T18" fmla="*/ 176 h 176"/>
                </a:gdLst>
                <a:ahLst/>
                <a:cxnLst>
                  <a:cxn ang="T10">
                    <a:pos x="T0" y="T1"/>
                  </a:cxn>
                  <a:cxn ang="T11">
                    <a:pos x="T2" y="T3"/>
                  </a:cxn>
                  <a:cxn ang="T12">
                    <a:pos x="T4" y="T5"/>
                  </a:cxn>
                  <a:cxn ang="T13">
                    <a:pos x="T6" y="T7"/>
                  </a:cxn>
                  <a:cxn ang="T14">
                    <a:pos x="T8" y="T9"/>
                  </a:cxn>
                </a:cxnLst>
                <a:rect l="T15" t="T16" r="T17" b="T18"/>
                <a:pathLst>
                  <a:path w="200" h="176">
                    <a:moveTo>
                      <a:pt x="0" y="0"/>
                    </a:moveTo>
                    <a:lnTo>
                      <a:pt x="199" y="0"/>
                    </a:lnTo>
                    <a:lnTo>
                      <a:pt x="199" y="175"/>
                    </a:lnTo>
                    <a:lnTo>
                      <a:pt x="0" y="175"/>
                    </a:lnTo>
                    <a:lnTo>
                      <a:pt x="0" y="0"/>
                    </a:lnTo>
                  </a:path>
                </a:pathLst>
              </a:custGeom>
              <a:solidFill>
                <a:srgbClr val="474747"/>
              </a:solidFill>
              <a:ln w="12700" cap="rnd" cmpd="sng">
                <a:solidFill>
                  <a:srgbClr val="000000"/>
                </a:solidFill>
                <a:prstDash val="solid"/>
                <a:round/>
                <a:headEnd type="none" w="med" len="med"/>
                <a:tailEnd type="none" w="med" len="med"/>
              </a:ln>
            </p:spPr>
            <p:txBody>
              <a:bodyPr/>
              <a:lstStyle/>
              <a:p>
                <a:endParaRPr lang="en-US"/>
              </a:p>
            </p:txBody>
          </p:sp>
          <p:sp>
            <p:nvSpPr>
              <p:cNvPr id="11324" name="Freeform 49"/>
              <p:cNvSpPr>
                <a:spLocks/>
              </p:cNvSpPr>
              <p:nvPr/>
            </p:nvSpPr>
            <p:spPr bwMode="auto">
              <a:xfrm>
                <a:off x="1762" y="2885"/>
                <a:ext cx="102" cy="187"/>
              </a:xfrm>
              <a:custGeom>
                <a:avLst/>
                <a:gdLst>
                  <a:gd name="T0" fmla="*/ 0 w 84"/>
                  <a:gd name="T1" fmla="*/ 2 h 178"/>
                  <a:gd name="T2" fmla="*/ 0 w 84"/>
                  <a:gd name="T3" fmla="*/ 319 h 178"/>
                  <a:gd name="T4" fmla="*/ 854 w 84"/>
                  <a:gd name="T5" fmla="*/ 319 h 178"/>
                  <a:gd name="T6" fmla="*/ 854 w 84"/>
                  <a:gd name="T7" fmla="*/ 0 h 178"/>
                  <a:gd name="T8" fmla="*/ 0 w 84"/>
                  <a:gd name="T9" fmla="*/ 2 h 178"/>
                  <a:gd name="T10" fmla="*/ 0 60000 65536"/>
                  <a:gd name="T11" fmla="*/ 0 60000 65536"/>
                  <a:gd name="T12" fmla="*/ 0 60000 65536"/>
                  <a:gd name="T13" fmla="*/ 0 60000 65536"/>
                  <a:gd name="T14" fmla="*/ 0 60000 65536"/>
                  <a:gd name="T15" fmla="*/ 0 w 84"/>
                  <a:gd name="T16" fmla="*/ 0 h 178"/>
                  <a:gd name="T17" fmla="*/ 84 w 84"/>
                  <a:gd name="T18" fmla="*/ 178 h 178"/>
                </a:gdLst>
                <a:ahLst/>
                <a:cxnLst>
                  <a:cxn ang="T10">
                    <a:pos x="T0" y="T1"/>
                  </a:cxn>
                  <a:cxn ang="T11">
                    <a:pos x="T2" y="T3"/>
                  </a:cxn>
                  <a:cxn ang="T12">
                    <a:pos x="T4" y="T5"/>
                  </a:cxn>
                  <a:cxn ang="T13">
                    <a:pos x="T6" y="T7"/>
                  </a:cxn>
                  <a:cxn ang="T14">
                    <a:pos x="T8" y="T9"/>
                  </a:cxn>
                </a:cxnLst>
                <a:rect l="T15" t="T16" r="T17" b="T18"/>
                <a:pathLst>
                  <a:path w="84" h="178">
                    <a:moveTo>
                      <a:pt x="0" y="2"/>
                    </a:moveTo>
                    <a:lnTo>
                      <a:pt x="0" y="177"/>
                    </a:lnTo>
                    <a:lnTo>
                      <a:pt x="83" y="177"/>
                    </a:lnTo>
                    <a:lnTo>
                      <a:pt x="83" y="0"/>
                    </a:lnTo>
                    <a:lnTo>
                      <a:pt x="0" y="2"/>
                    </a:lnTo>
                  </a:path>
                </a:pathLst>
              </a:custGeom>
              <a:solidFill>
                <a:srgbClr val="474747"/>
              </a:solidFill>
              <a:ln w="12700" cap="rnd" cmpd="sng">
                <a:solidFill>
                  <a:srgbClr val="000000"/>
                </a:solidFill>
                <a:prstDash val="solid"/>
                <a:round/>
                <a:headEnd type="none" w="med" len="med"/>
                <a:tailEnd type="none" w="med" len="med"/>
              </a:ln>
            </p:spPr>
            <p:txBody>
              <a:bodyPr/>
              <a:lstStyle/>
              <a:p>
                <a:endParaRPr lang="en-US"/>
              </a:p>
            </p:txBody>
          </p:sp>
          <p:sp>
            <p:nvSpPr>
              <p:cNvPr id="11325" name="Freeform 50"/>
              <p:cNvSpPr>
                <a:spLocks/>
              </p:cNvSpPr>
              <p:nvPr/>
            </p:nvSpPr>
            <p:spPr bwMode="auto">
              <a:xfrm>
                <a:off x="1863" y="2889"/>
                <a:ext cx="174" cy="329"/>
              </a:xfrm>
              <a:custGeom>
                <a:avLst/>
                <a:gdLst>
                  <a:gd name="T0" fmla="*/ 0 w 144"/>
                  <a:gd name="T1" fmla="*/ 0 h 313"/>
                  <a:gd name="T2" fmla="*/ 1392 w 144"/>
                  <a:gd name="T3" fmla="*/ 237 h 313"/>
                  <a:gd name="T4" fmla="*/ 1392 w 144"/>
                  <a:gd name="T5" fmla="*/ 571 h 313"/>
                  <a:gd name="T6" fmla="*/ 0 w 144"/>
                  <a:gd name="T7" fmla="*/ 317 h 313"/>
                  <a:gd name="T8" fmla="*/ 0 w 144"/>
                  <a:gd name="T9" fmla="*/ 0 h 313"/>
                  <a:gd name="T10" fmla="*/ 0 60000 65536"/>
                  <a:gd name="T11" fmla="*/ 0 60000 65536"/>
                  <a:gd name="T12" fmla="*/ 0 60000 65536"/>
                  <a:gd name="T13" fmla="*/ 0 60000 65536"/>
                  <a:gd name="T14" fmla="*/ 0 60000 65536"/>
                  <a:gd name="T15" fmla="*/ 0 w 144"/>
                  <a:gd name="T16" fmla="*/ 0 h 313"/>
                  <a:gd name="T17" fmla="*/ 144 w 144"/>
                  <a:gd name="T18" fmla="*/ 313 h 313"/>
                </a:gdLst>
                <a:ahLst/>
                <a:cxnLst>
                  <a:cxn ang="T10">
                    <a:pos x="T0" y="T1"/>
                  </a:cxn>
                  <a:cxn ang="T11">
                    <a:pos x="T2" y="T3"/>
                  </a:cxn>
                  <a:cxn ang="T12">
                    <a:pos x="T4" y="T5"/>
                  </a:cxn>
                  <a:cxn ang="T13">
                    <a:pos x="T6" y="T7"/>
                  </a:cxn>
                  <a:cxn ang="T14">
                    <a:pos x="T8" y="T9"/>
                  </a:cxn>
                </a:cxnLst>
                <a:rect l="T15" t="T16" r="T17" b="T18"/>
                <a:pathLst>
                  <a:path w="144" h="313">
                    <a:moveTo>
                      <a:pt x="0" y="0"/>
                    </a:moveTo>
                    <a:lnTo>
                      <a:pt x="143" y="130"/>
                    </a:lnTo>
                    <a:lnTo>
                      <a:pt x="143" y="312"/>
                    </a:lnTo>
                    <a:lnTo>
                      <a:pt x="0" y="175"/>
                    </a:lnTo>
                    <a:lnTo>
                      <a:pt x="0" y="0"/>
                    </a:lnTo>
                  </a:path>
                </a:pathLst>
              </a:custGeom>
              <a:solidFill>
                <a:srgbClr val="333333"/>
              </a:solidFill>
              <a:ln w="12700" cap="rnd" cmpd="sng">
                <a:solidFill>
                  <a:srgbClr val="000000"/>
                </a:solidFill>
                <a:prstDash val="solid"/>
                <a:round/>
                <a:headEnd type="none" w="med" len="med"/>
                <a:tailEnd type="none" w="med" len="med"/>
              </a:ln>
            </p:spPr>
            <p:txBody>
              <a:bodyPr/>
              <a:lstStyle/>
              <a:p>
                <a:endParaRPr lang="en-US"/>
              </a:p>
            </p:txBody>
          </p:sp>
          <p:sp>
            <p:nvSpPr>
              <p:cNvPr id="11326" name="Freeform 51"/>
              <p:cNvSpPr>
                <a:spLocks/>
              </p:cNvSpPr>
              <p:nvPr/>
            </p:nvSpPr>
            <p:spPr bwMode="auto">
              <a:xfrm>
                <a:off x="2036" y="3024"/>
                <a:ext cx="82" cy="331"/>
              </a:xfrm>
              <a:custGeom>
                <a:avLst/>
                <a:gdLst>
                  <a:gd name="T0" fmla="*/ 0 w 66"/>
                  <a:gd name="T1" fmla="*/ 0 h 314"/>
                  <a:gd name="T2" fmla="*/ 883 w 66"/>
                  <a:gd name="T3" fmla="*/ 244 h 314"/>
                  <a:gd name="T4" fmla="*/ 883 w 66"/>
                  <a:gd name="T5" fmla="*/ 590 h 314"/>
                  <a:gd name="T6" fmla="*/ 0 w 66"/>
                  <a:gd name="T7" fmla="*/ 345 h 314"/>
                  <a:gd name="T8" fmla="*/ 0 w 66"/>
                  <a:gd name="T9" fmla="*/ 0 h 314"/>
                  <a:gd name="T10" fmla="*/ 0 60000 65536"/>
                  <a:gd name="T11" fmla="*/ 0 60000 65536"/>
                  <a:gd name="T12" fmla="*/ 0 60000 65536"/>
                  <a:gd name="T13" fmla="*/ 0 60000 65536"/>
                  <a:gd name="T14" fmla="*/ 0 60000 65536"/>
                  <a:gd name="T15" fmla="*/ 0 w 66"/>
                  <a:gd name="T16" fmla="*/ 0 h 314"/>
                  <a:gd name="T17" fmla="*/ 66 w 66"/>
                  <a:gd name="T18" fmla="*/ 314 h 314"/>
                </a:gdLst>
                <a:ahLst/>
                <a:cxnLst>
                  <a:cxn ang="T10">
                    <a:pos x="T0" y="T1"/>
                  </a:cxn>
                  <a:cxn ang="T11">
                    <a:pos x="T2" y="T3"/>
                  </a:cxn>
                  <a:cxn ang="T12">
                    <a:pos x="T4" y="T5"/>
                  </a:cxn>
                  <a:cxn ang="T13">
                    <a:pos x="T6" y="T7"/>
                  </a:cxn>
                  <a:cxn ang="T14">
                    <a:pos x="T8" y="T9"/>
                  </a:cxn>
                </a:cxnLst>
                <a:rect l="T15" t="T16" r="T17" b="T18"/>
                <a:pathLst>
                  <a:path w="66" h="314">
                    <a:moveTo>
                      <a:pt x="0" y="0"/>
                    </a:moveTo>
                    <a:lnTo>
                      <a:pt x="65" y="129"/>
                    </a:lnTo>
                    <a:lnTo>
                      <a:pt x="65" y="313"/>
                    </a:lnTo>
                    <a:lnTo>
                      <a:pt x="0" y="183"/>
                    </a:lnTo>
                    <a:lnTo>
                      <a:pt x="0" y="0"/>
                    </a:lnTo>
                  </a:path>
                </a:pathLst>
              </a:custGeom>
              <a:solidFill>
                <a:srgbClr val="919191"/>
              </a:solidFill>
              <a:ln w="12700" cap="rnd" cmpd="sng">
                <a:solidFill>
                  <a:srgbClr val="000000"/>
                </a:solidFill>
                <a:prstDash val="solid"/>
                <a:round/>
                <a:headEnd type="none" w="med" len="med"/>
                <a:tailEnd type="none" w="med" len="med"/>
              </a:ln>
            </p:spPr>
            <p:txBody>
              <a:bodyPr/>
              <a:lstStyle/>
              <a:p>
                <a:endParaRPr lang="en-US"/>
              </a:p>
            </p:txBody>
          </p:sp>
          <p:sp>
            <p:nvSpPr>
              <p:cNvPr id="11327" name="Freeform 52"/>
              <p:cNvSpPr>
                <a:spLocks/>
              </p:cNvSpPr>
              <p:nvPr/>
            </p:nvSpPr>
            <p:spPr bwMode="auto">
              <a:xfrm>
                <a:off x="2118" y="3163"/>
                <a:ext cx="93" cy="237"/>
              </a:xfrm>
              <a:custGeom>
                <a:avLst/>
                <a:gdLst>
                  <a:gd name="T0" fmla="*/ 0 w 77"/>
                  <a:gd name="T1" fmla="*/ 0 h 225"/>
                  <a:gd name="T2" fmla="*/ 736 w 77"/>
                  <a:gd name="T3" fmla="*/ 86 h 225"/>
                  <a:gd name="T4" fmla="*/ 736 w 77"/>
                  <a:gd name="T5" fmla="*/ 418 h 225"/>
                  <a:gd name="T6" fmla="*/ 0 w 77"/>
                  <a:gd name="T7" fmla="*/ 330 h 225"/>
                  <a:gd name="T8" fmla="*/ 0 w 77"/>
                  <a:gd name="T9" fmla="*/ 0 h 225"/>
                  <a:gd name="T10" fmla="*/ 0 60000 65536"/>
                  <a:gd name="T11" fmla="*/ 0 60000 65536"/>
                  <a:gd name="T12" fmla="*/ 0 60000 65536"/>
                  <a:gd name="T13" fmla="*/ 0 60000 65536"/>
                  <a:gd name="T14" fmla="*/ 0 60000 65536"/>
                  <a:gd name="T15" fmla="*/ 0 w 77"/>
                  <a:gd name="T16" fmla="*/ 0 h 225"/>
                  <a:gd name="T17" fmla="*/ 77 w 77"/>
                  <a:gd name="T18" fmla="*/ 225 h 225"/>
                </a:gdLst>
                <a:ahLst/>
                <a:cxnLst>
                  <a:cxn ang="T10">
                    <a:pos x="T0" y="T1"/>
                  </a:cxn>
                  <a:cxn ang="T11">
                    <a:pos x="T2" y="T3"/>
                  </a:cxn>
                  <a:cxn ang="T12">
                    <a:pos x="T4" y="T5"/>
                  </a:cxn>
                  <a:cxn ang="T13">
                    <a:pos x="T6" y="T7"/>
                  </a:cxn>
                  <a:cxn ang="T14">
                    <a:pos x="T8" y="T9"/>
                  </a:cxn>
                </a:cxnLst>
                <a:rect l="T15" t="T16" r="T17" b="T18"/>
                <a:pathLst>
                  <a:path w="77" h="225">
                    <a:moveTo>
                      <a:pt x="0" y="0"/>
                    </a:moveTo>
                    <a:lnTo>
                      <a:pt x="76" y="46"/>
                    </a:lnTo>
                    <a:lnTo>
                      <a:pt x="76" y="224"/>
                    </a:lnTo>
                    <a:lnTo>
                      <a:pt x="0" y="177"/>
                    </a:lnTo>
                    <a:lnTo>
                      <a:pt x="0" y="0"/>
                    </a:lnTo>
                  </a:path>
                </a:pathLst>
              </a:custGeom>
              <a:solidFill>
                <a:srgbClr val="333333"/>
              </a:solidFill>
              <a:ln w="12700" cap="rnd" cmpd="sng">
                <a:solidFill>
                  <a:srgbClr val="000000"/>
                </a:solidFill>
                <a:prstDash val="solid"/>
                <a:round/>
                <a:headEnd type="none" w="med" len="med"/>
                <a:tailEnd type="none" w="med" len="med"/>
              </a:ln>
            </p:spPr>
            <p:txBody>
              <a:bodyPr/>
              <a:lstStyle/>
              <a:p>
                <a:endParaRPr lang="en-US"/>
              </a:p>
            </p:txBody>
          </p:sp>
          <p:sp>
            <p:nvSpPr>
              <p:cNvPr id="11328" name="Freeform 53"/>
              <p:cNvSpPr>
                <a:spLocks/>
              </p:cNvSpPr>
              <p:nvPr/>
            </p:nvSpPr>
            <p:spPr bwMode="auto">
              <a:xfrm>
                <a:off x="2210" y="3145"/>
                <a:ext cx="60" cy="254"/>
              </a:xfrm>
              <a:custGeom>
                <a:avLst/>
                <a:gdLst>
                  <a:gd name="T0" fmla="*/ 542 w 49"/>
                  <a:gd name="T1" fmla="*/ 0 h 241"/>
                  <a:gd name="T2" fmla="*/ 0 w 49"/>
                  <a:gd name="T3" fmla="*/ 114 h 241"/>
                  <a:gd name="T4" fmla="*/ 0 w 49"/>
                  <a:gd name="T5" fmla="*/ 452 h 241"/>
                  <a:gd name="T6" fmla="*/ 542 w 49"/>
                  <a:gd name="T7" fmla="*/ 340 h 241"/>
                  <a:gd name="T8" fmla="*/ 542 w 49"/>
                  <a:gd name="T9" fmla="*/ 0 h 241"/>
                  <a:gd name="T10" fmla="*/ 0 60000 65536"/>
                  <a:gd name="T11" fmla="*/ 0 60000 65536"/>
                  <a:gd name="T12" fmla="*/ 0 60000 65536"/>
                  <a:gd name="T13" fmla="*/ 0 60000 65536"/>
                  <a:gd name="T14" fmla="*/ 0 60000 65536"/>
                  <a:gd name="T15" fmla="*/ 0 w 49"/>
                  <a:gd name="T16" fmla="*/ 0 h 241"/>
                  <a:gd name="T17" fmla="*/ 49 w 49"/>
                  <a:gd name="T18" fmla="*/ 241 h 241"/>
                </a:gdLst>
                <a:ahLst/>
                <a:cxnLst>
                  <a:cxn ang="T10">
                    <a:pos x="T0" y="T1"/>
                  </a:cxn>
                  <a:cxn ang="T11">
                    <a:pos x="T2" y="T3"/>
                  </a:cxn>
                  <a:cxn ang="T12">
                    <a:pos x="T4" y="T5"/>
                  </a:cxn>
                  <a:cxn ang="T13">
                    <a:pos x="T6" y="T7"/>
                  </a:cxn>
                  <a:cxn ang="T14">
                    <a:pos x="T8" y="T9"/>
                  </a:cxn>
                </a:cxnLst>
                <a:rect l="T15" t="T16" r="T17" b="T18"/>
                <a:pathLst>
                  <a:path w="49" h="241">
                    <a:moveTo>
                      <a:pt x="48" y="0"/>
                    </a:moveTo>
                    <a:lnTo>
                      <a:pt x="0" y="61"/>
                    </a:lnTo>
                    <a:lnTo>
                      <a:pt x="0" y="240"/>
                    </a:lnTo>
                    <a:lnTo>
                      <a:pt x="48" y="181"/>
                    </a:lnTo>
                    <a:lnTo>
                      <a:pt x="48" y="0"/>
                    </a:lnTo>
                  </a:path>
                </a:pathLst>
              </a:custGeom>
              <a:solidFill>
                <a:srgbClr val="474747"/>
              </a:solidFill>
              <a:ln w="12700" cap="rnd" cmpd="sng">
                <a:solidFill>
                  <a:srgbClr val="000000"/>
                </a:solidFill>
                <a:prstDash val="solid"/>
                <a:round/>
                <a:headEnd type="none" w="med" len="med"/>
                <a:tailEnd type="none" w="med" len="med"/>
              </a:ln>
            </p:spPr>
            <p:txBody>
              <a:bodyPr/>
              <a:lstStyle/>
              <a:p>
                <a:endParaRPr lang="en-US"/>
              </a:p>
            </p:txBody>
          </p:sp>
          <p:sp>
            <p:nvSpPr>
              <p:cNvPr id="11329" name="Freeform 54"/>
              <p:cNvSpPr>
                <a:spLocks/>
              </p:cNvSpPr>
              <p:nvPr/>
            </p:nvSpPr>
            <p:spPr bwMode="auto">
              <a:xfrm>
                <a:off x="2269" y="3145"/>
                <a:ext cx="115" cy="227"/>
              </a:xfrm>
              <a:custGeom>
                <a:avLst/>
                <a:gdLst>
                  <a:gd name="T0" fmla="*/ 0 w 94"/>
                  <a:gd name="T1" fmla="*/ 0 h 215"/>
                  <a:gd name="T2" fmla="*/ 1041 w 94"/>
                  <a:gd name="T3" fmla="*/ 64 h 215"/>
                  <a:gd name="T4" fmla="*/ 1041 w 94"/>
                  <a:gd name="T5" fmla="*/ 414 h 215"/>
                  <a:gd name="T6" fmla="*/ 0 w 94"/>
                  <a:gd name="T7" fmla="*/ 351 h 215"/>
                  <a:gd name="T8" fmla="*/ 0 w 94"/>
                  <a:gd name="T9" fmla="*/ 0 h 215"/>
                  <a:gd name="T10" fmla="*/ 0 60000 65536"/>
                  <a:gd name="T11" fmla="*/ 0 60000 65536"/>
                  <a:gd name="T12" fmla="*/ 0 60000 65536"/>
                  <a:gd name="T13" fmla="*/ 0 60000 65536"/>
                  <a:gd name="T14" fmla="*/ 0 60000 65536"/>
                  <a:gd name="T15" fmla="*/ 0 w 94"/>
                  <a:gd name="T16" fmla="*/ 0 h 215"/>
                  <a:gd name="T17" fmla="*/ 94 w 94"/>
                  <a:gd name="T18" fmla="*/ 215 h 215"/>
                </a:gdLst>
                <a:ahLst/>
                <a:cxnLst>
                  <a:cxn ang="T10">
                    <a:pos x="T0" y="T1"/>
                  </a:cxn>
                  <a:cxn ang="T11">
                    <a:pos x="T2" y="T3"/>
                  </a:cxn>
                  <a:cxn ang="T12">
                    <a:pos x="T4" y="T5"/>
                  </a:cxn>
                  <a:cxn ang="T13">
                    <a:pos x="T6" y="T7"/>
                  </a:cxn>
                  <a:cxn ang="T14">
                    <a:pos x="T8" y="T9"/>
                  </a:cxn>
                </a:cxnLst>
                <a:rect l="T15" t="T16" r="T17" b="T18"/>
                <a:pathLst>
                  <a:path w="94" h="215">
                    <a:moveTo>
                      <a:pt x="0" y="0"/>
                    </a:moveTo>
                    <a:lnTo>
                      <a:pt x="93" y="34"/>
                    </a:lnTo>
                    <a:lnTo>
                      <a:pt x="93" y="214"/>
                    </a:lnTo>
                    <a:lnTo>
                      <a:pt x="0" y="182"/>
                    </a:lnTo>
                    <a:lnTo>
                      <a:pt x="0" y="0"/>
                    </a:lnTo>
                  </a:path>
                </a:pathLst>
              </a:custGeom>
              <a:solidFill>
                <a:srgbClr val="919191"/>
              </a:solidFill>
              <a:ln w="12700" cap="rnd" cmpd="sng">
                <a:solidFill>
                  <a:srgbClr val="000000"/>
                </a:solidFill>
                <a:prstDash val="solid"/>
                <a:round/>
                <a:headEnd type="none" w="med" len="med"/>
                <a:tailEnd type="none" w="med" len="med"/>
              </a:ln>
            </p:spPr>
            <p:txBody>
              <a:bodyPr/>
              <a:lstStyle/>
              <a:p>
                <a:endParaRPr lang="en-US"/>
              </a:p>
            </p:txBody>
          </p:sp>
          <p:sp>
            <p:nvSpPr>
              <p:cNvPr id="11330" name="Freeform 55"/>
              <p:cNvSpPr>
                <a:spLocks/>
              </p:cNvSpPr>
              <p:nvPr/>
            </p:nvSpPr>
            <p:spPr bwMode="auto">
              <a:xfrm>
                <a:off x="2521" y="3400"/>
                <a:ext cx="221" cy="266"/>
              </a:xfrm>
              <a:custGeom>
                <a:avLst/>
                <a:gdLst>
                  <a:gd name="T0" fmla="*/ 0 w 180"/>
                  <a:gd name="T1" fmla="*/ 0 h 250"/>
                  <a:gd name="T2" fmla="*/ 2106 w 180"/>
                  <a:gd name="T3" fmla="*/ 135 h 250"/>
                  <a:gd name="T4" fmla="*/ 2106 w 180"/>
                  <a:gd name="T5" fmla="*/ 525 h 250"/>
                  <a:gd name="T6" fmla="*/ 0 w 180"/>
                  <a:gd name="T7" fmla="*/ 384 h 250"/>
                  <a:gd name="T8" fmla="*/ 0 w 180"/>
                  <a:gd name="T9" fmla="*/ 0 h 250"/>
                  <a:gd name="T10" fmla="*/ 0 60000 65536"/>
                  <a:gd name="T11" fmla="*/ 0 60000 65536"/>
                  <a:gd name="T12" fmla="*/ 0 60000 65536"/>
                  <a:gd name="T13" fmla="*/ 0 60000 65536"/>
                  <a:gd name="T14" fmla="*/ 0 60000 65536"/>
                  <a:gd name="T15" fmla="*/ 0 w 180"/>
                  <a:gd name="T16" fmla="*/ 0 h 250"/>
                  <a:gd name="T17" fmla="*/ 180 w 180"/>
                  <a:gd name="T18" fmla="*/ 250 h 250"/>
                </a:gdLst>
                <a:ahLst/>
                <a:cxnLst>
                  <a:cxn ang="T10">
                    <a:pos x="T0" y="T1"/>
                  </a:cxn>
                  <a:cxn ang="T11">
                    <a:pos x="T2" y="T3"/>
                  </a:cxn>
                  <a:cxn ang="T12">
                    <a:pos x="T4" y="T5"/>
                  </a:cxn>
                  <a:cxn ang="T13">
                    <a:pos x="T6" y="T7"/>
                  </a:cxn>
                  <a:cxn ang="T14">
                    <a:pos x="T8" y="T9"/>
                  </a:cxn>
                </a:cxnLst>
                <a:rect l="T15" t="T16" r="T17" b="T18"/>
                <a:pathLst>
                  <a:path w="180" h="250">
                    <a:moveTo>
                      <a:pt x="0" y="0"/>
                    </a:moveTo>
                    <a:lnTo>
                      <a:pt x="179" y="64"/>
                    </a:lnTo>
                    <a:lnTo>
                      <a:pt x="179" y="249"/>
                    </a:lnTo>
                    <a:lnTo>
                      <a:pt x="0" y="183"/>
                    </a:lnTo>
                    <a:lnTo>
                      <a:pt x="0" y="0"/>
                    </a:lnTo>
                  </a:path>
                </a:pathLst>
              </a:custGeom>
              <a:solidFill>
                <a:srgbClr val="474747"/>
              </a:solidFill>
              <a:ln w="12700" cap="rnd" cmpd="sng">
                <a:solidFill>
                  <a:srgbClr val="000000"/>
                </a:solidFill>
                <a:prstDash val="solid"/>
                <a:round/>
                <a:headEnd type="none" w="med" len="med"/>
                <a:tailEnd type="none" w="med" len="med"/>
              </a:ln>
            </p:spPr>
            <p:txBody>
              <a:bodyPr/>
              <a:lstStyle/>
              <a:p>
                <a:endParaRPr lang="en-US"/>
              </a:p>
            </p:txBody>
          </p:sp>
          <p:sp>
            <p:nvSpPr>
              <p:cNvPr id="11331" name="Freeform 56"/>
              <p:cNvSpPr>
                <a:spLocks/>
              </p:cNvSpPr>
              <p:nvPr/>
            </p:nvSpPr>
            <p:spPr bwMode="auto">
              <a:xfrm>
                <a:off x="2384" y="3180"/>
                <a:ext cx="140" cy="422"/>
              </a:xfrm>
              <a:custGeom>
                <a:avLst/>
                <a:gdLst>
                  <a:gd name="T0" fmla="*/ 0 w 115"/>
                  <a:gd name="T1" fmla="*/ 0 h 400"/>
                  <a:gd name="T2" fmla="*/ 1214 w 115"/>
                  <a:gd name="T3" fmla="*/ 407 h 400"/>
                  <a:gd name="T4" fmla="*/ 1214 w 115"/>
                  <a:gd name="T5" fmla="*/ 760 h 400"/>
                  <a:gd name="T6" fmla="*/ 0 w 115"/>
                  <a:gd name="T7" fmla="*/ 352 h 400"/>
                  <a:gd name="T8" fmla="*/ 0 w 115"/>
                  <a:gd name="T9" fmla="*/ 0 h 400"/>
                  <a:gd name="T10" fmla="*/ 0 60000 65536"/>
                  <a:gd name="T11" fmla="*/ 0 60000 65536"/>
                  <a:gd name="T12" fmla="*/ 0 60000 65536"/>
                  <a:gd name="T13" fmla="*/ 0 60000 65536"/>
                  <a:gd name="T14" fmla="*/ 0 60000 65536"/>
                  <a:gd name="T15" fmla="*/ 0 w 115"/>
                  <a:gd name="T16" fmla="*/ 0 h 400"/>
                  <a:gd name="T17" fmla="*/ 115 w 115"/>
                  <a:gd name="T18" fmla="*/ 400 h 400"/>
                </a:gdLst>
                <a:ahLst/>
                <a:cxnLst>
                  <a:cxn ang="T10">
                    <a:pos x="T0" y="T1"/>
                  </a:cxn>
                  <a:cxn ang="T11">
                    <a:pos x="T2" y="T3"/>
                  </a:cxn>
                  <a:cxn ang="T12">
                    <a:pos x="T4" y="T5"/>
                  </a:cxn>
                  <a:cxn ang="T13">
                    <a:pos x="T6" y="T7"/>
                  </a:cxn>
                  <a:cxn ang="T14">
                    <a:pos x="T8" y="T9"/>
                  </a:cxn>
                </a:cxnLst>
                <a:rect l="T15" t="T16" r="T17" b="T18"/>
                <a:pathLst>
                  <a:path w="115" h="400">
                    <a:moveTo>
                      <a:pt x="0" y="0"/>
                    </a:moveTo>
                    <a:lnTo>
                      <a:pt x="114" y="215"/>
                    </a:lnTo>
                    <a:lnTo>
                      <a:pt x="114" y="399"/>
                    </a:lnTo>
                    <a:lnTo>
                      <a:pt x="0" y="185"/>
                    </a:lnTo>
                    <a:lnTo>
                      <a:pt x="0" y="0"/>
                    </a:lnTo>
                  </a:path>
                </a:pathLst>
              </a:custGeom>
              <a:solidFill>
                <a:srgbClr val="333333"/>
              </a:solidFill>
              <a:ln w="12700" cap="rnd" cmpd="sng">
                <a:solidFill>
                  <a:srgbClr val="000000"/>
                </a:solidFill>
                <a:prstDash val="solid"/>
                <a:round/>
                <a:headEnd type="none" w="med" len="med"/>
                <a:tailEnd type="none" w="med" len="med"/>
              </a:ln>
            </p:spPr>
            <p:txBody>
              <a:bodyPr/>
              <a:lstStyle/>
              <a:p>
                <a:endParaRPr lang="en-US"/>
              </a:p>
            </p:txBody>
          </p:sp>
          <p:sp>
            <p:nvSpPr>
              <p:cNvPr id="11332" name="Freeform 57"/>
              <p:cNvSpPr>
                <a:spLocks/>
              </p:cNvSpPr>
              <p:nvPr/>
            </p:nvSpPr>
            <p:spPr bwMode="auto">
              <a:xfrm>
                <a:off x="308" y="1977"/>
                <a:ext cx="72" cy="272"/>
              </a:xfrm>
              <a:custGeom>
                <a:avLst/>
                <a:gdLst>
                  <a:gd name="T0" fmla="*/ 0 w 60"/>
                  <a:gd name="T1" fmla="*/ 0 h 258"/>
                  <a:gd name="T2" fmla="*/ 521 w 60"/>
                  <a:gd name="T3" fmla="*/ 178 h 258"/>
                  <a:gd name="T4" fmla="*/ 408 w 60"/>
                  <a:gd name="T5" fmla="*/ 296 h 258"/>
                  <a:gd name="T6" fmla="*/ 408 w 60"/>
                  <a:gd name="T7" fmla="*/ 484 h 258"/>
                  <a:gd name="T8" fmla="*/ 0 w 60"/>
                  <a:gd name="T9" fmla="*/ 349 h 258"/>
                  <a:gd name="T10" fmla="*/ 0 w 60"/>
                  <a:gd name="T11" fmla="*/ 0 h 258"/>
                  <a:gd name="T12" fmla="*/ 0 60000 65536"/>
                  <a:gd name="T13" fmla="*/ 0 60000 65536"/>
                  <a:gd name="T14" fmla="*/ 0 60000 65536"/>
                  <a:gd name="T15" fmla="*/ 0 60000 65536"/>
                  <a:gd name="T16" fmla="*/ 0 60000 65536"/>
                  <a:gd name="T17" fmla="*/ 0 60000 65536"/>
                  <a:gd name="T18" fmla="*/ 0 w 60"/>
                  <a:gd name="T19" fmla="*/ 0 h 258"/>
                  <a:gd name="T20" fmla="*/ 60 w 60"/>
                  <a:gd name="T21" fmla="*/ 258 h 258"/>
                </a:gdLst>
                <a:ahLst/>
                <a:cxnLst>
                  <a:cxn ang="T12">
                    <a:pos x="T0" y="T1"/>
                  </a:cxn>
                  <a:cxn ang="T13">
                    <a:pos x="T2" y="T3"/>
                  </a:cxn>
                  <a:cxn ang="T14">
                    <a:pos x="T4" y="T5"/>
                  </a:cxn>
                  <a:cxn ang="T15">
                    <a:pos x="T6" y="T7"/>
                  </a:cxn>
                  <a:cxn ang="T16">
                    <a:pos x="T8" y="T9"/>
                  </a:cxn>
                  <a:cxn ang="T17">
                    <a:pos x="T10" y="T11"/>
                  </a:cxn>
                </a:cxnLst>
                <a:rect l="T18" t="T19" r="T20" b="T21"/>
                <a:pathLst>
                  <a:path w="60" h="258">
                    <a:moveTo>
                      <a:pt x="0" y="0"/>
                    </a:moveTo>
                    <a:lnTo>
                      <a:pt x="59" y="95"/>
                    </a:lnTo>
                    <a:lnTo>
                      <a:pt x="46" y="157"/>
                    </a:lnTo>
                    <a:lnTo>
                      <a:pt x="46" y="257"/>
                    </a:lnTo>
                    <a:lnTo>
                      <a:pt x="0" y="185"/>
                    </a:lnTo>
                    <a:lnTo>
                      <a:pt x="0" y="0"/>
                    </a:lnTo>
                  </a:path>
                </a:pathLst>
              </a:custGeom>
              <a:solidFill>
                <a:srgbClr val="474747"/>
              </a:solidFill>
              <a:ln w="12700" cap="rnd" cmpd="sng">
                <a:solidFill>
                  <a:srgbClr val="000000"/>
                </a:solidFill>
                <a:prstDash val="solid"/>
                <a:round/>
                <a:headEnd type="none" w="med" len="med"/>
                <a:tailEnd type="none" w="med" len="med"/>
              </a:ln>
            </p:spPr>
            <p:txBody>
              <a:bodyPr/>
              <a:lstStyle/>
              <a:p>
                <a:endParaRPr lang="en-US"/>
              </a:p>
            </p:txBody>
          </p:sp>
          <p:sp>
            <p:nvSpPr>
              <p:cNvPr id="11333" name="Freeform 58"/>
              <p:cNvSpPr>
                <a:spLocks/>
              </p:cNvSpPr>
              <p:nvPr/>
            </p:nvSpPr>
            <p:spPr bwMode="auto">
              <a:xfrm>
                <a:off x="3651" y="1366"/>
                <a:ext cx="279" cy="226"/>
              </a:xfrm>
              <a:custGeom>
                <a:avLst/>
                <a:gdLst>
                  <a:gd name="T0" fmla="*/ 0 w 228"/>
                  <a:gd name="T1" fmla="*/ 60 h 214"/>
                  <a:gd name="T2" fmla="*/ 2556 w 228"/>
                  <a:gd name="T3" fmla="*/ 0 h 214"/>
                  <a:gd name="T4" fmla="*/ 2556 w 228"/>
                  <a:gd name="T5" fmla="*/ 340 h 214"/>
                  <a:gd name="T6" fmla="*/ 0 w 228"/>
                  <a:gd name="T7" fmla="*/ 413 h 214"/>
                  <a:gd name="T8" fmla="*/ 0 w 228"/>
                  <a:gd name="T9" fmla="*/ 60 h 214"/>
                  <a:gd name="T10" fmla="*/ 0 60000 65536"/>
                  <a:gd name="T11" fmla="*/ 0 60000 65536"/>
                  <a:gd name="T12" fmla="*/ 0 60000 65536"/>
                  <a:gd name="T13" fmla="*/ 0 60000 65536"/>
                  <a:gd name="T14" fmla="*/ 0 60000 65536"/>
                  <a:gd name="T15" fmla="*/ 0 w 228"/>
                  <a:gd name="T16" fmla="*/ 0 h 214"/>
                  <a:gd name="T17" fmla="*/ 228 w 228"/>
                  <a:gd name="T18" fmla="*/ 214 h 214"/>
                </a:gdLst>
                <a:ahLst/>
                <a:cxnLst>
                  <a:cxn ang="T10">
                    <a:pos x="T0" y="T1"/>
                  </a:cxn>
                  <a:cxn ang="T11">
                    <a:pos x="T2" y="T3"/>
                  </a:cxn>
                  <a:cxn ang="T12">
                    <a:pos x="T4" y="T5"/>
                  </a:cxn>
                  <a:cxn ang="T13">
                    <a:pos x="T6" y="T7"/>
                  </a:cxn>
                  <a:cxn ang="T14">
                    <a:pos x="T8" y="T9"/>
                  </a:cxn>
                </a:cxnLst>
                <a:rect l="T15" t="T16" r="T17" b="T18"/>
                <a:pathLst>
                  <a:path w="228" h="214">
                    <a:moveTo>
                      <a:pt x="0" y="31"/>
                    </a:moveTo>
                    <a:lnTo>
                      <a:pt x="227" y="0"/>
                    </a:lnTo>
                    <a:lnTo>
                      <a:pt x="227" y="177"/>
                    </a:lnTo>
                    <a:lnTo>
                      <a:pt x="0" y="213"/>
                    </a:lnTo>
                    <a:lnTo>
                      <a:pt x="0" y="31"/>
                    </a:lnTo>
                  </a:path>
                </a:pathLst>
              </a:custGeom>
              <a:solidFill>
                <a:srgbClr val="474747"/>
              </a:solidFill>
              <a:ln w="12700" cap="rnd" cmpd="sng">
                <a:solidFill>
                  <a:srgbClr val="000000"/>
                </a:solidFill>
                <a:prstDash val="solid"/>
                <a:round/>
                <a:headEnd type="none" w="med" len="med"/>
                <a:tailEnd type="none" w="med" len="med"/>
              </a:ln>
            </p:spPr>
            <p:txBody>
              <a:bodyPr/>
              <a:lstStyle/>
              <a:p>
                <a:endParaRPr lang="en-US"/>
              </a:p>
            </p:txBody>
          </p:sp>
          <p:sp>
            <p:nvSpPr>
              <p:cNvPr id="11334" name="Freeform 59"/>
              <p:cNvSpPr>
                <a:spLocks/>
              </p:cNvSpPr>
              <p:nvPr/>
            </p:nvSpPr>
            <p:spPr bwMode="auto">
              <a:xfrm>
                <a:off x="3553" y="1399"/>
                <a:ext cx="112" cy="289"/>
              </a:xfrm>
              <a:custGeom>
                <a:avLst/>
                <a:gdLst>
                  <a:gd name="T0" fmla="*/ 1097 w 91"/>
                  <a:gd name="T1" fmla="*/ 0 h 274"/>
                  <a:gd name="T2" fmla="*/ 1097 w 91"/>
                  <a:gd name="T3" fmla="*/ 338 h 274"/>
                  <a:gd name="T4" fmla="*/ 0 w 91"/>
                  <a:gd name="T5" fmla="*/ 521 h 274"/>
                  <a:gd name="T6" fmla="*/ 0 w 91"/>
                  <a:gd name="T7" fmla="*/ 176 h 274"/>
                  <a:gd name="T8" fmla="*/ 1097 w 91"/>
                  <a:gd name="T9" fmla="*/ 0 h 274"/>
                  <a:gd name="T10" fmla="*/ 0 60000 65536"/>
                  <a:gd name="T11" fmla="*/ 0 60000 65536"/>
                  <a:gd name="T12" fmla="*/ 0 60000 65536"/>
                  <a:gd name="T13" fmla="*/ 0 60000 65536"/>
                  <a:gd name="T14" fmla="*/ 0 60000 65536"/>
                  <a:gd name="T15" fmla="*/ 0 w 91"/>
                  <a:gd name="T16" fmla="*/ 0 h 274"/>
                  <a:gd name="T17" fmla="*/ 91 w 91"/>
                  <a:gd name="T18" fmla="*/ 274 h 274"/>
                </a:gdLst>
                <a:ahLst/>
                <a:cxnLst>
                  <a:cxn ang="T10">
                    <a:pos x="T0" y="T1"/>
                  </a:cxn>
                  <a:cxn ang="T11">
                    <a:pos x="T2" y="T3"/>
                  </a:cxn>
                  <a:cxn ang="T12">
                    <a:pos x="T4" y="T5"/>
                  </a:cxn>
                  <a:cxn ang="T13">
                    <a:pos x="T6" y="T7"/>
                  </a:cxn>
                  <a:cxn ang="T14">
                    <a:pos x="T8" y="T9"/>
                  </a:cxn>
                </a:cxnLst>
                <a:rect l="T15" t="T16" r="T17" b="T18"/>
                <a:pathLst>
                  <a:path w="91" h="274">
                    <a:moveTo>
                      <a:pt x="90" y="0"/>
                    </a:moveTo>
                    <a:lnTo>
                      <a:pt x="90" y="178"/>
                    </a:lnTo>
                    <a:lnTo>
                      <a:pt x="0" y="273"/>
                    </a:lnTo>
                    <a:lnTo>
                      <a:pt x="0" y="93"/>
                    </a:lnTo>
                    <a:lnTo>
                      <a:pt x="90" y="0"/>
                    </a:lnTo>
                  </a:path>
                </a:pathLst>
              </a:custGeom>
              <a:solidFill>
                <a:srgbClr val="474747"/>
              </a:solidFill>
              <a:ln w="12700" cap="rnd" cmpd="sng">
                <a:solidFill>
                  <a:srgbClr val="000000"/>
                </a:solidFill>
                <a:prstDash val="solid"/>
                <a:round/>
                <a:headEnd type="none" w="med" len="med"/>
                <a:tailEnd type="none" w="med" len="med"/>
              </a:ln>
            </p:spPr>
            <p:txBody>
              <a:bodyPr/>
              <a:lstStyle/>
              <a:p>
                <a:endParaRPr lang="en-US"/>
              </a:p>
            </p:txBody>
          </p:sp>
          <p:sp>
            <p:nvSpPr>
              <p:cNvPr id="11335" name="Freeform 60"/>
              <p:cNvSpPr>
                <a:spLocks/>
              </p:cNvSpPr>
              <p:nvPr/>
            </p:nvSpPr>
            <p:spPr bwMode="auto">
              <a:xfrm>
                <a:off x="3162" y="1121"/>
                <a:ext cx="162" cy="200"/>
              </a:xfrm>
              <a:custGeom>
                <a:avLst/>
                <a:gdLst>
                  <a:gd name="T0" fmla="*/ 1407 w 133"/>
                  <a:gd name="T1" fmla="*/ 0 h 189"/>
                  <a:gd name="T2" fmla="*/ 163 w 133"/>
                  <a:gd name="T3" fmla="*/ 228 h 189"/>
                  <a:gd name="T4" fmla="*/ 0 w 133"/>
                  <a:gd name="T5" fmla="*/ 360 h 189"/>
                  <a:gd name="T6" fmla="*/ 1118 w 133"/>
                  <a:gd name="T7" fmla="*/ 281 h 189"/>
                  <a:gd name="T8" fmla="*/ 1407 w 133"/>
                  <a:gd name="T9" fmla="*/ 370 h 189"/>
                  <a:gd name="T10" fmla="*/ 1407 w 133"/>
                  <a:gd name="T11" fmla="*/ 0 h 189"/>
                  <a:gd name="T12" fmla="*/ 0 60000 65536"/>
                  <a:gd name="T13" fmla="*/ 0 60000 65536"/>
                  <a:gd name="T14" fmla="*/ 0 60000 65536"/>
                  <a:gd name="T15" fmla="*/ 0 60000 65536"/>
                  <a:gd name="T16" fmla="*/ 0 60000 65536"/>
                  <a:gd name="T17" fmla="*/ 0 60000 65536"/>
                  <a:gd name="T18" fmla="*/ 0 w 133"/>
                  <a:gd name="T19" fmla="*/ 0 h 189"/>
                  <a:gd name="T20" fmla="*/ 133 w 133"/>
                  <a:gd name="T21" fmla="*/ 189 h 189"/>
                </a:gdLst>
                <a:ahLst/>
                <a:cxnLst>
                  <a:cxn ang="T12">
                    <a:pos x="T0" y="T1"/>
                  </a:cxn>
                  <a:cxn ang="T13">
                    <a:pos x="T2" y="T3"/>
                  </a:cxn>
                  <a:cxn ang="T14">
                    <a:pos x="T4" y="T5"/>
                  </a:cxn>
                  <a:cxn ang="T15">
                    <a:pos x="T6" y="T7"/>
                  </a:cxn>
                  <a:cxn ang="T16">
                    <a:pos x="T8" y="T9"/>
                  </a:cxn>
                  <a:cxn ang="T17">
                    <a:pos x="T10" y="T11"/>
                  </a:cxn>
                </a:cxnLst>
                <a:rect l="T18" t="T19" r="T20" b="T21"/>
                <a:pathLst>
                  <a:path w="133" h="189">
                    <a:moveTo>
                      <a:pt x="132" y="0"/>
                    </a:moveTo>
                    <a:lnTo>
                      <a:pt x="16" y="115"/>
                    </a:lnTo>
                    <a:lnTo>
                      <a:pt x="0" y="181"/>
                    </a:lnTo>
                    <a:lnTo>
                      <a:pt x="105" y="143"/>
                    </a:lnTo>
                    <a:lnTo>
                      <a:pt x="132" y="188"/>
                    </a:lnTo>
                    <a:lnTo>
                      <a:pt x="132" y="0"/>
                    </a:lnTo>
                  </a:path>
                </a:pathLst>
              </a:custGeom>
              <a:solidFill>
                <a:srgbClr val="474747"/>
              </a:solidFill>
              <a:ln w="12700" cap="rnd" cmpd="sng">
                <a:solidFill>
                  <a:srgbClr val="000000"/>
                </a:solidFill>
                <a:prstDash val="solid"/>
                <a:round/>
                <a:headEnd type="none" w="med" len="med"/>
                <a:tailEnd type="none" w="med" len="med"/>
              </a:ln>
            </p:spPr>
            <p:txBody>
              <a:bodyPr/>
              <a:lstStyle/>
              <a:p>
                <a:endParaRPr lang="en-US"/>
              </a:p>
            </p:txBody>
          </p:sp>
          <p:sp>
            <p:nvSpPr>
              <p:cNvPr id="11336" name="Freeform 61"/>
              <p:cNvSpPr>
                <a:spLocks/>
              </p:cNvSpPr>
              <p:nvPr/>
            </p:nvSpPr>
            <p:spPr bwMode="auto">
              <a:xfrm>
                <a:off x="3502" y="1234"/>
                <a:ext cx="92" cy="99"/>
              </a:xfrm>
              <a:custGeom>
                <a:avLst/>
                <a:gdLst>
                  <a:gd name="T0" fmla="*/ 861 w 75"/>
                  <a:gd name="T1" fmla="*/ 0 h 95"/>
                  <a:gd name="T2" fmla="*/ 0 w 75"/>
                  <a:gd name="T3" fmla="*/ 105 h 95"/>
                  <a:gd name="T4" fmla="*/ 861 w 75"/>
                  <a:gd name="T5" fmla="*/ 153 h 95"/>
                  <a:gd name="T6" fmla="*/ 861 w 75"/>
                  <a:gd name="T7" fmla="*/ 0 h 95"/>
                  <a:gd name="T8" fmla="*/ 0 60000 65536"/>
                  <a:gd name="T9" fmla="*/ 0 60000 65536"/>
                  <a:gd name="T10" fmla="*/ 0 60000 65536"/>
                  <a:gd name="T11" fmla="*/ 0 60000 65536"/>
                  <a:gd name="T12" fmla="*/ 0 w 75"/>
                  <a:gd name="T13" fmla="*/ 0 h 95"/>
                  <a:gd name="T14" fmla="*/ 75 w 75"/>
                  <a:gd name="T15" fmla="*/ 95 h 95"/>
                </a:gdLst>
                <a:ahLst/>
                <a:cxnLst>
                  <a:cxn ang="T8">
                    <a:pos x="T0" y="T1"/>
                  </a:cxn>
                  <a:cxn ang="T9">
                    <a:pos x="T2" y="T3"/>
                  </a:cxn>
                  <a:cxn ang="T10">
                    <a:pos x="T4" y="T5"/>
                  </a:cxn>
                  <a:cxn ang="T11">
                    <a:pos x="T6" y="T7"/>
                  </a:cxn>
                </a:cxnLst>
                <a:rect l="T12" t="T13" r="T14" b="T15"/>
                <a:pathLst>
                  <a:path w="75" h="95">
                    <a:moveTo>
                      <a:pt x="74" y="0"/>
                    </a:moveTo>
                    <a:lnTo>
                      <a:pt x="0" y="64"/>
                    </a:lnTo>
                    <a:lnTo>
                      <a:pt x="74" y="94"/>
                    </a:lnTo>
                    <a:lnTo>
                      <a:pt x="74" y="0"/>
                    </a:lnTo>
                  </a:path>
                </a:pathLst>
              </a:custGeom>
              <a:solidFill>
                <a:srgbClr val="474747"/>
              </a:solidFill>
              <a:ln w="12700" cap="rnd" cmpd="sng">
                <a:solidFill>
                  <a:srgbClr val="000000"/>
                </a:solidFill>
                <a:prstDash val="solid"/>
                <a:round/>
                <a:headEnd type="none" w="med" len="med"/>
                <a:tailEnd type="none" w="med" len="med"/>
              </a:ln>
            </p:spPr>
            <p:txBody>
              <a:bodyPr/>
              <a:lstStyle/>
              <a:p>
                <a:endParaRPr lang="en-US"/>
              </a:p>
            </p:txBody>
          </p:sp>
          <p:sp>
            <p:nvSpPr>
              <p:cNvPr id="11337" name="Freeform 62"/>
              <p:cNvSpPr>
                <a:spLocks/>
              </p:cNvSpPr>
              <p:nvPr/>
            </p:nvSpPr>
            <p:spPr bwMode="auto">
              <a:xfrm>
                <a:off x="3594" y="1507"/>
                <a:ext cx="64" cy="277"/>
              </a:xfrm>
              <a:custGeom>
                <a:avLst/>
                <a:gdLst>
                  <a:gd name="T0" fmla="*/ 619 w 52"/>
                  <a:gd name="T1" fmla="*/ 0 h 262"/>
                  <a:gd name="T2" fmla="*/ 0 w 52"/>
                  <a:gd name="T3" fmla="*/ 140 h 262"/>
                  <a:gd name="T4" fmla="*/ 0 w 52"/>
                  <a:gd name="T5" fmla="*/ 511 h 262"/>
                  <a:gd name="T6" fmla="*/ 619 w 52"/>
                  <a:gd name="T7" fmla="*/ 358 h 262"/>
                  <a:gd name="T8" fmla="*/ 619 w 52"/>
                  <a:gd name="T9" fmla="*/ 0 h 262"/>
                  <a:gd name="T10" fmla="*/ 0 60000 65536"/>
                  <a:gd name="T11" fmla="*/ 0 60000 65536"/>
                  <a:gd name="T12" fmla="*/ 0 60000 65536"/>
                  <a:gd name="T13" fmla="*/ 0 60000 65536"/>
                  <a:gd name="T14" fmla="*/ 0 60000 65536"/>
                  <a:gd name="T15" fmla="*/ 0 w 52"/>
                  <a:gd name="T16" fmla="*/ 0 h 262"/>
                  <a:gd name="T17" fmla="*/ 52 w 52"/>
                  <a:gd name="T18" fmla="*/ 262 h 262"/>
                </a:gdLst>
                <a:ahLst/>
                <a:cxnLst>
                  <a:cxn ang="T10">
                    <a:pos x="T0" y="T1"/>
                  </a:cxn>
                  <a:cxn ang="T11">
                    <a:pos x="T2" y="T3"/>
                  </a:cxn>
                  <a:cxn ang="T12">
                    <a:pos x="T4" y="T5"/>
                  </a:cxn>
                  <a:cxn ang="T13">
                    <a:pos x="T6" y="T7"/>
                  </a:cxn>
                  <a:cxn ang="T14">
                    <a:pos x="T8" y="T9"/>
                  </a:cxn>
                </a:cxnLst>
                <a:rect l="T15" t="T16" r="T17" b="T18"/>
                <a:pathLst>
                  <a:path w="52" h="262">
                    <a:moveTo>
                      <a:pt x="51" y="0"/>
                    </a:moveTo>
                    <a:lnTo>
                      <a:pt x="0" y="72"/>
                    </a:lnTo>
                    <a:lnTo>
                      <a:pt x="0" y="261"/>
                    </a:lnTo>
                    <a:lnTo>
                      <a:pt x="51" y="184"/>
                    </a:lnTo>
                    <a:lnTo>
                      <a:pt x="51" y="0"/>
                    </a:lnTo>
                  </a:path>
                </a:pathLst>
              </a:custGeom>
              <a:solidFill>
                <a:srgbClr val="474747"/>
              </a:solidFill>
              <a:ln w="12700" cap="rnd" cmpd="sng">
                <a:solidFill>
                  <a:srgbClr val="000000"/>
                </a:solidFill>
                <a:prstDash val="solid"/>
                <a:round/>
                <a:headEnd type="none" w="med" len="med"/>
                <a:tailEnd type="none" w="med" len="med"/>
              </a:ln>
            </p:spPr>
            <p:txBody>
              <a:bodyPr/>
              <a:lstStyle/>
              <a:p>
                <a:endParaRPr lang="en-US"/>
              </a:p>
            </p:txBody>
          </p:sp>
          <p:sp>
            <p:nvSpPr>
              <p:cNvPr id="11338" name="Freeform 63"/>
              <p:cNvSpPr>
                <a:spLocks/>
              </p:cNvSpPr>
              <p:nvPr/>
            </p:nvSpPr>
            <p:spPr bwMode="auto">
              <a:xfrm>
                <a:off x="3568" y="1597"/>
                <a:ext cx="26" cy="225"/>
              </a:xfrm>
              <a:custGeom>
                <a:avLst/>
                <a:gdLst>
                  <a:gd name="T0" fmla="*/ 258 w 21"/>
                  <a:gd name="T1" fmla="*/ 0 h 215"/>
                  <a:gd name="T2" fmla="*/ 258 w 21"/>
                  <a:gd name="T3" fmla="*/ 299 h 215"/>
                  <a:gd name="T4" fmla="*/ 208 w 21"/>
                  <a:gd name="T5" fmla="*/ 368 h 215"/>
                  <a:gd name="T6" fmla="*/ 0 w 21"/>
                  <a:gd name="T7" fmla="*/ 291 h 215"/>
                  <a:gd name="T8" fmla="*/ 258 w 21"/>
                  <a:gd name="T9" fmla="*/ 0 h 215"/>
                  <a:gd name="T10" fmla="*/ 0 60000 65536"/>
                  <a:gd name="T11" fmla="*/ 0 60000 65536"/>
                  <a:gd name="T12" fmla="*/ 0 60000 65536"/>
                  <a:gd name="T13" fmla="*/ 0 60000 65536"/>
                  <a:gd name="T14" fmla="*/ 0 60000 65536"/>
                  <a:gd name="T15" fmla="*/ 0 w 21"/>
                  <a:gd name="T16" fmla="*/ 0 h 215"/>
                  <a:gd name="T17" fmla="*/ 21 w 21"/>
                  <a:gd name="T18" fmla="*/ 215 h 215"/>
                </a:gdLst>
                <a:ahLst/>
                <a:cxnLst>
                  <a:cxn ang="T10">
                    <a:pos x="T0" y="T1"/>
                  </a:cxn>
                  <a:cxn ang="T11">
                    <a:pos x="T2" y="T3"/>
                  </a:cxn>
                  <a:cxn ang="T12">
                    <a:pos x="T4" y="T5"/>
                  </a:cxn>
                  <a:cxn ang="T13">
                    <a:pos x="T6" y="T7"/>
                  </a:cxn>
                  <a:cxn ang="T14">
                    <a:pos x="T8" y="T9"/>
                  </a:cxn>
                </a:cxnLst>
                <a:rect l="T15" t="T16" r="T17" b="T18"/>
                <a:pathLst>
                  <a:path w="21" h="215">
                    <a:moveTo>
                      <a:pt x="20" y="0"/>
                    </a:moveTo>
                    <a:lnTo>
                      <a:pt x="20" y="173"/>
                    </a:lnTo>
                    <a:lnTo>
                      <a:pt x="16" y="214"/>
                    </a:lnTo>
                    <a:lnTo>
                      <a:pt x="0" y="169"/>
                    </a:lnTo>
                    <a:lnTo>
                      <a:pt x="20" y="0"/>
                    </a:lnTo>
                  </a:path>
                </a:pathLst>
              </a:custGeom>
              <a:solidFill>
                <a:srgbClr val="000000"/>
              </a:solidFill>
              <a:ln w="12700" cap="rnd" cmpd="sng">
                <a:solidFill>
                  <a:srgbClr val="000000"/>
                </a:solidFill>
                <a:prstDash val="solid"/>
                <a:round/>
                <a:headEnd type="none" w="med" len="med"/>
                <a:tailEnd type="none" w="med" len="med"/>
              </a:ln>
            </p:spPr>
            <p:txBody>
              <a:bodyPr/>
              <a:lstStyle/>
              <a:p>
                <a:endParaRPr lang="en-US"/>
              </a:p>
            </p:txBody>
          </p:sp>
          <p:sp>
            <p:nvSpPr>
              <p:cNvPr id="11339" name="Freeform 64"/>
              <p:cNvSpPr>
                <a:spLocks/>
              </p:cNvSpPr>
              <p:nvPr/>
            </p:nvSpPr>
            <p:spPr bwMode="auto">
              <a:xfrm>
                <a:off x="3931" y="1550"/>
                <a:ext cx="79" cy="102"/>
              </a:xfrm>
              <a:custGeom>
                <a:avLst/>
                <a:gdLst>
                  <a:gd name="T0" fmla="*/ 785 w 64"/>
                  <a:gd name="T1" fmla="*/ 0 h 98"/>
                  <a:gd name="T2" fmla="*/ 0 w 64"/>
                  <a:gd name="T3" fmla="*/ 111 h 98"/>
                  <a:gd name="T4" fmla="*/ 222 w 64"/>
                  <a:gd name="T5" fmla="*/ 156 h 98"/>
                  <a:gd name="T6" fmla="*/ 785 w 64"/>
                  <a:gd name="T7" fmla="*/ 111 h 98"/>
                  <a:gd name="T8" fmla="*/ 785 w 64"/>
                  <a:gd name="T9" fmla="*/ 0 h 98"/>
                  <a:gd name="T10" fmla="*/ 0 60000 65536"/>
                  <a:gd name="T11" fmla="*/ 0 60000 65536"/>
                  <a:gd name="T12" fmla="*/ 0 60000 65536"/>
                  <a:gd name="T13" fmla="*/ 0 60000 65536"/>
                  <a:gd name="T14" fmla="*/ 0 60000 65536"/>
                  <a:gd name="T15" fmla="*/ 0 w 64"/>
                  <a:gd name="T16" fmla="*/ 0 h 98"/>
                  <a:gd name="T17" fmla="*/ 64 w 64"/>
                  <a:gd name="T18" fmla="*/ 98 h 98"/>
                </a:gdLst>
                <a:ahLst/>
                <a:cxnLst>
                  <a:cxn ang="T10">
                    <a:pos x="T0" y="T1"/>
                  </a:cxn>
                  <a:cxn ang="T11">
                    <a:pos x="T2" y="T3"/>
                  </a:cxn>
                  <a:cxn ang="T12">
                    <a:pos x="T4" y="T5"/>
                  </a:cxn>
                  <a:cxn ang="T13">
                    <a:pos x="T6" y="T7"/>
                  </a:cxn>
                  <a:cxn ang="T14">
                    <a:pos x="T8" y="T9"/>
                  </a:cxn>
                </a:cxnLst>
                <a:rect l="T15" t="T16" r="T17" b="T18"/>
                <a:pathLst>
                  <a:path w="64" h="98">
                    <a:moveTo>
                      <a:pt x="63" y="0"/>
                    </a:moveTo>
                    <a:lnTo>
                      <a:pt x="0" y="69"/>
                    </a:lnTo>
                    <a:lnTo>
                      <a:pt x="18" y="97"/>
                    </a:lnTo>
                    <a:lnTo>
                      <a:pt x="63" y="69"/>
                    </a:lnTo>
                    <a:lnTo>
                      <a:pt x="63" y="0"/>
                    </a:lnTo>
                  </a:path>
                </a:pathLst>
              </a:custGeom>
              <a:solidFill>
                <a:srgbClr val="474747"/>
              </a:solidFill>
              <a:ln w="12700" cap="rnd" cmpd="sng">
                <a:solidFill>
                  <a:srgbClr val="000000"/>
                </a:solidFill>
                <a:prstDash val="solid"/>
                <a:round/>
                <a:headEnd type="none" w="med" len="med"/>
                <a:tailEnd type="none" w="med" len="med"/>
              </a:ln>
            </p:spPr>
            <p:txBody>
              <a:bodyPr/>
              <a:lstStyle/>
              <a:p>
                <a:endParaRPr lang="en-US"/>
              </a:p>
            </p:txBody>
          </p:sp>
          <p:sp>
            <p:nvSpPr>
              <p:cNvPr id="11340" name="Freeform 65"/>
              <p:cNvSpPr>
                <a:spLocks/>
              </p:cNvSpPr>
              <p:nvPr/>
            </p:nvSpPr>
            <p:spPr bwMode="auto">
              <a:xfrm>
                <a:off x="3982" y="1740"/>
                <a:ext cx="80" cy="148"/>
              </a:xfrm>
              <a:custGeom>
                <a:avLst/>
                <a:gdLst>
                  <a:gd name="T0" fmla="*/ 656 w 66"/>
                  <a:gd name="T1" fmla="*/ 0 h 139"/>
                  <a:gd name="T2" fmla="*/ 0 w 66"/>
                  <a:gd name="T3" fmla="*/ 195 h 139"/>
                  <a:gd name="T4" fmla="*/ 0 w 66"/>
                  <a:gd name="T5" fmla="*/ 232 h 139"/>
                  <a:gd name="T6" fmla="*/ 480 w 66"/>
                  <a:gd name="T7" fmla="*/ 295 h 139"/>
                  <a:gd name="T8" fmla="*/ 656 w 66"/>
                  <a:gd name="T9" fmla="*/ 295 h 139"/>
                  <a:gd name="T10" fmla="*/ 656 w 66"/>
                  <a:gd name="T11" fmla="*/ 0 h 139"/>
                  <a:gd name="T12" fmla="*/ 0 60000 65536"/>
                  <a:gd name="T13" fmla="*/ 0 60000 65536"/>
                  <a:gd name="T14" fmla="*/ 0 60000 65536"/>
                  <a:gd name="T15" fmla="*/ 0 60000 65536"/>
                  <a:gd name="T16" fmla="*/ 0 60000 65536"/>
                  <a:gd name="T17" fmla="*/ 0 60000 65536"/>
                  <a:gd name="T18" fmla="*/ 0 w 66"/>
                  <a:gd name="T19" fmla="*/ 0 h 139"/>
                  <a:gd name="T20" fmla="*/ 66 w 66"/>
                  <a:gd name="T21" fmla="*/ 139 h 139"/>
                </a:gdLst>
                <a:ahLst/>
                <a:cxnLst>
                  <a:cxn ang="T12">
                    <a:pos x="T0" y="T1"/>
                  </a:cxn>
                  <a:cxn ang="T13">
                    <a:pos x="T2" y="T3"/>
                  </a:cxn>
                  <a:cxn ang="T14">
                    <a:pos x="T4" y="T5"/>
                  </a:cxn>
                  <a:cxn ang="T15">
                    <a:pos x="T6" y="T7"/>
                  </a:cxn>
                  <a:cxn ang="T16">
                    <a:pos x="T8" y="T9"/>
                  </a:cxn>
                  <a:cxn ang="T17">
                    <a:pos x="T10" y="T11"/>
                  </a:cxn>
                </a:cxnLst>
                <a:rect l="T18" t="T19" r="T20" b="T21"/>
                <a:pathLst>
                  <a:path w="66" h="139">
                    <a:moveTo>
                      <a:pt x="65" y="0"/>
                    </a:moveTo>
                    <a:lnTo>
                      <a:pt x="0" y="92"/>
                    </a:lnTo>
                    <a:lnTo>
                      <a:pt x="0" y="109"/>
                    </a:lnTo>
                    <a:lnTo>
                      <a:pt x="48" y="138"/>
                    </a:lnTo>
                    <a:lnTo>
                      <a:pt x="65" y="138"/>
                    </a:lnTo>
                    <a:lnTo>
                      <a:pt x="65" y="0"/>
                    </a:lnTo>
                  </a:path>
                </a:pathLst>
              </a:custGeom>
              <a:solidFill>
                <a:srgbClr val="474747"/>
              </a:solidFill>
              <a:ln w="12700" cap="rnd" cmpd="sng">
                <a:solidFill>
                  <a:srgbClr val="000000"/>
                </a:solidFill>
                <a:prstDash val="solid"/>
                <a:round/>
                <a:headEnd type="none" w="med" len="med"/>
                <a:tailEnd type="none" w="med" len="med"/>
              </a:ln>
            </p:spPr>
            <p:txBody>
              <a:bodyPr/>
              <a:lstStyle/>
              <a:p>
                <a:endParaRPr lang="en-US"/>
              </a:p>
            </p:txBody>
          </p:sp>
          <p:sp>
            <p:nvSpPr>
              <p:cNvPr id="11341" name="Freeform 66"/>
              <p:cNvSpPr>
                <a:spLocks/>
              </p:cNvSpPr>
              <p:nvPr/>
            </p:nvSpPr>
            <p:spPr bwMode="auto">
              <a:xfrm>
                <a:off x="2288" y="2039"/>
                <a:ext cx="652" cy="324"/>
              </a:xfrm>
              <a:custGeom>
                <a:avLst/>
                <a:gdLst>
                  <a:gd name="T0" fmla="*/ 0 w 534"/>
                  <a:gd name="T1" fmla="*/ 0 h 307"/>
                  <a:gd name="T2" fmla="*/ 5530 w 534"/>
                  <a:gd name="T3" fmla="*/ 0 h 307"/>
                  <a:gd name="T4" fmla="*/ 5707 w 534"/>
                  <a:gd name="T5" fmla="*/ 40 h 307"/>
                  <a:gd name="T6" fmla="*/ 5460 w 534"/>
                  <a:gd name="T7" fmla="*/ 94 h 307"/>
                  <a:gd name="T8" fmla="*/ 5857 w 534"/>
                  <a:gd name="T9" fmla="*/ 164 h 307"/>
                  <a:gd name="T10" fmla="*/ 5857 w 534"/>
                  <a:gd name="T11" fmla="*/ 585 h 307"/>
                  <a:gd name="T12" fmla="*/ 0 w 534"/>
                  <a:gd name="T13" fmla="*/ 585 h 307"/>
                  <a:gd name="T14" fmla="*/ 0 w 534"/>
                  <a:gd name="T15" fmla="*/ 0 h 307"/>
                  <a:gd name="T16" fmla="*/ 0 60000 65536"/>
                  <a:gd name="T17" fmla="*/ 0 60000 65536"/>
                  <a:gd name="T18" fmla="*/ 0 60000 65536"/>
                  <a:gd name="T19" fmla="*/ 0 60000 65536"/>
                  <a:gd name="T20" fmla="*/ 0 60000 65536"/>
                  <a:gd name="T21" fmla="*/ 0 60000 65536"/>
                  <a:gd name="T22" fmla="*/ 0 60000 65536"/>
                  <a:gd name="T23" fmla="*/ 0 60000 65536"/>
                  <a:gd name="T24" fmla="*/ 0 w 534"/>
                  <a:gd name="T25" fmla="*/ 0 h 307"/>
                  <a:gd name="T26" fmla="*/ 534 w 534"/>
                  <a:gd name="T27" fmla="*/ 307 h 30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34" h="307">
                    <a:moveTo>
                      <a:pt x="0" y="0"/>
                    </a:moveTo>
                    <a:lnTo>
                      <a:pt x="504" y="0"/>
                    </a:lnTo>
                    <a:lnTo>
                      <a:pt x="520" y="22"/>
                    </a:lnTo>
                    <a:lnTo>
                      <a:pt x="498" y="49"/>
                    </a:lnTo>
                    <a:lnTo>
                      <a:pt x="533" y="85"/>
                    </a:lnTo>
                    <a:lnTo>
                      <a:pt x="533" y="306"/>
                    </a:lnTo>
                    <a:lnTo>
                      <a:pt x="0" y="306"/>
                    </a:lnTo>
                    <a:lnTo>
                      <a:pt x="0" y="0"/>
                    </a:lnTo>
                  </a:path>
                </a:pathLst>
              </a:custGeom>
              <a:solidFill>
                <a:srgbClr val="FFFF99"/>
              </a:solidFill>
              <a:ln w="12700" cap="rnd" cmpd="sng">
                <a:solidFill>
                  <a:srgbClr val="000000"/>
                </a:solidFill>
                <a:prstDash val="solid"/>
                <a:round/>
                <a:headEnd type="none" w="med" len="med"/>
                <a:tailEnd type="none" w="med" len="med"/>
              </a:ln>
            </p:spPr>
            <p:txBody>
              <a:bodyPr/>
              <a:lstStyle/>
              <a:p>
                <a:endParaRPr lang="en-US"/>
              </a:p>
            </p:txBody>
          </p:sp>
          <p:sp>
            <p:nvSpPr>
              <p:cNvPr id="11342" name="Freeform 67"/>
              <p:cNvSpPr>
                <a:spLocks/>
              </p:cNvSpPr>
              <p:nvPr/>
            </p:nvSpPr>
            <p:spPr bwMode="auto">
              <a:xfrm>
                <a:off x="1673" y="1931"/>
                <a:ext cx="621" cy="426"/>
              </a:xfrm>
              <a:custGeom>
                <a:avLst/>
                <a:gdLst>
                  <a:gd name="T0" fmla="*/ 0 w 507"/>
                  <a:gd name="T1" fmla="*/ 0 h 404"/>
                  <a:gd name="T2" fmla="*/ 5772 w 507"/>
                  <a:gd name="T3" fmla="*/ 0 h 404"/>
                  <a:gd name="T4" fmla="*/ 5772 w 507"/>
                  <a:gd name="T5" fmla="*/ 761 h 404"/>
                  <a:gd name="T6" fmla="*/ 0 w 507"/>
                  <a:gd name="T7" fmla="*/ 761 h 404"/>
                  <a:gd name="T8" fmla="*/ 0 w 507"/>
                  <a:gd name="T9" fmla="*/ 0 h 404"/>
                  <a:gd name="T10" fmla="*/ 0 60000 65536"/>
                  <a:gd name="T11" fmla="*/ 0 60000 65536"/>
                  <a:gd name="T12" fmla="*/ 0 60000 65536"/>
                  <a:gd name="T13" fmla="*/ 0 60000 65536"/>
                  <a:gd name="T14" fmla="*/ 0 60000 65536"/>
                  <a:gd name="T15" fmla="*/ 0 w 507"/>
                  <a:gd name="T16" fmla="*/ 0 h 404"/>
                  <a:gd name="T17" fmla="*/ 507 w 507"/>
                  <a:gd name="T18" fmla="*/ 404 h 404"/>
                </a:gdLst>
                <a:ahLst/>
                <a:cxnLst>
                  <a:cxn ang="T10">
                    <a:pos x="T0" y="T1"/>
                  </a:cxn>
                  <a:cxn ang="T11">
                    <a:pos x="T2" y="T3"/>
                  </a:cxn>
                  <a:cxn ang="T12">
                    <a:pos x="T4" y="T5"/>
                  </a:cxn>
                  <a:cxn ang="T13">
                    <a:pos x="T6" y="T7"/>
                  </a:cxn>
                  <a:cxn ang="T14">
                    <a:pos x="T8" y="T9"/>
                  </a:cxn>
                </a:cxnLst>
                <a:rect l="T15" t="T16" r="T17" b="T18"/>
                <a:pathLst>
                  <a:path w="507" h="404">
                    <a:moveTo>
                      <a:pt x="0" y="0"/>
                    </a:moveTo>
                    <a:lnTo>
                      <a:pt x="506" y="0"/>
                    </a:lnTo>
                    <a:lnTo>
                      <a:pt x="506" y="403"/>
                    </a:lnTo>
                    <a:lnTo>
                      <a:pt x="0" y="403"/>
                    </a:lnTo>
                    <a:lnTo>
                      <a:pt x="0" y="0"/>
                    </a:lnTo>
                  </a:path>
                </a:pathLst>
              </a:custGeom>
              <a:solidFill>
                <a:srgbClr val="FFFF99"/>
              </a:solidFill>
              <a:ln w="12700" cap="rnd" cmpd="sng">
                <a:solidFill>
                  <a:srgbClr val="000000"/>
                </a:solidFill>
                <a:prstDash val="solid"/>
                <a:round/>
                <a:headEnd type="none" w="med" len="med"/>
                <a:tailEnd type="none" w="med" len="med"/>
              </a:ln>
            </p:spPr>
            <p:txBody>
              <a:bodyPr/>
              <a:lstStyle/>
              <a:p>
                <a:endParaRPr lang="en-US"/>
              </a:p>
            </p:txBody>
          </p:sp>
          <p:sp>
            <p:nvSpPr>
              <p:cNvPr id="11343" name="Freeform 68"/>
              <p:cNvSpPr>
                <a:spLocks/>
              </p:cNvSpPr>
              <p:nvPr/>
            </p:nvSpPr>
            <p:spPr bwMode="auto">
              <a:xfrm>
                <a:off x="2196" y="2360"/>
                <a:ext cx="772" cy="373"/>
              </a:xfrm>
              <a:custGeom>
                <a:avLst/>
                <a:gdLst>
                  <a:gd name="T0" fmla="*/ 0 w 632"/>
                  <a:gd name="T1" fmla="*/ 0 h 354"/>
                  <a:gd name="T2" fmla="*/ 6688 w 632"/>
                  <a:gd name="T3" fmla="*/ 0 h 354"/>
                  <a:gd name="T4" fmla="*/ 6865 w 632"/>
                  <a:gd name="T5" fmla="*/ 119 h 354"/>
                  <a:gd name="T6" fmla="*/ 6968 w 632"/>
                  <a:gd name="T7" fmla="*/ 257 h 354"/>
                  <a:gd name="T8" fmla="*/ 6968 w 632"/>
                  <a:gd name="T9" fmla="*/ 661 h 354"/>
                  <a:gd name="T10" fmla="*/ 5819 w 632"/>
                  <a:gd name="T11" fmla="*/ 604 h 354"/>
                  <a:gd name="T12" fmla="*/ 5308 w 632"/>
                  <a:gd name="T13" fmla="*/ 626 h 354"/>
                  <a:gd name="T14" fmla="*/ 2380 w 632"/>
                  <a:gd name="T15" fmla="*/ 514 h 354"/>
                  <a:gd name="T16" fmla="*/ 2380 w 632"/>
                  <a:gd name="T17" fmla="*/ 198 h 354"/>
                  <a:gd name="T18" fmla="*/ 0 w 632"/>
                  <a:gd name="T19" fmla="*/ 190 h 354"/>
                  <a:gd name="T20" fmla="*/ 0 w 632"/>
                  <a:gd name="T21" fmla="*/ 0 h 3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32"/>
                  <a:gd name="T34" fmla="*/ 0 h 354"/>
                  <a:gd name="T35" fmla="*/ 632 w 632"/>
                  <a:gd name="T36" fmla="*/ 354 h 3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32" h="354">
                    <a:moveTo>
                      <a:pt x="0" y="0"/>
                    </a:moveTo>
                    <a:lnTo>
                      <a:pt x="606" y="0"/>
                    </a:lnTo>
                    <a:lnTo>
                      <a:pt x="622" y="64"/>
                    </a:lnTo>
                    <a:lnTo>
                      <a:pt x="631" y="137"/>
                    </a:lnTo>
                    <a:lnTo>
                      <a:pt x="631" y="353"/>
                    </a:lnTo>
                    <a:lnTo>
                      <a:pt x="527" y="324"/>
                    </a:lnTo>
                    <a:lnTo>
                      <a:pt x="481" y="334"/>
                    </a:lnTo>
                    <a:lnTo>
                      <a:pt x="216" y="275"/>
                    </a:lnTo>
                    <a:lnTo>
                      <a:pt x="216" y="105"/>
                    </a:lnTo>
                    <a:lnTo>
                      <a:pt x="0" y="102"/>
                    </a:lnTo>
                    <a:lnTo>
                      <a:pt x="0" y="0"/>
                    </a:lnTo>
                  </a:path>
                </a:pathLst>
              </a:custGeom>
              <a:solidFill>
                <a:srgbClr val="FFFF99"/>
              </a:solidFill>
              <a:ln w="12700" cap="rnd" cmpd="sng">
                <a:solidFill>
                  <a:srgbClr val="000000"/>
                </a:solidFill>
                <a:prstDash val="solid"/>
                <a:round/>
                <a:headEnd type="none" w="med" len="med"/>
                <a:tailEnd type="none" w="med" len="med"/>
              </a:ln>
            </p:spPr>
            <p:txBody>
              <a:bodyPr/>
              <a:lstStyle/>
              <a:p>
                <a:endParaRPr lang="en-US"/>
              </a:p>
            </p:txBody>
          </p:sp>
          <p:sp>
            <p:nvSpPr>
              <p:cNvPr id="11344" name="Freeform 69"/>
              <p:cNvSpPr>
                <a:spLocks/>
              </p:cNvSpPr>
              <p:nvPr/>
            </p:nvSpPr>
            <p:spPr bwMode="auto">
              <a:xfrm>
                <a:off x="1857" y="2469"/>
                <a:ext cx="1214" cy="1003"/>
              </a:xfrm>
              <a:custGeom>
                <a:avLst/>
                <a:gdLst>
                  <a:gd name="T0" fmla="*/ 3046 w 994"/>
                  <a:gd name="T1" fmla="*/ 0 h 952"/>
                  <a:gd name="T2" fmla="*/ 5431 w 994"/>
                  <a:gd name="T3" fmla="*/ 0 h 952"/>
                  <a:gd name="T4" fmla="*/ 5431 w 994"/>
                  <a:gd name="T5" fmla="*/ 318 h 952"/>
                  <a:gd name="T6" fmla="*/ 8364 w 994"/>
                  <a:gd name="T7" fmla="*/ 431 h 952"/>
                  <a:gd name="T8" fmla="*/ 8849 w 994"/>
                  <a:gd name="T9" fmla="*/ 417 h 952"/>
                  <a:gd name="T10" fmla="*/ 10020 w 994"/>
                  <a:gd name="T11" fmla="*/ 468 h 952"/>
                  <a:gd name="T12" fmla="*/ 10437 w 994"/>
                  <a:gd name="T13" fmla="*/ 483 h 952"/>
                  <a:gd name="T14" fmla="*/ 10404 w 994"/>
                  <a:gd name="T15" fmla="*/ 800 h 952"/>
                  <a:gd name="T16" fmla="*/ 10937 w 994"/>
                  <a:gd name="T17" fmla="*/ 1020 h 952"/>
                  <a:gd name="T18" fmla="*/ 10619 w 994"/>
                  <a:gd name="T19" fmla="*/ 1130 h 952"/>
                  <a:gd name="T20" fmla="*/ 9642 w 994"/>
                  <a:gd name="T21" fmla="*/ 1174 h 952"/>
                  <a:gd name="T22" fmla="*/ 8115 w 994"/>
                  <a:gd name="T23" fmla="*/ 1403 h 952"/>
                  <a:gd name="T24" fmla="*/ 7748 w 994"/>
                  <a:gd name="T25" fmla="*/ 1586 h 952"/>
                  <a:gd name="T26" fmla="*/ 7945 w 994"/>
                  <a:gd name="T27" fmla="*/ 1782 h 952"/>
                  <a:gd name="T28" fmla="*/ 5978 w 994"/>
                  <a:gd name="T29" fmla="*/ 1650 h 952"/>
                  <a:gd name="T30" fmla="*/ 4706 w 994"/>
                  <a:gd name="T31" fmla="*/ 1259 h 952"/>
                  <a:gd name="T32" fmla="*/ 3698 w 994"/>
                  <a:gd name="T33" fmla="*/ 1200 h 952"/>
                  <a:gd name="T34" fmla="*/ 3146 w 994"/>
                  <a:gd name="T35" fmla="*/ 1307 h 952"/>
                  <a:gd name="T36" fmla="*/ 2355 w 994"/>
                  <a:gd name="T37" fmla="*/ 1222 h 952"/>
                  <a:gd name="T38" fmla="*/ 1632 w 994"/>
                  <a:gd name="T39" fmla="*/ 985 h 952"/>
                  <a:gd name="T40" fmla="*/ 0 w 994"/>
                  <a:gd name="T41" fmla="*/ 730 h 952"/>
                  <a:gd name="T42" fmla="*/ 3046 w 994"/>
                  <a:gd name="T43" fmla="*/ 730 h 952"/>
                  <a:gd name="T44" fmla="*/ 3046 w 994"/>
                  <a:gd name="T45" fmla="*/ 0 h 95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994"/>
                  <a:gd name="T70" fmla="*/ 0 h 952"/>
                  <a:gd name="T71" fmla="*/ 994 w 994"/>
                  <a:gd name="T72" fmla="*/ 952 h 95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994" h="952">
                    <a:moveTo>
                      <a:pt x="277" y="0"/>
                    </a:moveTo>
                    <a:lnTo>
                      <a:pt x="493" y="0"/>
                    </a:lnTo>
                    <a:lnTo>
                      <a:pt x="493" y="170"/>
                    </a:lnTo>
                    <a:lnTo>
                      <a:pt x="759" y="230"/>
                    </a:lnTo>
                    <a:lnTo>
                      <a:pt x="803" y="223"/>
                    </a:lnTo>
                    <a:lnTo>
                      <a:pt x="910" y="251"/>
                    </a:lnTo>
                    <a:lnTo>
                      <a:pt x="947" y="258"/>
                    </a:lnTo>
                    <a:lnTo>
                      <a:pt x="945" y="427"/>
                    </a:lnTo>
                    <a:lnTo>
                      <a:pt x="993" y="546"/>
                    </a:lnTo>
                    <a:lnTo>
                      <a:pt x="964" y="604"/>
                    </a:lnTo>
                    <a:lnTo>
                      <a:pt x="875" y="628"/>
                    </a:lnTo>
                    <a:lnTo>
                      <a:pt x="737" y="750"/>
                    </a:lnTo>
                    <a:lnTo>
                      <a:pt x="703" y="848"/>
                    </a:lnTo>
                    <a:lnTo>
                      <a:pt x="721" y="951"/>
                    </a:lnTo>
                    <a:lnTo>
                      <a:pt x="543" y="882"/>
                    </a:lnTo>
                    <a:lnTo>
                      <a:pt x="427" y="673"/>
                    </a:lnTo>
                    <a:lnTo>
                      <a:pt x="336" y="642"/>
                    </a:lnTo>
                    <a:lnTo>
                      <a:pt x="286" y="699"/>
                    </a:lnTo>
                    <a:lnTo>
                      <a:pt x="214" y="654"/>
                    </a:lnTo>
                    <a:lnTo>
                      <a:pt x="148" y="525"/>
                    </a:lnTo>
                    <a:lnTo>
                      <a:pt x="0" y="391"/>
                    </a:lnTo>
                    <a:lnTo>
                      <a:pt x="277" y="391"/>
                    </a:lnTo>
                    <a:lnTo>
                      <a:pt x="277" y="0"/>
                    </a:lnTo>
                  </a:path>
                </a:pathLst>
              </a:custGeom>
              <a:solidFill>
                <a:srgbClr val="FFFF99"/>
              </a:solidFill>
              <a:ln w="12700" cap="rnd" cmpd="sng">
                <a:solidFill>
                  <a:srgbClr val="000000"/>
                </a:solidFill>
                <a:prstDash val="solid"/>
                <a:round/>
                <a:headEnd type="none" w="med" len="med"/>
                <a:tailEnd type="none" w="med" len="med"/>
              </a:ln>
            </p:spPr>
            <p:txBody>
              <a:bodyPr/>
              <a:lstStyle/>
              <a:p>
                <a:endParaRPr lang="en-US"/>
              </a:p>
            </p:txBody>
          </p:sp>
          <p:sp>
            <p:nvSpPr>
              <p:cNvPr id="11345" name="Freeform 70"/>
              <p:cNvSpPr>
                <a:spLocks/>
              </p:cNvSpPr>
              <p:nvPr/>
            </p:nvSpPr>
            <p:spPr bwMode="auto">
              <a:xfrm>
                <a:off x="1677" y="2357"/>
                <a:ext cx="519" cy="613"/>
              </a:xfrm>
              <a:custGeom>
                <a:avLst/>
                <a:gdLst>
                  <a:gd name="T0" fmla="*/ 0 w 426"/>
                  <a:gd name="T1" fmla="*/ 0 h 581"/>
                  <a:gd name="T2" fmla="*/ 4549 w 426"/>
                  <a:gd name="T3" fmla="*/ 0 h 581"/>
                  <a:gd name="T4" fmla="*/ 4549 w 426"/>
                  <a:gd name="T5" fmla="*/ 952 h 581"/>
                  <a:gd name="T6" fmla="*/ 1575 w 426"/>
                  <a:gd name="T7" fmla="*/ 952 h 581"/>
                  <a:gd name="T8" fmla="*/ 750 w 426"/>
                  <a:gd name="T9" fmla="*/ 952 h 581"/>
                  <a:gd name="T10" fmla="*/ 750 w 426"/>
                  <a:gd name="T11" fmla="*/ 1107 h 581"/>
                  <a:gd name="T12" fmla="*/ 0 w 426"/>
                  <a:gd name="T13" fmla="*/ 1107 h 581"/>
                  <a:gd name="T14" fmla="*/ 0 w 426"/>
                  <a:gd name="T15" fmla="*/ 0 h 581"/>
                  <a:gd name="T16" fmla="*/ 0 60000 65536"/>
                  <a:gd name="T17" fmla="*/ 0 60000 65536"/>
                  <a:gd name="T18" fmla="*/ 0 60000 65536"/>
                  <a:gd name="T19" fmla="*/ 0 60000 65536"/>
                  <a:gd name="T20" fmla="*/ 0 60000 65536"/>
                  <a:gd name="T21" fmla="*/ 0 60000 65536"/>
                  <a:gd name="T22" fmla="*/ 0 60000 65536"/>
                  <a:gd name="T23" fmla="*/ 0 60000 65536"/>
                  <a:gd name="T24" fmla="*/ 0 w 426"/>
                  <a:gd name="T25" fmla="*/ 0 h 581"/>
                  <a:gd name="T26" fmla="*/ 426 w 426"/>
                  <a:gd name="T27" fmla="*/ 581 h 58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26" h="581">
                    <a:moveTo>
                      <a:pt x="0" y="0"/>
                    </a:moveTo>
                    <a:lnTo>
                      <a:pt x="425" y="0"/>
                    </a:lnTo>
                    <a:lnTo>
                      <a:pt x="425" y="500"/>
                    </a:lnTo>
                    <a:lnTo>
                      <a:pt x="148" y="500"/>
                    </a:lnTo>
                    <a:lnTo>
                      <a:pt x="70" y="500"/>
                    </a:lnTo>
                    <a:lnTo>
                      <a:pt x="70" y="580"/>
                    </a:lnTo>
                    <a:lnTo>
                      <a:pt x="0" y="580"/>
                    </a:lnTo>
                    <a:lnTo>
                      <a:pt x="0" y="0"/>
                    </a:lnTo>
                  </a:path>
                </a:pathLst>
              </a:custGeom>
              <a:solidFill>
                <a:srgbClr val="FFFF99"/>
              </a:solidFill>
              <a:ln w="12700" cap="rnd" cmpd="sng">
                <a:solidFill>
                  <a:srgbClr val="000000"/>
                </a:solidFill>
                <a:prstDash val="solid"/>
                <a:round/>
                <a:headEnd type="none" w="med" len="med"/>
                <a:tailEnd type="none" w="med" len="med"/>
              </a:ln>
            </p:spPr>
            <p:txBody>
              <a:bodyPr/>
              <a:lstStyle/>
              <a:p>
                <a:endParaRPr lang="en-US"/>
              </a:p>
            </p:txBody>
          </p:sp>
          <p:sp>
            <p:nvSpPr>
              <p:cNvPr id="11346" name="Freeform 71"/>
              <p:cNvSpPr>
                <a:spLocks/>
              </p:cNvSpPr>
              <p:nvPr/>
            </p:nvSpPr>
            <p:spPr bwMode="auto">
              <a:xfrm>
                <a:off x="1226" y="1831"/>
                <a:ext cx="446" cy="536"/>
              </a:xfrm>
              <a:custGeom>
                <a:avLst/>
                <a:gdLst>
                  <a:gd name="T0" fmla="*/ 2298 w 366"/>
                  <a:gd name="T1" fmla="*/ 184 h 508"/>
                  <a:gd name="T2" fmla="*/ 3910 w 366"/>
                  <a:gd name="T3" fmla="*/ 184 h 508"/>
                  <a:gd name="T4" fmla="*/ 3910 w 366"/>
                  <a:gd name="T5" fmla="*/ 966 h 508"/>
                  <a:gd name="T6" fmla="*/ 0 w 366"/>
                  <a:gd name="T7" fmla="*/ 966 h 508"/>
                  <a:gd name="T8" fmla="*/ 0 w 366"/>
                  <a:gd name="T9" fmla="*/ 0 h 508"/>
                  <a:gd name="T10" fmla="*/ 2298 w 366"/>
                  <a:gd name="T11" fmla="*/ 0 h 508"/>
                  <a:gd name="T12" fmla="*/ 2298 w 366"/>
                  <a:gd name="T13" fmla="*/ 184 h 508"/>
                  <a:gd name="T14" fmla="*/ 0 60000 65536"/>
                  <a:gd name="T15" fmla="*/ 0 60000 65536"/>
                  <a:gd name="T16" fmla="*/ 0 60000 65536"/>
                  <a:gd name="T17" fmla="*/ 0 60000 65536"/>
                  <a:gd name="T18" fmla="*/ 0 60000 65536"/>
                  <a:gd name="T19" fmla="*/ 0 60000 65536"/>
                  <a:gd name="T20" fmla="*/ 0 60000 65536"/>
                  <a:gd name="T21" fmla="*/ 0 w 366"/>
                  <a:gd name="T22" fmla="*/ 0 h 508"/>
                  <a:gd name="T23" fmla="*/ 366 w 366"/>
                  <a:gd name="T24" fmla="*/ 508 h 50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66" h="508">
                    <a:moveTo>
                      <a:pt x="214" y="96"/>
                    </a:moveTo>
                    <a:lnTo>
                      <a:pt x="365" y="96"/>
                    </a:lnTo>
                    <a:lnTo>
                      <a:pt x="365" y="507"/>
                    </a:lnTo>
                    <a:lnTo>
                      <a:pt x="0" y="507"/>
                    </a:lnTo>
                    <a:lnTo>
                      <a:pt x="0" y="0"/>
                    </a:lnTo>
                    <a:lnTo>
                      <a:pt x="214" y="0"/>
                    </a:lnTo>
                    <a:lnTo>
                      <a:pt x="214" y="96"/>
                    </a:lnTo>
                  </a:path>
                </a:pathLst>
              </a:custGeom>
              <a:solidFill>
                <a:srgbClr val="FFFF99"/>
              </a:solidFill>
              <a:ln w="12700" cap="rnd" cmpd="sng">
                <a:solidFill>
                  <a:srgbClr val="000000"/>
                </a:solidFill>
                <a:prstDash val="solid"/>
                <a:round/>
                <a:headEnd type="none" w="med" len="med"/>
                <a:tailEnd type="none" w="med" len="med"/>
              </a:ln>
            </p:spPr>
            <p:txBody>
              <a:bodyPr/>
              <a:lstStyle/>
              <a:p>
                <a:endParaRPr lang="en-US"/>
              </a:p>
            </p:txBody>
          </p:sp>
          <p:sp>
            <p:nvSpPr>
              <p:cNvPr id="11347" name="Freeform 72"/>
              <p:cNvSpPr>
                <a:spLocks/>
              </p:cNvSpPr>
              <p:nvPr/>
            </p:nvSpPr>
            <p:spPr bwMode="auto">
              <a:xfrm>
                <a:off x="703" y="1831"/>
                <a:ext cx="519" cy="784"/>
              </a:xfrm>
              <a:custGeom>
                <a:avLst/>
                <a:gdLst>
                  <a:gd name="T0" fmla="*/ 0 w 424"/>
                  <a:gd name="T1" fmla="*/ 0 h 742"/>
                  <a:gd name="T2" fmla="*/ 4790 w 424"/>
                  <a:gd name="T3" fmla="*/ 0 h 742"/>
                  <a:gd name="T4" fmla="*/ 4790 w 424"/>
                  <a:gd name="T5" fmla="*/ 978 h 742"/>
                  <a:gd name="T6" fmla="*/ 4790 w 424"/>
                  <a:gd name="T7" fmla="*/ 1195 h 742"/>
                  <a:gd name="T8" fmla="*/ 4247 w 424"/>
                  <a:gd name="T9" fmla="*/ 1170 h 742"/>
                  <a:gd name="T10" fmla="*/ 4502 w 424"/>
                  <a:gd name="T11" fmla="*/ 1434 h 742"/>
                  <a:gd name="T12" fmla="*/ 0 w 424"/>
                  <a:gd name="T13" fmla="*/ 608 h 742"/>
                  <a:gd name="T14" fmla="*/ 0 w 424"/>
                  <a:gd name="T15" fmla="*/ 0 h 742"/>
                  <a:gd name="T16" fmla="*/ 0 60000 65536"/>
                  <a:gd name="T17" fmla="*/ 0 60000 65536"/>
                  <a:gd name="T18" fmla="*/ 0 60000 65536"/>
                  <a:gd name="T19" fmla="*/ 0 60000 65536"/>
                  <a:gd name="T20" fmla="*/ 0 60000 65536"/>
                  <a:gd name="T21" fmla="*/ 0 60000 65536"/>
                  <a:gd name="T22" fmla="*/ 0 60000 65536"/>
                  <a:gd name="T23" fmla="*/ 0 60000 65536"/>
                  <a:gd name="T24" fmla="*/ 0 w 424"/>
                  <a:gd name="T25" fmla="*/ 0 h 742"/>
                  <a:gd name="T26" fmla="*/ 424 w 424"/>
                  <a:gd name="T27" fmla="*/ 742 h 74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24" h="742">
                    <a:moveTo>
                      <a:pt x="0" y="0"/>
                    </a:moveTo>
                    <a:lnTo>
                      <a:pt x="423" y="0"/>
                    </a:lnTo>
                    <a:lnTo>
                      <a:pt x="423" y="504"/>
                    </a:lnTo>
                    <a:lnTo>
                      <a:pt x="423" y="617"/>
                    </a:lnTo>
                    <a:lnTo>
                      <a:pt x="376" y="605"/>
                    </a:lnTo>
                    <a:lnTo>
                      <a:pt x="398" y="741"/>
                    </a:lnTo>
                    <a:lnTo>
                      <a:pt x="0" y="313"/>
                    </a:lnTo>
                    <a:lnTo>
                      <a:pt x="0" y="0"/>
                    </a:lnTo>
                  </a:path>
                </a:pathLst>
              </a:custGeom>
              <a:solidFill>
                <a:srgbClr val="FFFF99"/>
              </a:solidFill>
              <a:ln w="12700" cap="rnd" cmpd="sng">
                <a:solidFill>
                  <a:srgbClr val="000000"/>
                </a:solidFill>
                <a:prstDash val="solid"/>
                <a:round/>
                <a:headEnd type="none" w="med" len="med"/>
                <a:tailEnd type="none" w="med" len="med"/>
              </a:ln>
            </p:spPr>
            <p:txBody>
              <a:bodyPr/>
              <a:lstStyle/>
              <a:p>
                <a:endParaRPr lang="en-US"/>
              </a:p>
            </p:txBody>
          </p:sp>
          <p:sp>
            <p:nvSpPr>
              <p:cNvPr id="11348" name="Freeform 73"/>
              <p:cNvSpPr>
                <a:spLocks/>
              </p:cNvSpPr>
              <p:nvPr/>
            </p:nvSpPr>
            <p:spPr bwMode="auto">
              <a:xfrm>
                <a:off x="1173" y="2367"/>
                <a:ext cx="504" cy="603"/>
              </a:xfrm>
              <a:custGeom>
                <a:avLst/>
                <a:gdLst>
                  <a:gd name="T0" fmla="*/ 500 w 412"/>
                  <a:gd name="T1" fmla="*/ 0 h 573"/>
                  <a:gd name="T2" fmla="*/ 4611 w 412"/>
                  <a:gd name="T3" fmla="*/ 0 h 573"/>
                  <a:gd name="T4" fmla="*/ 4611 w 412"/>
                  <a:gd name="T5" fmla="*/ 1057 h 573"/>
                  <a:gd name="T6" fmla="*/ 3170 w 412"/>
                  <a:gd name="T7" fmla="*/ 1057 h 573"/>
                  <a:gd name="T8" fmla="*/ 444 w 412"/>
                  <a:gd name="T9" fmla="*/ 822 h 573"/>
                  <a:gd name="T10" fmla="*/ 444 w 412"/>
                  <a:gd name="T11" fmla="*/ 746 h 573"/>
                  <a:gd name="T12" fmla="*/ 630 w 412"/>
                  <a:gd name="T13" fmla="*/ 521 h 573"/>
                  <a:gd name="T14" fmla="*/ 197 w 412"/>
                  <a:gd name="T15" fmla="*/ 418 h 573"/>
                  <a:gd name="T16" fmla="*/ 0 w 412"/>
                  <a:gd name="T17" fmla="*/ 181 h 573"/>
                  <a:gd name="T18" fmla="*/ 500 w 412"/>
                  <a:gd name="T19" fmla="*/ 203 h 573"/>
                  <a:gd name="T20" fmla="*/ 500 w 412"/>
                  <a:gd name="T21" fmla="*/ 0 h 57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12"/>
                  <a:gd name="T34" fmla="*/ 0 h 573"/>
                  <a:gd name="T35" fmla="*/ 412 w 412"/>
                  <a:gd name="T36" fmla="*/ 573 h 57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12" h="573">
                    <a:moveTo>
                      <a:pt x="45" y="0"/>
                    </a:moveTo>
                    <a:lnTo>
                      <a:pt x="411" y="0"/>
                    </a:lnTo>
                    <a:lnTo>
                      <a:pt x="411" y="572"/>
                    </a:lnTo>
                    <a:lnTo>
                      <a:pt x="283" y="572"/>
                    </a:lnTo>
                    <a:lnTo>
                      <a:pt x="40" y="445"/>
                    </a:lnTo>
                    <a:lnTo>
                      <a:pt x="40" y="405"/>
                    </a:lnTo>
                    <a:lnTo>
                      <a:pt x="56" y="283"/>
                    </a:lnTo>
                    <a:lnTo>
                      <a:pt x="17" y="226"/>
                    </a:lnTo>
                    <a:lnTo>
                      <a:pt x="0" y="98"/>
                    </a:lnTo>
                    <a:lnTo>
                      <a:pt x="45" y="110"/>
                    </a:lnTo>
                    <a:lnTo>
                      <a:pt x="45" y="0"/>
                    </a:lnTo>
                  </a:path>
                </a:pathLst>
              </a:custGeom>
              <a:solidFill>
                <a:srgbClr val="FFFF99"/>
              </a:solidFill>
              <a:ln w="12700" cap="rnd" cmpd="sng">
                <a:solidFill>
                  <a:srgbClr val="000000"/>
                </a:solidFill>
                <a:prstDash val="solid"/>
                <a:round/>
                <a:headEnd type="none" w="med" len="med"/>
                <a:tailEnd type="none" w="med" len="med"/>
              </a:ln>
            </p:spPr>
            <p:txBody>
              <a:bodyPr/>
              <a:lstStyle/>
              <a:p>
                <a:endParaRPr lang="en-US"/>
              </a:p>
            </p:txBody>
          </p:sp>
          <p:sp>
            <p:nvSpPr>
              <p:cNvPr id="11349" name="Freeform 74"/>
              <p:cNvSpPr>
                <a:spLocks/>
              </p:cNvSpPr>
              <p:nvPr/>
            </p:nvSpPr>
            <p:spPr bwMode="auto">
              <a:xfrm>
                <a:off x="308" y="1829"/>
                <a:ext cx="929" cy="970"/>
              </a:xfrm>
              <a:custGeom>
                <a:avLst/>
                <a:gdLst>
                  <a:gd name="T0" fmla="*/ 200 w 759"/>
                  <a:gd name="T1" fmla="*/ 0 h 921"/>
                  <a:gd name="T2" fmla="*/ 3681 w 759"/>
                  <a:gd name="T3" fmla="*/ 0 h 921"/>
                  <a:gd name="T4" fmla="*/ 3681 w 759"/>
                  <a:gd name="T5" fmla="*/ 587 h 921"/>
                  <a:gd name="T6" fmla="*/ 8179 w 759"/>
                  <a:gd name="T7" fmla="*/ 1388 h 921"/>
                  <a:gd name="T8" fmla="*/ 8569 w 759"/>
                  <a:gd name="T9" fmla="*/ 1481 h 921"/>
                  <a:gd name="T10" fmla="*/ 8366 w 759"/>
                  <a:gd name="T11" fmla="*/ 1713 h 921"/>
                  <a:gd name="T12" fmla="*/ 6113 w 759"/>
                  <a:gd name="T13" fmla="*/ 1713 h 921"/>
                  <a:gd name="T14" fmla="*/ 4132 w 759"/>
                  <a:gd name="T15" fmla="*/ 1427 h 921"/>
                  <a:gd name="T16" fmla="*/ 3436 w 759"/>
                  <a:gd name="T17" fmla="*/ 1427 h 921"/>
                  <a:gd name="T18" fmla="*/ 1727 w 759"/>
                  <a:gd name="T19" fmla="*/ 888 h 921"/>
                  <a:gd name="T20" fmla="*/ 542 w 759"/>
                  <a:gd name="T21" fmla="*/ 559 h 921"/>
                  <a:gd name="T22" fmla="*/ 695 w 759"/>
                  <a:gd name="T23" fmla="*/ 432 h 921"/>
                  <a:gd name="T24" fmla="*/ 0 w 759"/>
                  <a:gd name="T25" fmla="*/ 263 h 921"/>
                  <a:gd name="T26" fmla="*/ 200 w 759"/>
                  <a:gd name="T27" fmla="*/ 0 h 92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59"/>
                  <a:gd name="T43" fmla="*/ 0 h 921"/>
                  <a:gd name="T44" fmla="*/ 759 w 759"/>
                  <a:gd name="T45" fmla="*/ 921 h 92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59" h="921">
                    <a:moveTo>
                      <a:pt x="18" y="0"/>
                    </a:moveTo>
                    <a:lnTo>
                      <a:pt x="326" y="0"/>
                    </a:lnTo>
                    <a:lnTo>
                      <a:pt x="326" y="313"/>
                    </a:lnTo>
                    <a:lnTo>
                      <a:pt x="723" y="745"/>
                    </a:lnTo>
                    <a:lnTo>
                      <a:pt x="758" y="795"/>
                    </a:lnTo>
                    <a:lnTo>
                      <a:pt x="740" y="920"/>
                    </a:lnTo>
                    <a:lnTo>
                      <a:pt x="541" y="920"/>
                    </a:lnTo>
                    <a:lnTo>
                      <a:pt x="365" y="765"/>
                    </a:lnTo>
                    <a:lnTo>
                      <a:pt x="303" y="765"/>
                    </a:lnTo>
                    <a:lnTo>
                      <a:pt x="153" y="477"/>
                    </a:lnTo>
                    <a:lnTo>
                      <a:pt x="48" y="299"/>
                    </a:lnTo>
                    <a:lnTo>
                      <a:pt x="61" y="231"/>
                    </a:lnTo>
                    <a:lnTo>
                      <a:pt x="0" y="141"/>
                    </a:lnTo>
                    <a:lnTo>
                      <a:pt x="18" y="0"/>
                    </a:lnTo>
                  </a:path>
                </a:pathLst>
              </a:custGeom>
              <a:solidFill>
                <a:srgbClr val="FFFF99"/>
              </a:solidFill>
              <a:ln w="12700" cap="rnd" cmpd="sng">
                <a:solidFill>
                  <a:srgbClr val="000000"/>
                </a:solidFill>
                <a:prstDash val="solid"/>
                <a:round/>
                <a:headEnd type="none" w="med" len="med"/>
                <a:tailEnd type="none" w="med" len="med"/>
              </a:ln>
            </p:spPr>
            <p:txBody>
              <a:bodyPr/>
              <a:lstStyle/>
              <a:p>
                <a:endParaRPr lang="en-US"/>
              </a:p>
            </p:txBody>
          </p:sp>
          <p:sp>
            <p:nvSpPr>
              <p:cNvPr id="11350" name="Freeform 75"/>
              <p:cNvSpPr>
                <a:spLocks/>
              </p:cNvSpPr>
              <p:nvPr/>
            </p:nvSpPr>
            <p:spPr bwMode="auto">
              <a:xfrm>
                <a:off x="2118" y="1377"/>
                <a:ext cx="684" cy="399"/>
              </a:xfrm>
              <a:custGeom>
                <a:avLst/>
                <a:gdLst>
                  <a:gd name="T0" fmla="*/ 0 w 559"/>
                  <a:gd name="T1" fmla="*/ 0 h 379"/>
                  <a:gd name="T2" fmla="*/ 6158 w 559"/>
                  <a:gd name="T3" fmla="*/ 0 h 379"/>
                  <a:gd name="T4" fmla="*/ 6158 w 559"/>
                  <a:gd name="T5" fmla="*/ 57 h 379"/>
                  <a:gd name="T6" fmla="*/ 5888 w 559"/>
                  <a:gd name="T7" fmla="*/ 109 h 379"/>
                  <a:gd name="T8" fmla="*/ 6293 w 559"/>
                  <a:gd name="T9" fmla="*/ 195 h 379"/>
                  <a:gd name="T10" fmla="*/ 6293 w 559"/>
                  <a:gd name="T11" fmla="*/ 500 h 379"/>
                  <a:gd name="T12" fmla="*/ 6019 w 559"/>
                  <a:gd name="T13" fmla="*/ 500 h 379"/>
                  <a:gd name="T14" fmla="*/ 6019 w 559"/>
                  <a:gd name="T15" fmla="*/ 700 h 379"/>
                  <a:gd name="T16" fmla="*/ 4942 w 559"/>
                  <a:gd name="T17" fmla="*/ 637 h 379"/>
                  <a:gd name="T18" fmla="*/ 4500 w 559"/>
                  <a:gd name="T19" fmla="*/ 595 h 379"/>
                  <a:gd name="T20" fmla="*/ 0 w 559"/>
                  <a:gd name="T21" fmla="*/ 595 h 379"/>
                  <a:gd name="T22" fmla="*/ 0 w 559"/>
                  <a:gd name="T23" fmla="*/ 0 h 37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59"/>
                  <a:gd name="T37" fmla="*/ 0 h 379"/>
                  <a:gd name="T38" fmla="*/ 559 w 559"/>
                  <a:gd name="T39" fmla="*/ 379 h 37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59" h="379">
                    <a:moveTo>
                      <a:pt x="0" y="0"/>
                    </a:moveTo>
                    <a:lnTo>
                      <a:pt x="547" y="0"/>
                    </a:lnTo>
                    <a:lnTo>
                      <a:pt x="547" y="30"/>
                    </a:lnTo>
                    <a:lnTo>
                      <a:pt x="523" y="60"/>
                    </a:lnTo>
                    <a:lnTo>
                      <a:pt x="558" y="105"/>
                    </a:lnTo>
                    <a:lnTo>
                      <a:pt x="558" y="270"/>
                    </a:lnTo>
                    <a:lnTo>
                      <a:pt x="534" y="270"/>
                    </a:lnTo>
                    <a:lnTo>
                      <a:pt x="534" y="378"/>
                    </a:lnTo>
                    <a:lnTo>
                      <a:pt x="439" y="345"/>
                    </a:lnTo>
                    <a:lnTo>
                      <a:pt x="400" y="320"/>
                    </a:lnTo>
                    <a:lnTo>
                      <a:pt x="0" y="320"/>
                    </a:lnTo>
                    <a:lnTo>
                      <a:pt x="0" y="0"/>
                    </a:lnTo>
                  </a:path>
                </a:pathLst>
              </a:custGeom>
              <a:solidFill>
                <a:srgbClr val="FFFF99"/>
              </a:solidFill>
              <a:ln w="12700" cap="rnd" cmpd="sng">
                <a:solidFill>
                  <a:srgbClr val="000000"/>
                </a:solidFill>
                <a:prstDash val="solid"/>
                <a:round/>
                <a:headEnd type="none" w="med" len="med"/>
                <a:tailEnd type="none" w="med" len="med"/>
              </a:ln>
            </p:spPr>
            <p:txBody>
              <a:bodyPr/>
              <a:lstStyle/>
              <a:p>
                <a:endParaRPr lang="en-US"/>
              </a:p>
            </p:txBody>
          </p:sp>
          <p:sp>
            <p:nvSpPr>
              <p:cNvPr id="11351" name="Freeform 76"/>
              <p:cNvSpPr>
                <a:spLocks/>
              </p:cNvSpPr>
              <p:nvPr/>
            </p:nvSpPr>
            <p:spPr bwMode="auto">
              <a:xfrm>
                <a:off x="2770" y="1665"/>
                <a:ext cx="592" cy="308"/>
              </a:xfrm>
              <a:custGeom>
                <a:avLst/>
                <a:gdLst>
                  <a:gd name="T0" fmla="*/ 0 w 484"/>
                  <a:gd name="T1" fmla="*/ 0 h 292"/>
                  <a:gd name="T2" fmla="*/ 4608 w 484"/>
                  <a:gd name="T3" fmla="*/ 0 h 292"/>
                  <a:gd name="T4" fmla="*/ 4771 w 484"/>
                  <a:gd name="T5" fmla="*/ 62 h 292"/>
                  <a:gd name="T6" fmla="*/ 4732 w 484"/>
                  <a:gd name="T7" fmla="*/ 137 h 292"/>
                  <a:gd name="T8" fmla="*/ 5178 w 484"/>
                  <a:gd name="T9" fmla="*/ 216 h 292"/>
                  <a:gd name="T10" fmla="*/ 5415 w 484"/>
                  <a:gd name="T11" fmla="*/ 306 h 292"/>
                  <a:gd name="T12" fmla="*/ 4771 w 484"/>
                  <a:gd name="T13" fmla="*/ 391 h 292"/>
                  <a:gd name="T14" fmla="*/ 4886 w 484"/>
                  <a:gd name="T15" fmla="*/ 449 h 292"/>
                  <a:gd name="T16" fmla="*/ 4336 w 484"/>
                  <a:gd name="T17" fmla="*/ 553 h 292"/>
                  <a:gd name="T18" fmla="*/ 642 w 484"/>
                  <a:gd name="T19" fmla="*/ 553 h 292"/>
                  <a:gd name="T20" fmla="*/ 0 w 484"/>
                  <a:gd name="T21" fmla="*/ 200 h 292"/>
                  <a:gd name="T22" fmla="*/ 0 w 484"/>
                  <a:gd name="T23" fmla="*/ 0 h 29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84"/>
                  <a:gd name="T37" fmla="*/ 0 h 292"/>
                  <a:gd name="T38" fmla="*/ 484 w 484"/>
                  <a:gd name="T39" fmla="*/ 292 h 29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84" h="292">
                    <a:moveTo>
                      <a:pt x="0" y="0"/>
                    </a:moveTo>
                    <a:lnTo>
                      <a:pt x="411" y="0"/>
                    </a:lnTo>
                    <a:lnTo>
                      <a:pt x="425" y="33"/>
                    </a:lnTo>
                    <a:lnTo>
                      <a:pt x="422" y="73"/>
                    </a:lnTo>
                    <a:lnTo>
                      <a:pt x="462" y="113"/>
                    </a:lnTo>
                    <a:lnTo>
                      <a:pt x="483" y="161"/>
                    </a:lnTo>
                    <a:lnTo>
                      <a:pt x="425" y="207"/>
                    </a:lnTo>
                    <a:lnTo>
                      <a:pt x="436" y="237"/>
                    </a:lnTo>
                    <a:lnTo>
                      <a:pt x="387" y="291"/>
                    </a:lnTo>
                    <a:lnTo>
                      <a:pt x="57" y="291"/>
                    </a:lnTo>
                    <a:lnTo>
                      <a:pt x="0" y="106"/>
                    </a:lnTo>
                    <a:lnTo>
                      <a:pt x="0" y="0"/>
                    </a:lnTo>
                  </a:path>
                </a:pathLst>
              </a:custGeom>
              <a:solidFill>
                <a:srgbClr val="FFFF99"/>
              </a:solidFill>
              <a:ln w="12700" cap="rnd" cmpd="sng">
                <a:solidFill>
                  <a:srgbClr val="000000"/>
                </a:solidFill>
                <a:prstDash val="solid"/>
                <a:round/>
                <a:headEnd type="none" w="med" len="med"/>
                <a:tailEnd type="none" w="med" len="med"/>
              </a:ln>
            </p:spPr>
            <p:txBody>
              <a:bodyPr/>
              <a:lstStyle/>
              <a:p>
                <a:endParaRPr lang="en-US"/>
              </a:p>
            </p:txBody>
          </p:sp>
          <p:sp>
            <p:nvSpPr>
              <p:cNvPr id="11352" name="Freeform 77"/>
              <p:cNvSpPr>
                <a:spLocks/>
              </p:cNvSpPr>
              <p:nvPr/>
            </p:nvSpPr>
            <p:spPr bwMode="auto">
              <a:xfrm>
                <a:off x="2720" y="1046"/>
                <a:ext cx="606" cy="619"/>
              </a:xfrm>
              <a:custGeom>
                <a:avLst/>
                <a:gdLst>
                  <a:gd name="T0" fmla="*/ 0 w 496"/>
                  <a:gd name="T1" fmla="*/ 0 h 589"/>
                  <a:gd name="T2" fmla="*/ 1835 w 496"/>
                  <a:gd name="T3" fmla="*/ 0 h 589"/>
                  <a:gd name="T4" fmla="*/ 5477 w 496"/>
                  <a:gd name="T5" fmla="*/ 129 h 589"/>
                  <a:gd name="T6" fmla="*/ 4233 w 496"/>
                  <a:gd name="T7" fmla="*/ 337 h 589"/>
                  <a:gd name="T8" fmla="*/ 3690 w 496"/>
                  <a:gd name="T9" fmla="*/ 653 h 589"/>
                  <a:gd name="T10" fmla="*/ 3690 w 496"/>
                  <a:gd name="T11" fmla="*/ 824 h 589"/>
                  <a:gd name="T12" fmla="*/ 4946 w 496"/>
                  <a:gd name="T13" fmla="*/ 986 h 589"/>
                  <a:gd name="T14" fmla="*/ 5009 w 496"/>
                  <a:gd name="T15" fmla="*/ 1067 h 589"/>
                  <a:gd name="T16" fmla="*/ 734 w 496"/>
                  <a:gd name="T17" fmla="*/ 1067 h 589"/>
                  <a:gd name="T18" fmla="*/ 734 w 496"/>
                  <a:gd name="T19" fmla="*/ 758 h 589"/>
                  <a:gd name="T20" fmla="*/ 362 w 496"/>
                  <a:gd name="T21" fmla="*/ 679 h 589"/>
                  <a:gd name="T22" fmla="*/ 604 w 496"/>
                  <a:gd name="T23" fmla="*/ 636 h 589"/>
                  <a:gd name="T24" fmla="*/ 604 w 496"/>
                  <a:gd name="T25" fmla="*/ 565 h 589"/>
                  <a:gd name="T26" fmla="*/ 463 w 496"/>
                  <a:gd name="T27" fmla="*/ 381 h 589"/>
                  <a:gd name="T28" fmla="*/ 0 w 496"/>
                  <a:gd name="T29" fmla="*/ 0 h 58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96"/>
                  <a:gd name="T46" fmla="*/ 0 h 589"/>
                  <a:gd name="T47" fmla="*/ 496 w 496"/>
                  <a:gd name="T48" fmla="*/ 589 h 58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96" h="589">
                    <a:moveTo>
                      <a:pt x="0" y="0"/>
                    </a:moveTo>
                    <a:lnTo>
                      <a:pt x="166" y="0"/>
                    </a:lnTo>
                    <a:lnTo>
                      <a:pt x="495" y="71"/>
                    </a:lnTo>
                    <a:lnTo>
                      <a:pt x="382" y="186"/>
                    </a:lnTo>
                    <a:lnTo>
                      <a:pt x="334" y="361"/>
                    </a:lnTo>
                    <a:lnTo>
                      <a:pt x="334" y="454"/>
                    </a:lnTo>
                    <a:lnTo>
                      <a:pt x="447" y="543"/>
                    </a:lnTo>
                    <a:lnTo>
                      <a:pt x="453" y="588"/>
                    </a:lnTo>
                    <a:lnTo>
                      <a:pt x="66" y="588"/>
                    </a:lnTo>
                    <a:lnTo>
                      <a:pt x="66" y="418"/>
                    </a:lnTo>
                    <a:lnTo>
                      <a:pt x="33" y="375"/>
                    </a:lnTo>
                    <a:lnTo>
                      <a:pt x="55" y="349"/>
                    </a:lnTo>
                    <a:lnTo>
                      <a:pt x="55" y="312"/>
                    </a:lnTo>
                    <a:lnTo>
                      <a:pt x="42" y="210"/>
                    </a:lnTo>
                    <a:lnTo>
                      <a:pt x="0" y="0"/>
                    </a:lnTo>
                  </a:path>
                </a:pathLst>
              </a:custGeom>
              <a:solidFill>
                <a:srgbClr val="FFFF99"/>
              </a:solidFill>
              <a:ln w="12700" cap="rnd" cmpd="sng">
                <a:solidFill>
                  <a:srgbClr val="000000"/>
                </a:solidFill>
                <a:prstDash val="solid"/>
                <a:round/>
                <a:headEnd type="none" w="med" len="med"/>
                <a:tailEnd type="none" w="med" len="med"/>
              </a:ln>
            </p:spPr>
            <p:txBody>
              <a:bodyPr/>
              <a:lstStyle/>
              <a:p>
                <a:endParaRPr lang="en-US"/>
              </a:p>
            </p:txBody>
          </p:sp>
          <p:sp>
            <p:nvSpPr>
              <p:cNvPr id="11353" name="Freeform 78"/>
              <p:cNvSpPr>
                <a:spLocks/>
              </p:cNvSpPr>
              <p:nvPr/>
            </p:nvSpPr>
            <p:spPr bwMode="auto">
              <a:xfrm>
                <a:off x="3126" y="1275"/>
                <a:ext cx="530" cy="506"/>
              </a:xfrm>
              <a:custGeom>
                <a:avLst/>
                <a:gdLst>
                  <a:gd name="T0" fmla="*/ 300 w 433"/>
                  <a:gd name="T1" fmla="*/ 66 h 480"/>
                  <a:gd name="T2" fmla="*/ 1550 w 433"/>
                  <a:gd name="T3" fmla="*/ 0 h 480"/>
                  <a:gd name="T4" fmla="*/ 1804 w 433"/>
                  <a:gd name="T5" fmla="*/ 85 h 480"/>
                  <a:gd name="T6" fmla="*/ 3479 w 433"/>
                  <a:gd name="T7" fmla="*/ 235 h 480"/>
                  <a:gd name="T8" fmla="*/ 3874 w 433"/>
                  <a:gd name="T9" fmla="*/ 320 h 480"/>
                  <a:gd name="T10" fmla="*/ 3998 w 433"/>
                  <a:gd name="T11" fmla="*/ 405 h 480"/>
                  <a:gd name="T12" fmla="*/ 4635 w 433"/>
                  <a:gd name="T13" fmla="*/ 384 h 480"/>
                  <a:gd name="T14" fmla="*/ 4894 w 433"/>
                  <a:gd name="T15" fmla="*/ 419 h 480"/>
                  <a:gd name="T16" fmla="*/ 4340 w 433"/>
                  <a:gd name="T17" fmla="*/ 563 h 480"/>
                  <a:gd name="T18" fmla="*/ 4050 w 433"/>
                  <a:gd name="T19" fmla="*/ 903 h 480"/>
                  <a:gd name="T20" fmla="*/ 1897 w 433"/>
                  <a:gd name="T21" fmla="*/ 903 h 480"/>
                  <a:gd name="T22" fmla="*/ 1484 w 433"/>
                  <a:gd name="T23" fmla="*/ 839 h 480"/>
                  <a:gd name="T24" fmla="*/ 1512 w 433"/>
                  <a:gd name="T25" fmla="*/ 759 h 480"/>
                  <a:gd name="T26" fmla="*/ 1324 w 433"/>
                  <a:gd name="T27" fmla="*/ 686 h 480"/>
                  <a:gd name="T28" fmla="*/ 1275 w 433"/>
                  <a:gd name="T29" fmla="*/ 607 h 480"/>
                  <a:gd name="T30" fmla="*/ 0 w 433"/>
                  <a:gd name="T31" fmla="*/ 442 h 480"/>
                  <a:gd name="T32" fmla="*/ 0 w 433"/>
                  <a:gd name="T33" fmla="*/ 274 h 480"/>
                  <a:gd name="T34" fmla="*/ 300 w 433"/>
                  <a:gd name="T35" fmla="*/ 66 h 48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33"/>
                  <a:gd name="T55" fmla="*/ 0 h 480"/>
                  <a:gd name="T56" fmla="*/ 433 w 433"/>
                  <a:gd name="T57" fmla="*/ 480 h 48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33" h="480">
                    <a:moveTo>
                      <a:pt x="27" y="36"/>
                    </a:moveTo>
                    <a:lnTo>
                      <a:pt x="137" y="0"/>
                    </a:lnTo>
                    <a:lnTo>
                      <a:pt x="159" y="45"/>
                    </a:lnTo>
                    <a:lnTo>
                      <a:pt x="308" y="125"/>
                    </a:lnTo>
                    <a:lnTo>
                      <a:pt x="342" y="170"/>
                    </a:lnTo>
                    <a:lnTo>
                      <a:pt x="353" y="214"/>
                    </a:lnTo>
                    <a:lnTo>
                      <a:pt x="410" y="203"/>
                    </a:lnTo>
                    <a:lnTo>
                      <a:pt x="432" y="223"/>
                    </a:lnTo>
                    <a:lnTo>
                      <a:pt x="384" y="300"/>
                    </a:lnTo>
                    <a:lnTo>
                      <a:pt x="359" y="479"/>
                    </a:lnTo>
                    <a:lnTo>
                      <a:pt x="168" y="479"/>
                    </a:lnTo>
                    <a:lnTo>
                      <a:pt x="131" y="446"/>
                    </a:lnTo>
                    <a:lnTo>
                      <a:pt x="133" y="403"/>
                    </a:lnTo>
                    <a:lnTo>
                      <a:pt x="118" y="364"/>
                    </a:lnTo>
                    <a:lnTo>
                      <a:pt x="113" y="323"/>
                    </a:lnTo>
                    <a:lnTo>
                      <a:pt x="0" y="235"/>
                    </a:lnTo>
                    <a:lnTo>
                      <a:pt x="0" y="146"/>
                    </a:lnTo>
                    <a:lnTo>
                      <a:pt x="27" y="36"/>
                    </a:lnTo>
                  </a:path>
                </a:pathLst>
              </a:custGeom>
              <a:solidFill>
                <a:srgbClr val="FFFF99"/>
              </a:solidFill>
              <a:ln w="12700" cap="rnd" cmpd="sng">
                <a:solidFill>
                  <a:srgbClr val="000000"/>
                </a:solidFill>
                <a:prstDash val="solid"/>
                <a:round/>
                <a:headEnd type="none" w="med" len="med"/>
                <a:tailEnd type="none" w="med" len="med"/>
              </a:ln>
            </p:spPr>
            <p:txBody>
              <a:bodyPr/>
              <a:lstStyle/>
              <a:p>
                <a:endParaRPr lang="en-US"/>
              </a:p>
            </p:txBody>
          </p:sp>
          <p:sp>
            <p:nvSpPr>
              <p:cNvPr id="11354" name="Freeform 79"/>
              <p:cNvSpPr>
                <a:spLocks/>
              </p:cNvSpPr>
              <p:nvPr/>
            </p:nvSpPr>
            <p:spPr bwMode="auto">
              <a:xfrm>
                <a:off x="3319" y="1223"/>
                <a:ext cx="611" cy="278"/>
              </a:xfrm>
              <a:custGeom>
                <a:avLst/>
                <a:gdLst>
                  <a:gd name="T0" fmla="*/ 0 w 499"/>
                  <a:gd name="T1" fmla="*/ 170 h 264"/>
                  <a:gd name="T2" fmla="*/ 1762 w 499"/>
                  <a:gd name="T3" fmla="*/ 337 h 264"/>
                  <a:gd name="T4" fmla="*/ 2093 w 499"/>
                  <a:gd name="T5" fmla="*/ 417 h 264"/>
                  <a:gd name="T6" fmla="*/ 2224 w 499"/>
                  <a:gd name="T7" fmla="*/ 488 h 264"/>
                  <a:gd name="T8" fmla="*/ 3187 w 499"/>
                  <a:gd name="T9" fmla="*/ 318 h 264"/>
                  <a:gd name="T10" fmla="*/ 5658 w 499"/>
                  <a:gd name="T11" fmla="*/ 251 h 264"/>
                  <a:gd name="T12" fmla="*/ 4577 w 499"/>
                  <a:gd name="T13" fmla="*/ 130 h 264"/>
                  <a:gd name="T14" fmla="*/ 3106 w 499"/>
                  <a:gd name="T15" fmla="*/ 241 h 264"/>
                  <a:gd name="T16" fmla="*/ 1729 w 499"/>
                  <a:gd name="T17" fmla="*/ 144 h 264"/>
                  <a:gd name="T18" fmla="*/ 2537 w 499"/>
                  <a:gd name="T19" fmla="*/ 24 h 264"/>
                  <a:gd name="T20" fmla="*/ 1823 w 499"/>
                  <a:gd name="T21" fmla="*/ 0 h 264"/>
                  <a:gd name="T22" fmla="*/ 0 w 499"/>
                  <a:gd name="T23" fmla="*/ 170 h 26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99"/>
                  <a:gd name="T37" fmla="*/ 0 h 264"/>
                  <a:gd name="T38" fmla="*/ 499 w 499"/>
                  <a:gd name="T39" fmla="*/ 264 h 26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99" h="264">
                    <a:moveTo>
                      <a:pt x="0" y="91"/>
                    </a:moveTo>
                    <a:lnTo>
                      <a:pt x="155" y="181"/>
                    </a:lnTo>
                    <a:lnTo>
                      <a:pt x="184" y="224"/>
                    </a:lnTo>
                    <a:lnTo>
                      <a:pt x="195" y="263"/>
                    </a:lnTo>
                    <a:lnTo>
                      <a:pt x="281" y="171"/>
                    </a:lnTo>
                    <a:lnTo>
                      <a:pt x="498" y="135"/>
                    </a:lnTo>
                    <a:lnTo>
                      <a:pt x="403" y="69"/>
                    </a:lnTo>
                    <a:lnTo>
                      <a:pt x="274" y="130"/>
                    </a:lnTo>
                    <a:lnTo>
                      <a:pt x="152" y="77"/>
                    </a:lnTo>
                    <a:lnTo>
                      <a:pt x="224" y="12"/>
                    </a:lnTo>
                    <a:lnTo>
                      <a:pt x="161" y="0"/>
                    </a:lnTo>
                    <a:lnTo>
                      <a:pt x="0" y="91"/>
                    </a:lnTo>
                  </a:path>
                </a:pathLst>
              </a:custGeom>
              <a:solidFill>
                <a:srgbClr val="FFFF99"/>
              </a:solidFill>
              <a:ln w="12700" cap="rnd" cmpd="sng">
                <a:solidFill>
                  <a:srgbClr val="000000"/>
                </a:solidFill>
                <a:prstDash val="solid"/>
                <a:round/>
                <a:headEnd type="none" w="med" len="med"/>
                <a:tailEnd type="none" w="med" len="med"/>
              </a:ln>
            </p:spPr>
            <p:txBody>
              <a:bodyPr/>
              <a:lstStyle/>
              <a:p>
                <a:endParaRPr lang="en-US"/>
              </a:p>
            </p:txBody>
          </p:sp>
          <p:sp>
            <p:nvSpPr>
              <p:cNvPr id="11355" name="Freeform 80"/>
              <p:cNvSpPr>
                <a:spLocks/>
              </p:cNvSpPr>
              <p:nvPr/>
            </p:nvSpPr>
            <p:spPr bwMode="auto">
              <a:xfrm>
                <a:off x="2841" y="1972"/>
                <a:ext cx="620" cy="499"/>
              </a:xfrm>
              <a:custGeom>
                <a:avLst/>
                <a:gdLst>
                  <a:gd name="T0" fmla="*/ 0 w 507"/>
                  <a:gd name="T1" fmla="*/ 0 h 474"/>
                  <a:gd name="T2" fmla="*/ 3731 w 507"/>
                  <a:gd name="T3" fmla="*/ 0 h 474"/>
                  <a:gd name="T4" fmla="*/ 3682 w 507"/>
                  <a:gd name="T5" fmla="*/ 115 h 474"/>
                  <a:gd name="T6" fmla="*/ 4371 w 507"/>
                  <a:gd name="T7" fmla="*/ 327 h 474"/>
                  <a:gd name="T8" fmla="*/ 4701 w 507"/>
                  <a:gd name="T9" fmla="*/ 363 h 474"/>
                  <a:gd name="T10" fmla="*/ 4503 w 507"/>
                  <a:gd name="T11" fmla="*/ 425 h 474"/>
                  <a:gd name="T12" fmla="*/ 5291 w 507"/>
                  <a:gd name="T13" fmla="*/ 642 h 474"/>
                  <a:gd name="T14" fmla="*/ 5658 w 507"/>
                  <a:gd name="T15" fmla="*/ 665 h 474"/>
                  <a:gd name="T16" fmla="*/ 5164 w 507"/>
                  <a:gd name="T17" fmla="*/ 878 h 474"/>
                  <a:gd name="T18" fmla="*/ 4671 w 507"/>
                  <a:gd name="T19" fmla="*/ 878 h 474"/>
                  <a:gd name="T20" fmla="*/ 4823 w 507"/>
                  <a:gd name="T21" fmla="*/ 782 h 474"/>
                  <a:gd name="T22" fmla="*/ 1065 w 507"/>
                  <a:gd name="T23" fmla="*/ 782 h 474"/>
                  <a:gd name="T24" fmla="*/ 896 w 507"/>
                  <a:gd name="T25" fmla="*/ 690 h 474"/>
                  <a:gd name="T26" fmla="*/ 896 w 507"/>
                  <a:gd name="T27" fmla="*/ 279 h 474"/>
                  <a:gd name="T28" fmla="*/ 494 w 507"/>
                  <a:gd name="T29" fmla="*/ 213 h 474"/>
                  <a:gd name="T30" fmla="*/ 739 w 507"/>
                  <a:gd name="T31" fmla="*/ 164 h 474"/>
                  <a:gd name="T32" fmla="*/ 0 w 507"/>
                  <a:gd name="T33" fmla="*/ 0 h 47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07"/>
                  <a:gd name="T52" fmla="*/ 0 h 474"/>
                  <a:gd name="T53" fmla="*/ 507 w 507"/>
                  <a:gd name="T54" fmla="*/ 474 h 47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07" h="474">
                    <a:moveTo>
                      <a:pt x="0" y="0"/>
                    </a:moveTo>
                    <a:lnTo>
                      <a:pt x="334" y="0"/>
                    </a:lnTo>
                    <a:lnTo>
                      <a:pt x="329" y="63"/>
                    </a:lnTo>
                    <a:lnTo>
                      <a:pt x="391" y="177"/>
                    </a:lnTo>
                    <a:lnTo>
                      <a:pt x="420" y="197"/>
                    </a:lnTo>
                    <a:lnTo>
                      <a:pt x="402" y="230"/>
                    </a:lnTo>
                    <a:lnTo>
                      <a:pt x="473" y="347"/>
                    </a:lnTo>
                    <a:lnTo>
                      <a:pt x="506" y="359"/>
                    </a:lnTo>
                    <a:lnTo>
                      <a:pt x="462" y="473"/>
                    </a:lnTo>
                    <a:lnTo>
                      <a:pt x="418" y="473"/>
                    </a:lnTo>
                    <a:lnTo>
                      <a:pt x="431" y="423"/>
                    </a:lnTo>
                    <a:lnTo>
                      <a:pt x="95" y="423"/>
                    </a:lnTo>
                    <a:lnTo>
                      <a:pt x="79" y="371"/>
                    </a:lnTo>
                    <a:lnTo>
                      <a:pt x="79" y="151"/>
                    </a:lnTo>
                    <a:lnTo>
                      <a:pt x="44" y="115"/>
                    </a:lnTo>
                    <a:lnTo>
                      <a:pt x="66" y="89"/>
                    </a:lnTo>
                    <a:lnTo>
                      <a:pt x="0" y="0"/>
                    </a:lnTo>
                  </a:path>
                </a:pathLst>
              </a:custGeom>
              <a:solidFill>
                <a:srgbClr val="FFFF99"/>
              </a:solidFill>
              <a:ln w="12700" cap="rnd" cmpd="sng">
                <a:solidFill>
                  <a:srgbClr val="000000"/>
                </a:solidFill>
                <a:prstDash val="solid"/>
                <a:round/>
                <a:headEnd type="none" w="med" len="med"/>
                <a:tailEnd type="none" w="med" len="med"/>
              </a:ln>
            </p:spPr>
            <p:txBody>
              <a:bodyPr/>
              <a:lstStyle/>
              <a:p>
                <a:endParaRPr lang="en-US"/>
              </a:p>
            </p:txBody>
          </p:sp>
          <p:sp>
            <p:nvSpPr>
              <p:cNvPr id="11356" name="Freeform 81"/>
              <p:cNvSpPr>
                <a:spLocks/>
              </p:cNvSpPr>
              <p:nvPr/>
            </p:nvSpPr>
            <p:spPr bwMode="auto">
              <a:xfrm>
                <a:off x="2118" y="1046"/>
                <a:ext cx="671" cy="332"/>
              </a:xfrm>
              <a:custGeom>
                <a:avLst/>
                <a:gdLst>
                  <a:gd name="T0" fmla="*/ 0 w 548"/>
                  <a:gd name="T1" fmla="*/ 0 h 316"/>
                  <a:gd name="T2" fmla="*/ 5577 w 548"/>
                  <a:gd name="T3" fmla="*/ 0 h 316"/>
                  <a:gd name="T4" fmla="*/ 6117 w 548"/>
                  <a:gd name="T5" fmla="*/ 430 h 316"/>
                  <a:gd name="T6" fmla="*/ 6213 w 548"/>
                  <a:gd name="T7" fmla="*/ 570 h 316"/>
                  <a:gd name="T8" fmla="*/ 2 w 548"/>
                  <a:gd name="T9" fmla="*/ 570 h 316"/>
                  <a:gd name="T10" fmla="*/ 0 w 548"/>
                  <a:gd name="T11" fmla="*/ 0 h 316"/>
                  <a:gd name="T12" fmla="*/ 0 60000 65536"/>
                  <a:gd name="T13" fmla="*/ 0 60000 65536"/>
                  <a:gd name="T14" fmla="*/ 0 60000 65536"/>
                  <a:gd name="T15" fmla="*/ 0 60000 65536"/>
                  <a:gd name="T16" fmla="*/ 0 60000 65536"/>
                  <a:gd name="T17" fmla="*/ 0 60000 65536"/>
                  <a:gd name="T18" fmla="*/ 0 w 548"/>
                  <a:gd name="T19" fmla="*/ 0 h 316"/>
                  <a:gd name="T20" fmla="*/ 548 w 548"/>
                  <a:gd name="T21" fmla="*/ 316 h 316"/>
                </a:gdLst>
                <a:ahLst/>
                <a:cxnLst>
                  <a:cxn ang="T12">
                    <a:pos x="T0" y="T1"/>
                  </a:cxn>
                  <a:cxn ang="T13">
                    <a:pos x="T2" y="T3"/>
                  </a:cxn>
                  <a:cxn ang="T14">
                    <a:pos x="T4" y="T5"/>
                  </a:cxn>
                  <a:cxn ang="T15">
                    <a:pos x="T6" y="T7"/>
                  </a:cxn>
                  <a:cxn ang="T16">
                    <a:pos x="T8" y="T9"/>
                  </a:cxn>
                  <a:cxn ang="T17">
                    <a:pos x="T10" y="T11"/>
                  </a:cxn>
                </a:cxnLst>
                <a:rect l="T18" t="T19" r="T20" b="T21"/>
                <a:pathLst>
                  <a:path w="548" h="316">
                    <a:moveTo>
                      <a:pt x="0" y="0"/>
                    </a:moveTo>
                    <a:lnTo>
                      <a:pt x="492" y="0"/>
                    </a:lnTo>
                    <a:lnTo>
                      <a:pt x="538" y="237"/>
                    </a:lnTo>
                    <a:lnTo>
                      <a:pt x="547" y="315"/>
                    </a:lnTo>
                    <a:lnTo>
                      <a:pt x="2" y="315"/>
                    </a:lnTo>
                    <a:lnTo>
                      <a:pt x="0" y="0"/>
                    </a:lnTo>
                  </a:path>
                </a:pathLst>
              </a:custGeom>
              <a:solidFill>
                <a:srgbClr val="FFFF99"/>
              </a:solidFill>
              <a:ln w="12700" cap="rnd" cmpd="sng">
                <a:solidFill>
                  <a:srgbClr val="000000"/>
                </a:solidFill>
                <a:prstDash val="solid"/>
                <a:round/>
                <a:headEnd type="none" w="med" len="med"/>
                <a:tailEnd type="none" w="med" len="med"/>
              </a:ln>
            </p:spPr>
            <p:txBody>
              <a:bodyPr/>
              <a:lstStyle/>
              <a:p>
                <a:endParaRPr lang="en-US"/>
              </a:p>
            </p:txBody>
          </p:sp>
          <p:sp>
            <p:nvSpPr>
              <p:cNvPr id="11357" name="Freeform 82"/>
              <p:cNvSpPr>
                <a:spLocks/>
              </p:cNvSpPr>
              <p:nvPr/>
            </p:nvSpPr>
            <p:spPr bwMode="auto">
              <a:xfrm>
                <a:off x="2118" y="1712"/>
                <a:ext cx="786" cy="332"/>
              </a:xfrm>
              <a:custGeom>
                <a:avLst/>
                <a:gdLst>
                  <a:gd name="T0" fmla="*/ 0 w 642"/>
                  <a:gd name="T1" fmla="*/ 0 h 314"/>
                  <a:gd name="T2" fmla="*/ 4546 w 642"/>
                  <a:gd name="T3" fmla="*/ 0 h 314"/>
                  <a:gd name="T4" fmla="*/ 5012 w 642"/>
                  <a:gd name="T5" fmla="*/ 45 h 314"/>
                  <a:gd name="T6" fmla="*/ 6041 w 642"/>
                  <a:gd name="T7" fmla="*/ 109 h 314"/>
                  <a:gd name="T8" fmla="*/ 6724 w 642"/>
                  <a:gd name="T9" fmla="*/ 488 h 314"/>
                  <a:gd name="T10" fmla="*/ 7272 w 642"/>
                  <a:gd name="T11" fmla="*/ 610 h 314"/>
                  <a:gd name="T12" fmla="*/ 1565 w 642"/>
                  <a:gd name="T13" fmla="*/ 610 h 314"/>
                  <a:gd name="T14" fmla="*/ 1565 w 642"/>
                  <a:gd name="T15" fmla="*/ 399 h 314"/>
                  <a:gd name="T16" fmla="*/ 0 w 642"/>
                  <a:gd name="T17" fmla="*/ 399 h 314"/>
                  <a:gd name="T18" fmla="*/ 0 w 642"/>
                  <a:gd name="T19" fmla="*/ 0 h 3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42"/>
                  <a:gd name="T31" fmla="*/ 0 h 314"/>
                  <a:gd name="T32" fmla="*/ 642 w 642"/>
                  <a:gd name="T33" fmla="*/ 314 h 3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42" h="314">
                    <a:moveTo>
                      <a:pt x="0" y="0"/>
                    </a:moveTo>
                    <a:lnTo>
                      <a:pt x="400" y="0"/>
                    </a:lnTo>
                    <a:lnTo>
                      <a:pt x="442" y="24"/>
                    </a:lnTo>
                    <a:lnTo>
                      <a:pt x="533" y="56"/>
                    </a:lnTo>
                    <a:lnTo>
                      <a:pt x="593" y="251"/>
                    </a:lnTo>
                    <a:lnTo>
                      <a:pt x="641" y="313"/>
                    </a:lnTo>
                    <a:lnTo>
                      <a:pt x="138" y="313"/>
                    </a:lnTo>
                    <a:lnTo>
                      <a:pt x="138" y="205"/>
                    </a:lnTo>
                    <a:lnTo>
                      <a:pt x="0" y="205"/>
                    </a:lnTo>
                    <a:lnTo>
                      <a:pt x="0" y="0"/>
                    </a:lnTo>
                  </a:path>
                </a:pathLst>
              </a:custGeom>
              <a:solidFill>
                <a:srgbClr val="FFFF99"/>
              </a:solidFill>
              <a:ln w="12700" cap="rnd" cmpd="sng">
                <a:solidFill>
                  <a:srgbClr val="000000"/>
                </a:solidFill>
                <a:prstDash val="solid"/>
                <a:round/>
                <a:headEnd type="none" w="med" len="med"/>
                <a:tailEnd type="none" w="med" len="med"/>
              </a:ln>
            </p:spPr>
            <p:txBody>
              <a:bodyPr/>
              <a:lstStyle/>
              <a:p>
                <a:endParaRPr lang="en-US"/>
              </a:p>
            </p:txBody>
          </p:sp>
          <p:sp>
            <p:nvSpPr>
              <p:cNvPr id="11358" name="Freeform 83"/>
              <p:cNvSpPr>
                <a:spLocks/>
              </p:cNvSpPr>
              <p:nvPr/>
            </p:nvSpPr>
            <p:spPr bwMode="auto">
              <a:xfrm>
                <a:off x="1486" y="1487"/>
                <a:ext cx="632" cy="447"/>
              </a:xfrm>
              <a:custGeom>
                <a:avLst/>
                <a:gdLst>
                  <a:gd name="T0" fmla="*/ 0 w 517"/>
                  <a:gd name="T1" fmla="*/ 0 h 425"/>
                  <a:gd name="T2" fmla="*/ 5743 w 517"/>
                  <a:gd name="T3" fmla="*/ 0 h 425"/>
                  <a:gd name="T4" fmla="*/ 5743 w 517"/>
                  <a:gd name="T5" fmla="*/ 777 h 425"/>
                  <a:gd name="T6" fmla="*/ 0 w 517"/>
                  <a:gd name="T7" fmla="*/ 777 h 425"/>
                  <a:gd name="T8" fmla="*/ 0 w 517"/>
                  <a:gd name="T9" fmla="*/ 0 h 425"/>
                  <a:gd name="T10" fmla="*/ 0 60000 65536"/>
                  <a:gd name="T11" fmla="*/ 0 60000 65536"/>
                  <a:gd name="T12" fmla="*/ 0 60000 65536"/>
                  <a:gd name="T13" fmla="*/ 0 60000 65536"/>
                  <a:gd name="T14" fmla="*/ 0 60000 65536"/>
                  <a:gd name="T15" fmla="*/ 0 w 517"/>
                  <a:gd name="T16" fmla="*/ 0 h 425"/>
                  <a:gd name="T17" fmla="*/ 517 w 517"/>
                  <a:gd name="T18" fmla="*/ 425 h 425"/>
                </a:gdLst>
                <a:ahLst/>
                <a:cxnLst>
                  <a:cxn ang="T10">
                    <a:pos x="T0" y="T1"/>
                  </a:cxn>
                  <a:cxn ang="T11">
                    <a:pos x="T2" y="T3"/>
                  </a:cxn>
                  <a:cxn ang="T12">
                    <a:pos x="T4" y="T5"/>
                  </a:cxn>
                  <a:cxn ang="T13">
                    <a:pos x="T6" y="T7"/>
                  </a:cxn>
                  <a:cxn ang="T14">
                    <a:pos x="T8" y="T9"/>
                  </a:cxn>
                </a:cxnLst>
                <a:rect l="T15" t="T16" r="T17" b="T18"/>
                <a:pathLst>
                  <a:path w="517" h="425">
                    <a:moveTo>
                      <a:pt x="0" y="0"/>
                    </a:moveTo>
                    <a:lnTo>
                      <a:pt x="516" y="0"/>
                    </a:lnTo>
                    <a:lnTo>
                      <a:pt x="516" y="424"/>
                    </a:lnTo>
                    <a:lnTo>
                      <a:pt x="0" y="424"/>
                    </a:lnTo>
                    <a:lnTo>
                      <a:pt x="0" y="0"/>
                    </a:lnTo>
                  </a:path>
                </a:pathLst>
              </a:custGeom>
              <a:solidFill>
                <a:srgbClr val="FFFF99"/>
              </a:solidFill>
              <a:ln w="12700" cap="rnd" cmpd="sng">
                <a:solidFill>
                  <a:srgbClr val="000000"/>
                </a:solidFill>
                <a:prstDash val="solid"/>
                <a:round/>
                <a:headEnd type="none" w="med" len="med"/>
                <a:tailEnd type="none" w="med" len="med"/>
              </a:ln>
            </p:spPr>
            <p:txBody>
              <a:bodyPr/>
              <a:lstStyle/>
              <a:p>
                <a:endParaRPr lang="en-US"/>
              </a:p>
            </p:txBody>
          </p:sp>
          <p:sp>
            <p:nvSpPr>
              <p:cNvPr id="11359" name="Freeform 84"/>
              <p:cNvSpPr>
                <a:spLocks/>
              </p:cNvSpPr>
              <p:nvPr/>
            </p:nvSpPr>
            <p:spPr bwMode="auto">
              <a:xfrm>
                <a:off x="3667" y="1429"/>
                <a:ext cx="398" cy="429"/>
              </a:xfrm>
              <a:custGeom>
                <a:avLst/>
                <a:gdLst>
                  <a:gd name="T0" fmla="*/ 1816 w 324"/>
                  <a:gd name="T1" fmla="*/ 0 h 407"/>
                  <a:gd name="T2" fmla="*/ 3038 w 324"/>
                  <a:gd name="T3" fmla="*/ 62 h 407"/>
                  <a:gd name="T4" fmla="*/ 3292 w 324"/>
                  <a:gd name="T5" fmla="*/ 212 h 407"/>
                  <a:gd name="T6" fmla="*/ 2582 w 324"/>
                  <a:gd name="T7" fmla="*/ 337 h 407"/>
                  <a:gd name="T8" fmla="*/ 2768 w 324"/>
                  <a:gd name="T9" fmla="*/ 394 h 407"/>
                  <a:gd name="T10" fmla="*/ 3453 w 324"/>
                  <a:gd name="T11" fmla="*/ 328 h 407"/>
                  <a:gd name="T12" fmla="*/ 3732 w 324"/>
                  <a:gd name="T13" fmla="*/ 344 h 407"/>
                  <a:gd name="T14" fmla="*/ 3817 w 324"/>
                  <a:gd name="T15" fmla="*/ 553 h 407"/>
                  <a:gd name="T16" fmla="*/ 3060 w 324"/>
                  <a:gd name="T17" fmla="*/ 721 h 407"/>
                  <a:gd name="T18" fmla="*/ 3060 w 324"/>
                  <a:gd name="T19" fmla="*/ 763 h 407"/>
                  <a:gd name="T20" fmla="*/ 0 w 324"/>
                  <a:gd name="T21" fmla="*/ 763 h 407"/>
                  <a:gd name="T22" fmla="*/ 437 w 324"/>
                  <a:gd name="T23" fmla="*/ 553 h 407"/>
                  <a:gd name="T24" fmla="*/ 210 w 324"/>
                  <a:gd name="T25" fmla="*/ 384 h 407"/>
                  <a:gd name="T26" fmla="*/ 608 w 324"/>
                  <a:gd name="T27" fmla="*/ 202 h 407"/>
                  <a:gd name="T28" fmla="*/ 1816 w 324"/>
                  <a:gd name="T29" fmla="*/ 0 h 40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24"/>
                  <a:gd name="T46" fmla="*/ 0 h 407"/>
                  <a:gd name="T47" fmla="*/ 324 w 324"/>
                  <a:gd name="T48" fmla="*/ 407 h 40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24" h="407">
                    <a:moveTo>
                      <a:pt x="154" y="0"/>
                    </a:moveTo>
                    <a:lnTo>
                      <a:pt x="257" y="33"/>
                    </a:lnTo>
                    <a:lnTo>
                      <a:pt x="279" y="113"/>
                    </a:lnTo>
                    <a:lnTo>
                      <a:pt x="219" y="179"/>
                    </a:lnTo>
                    <a:lnTo>
                      <a:pt x="234" y="210"/>
                    </a:lnTo>
                    <a:lnTo>
                      <a:pt x="292" y="175"/>
                    </a:lnTo>
                    <a:lnTo>
                      <a:pt x="316" y="182"/>
                    </a:lnTo>
                    <a:lnTo>
                      <a:pt x="323" y="292"/>
                    </a:lnTo>
                    <a:lnTo>
                      <a:pt x="259" y="383"/>
                    </a:lnTo>
                    <a:lnTo>
                      <a:pt x="259" y="406"/>
                    </a:lnTo>
                    <a:lnTo>
                      <a:pt x="0" y="406"/>
                    </a:lnTo>
                    <a:lnTo>
                      <a:pt x="37" y="292"/>
                    </a:lnTo>
                    <a:lnTo>
                      <a:pt x="18" y="203"/>
                    </a:lnTo>
                    <a:lnTo>
                      <a:pt x="51" y="108"/>
                    </a:lnTo>
                    <a:lnTo>
                      <a:pt x="154" y="0"/>
                    </a:lnTo>
                  </a:path>
                </a:pathLst>
              </a:custGeom>
              <a:solidFill>
                <a:srgbClr val="FFFF99"/>
              </a:solidFill>
              <a:ln w="12700" cap="rnd" cmpd="sng">
                <a:solidFill>
                  <a:srgbClr val="000000"/>
                </a:solidFill>
                <a:prstDash val="solid"/>
                <a:round/>
                <a:headEnd type="none" w="med" len="med"/>
                <a:tailEnd type="none" w="med" len="med"/>
              </a:ln>
            </p:spPr>
            <p:txBody>
              <a:bodyPr/>
              <a:lstStyle/>
              <a:p>
                <a:endParaRPr lang="en-US"/>
              </a:p>
            </p:txBody>
          </p:sp>
          <p:sp>
            <p:nvSpPr>
              <p:cNvPr id="11360" name="Freeform 85"/>
              <p:cNvSpPr>
                <a:spLocks/>
              </p:cNvSpPr>
              <p:nvPr/>
            </p:nvSpPr>
            <p:spPr bwMode="auto">
              <a:xfrm>
                <a:off x="3247" y="1780"/>
                <a:ext cx="358" cy="570"/>
              </a:xfrm>
              <a:custGeom>
                <a:avLst/>
                <a:gdLst>
                  <a:gd name="T0" fmla="*/ 785 w 294"/>
                  <a:gd name="T1" fmla="*/ 0 h 541"/>
                  <a:gd name="T2" fmla="*/ 2840 w 294"/>
                  <a:gd name="T3" fmla="*/ 0 h 541"/>
                  <a:gd name="T4" fmla="*/ 3087 w 294"/>
                  <a:gd name="T5" fmla="*/ 151 h 541"/>
                  <a:gd name="T6" fmla="*/ 3087 w 294"/>
                  <a:gd name="T7" fmla="*/ 669 h 541"/>
                  <a:gd name="T8" fmla="*/ 3115 w 294"/>
                  <a:gd name="T9" fmla="*/ 719 h 541"/>
                  <a:gd name="T10" fmla="*/ 2729 w 294"/>
                  <a:gd name="T11" fmla="*/ 805 h 541"/>
                  <a:gd name="T12" fmla="*/ 2628 w 294"/>
                  <a:gd name="T13" fmla="*/ 912 h 541"/>
                  <a:gd name="T14" fmla="*/ 1872 w 294"/>
                  <a:gd name="T15" fmla="*/ 1013 h 541"/>
                  <a:gd name="T16" fmla="*/ 1515 w 294"/>
                  <a:gd name="T17" fmla="*/ 988 h 541"/>
                  <a:gd name="T18" fmla="*/ 749 w 294"/>
                  <a:gd name="T19" fmla="*/ 773 h 541"/>
                  <a:gd name="T20" fmla="*/ 969 w 294"/>
                  <a:gd name="T21" fmla="*/ 706 h 541"/>
                  <a:gd name="T22" fmla="*/ 645 w 294"/>
                  <a:gd name="T23" fmla="*/ 664 h 541"/>
                  <a:gd name="T24" fmla="*/ 0 w 294"/>
                  <a:gd name="T25" fmla="*/ 460 h 541"/>
                  <a:gd name="T26" fmla="*/ 41 w 294"/>
                  <a:gd name="T27" fmla="*/ 337 h 541"/>
                  <a:gd name="T28" fmla="*/ 507 w 294"/>
                  <a:gd name="T29" fmla="*/ 234 h 541"/>
                  <a:gd name="T30" fmla="*/ 397 w 294"/>
                  <a:gd name="T31" fmla="*/ 178 h 541"/>
                  <a:gd name="T32" fmla="*/ 992 w 294"/>
                  <a:gd name="T33" fmla="*/ 96 h 541"/>
                  <a:gd name="T34" fmla="*/ 785 w 294"/>
                  <a:gd name="T35" fmla="*/ 0 h 54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94"/>
                  <a:gd name="T55" fmla="*/ 0 h 541"/>
                  <a:gd name="T56" fmla="*/ 294 w 294"/>
                  <a:gd name="T57" fmla="*/ 541 h 54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94" h="541">
                    <a:moveTo>
                      <a:pt x="74" y="0"/>
                    </a:moveTo>
                    <a:lnTo>
                      <a:pt x="267" y="0"/>
                    </a:lnTo>
                    <a:lnTo>
                      <a:pt x="291" y="80"/>
                    </a:lnTo>
                    <a:lnTo>
                      <a:pt x="291" y="358"/>
                    </a:lnTo>
                    <a:lnTo>
                      <a:pt x="293" y="383"/>
                    </a:lnTo>
                    <a:lnTo>
                      <a:pt x="256" y="430"/>
                    </a:lnTo>
                    <a:lnTo>
                      <a:pt x="247" y="487"/>
                    </a:lnTo>
                    <a:lnTo>
                      <a:pt x="176" y="540"/>
                    </a:lnTo>
                    <a:lnTo>
                      <a:pt x="143" y="528"/>
                    </a:lnTo>
                    <a:lnTo>
                      <a:pt x="70" y="414"/>
                    </a:lnTo>
                    <a:lnTo>
                      <a:pt x="91" y="378"/>
                    </a:lnTo>
                    <a:lnTo>
                      <a:pt x="61" y="356"/>
                    </a:lnTo>
                    <a:lnTo>
                      <a:pt x="0" y="247"/>
                    </a:lnTo>
                    <a:lnTo>
                      <a:pt x="4" y="180"/>
                    </a:lnTo>
                    <a:lnTo>
                      <a:pt x="48" y="125"/>
                    </a:lnTo>
                    <a:lnTo>
                      <a:pt x="37" y="95"/>
                    </a:lnTo>
                    <a:lnTo>
                      <a:pt x="93" y="51"/>
                    </a:lnTo>
                    <a:lnTo>
                      <a:pt x="74" y="0"/>
                    </a:lnTo>
                  </a:path>
                </a:pathLst>
              </a:custGeom>
              <a:solidFill>
                <a:srgbClr val="FFFF99"/>
              </a:solidFill>
              <a:ln w="12700" cap="rnd" cmpd="sng">
                <a:solidFill>
                  <a:srgbClr val="000000"/>
                </a:solidFill>
                <a:prstDash val="solid"/>
                <a:round/>
                <a:headEnd type="none" w="med" len="med"/>
                <a:tailEnd type="none" w="med" len="med"/>
              </a:ln>
            </p:spPr>
            <p:txBody>
              <a:bodyPr/>
              <a:lstStyle/>
              <a:p>
                <a:endParaRPr lang="en-US"/>
              </a:p>
            </p:txBody>
          </p:sp>
          <p:sp>
            <p:nvSpPr>
              <p:cNvPr id="11361" name="Freeform 86"/>
              <p:cNvSpPr>
                <a:spLocks/>
              </p:cNvSpPr>
              <p:nvPr/>
            </p:nvSpPr>
            <p:spPr bwMode="auto">
              <a:xfrm>
                <a:off x="3547" y="1857"/>
                <a:ext cx="292" cy="443"/>
              </a:xfrm>
              <a:custGeom>
                <a:avLst/>
                <a:gdLst>
                  <a:gd name="T0" fmla="*/ 492 w 239"/>
                  <a:gd name="T1" fmla="*/ 0 h 419"/>
                  <a:gd name="T2" fmla="*/ 701 w 239"/>
                  <a:gd name="T3" fmla="*/ 26 h 419"/>
                  <a:gd name="T4" fmla="*/ 1076 w 239"/>
                  <a:gd name="T5" fmla="*/ 2 h 419"/>
                  <a:gd name="T6" fmla="*/ 2639 w 239"/>
                  <a:gd name="T7" fmla="*/ 2 h 419"/>
                  <a:gd name="T8" fmla="*/ 2639 w 239"/>
                  <a:gd name="T9" fmla="*/ 490 h 419"/>
                  <a:gd name="T10" fmla="*/ 1662 w 239"/>
                  <a:gd name="T11" fmla="*/ 741 h 419"/>
                  <a:gd name="T12" fmla="*/ 0 w 239"/>
                  <a:gd name="T13" fmla="*/ 814 h 419"/>
                  <a:gd name="T14" fmla="*/ 119 w 239"/>
                  <a:gd name="T15" fmla="*/ 698 h 419"/>
                  <a:gd name="T16" fmla="*/ 492 w 239"/>
                  <a:gd name="T17" fmla="*/ 608 h 419"/>
                  <a:gd name="T18" fmla="*/ 492 w 239"/>
                  <a:gd name="T19" fmla="*/ 0 h 41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39"/>
                  <a:gd name="T31" fmla="*/ 0 h 419"/>
                  <a:gd name="T32" fmla="*/ 239 w 239"/>
                  <a:gd name="T33" fmla="*/ 419 h 41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39" h="419">
                    <a:moveTo>
                      <a:pt x="44" y="0"/>
                    </a:moveTo>
                    <a:lnTo>
                      <a:pt x="64" y="14"/>
                    </a:lnTo>
                    <a:lnTo>
                      <a:pt x="97" y="2"/>
                    </a:lnTo>
                    <a:lnTo>
                      <a:pt x="238" y="2"/>
                    </a:lnTo>
                    <a:lnTo>
                      <a:pt x="238" y="252"/>
                    </a:lnTo>
                    <a:lnTo>
                      <a:pt x="150" y="380"/>
                    </a:lnTo>
                    <a:lnTo>
                      <a:pt x="0" y="418"/>
                    </a:lnTo>
                    <a:lnTo>
                      <a:pt x="11" y="357"/>
                    </a:lnTo>
                    <a:lnTo>
                      <a:pt x="44" y="312"/>
                    </a:lnTo>
                    <a:lnTo>
                      <a:pt x="44" y="0"/>
                    </a:lnTo>
                  </a:path>
                </a:pathLst>
              </a:custGeom>
              <a:solidFill>
                <a:srgbClr val="FFFF99"/>
              </a:solidFill>
              <a:ln w="12700" cap="rnd" cmpd="sng">
                <a:solidFill>
                  <a:srgbClr val="000000"/>
                </a:solidFill>
                <a:prstDash val="solid"/>
                <a:round/>
                <a:headEnd type="none" w="med" len="med"/>
                <a:tailEnd type="none" w="med" len="med"/>
              </a:ln>
            </p:spPr>
            <p:txBody>
              <a:bodyPr/>
              <a:lstStyle/>
              <a:p>
                <a:endParaRPr lang="en-US"/>
              </a:p>
            </p:txBody>
          </p:sp>
          <p:sp>
            <p:nvSpPr>
              <p:cNvPr id="11362" name="Freeform 87"/>
              <p:cNvSpPr>
                <a:spLocks/>
              </p:cNvSpPr>
              <p:nvPr/>
            </p:nvSpPr>
            <p:spPr bwMode="auto">
              <a:xfrm>
                <a:off x="3838" y="1831"/>
                <a:ext cx="405" cy="381"/>
              </a:xfrm>
              <a:custGeom>
                <a:avLst/>
                <a:gdLst>
                  <a:gd name="T0" fmla="*/ 0 w 331"/>
                  <a:gd name="T1" fmla="*/ 50 h 360"/>
                  <a:gd name="T2" fmla="*/ 1400 w 331"/>
                  <a:gd name="T3" fmla="*/ 50 h 360"/>
                  <a:gd name="T4" fmla="*/ 1916 w 331"/>
                  <a:gd name="T5" fmla="*/ 96 h 360"/>
                  <a:gd name="T6" fmla="*/ 2687 w 331"/>
                  <a:gd name="T7" fmla="*/ 96 h 360"/>
                  <a:gd name="T8" fmla="*/ 3710 w 331"/>
                  <a:gd name="T9" fmla="*/ 0 h 360"/>
                  <a:gd name="T10" fmla="*/ 3710 w 331"/>
                  <a:gd name="T11" fmla="*/ 308 h 360"/>
                  <a:gd name="T12" fmla="*/ 3572 w 331"/>
                  <a:gd name="T13" fmla="*/ 324 h 360"/>
                  <a:gd name="T14" fmla="*/ 3075 w 331"/>
                  <a:gd name="T15" fmla="*/ 510 h 360"/>
                  <a:gd name="T16" fmla="*/ 2787 w 331"/>
                  <a:gd name="T17" fmla="*/ 510 h 360"/>
                  <a:gd name="T18" fmla="*/ 1893 w 331"/>
                  <a:gd name="T19" fmla="*/ 708 h 360"/>
                  <a:gd name="T20" fmla="*/ 1594 w 331"/>
                  <a:gd name="T21" fmla="*/ 657 h 360"/>
                  <a:gd name="T22" fmla="*/ 1121 w 331"/>
                  <a:gd name="T23" fmla="*/ 683 h 360"/>
                  <a:gd name="T24" fmla="*/ 0 w 331"/>
                  <a:gd name="T25" fmla="*/ 507 h 360"/>
                  <a:gd name="T26" fmla="*/ 0 w 331"/>
                  <a:gd name="T27" fmla="*/ 50 h 36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31"/>
                  <a:gd name="T43" fmla="*/ 0 h 360"/>
                  <a:gd name="T44" fmla="*/ 331 w 331"/>
                  <a:gd name="T45" fmla="*/ 360 h 36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31" h="360">
                    <a:moveTo>
                      <a:pt x="0" y="25"/>
                    </a:moveTo>
                    <a:lnTo>
                      <a:pt x="124" y="25"/>
                    </a:lnTo>
                    <a:lnTo>
                      <a:pt x="170" y="49"/>
                    </a:lnTo>
                    <a:lnTo>
                      <a:pt x="239" y="49"/>
                    </a:lnTo>
                    <a:lnTo>
                      <a:pt x="330" y="0"/>
                    </a:lnTo>
                    <a:lnTo>
                      <a:pt x="330" y="156"/>
                    </a:lnTo>
                    <a:lnTo>
                      <a:pt x="317" y="164"/>
                    </a:lnTo>
                    <a:lnTo>
                      <a:pt x="273" y="258"/>
                    </a:lnTo>
                    <a:lnTo>
                      <a:pt x="248" y="258"/>
                    </a:lnTo>
                    <a:lnTo>
                      <a:pt x="168" y="359"/>
                    </a:lnTo>
                    <a:lnTo>
                      <a:pt x="141" y="333"/>
                    </a:lnTo>
                    <a:lnTo>
                      <a:pt x="100" y="345"/>
                    </a:lnTo>
                    <a:lnTo>
                      <a:pt x="0" y="256"/>
                    </a:lnTo>
                    <a:lnTo>
                      <a:pt x="0" y="25"/>
                    </a:lnTo>
                  </a:path>
                </a:pathLst>
              </a:custGeom>
              <a:solidFill>
                <a:srgbClr val="FFFF99"/>
              </a:solidFill>
              <a:ln w="12700" cap="rnd" cmpd="sng">
                <a:solidFill>
                  <a:srgbClr val="000000"/>
                </a:solidFill>
                <a:prstDash val="solid"/>
                <a:round/>
                <a:headEnd type="none" w="med" len="med"/>
                <a:tailEnd type="none" w="med" len="med"/>
              </a:ln>
            </p:spPr>
            <p:txBody>
              <a:bodyPr/>
              <a:lstStyle/>
              <a:p>
                <a:endParaRPr lang="en-US"/>
              </a:p>
            </p:txBody>
          </p:sp>
          <p:sp>
            <p:nvSpPr>
              <p:cNvPr id="11363" name="Freeform 88"/>
              <p:cNvSpPr>
                <a:spLocks/>
              </p:cNvSpPr>
              <p:nvPr/>
            </p:nvSpPr>
            <p:spPr bwMode="auto">
              <a:xfrm>
                <a:off x="4025" y="1993"/>
                <a:ext cx="499" cy="339"/>
              </a:xfrm>
              <a:custGeom>
                <a:avLst/>
                <a:gdLst>
                  <a:gd name="T0" fmla="*/ 1877 w 408"/>
                  <a:gd name="T1" fmla="*/ 0 h 320"/>
                  <a:gd name="T2" fmla="*/ 1753 w 408"/>
                  <a:gd name="T3" fmla="*/ 0 h 320"/>
                  <a:gd name="T4" fmla="*/ 1212 w 408"/>
                  <a:gd name="T5" fmla="*/ 194 h 320"/>
                  <a:gd name="T6" fmla="*/ 904 w 408"/>
                  <a:gd name="T7" fmla="*/ 194 h 320"/>
                  <a:gd name="T8" fmla="*/ 0 w 408"/>
                  <a:gd name="T9" fmla="*/ 389 h 320"/>
                  <a:gd name="T10" fmla="*/ 401 w 408"/>
                  <a:gd name="T11" fmla="*/ 597 h 320"/>
                  <a:gd name="T12" fmla="*/ 1803 w 408"/>
                  <a:gd name="T13" fmla="*/ 638 h 320"/>
                  <a:gd name="T14" fmla="*/ 2173 w 408"/>
                  <a:gd name="T15" fmla="*/ 585 h 320"/>
                  <a:gd name="T16" fmla="*/ 2579 w 408"/>
                  <a:gd name="T17" fmla="*/ 436 h 320"/>
                  <a:gd name="T18" fmla="*/ 2675 w 408"/>
                  <a:gd name="T19" fmla="*/ 424 h 320"/>
                  <a:gd name="T20" fmla="*/ 4561 w 408"/>
                  <a:gd name="T21" fmla="*/ 300 h 320"/>
                  <a:gd name="T22" fmla="*/ 4427 w 408"/>
                  <a:gd name="T23" fmla="*/ 245 h 320"/>
                  <a:gd name="T24" fmla="*/ 3702 w 408"/>
                  <a:gd name="T25" fmla="*/ 199 h 320"/>
                  <a:gd name="T26" fmla="*/ 2658 w 408"/>
                  <a:gd name="T27" fmla="*/ 300 h 320"/>
                  <a:gd name="T28" fmla="*/ 2658 w 408"/>
                  <a:gd name="T29" fmla="*/ 125 h 320"/>
                  <a:gd name="T30" fmla="*/ 1877 w 408"/>
                  <a:gd name="T31" fmla="*/ 125 h 320"/>
                  <a:gd name="T32" fmla="*/ 1877 w 408"/>
                  <a:gd name="T33" fmla="*/ 0 h 32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08"/>
                  <a:gd name="T52" fmla="*/ 0 h 320"/>
                  <a:gd name="T53" fmla="*/ 408 w 408"/>
                  <a:gd name="T54" fmla="*/ 320 h 32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08" h="320">
                    <a:moveTo>
                      <a:pt x="168" y="0"/>
                    </a:moveTo>
                    <a:lnTo>
                      <a:pt x="156" y="0"/>
                    </a:lnTo>
                    <a:lnTo>
                      <a:pt x="108" y="97"/>
                    </a:lnTo>
                    <a:lnTo>
                      <a:pt x="81" y="97"/>
                    </a:lnTo>
                    <a:lnTo>
                      <a:pt x="0" y="195"/>
                    </a:lnTo>
                    <a:lnTo>
                      <a:pt x="35" y="298"/>
                    </a:lnTo>
                    <a:lnTo>
                      <a:pt x="160" y="319"/>
                    </a:lnTo>
                    <a:lnTo>
                      <a:pt x="194" y="293"/>
                    </a:lnTo>
                    <a:lnTo>
                      <a:pt x="230" y="219"/>
                    </a:lnTo>
                    <a:lnTo>
                      <a:pt x="239" y="212"/>
                    </a:lnTo>
                    <a:lnTo>
                      <a:pt x="407" y="150"/>
                    </a:lnTo>
                    <a:lnTo>
                      <a:pt x="396" y="122"/>
                    </a:lnTo>
                    <a:lnTo>
                      <a:pt x="330" y="100"/>
                    </a:lnTo>
                    <a:lnTo>
                      <a:pt x="237" y="150"/>
                    </a:lnTo>
                    <a:lnTo>
                      <a:pt x="237" y="62"/>
                    </a:lnTo>
                    <a:lnTo>
                      <a:pt x="168" y="62"/>
                    </a:lnTo>
                    <a:lnTo>
                      <a:pt x="168" y="0"/>
                    </a:lnTo>
                  </a:path>
                </a:pathLst>
              </a:custGeom>
              <a:solidFill>
                <a:srgbClr val="FFFF99"/>
              </a:solidFill>
              <a:ln w="12700" cap="rnd" cmpd="sng">
                <a:solidFill>
                  <a:srgbClr val="000000"/>
                </a:solidFill>
                <a:prstDash val="solid"/>
                <a:round/>
                <a:headEnd type="none" w="med" len="med"/>
                <a:tailEnd type="none" w="med" len="med"/>
              </a:ln>
            </p:spPr>
            <p:txBody>
              <a:bodyPr/>
              <a:lstStyle/>
              <a:p>
                <a:endParaRPr lang="en-US"/>
              </a:p>
            </p:txBody>
          </p:sp>
          <p:sp>
            <p:nvSpPr>
              <p:cNvPr id="11364" name="Freeform 89"/>
              <p:cNvSpPr>
                <a:spLocks/>
              </p:cNvSpPr>
              <p:nvPr/>
            </p:nvSpPr>
            <p:spPr bwMode="auto">
              <a:xfrm>
                <a:off x="3420" y="2105"/>
                <a:ext cx="664" cy="335"/>
              </a:xfrm>
              <a:custGeom>
                <a:avLst/>
                <a:gdLst>
                  <a:gd name="T0" fmla="*/ 0 w 543"/>
                  <a:gd name="T1" fmla="*/ 593 h 318"/>
                  <a:gd name="T2" fmla="*/ 340 w 543"/>
                  <a:gd name="T3" fmla="*/ 437 h 318"/>
                  <a:gd name="T4" fmla="*/ 1142 w 543"/>
                  <a:gd name="T5" fmla="*/ 340 h 318"/>
                  <a:gd name="T6" fmla="*/ 2806 w 543"/>
                  <a:gd name="T7" fmla="*/ 277 h 318"/>
                  <a:gd name="T8" fmla="*/ 3816 w 543"/>
                  <a:gd name="T9" fmla="*/ 37 h 318"/>
                  <a:gd name="T10" fmla="*/ 3816 w 543"/>
                  <a:gd name="T11" fmla="*/ 0 h 318"/>
                  <a:gd name="T12" fmla="*/ 4934 w 543"/>
                  <a:gd name="T13" fmla="*/ 162 h 318"/>
                  <a:gd name="T14" fmla="*/ 5407 w 543"/>
                  <a:gd name="T15" fmla="*/ 137 h 318"/>
                  <a:gd name="T16" fmla="*/ 5670 w 543"/>
                  <a:gd name="T17" fmla="*/ 186 h 318"/>
                  <a:gd name="T18" fmla="*/ 6062 w 543"/>
                  <a:gd name="T19" fmla="*/ 376 h 318"/>
                  <a:gd name="T20" fmla="*/ 4505 w 543"/>
                  <a:gd name="T21" fmla="*/ 508 h 318"/>
                  <a:gd name="T22" fmla="*/ 4276 w 543"/>
                  <a:gd name="T23" fmla="*/ 556 h 318"/>
                  <a:gd name="T24" fmla="*/ 1263 w 543"/>
                  <a:gd name="T25" fmla="*/ 556 h 318"/>
                  <a:gd name="T26" fmla="*/ 1263 w 543"/>
                  <a:gd name="T27" fmla="*/ 593 h 318"/>
                  <a:gd name="T28" fmla="*/ 0 w 543"/>
                  <a:gd name="T29" fmla="*/ 593 h 31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43"/>
                  <a:gd name="T46" fmla="*/ 0 h 318"/>
                  <a:gd name="T47" fmla="*/ 543 w 543"/>
                  <a:gd name="T48" fmla="*/ 318 h 31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43" h="318">
                    <a:moveTo>
                      <a:pt x="0" y="317"/>
                    </a:moveTo>
                    <a:lnTo>
                      <a:pt x="31" y="234"/>
                    </a:lnTo>
                    <a:lnTo>
                      <a:pt x="102" y="182"/>
                    </a:lnTo>
                    <a:lnTo>
                      <a:pt x="251" y="149"/>
                    </a:lnTo>
                    <a:lnTo>
                      <a:pt x="342" y="21"/>
                    </a:lnTo>
                    <a:lnTo>
                      <a:pt x="342" y="0"/>
                    </a:lnTo>
                    <a:lnTo>
                      <a:pt x="442" y="87"/>
                    </a:lnTo>
                    <a:lnTo>
                      <a:pt x="483" y="73"/>
                    </a:lnTo>
                    <a:lnTo>
                      <a:pt x="507" y="99"/>
                    </a:lnTo>
                    <a:lnTo>
                      <a:pt x="542" y="201"/>
                    </a:lnTo>
                    <a:lnTo>
                      <a:pt x="403" y="272"/>
                    </a:lnTo>
                    <a:lnTo>
                      <a:pt x="383" y="296"/>
                    </a:lnTo>
                    <a:lnTo>
                      <a:pt x="113" y="296"/>
                    </a:lnTo>
                    <a:lnTo>
                      <a:pt x="113" y="317"/>
                    </a:lnTo>
                    <a:lnTo>
                      <a:pt x="0" y="317"/>
                    </a:lnTo>
                  </a:path>
                </a:pathLst>
              </a:custGeom>
              <a:solidFill>
                <a:srgbClr val="FFFF99"/>
              </a:solidFill>
              <a:ln w="12700" cap="rnd" cmpd="sng">
                <a:solidFill>
                  <a:srgbClr val="000000"/>
                </a:solidFill>
                <a:prstDash val="solid"/>
                <a:round/>
                <a:headEnd type="none" w="med" len="med"/>
                <a:tailEnd type="none" w="med" len="med"/>
              </a:ln>
            </p:spPr>
            <p:txBody>
              <a:bodyPr/>
              <a:lstStyle/>
              <a:p>
                <a:endParaRPr lang="en-US"/>
              </a:p>
            </p:txBody>
          </p:sp>
          <p:sp>
            <p:nvSpPr>
              <p:cNvPr id="11365" name="Freeform 90"/>
              <p:cNvSpPr>
                <a:spLocks/>
              </p:cNvSpPr>
              <p:nvPr/>
            </p:nvSpPr>
            <p:spPr bwMode="auto">
              <a:xfrm>
                <a:off x="2956" y="2419"/>
                <a:ext cx="458" cy="383"/>
              </a:xfrm>
              <a:custGeom>
                <a:avLst/>
                <a:gdLst>
                  <a:gd name="T0" fmla="*/ 0 w 374"/>
                  <a:gd name="T1" fmla="*/ 0 h 362"/>
                  <a:gd name="T2" fmla="*/ 3838 w 374"/>
                  <a:gd name="T3" fmla="*/ 0 h 362"/>
                  <a:gd name="T4" fmla="*/ 3677 w 374"/>
                  <a:gd name="T5" fmla="*/ 94 h 362"/>
                  <a:gd name="T6" fmla="*/ 4251 w 374"/>
                  <a:gd name="T7" fmla="*/ 98 h 362"/>
                  <a:gd name="T8" fmla="*/ 3713 w 374"/>
                  <a:gd name="T9" fmla="*/ 344 h 362"/>
                  <a:gd name="T10" fmla="*/ 3147 w 374"/>
                  <a:gd name="T11" fmla="*/ 478 h 362"/>
                  <a:gd name="T12" fmla="*/ 2775 w 374"/>
                  <a:gd name="T13" fmla="*/ 710 h 362"/>
                  <a:gd name="T14" fmla="*/ 569 w 374"/>
                  <a:gd name="T15" fmla="*/ 710 h 362"/>
                  <a:gd name="T16" fmla="*/ 569 w 374"/>
                  <a:gd name="T17" fmla="*/ 603 h 362"/>
                  <a:gd name="T18" fmla="*/ 148 w 374"/>
                  <a:gd name="T19" fmla="*/ 584 h 362"/>
                  <a:gd name="T20" fmla="*/ 148 w 374"/>
                  <a:gd name="T21" fmla="*/ 146 h 362"/>
                  <a:gd name="T22" fmla="*/ 0 w 374"/>
                  <a:gd name="T23" fmla="*/ 0 h 36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74"/>
                  <a:gd name="T37" fmla="*/ 0 h 362"/>
                  <a:gd name="T38" fmla="*/ 374 w 374"/>
                  <a:gd name="T39" fmla="*/ 362 h 36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74" h="362">
                    <a:moveTo>
                      <a:pt x="0" y="0"/>
                    </a:moveTo>
                    <a:lnTo>
                      <a:pt x="337" y="0"/>
                    </a:lnTo>
                    <a:lnTo>
                      <a:pt x="323" y="48"/>
                    </a:lnTo>
                    <a:lnTo>
                      <a:pt x="373" y="50"/>
                    </a:lnTo>
                    <a:lnTo>
                      <a:pt x="326" y="175"/>
                    </a:lnTo>
                    <a:lnTo>
                      <a:pt x="277" y="242"/>
                    </a:lnTo>
                    <a:lnTo>
                      <a:pt x="244" y="361"/>
                    </a:lnTo>
                    <a:lnTo>
                      <a:pt x="50" y="361"/>
                    </a:lnTo>
                    <a:lnTo>
                      <a:pt x="50" y="306"/>
                    </a:lnTo>
                    <a:lnTo>
                      <a:pt x="13" y="297"/>
                    </a:lnTo>
                    <a:lnTo>
                      <a:pt x="13" y="74"/>
                    </a:lnTo>
                    <a:lnTo>
                      <a:pt x="0" y="0"/>
                    </a:lnTo>
                  </a:path>
                </a:pathLst>
              </a:custGeom>
              <a:solidFill>
                <a:srgbClr val="FFFF99"/>
              </a:solidFill>
              <a:ln w="12700" cap="rnd" cmpd="sng">
                <a:solidFill>
                  <a:srgbClr val="000000"/>
                </a:solidFill>
                <a:prstDash val="solid"/>
                <a:round/>
                <a:headEnd type="none" w="med" len="med"/>
                <a:tailEnd type="none" w="med" len="med"/>
              </a:ln>
            </p:spPr>
            <p:txBody>
              <a:bodyPr/>
              <a:lstStyle/>
              <a:p>
                <a:endParaRPr lang="en-US"/>
              </a:p>
            </p:txBody>
          </p:sp>
          <p:sp>
            <p:nvSpPr>
              <p:cNvPr id="11366" name="Freeform 91"/>
              <p:cNvSpPr>
                <a:spLocks/>
              </p:cNvSpPr>
              <p:nvPr/>
            </p:nvSpPr>
            <p:spPr bwMode="auto">
              <a:xfrm>
                <a:off x="3356" y="2417"/>
                <a:ext cx="775" cy="183"/>
              </a:xfrm>
              <a:custGeom>
                <a:avLst/>
                <a:gdLst>
                  <a:gd name="T0" fmla="*/ 659 w 632"/>
                  <a:gd name="T1" fmla="*/ 32 h 174"/>
                  <a:gd name="T2" fmla="*/ 1922 w 632"/>
                  <a:gd name="T3" fmla="*/ 32 h 174"/>
                  <a:gd name="T4" fmla="*/ 1922 w 632"/>
                  <a:gd name="T5" fmla="*/ 0 h 174"/>
                  <a:gd name="T6" fmla="*/ 7299 w 632"/>
                  <a:gd name="T7" fmla="*/ 0 h 174"/>
                  <a:gd name="T8" fmla="*/ 7203 w 632"/>
                  <a:gd name="T9" fmla="*/ 68 h 174"/>
                  <a:gd name="T10" fmla="*/ 5045 w 632"/>
                  <a:gd name="T11" fmla="*/ 227 h 174"/>
                  <a:gd name="T12" fmla="*/ 4833 w 632"/>
                  <a:gd name="T13" fmla="*/ 316 h 174"/>
                  <a:gd name="T14" fmla="*/ 0 w 632"/>
                  <a:gd name="T15" fmla="*/ 316 h 174"/>
                  <a:gd name="T16" fmla="*/ 659 w 632"/>
                  <a:gd name="T17" fmla="*/ 32 h 1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32"/>
                  <a:gd name="T28" fmla="*/ 0 h 174"/>
                  <a:gd name="T29" fmla="*/ 632 w 632"/>
                  <a:gd name="T30" fmla="*/ 174 h 17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32" h="174">
                    <a:moveTo>
                      <a:pt x="56" y="19"/>
                    </a:moveTo>
                    <a:lnTo>
                      <a:pt x="166" y="19"/>
                    </a:lnTo>
                    <a:lnTo>
                      <a:pt x="166" y="0"/>
                    </a:lnTo>
                    <a:lnTo>
                      <a:pt x="631" y="0"/>
                    </a:lnTo>
                    <a:lnTo>
                      <a:pt x="622" y="38"/>
                    </a:lnTo>
                    <a:lnTo>
                      <a:pt x="436" y="124"/>
                    </a:lnTo>
                    <a:lnTo>
                      <a:pt x="418" y="173"/>
                    </a:lnTo>
                    <a:lnTo>
                      <a:pt x="0" y="173"/>
                    </a:lnTo>
                    <a:lnTo>
                      <a:pt x="56" y="19"/>
                    </a:lnTo>
                  </a:path>
                </a:pathLst>
              </a:custGeom>
              <a:solidFill>
                <a:srgbClr val="FFFF99"/>
              </a:solidFill>
              <a:ln w="12700" cap="rnd" cmpd="sng">
                <a:solidFill>
                  <a:srgbClr val="000000"/>
                </a:solidFill>
                <a:prstDash val="solid"/>
                <a:round/>
                <a:headEnd type="none" w="med" len="med"/>
                <a:tailEnd type="none" w="med" len="med"/>
              </a:ln>
            </p:spPr>
            <p:txBody>
              <a:bodyPr/>
              <a:lstStyle/>
              <a:p>
                <a:endParaRPr lang="en-US"/>
              </a:p>
            </p:txBody>
          </p:sp>
          <p:sp>
            <p:nvSpPr>
              <p:cNvPr id="11367" name="Freeform 92"/>
              <p:cNvSpPr>
                <a:spLocks/>
              </p:cNvSpPr>
              <p:nvPr/>
            </p:nvSpPr>
            <p:spPr bwMode="auto">
              <a:xfrm>
                <a:off x="3865" y="2419"/>
                <a:ext cx="807" cy="294"/>
              </a:xfrm>
              <a:custGeom>
                <a:avLst/>
                <a:gdLst>
                  <a:gd name="T0" fmla="*/ 2328 w 661"/>
                  <a:gd name="T1" fmla="*/ 0 h 280"/>
                  <a:gd name="T2" fmla="*/ 6922 w 661"/>
                  <a:gd name="T3" fmla="*/ 0 h 280"/>
                  <a:gd name="T4" fmla="*/ 7235 w 661"/>
                  <a:gd name="T5" fmla="*/ 153 h 280"/>
                  <a:gd name="T6" fmla="*/ 6458 w 661"/>
                  <a:gd name="T7" fmla="*/ 307 h 280"/>
                  <a:gd name="T8" fmla="*/ 5295 w 661"/>
                  <a:gd name="T9" fmla="*/ 369 h 280"/>
                  <a:gd name="T10" fmla="*/ 4830 w 661"/>
                  <a:gd name="T11" fmla="*/ 503 h 280"/>
                  <a:gd name="T12" fmla="*/ 3718 w 661"/>
                  <a:gd name="T13" fmla="*/ 286 h 280"/>
                  <a:gd name="T14" fmla="*/ 2835 w 661"/>
                  <a:gd name="T15" fmla="*/ 286 h 280"/>
                  <a:gd name="T16" fmla="*/ 2675 w 661"/>
                  <a:gd name="T17" fmla="*/ 241 h 280"/>
                  <a:gd name="T18" fmla="*/ 1470 w 661"/>
                  <a:gd name="T19" fmla="*/ 241 h 280"/>
                  <a:gd name="T20" fmla="*/ 1024 w 661"/>
                  <a:gd name="T21" fmla="*/ 315 h 280"/>
                  <a:gd name="T22" fmla="*/ 0 w 661"/>
                  <a:gd name="T23" fmla="*/ 315 h 280"/>
                  <a:gd name="T24" fmla="*/ 198 w 661"/>
                  <a:gd name="T25" fmla="*/ 224 h 280"/>
                  <a:gd name="T26" fmla="*/ 2234 w 661"/>
                  <a:gd name="T27" fmla="*/ 72 h 280"/>
                  <a:gd name="T28" fmla="*/ 2328 w 661"/>
                  <a:gd name="T29" fmla="*/ 0 h 28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61"/>
                  <a:gd name="T46" fmla="*/ 0 h 280"/>
                  <a:gd name="T47" fmla="*/ 661 w 661"/>
                  <a:gd name="T48" fmla="*/ 280 h 28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61" h="280">
                    <a:moveTo>
                      <a:pt x="213" y="0"/>
                    </a:moveTo>
                    <a:lnTo>
                      <a:pt x="631" y="0"/>
                    </a:lnTo>
                    <a:lnTo>
                      <a:pt x="660" y="86"/>
                    </a:lnTo>
                    <a:lnTo>
                      <a:pt x="588" y="171"/>
                    </a:lnTo>
                    <a:lnTo>
                      <a:pt x="483" y="206"/>
                    </a:lnTo>
                    <a:lnTo>
                      <a:pt x="441" y="279"/>
                    </a:lnTo>
                    <a:lnTo>
                      <a:pt x="339" y="159"/>
                    </a:lnTo>
                    <a:lnTo>
                      <a:pt x="258" y="159"/>
                    </a:lnTo>
                    <a:lnTo>
                      <a:pt x="244" y="135"/>
                    </a:lnTo>
                    <a:lnTo>
                      <a:pt x="134" y="135"/>
                    </a:lnTo>
                    <a:lnTo>
                      <a:pt x="93" y="175"/>
                    </a:lnTo>
                    <a:lnTo>
                      <a:pt x="0" y="175"/>
                    </a:lnTo>
                    <a:lnTo>
                      <a:pt x="18" y="124"/>
                    </a:lnTo>
                    <a:lnTo>
                      <a:pt x="204" y="41"/>
                    </a:lnTo>
                    <a:lnTo>
                      <a:pt x="213" y="0"/>
                    </a:lnTo>
                  </a:path>
                </a:pathLst>
              </a:custGeom>
              <a:solidFill>
                <a:srgbClr val="FFFF99"/>
              </a:solidFill>
              <a:ln w="12700" cap="rnd" cmpd="sng">
                <a:solidFill>
                  <a:srgbClr val="000000"/>
                </a:solidFill>
                <a:prstDash val="solid"/>
                <a:round/>
                <a:headEnd type="none" w="med" len="med"/>
                <a:tailEnd type="none" w="med" len="med"/>
              </a:ln>
            </p:spPr>
            <p:txBody>
              <a:bodyPr/>
              <a:lstStyle/>
              <a:p>
                <a:endParaRPr lang="en-US"/>
              </a:p>
            </p:txBody>
          </p:sp>
          <p:sp>
            <p:nvSpPr>
              <p:cNvPr id="11368" name="Freeform 93"/>
              <p:cNvSpPr>
                <a:spLocks/>
              </p:cNvSpPr>
              <p:nvPr/>
            </p:nvSpPr>
            <p:spPr bwMode="auto">
              <a:xfrm>
                <a:off x="3970" y="2560"/>
                <a:ext cx="440" cy="356"/>
              </a:xfrm>
              <a:custGeom>
                <a:avLst/>
                <a:gdLst>
                  <a:gd name="T0" fmla="*/ 163 w 360"/>
                  <a:gd name="T1" fmla="*/ 74 h 338"/>
                  <a:gd name="T2" fmla="*/ 590 w 360"/>
                  <a:gd name="T3" fmla="*/ 0 h 338"/>
                  <a:gd name="T4" fmla="*/ 1800 w 360"/>
                  <a:gd name="T5" fmla="*/ 0 h 338"/>
                  <a:gd name="T6" fmla="*/ 1937 w 360"/>
                  <a:gd name="T7" fmla="*/ 43 h 338"/>
                  <a:gd name="T8" fmla="*/ 2851 w 360"/>
                  <a:gd name="T9" fmla="*/ 43 h 338"/>
                  <a:gd name="T10" fmla="*/ 3993 w 360"/>
                  <a:gd name="T11" fmla="*/ 269 h 338"/>
                  <a:gd name="T12" fmla="*/ 2955 w 360"/>
                  <a:gd name="T13" fmla="*/ 464 h 338"/>
                  <a:gd name="T14" fmla="*/ 2179 w 360"/>
                  <a:gd name="T15" fmla="*/ 513 h 338"/>
                  <a:gd name="T16" fmla="*/ 2085 w 360"/>
                  <a:gd name="T17" fmla="*/ 628 h 338"/>
                  <a:gd name="T18" fmla="*/ 1679 w 360"/>
                  <a:gd name="T19" fmla="*/ 498 h 338"/>
                  <a:gd name="T20" fmla="*/ 0 w 360"/>
                  <a:gd name="T21" fmla="*/ 138 h 338"/>
                  <a:gd name="T22" fmla="*/ 163 w 360"/>
                  <a:gd name="T23" fmla="*/ 74 h 33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60"/>
                  <a:gd name="T37" fmla="*/ 0 h 338"/>
                  <a:gd name="T38" fmla="*/ 360 w 360"/>
                  <a:gd name="T39" fmla="*/ 338 h 33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60" h="338">
                    <a:moveTo>
                      <a:pt x="15" y="40"/>
                    </a:moveTo>
                    <a:lnTo>
                      <a:pt x="53" y="0"/>
                    </a:lnTo>
                    <a:lnTo>
                      <a:pt x="162" y="0"/>
                    </a:lnTo>
                    <a:lnTo>
                      <a:pt x="174" y="24"/>
                    </a:lnTo>
                    <a:lnTo>
                      <a:pt x="257" y="24"/>
                    </a:lnTo>
                    <a:lnTo>
                      <a:pt x="359" y="144"/>
                    </a:lnTo>
                    <a:lnTo>
                      <a:pt x="266" y="250"/>
                    </a:lnTo>
                    <a:lnTo>
                      <a:pt x="196" y="276"/>
                    </a:lnTo>
                    <a:lnTo>
                      <a:pt x="187" y="337"/>
                    </a:lnTo>
                    <a:lnTo>
                      <a:pt x="151" y="267"/>
                    </a:lnTo>
                    <a:lnTo>
                      <a:pt x="0" y="74"/>
                    </a:lnTo>
                    <a:lnTo>
                      <a:pt x="15" y="40"/>
                    </a:lnTo>
                  </a:path>
                </a:pathLst>
              </a:custGeom>
              <a:solidFill>
                <a:srgbClr val="FFFF99"/>
              </a:solidFill>
              <a:ln w="12700" cap="rnd" cmpd="sng">
                <a:solidFill>
                  <a:srgbClr val="000000"/>
                </a:solidFill>
                <a:prstDash val="solid"/>
                <a:round/>
                <a:headEnd type="none" w="med" len="med"/>
                <a:tailEnd type="none" w="med" len="med"/>
              </a:ln>
            </p:spPr>
            <p:txBody>
              <a:bodyPr/>
              <a:lstStyle/>
              <a:p>
                <a:endParaRPr lang="en-US"/>
              </a:p>
            </p:txBody>
          </p:sp>
          <p:sp>
            <p:nvSpPr>
              <p:cNvPr id="11369" name="Freeform 94"/>
              <p:cNvSpPr>
                <a:spLocks/>
              </p:cNvSpPr>
              <p:nvPr/>
            </p:nvSpPr>
            <p:spPr bwMode="auto">
              <a:xfrm>
                <a:off x="3774" y="2601"/>
                <a:ext cx="426" cy="446"/>
              </a:xfrm>
              <a:custGeom>
                <a:avLst/>
                <a:gdLst>
                  <a:gd name="T0" fmla="*/ 0 w 347"/>
                  <a:gd name="T1" fmla="*/ 0 h 422"/>
                  <a:gd name="T2" fmla="*/ 2047 w 347"/>
                  <a:gd name="T3" fmla="*/ 0 h 422"/>
                  <a:gd name="T4" fmla="*/ 1860 w 347"/>
                  <a:gd name="T5" fmla="*/ 63 h 422"/>
                  <a:gd name="T6" fmla="*/ 3641 w 347"/>
                  <a:gd name="T7" fmla="*/ 438 h 422"/>
                  <a:gd name="T8" fmla="*/ 4059 w 347"/>
                  <a:gd name="T9" fmla="*/ 574 h 422"/>
                  <a:gd name="T10" fmla="*/ 3530 w 347"/>
                  <a:gd name="T11" fmla="*/ 817 h 422"/>
                  <a:gd name="T12" fmla="*/ 722 w 347"/>
                  <a:gd name="T13" fmla="*/ 817 h 422"/>
                  <a:gd name="T14" fmla="*/ 449 w 347"/>
                  <a:gd name="T15" fmla="*/ 718 h 422"/>
                  <a:gd name="T16" fmla="*/ 298 w 347"/>
                  <a:gd name="T17" fmla="*/ 586 h 422"/>
                  <a:gd name="T18" fmla="*/ 576 w 347"/>
                  <a:gd name="T19" fmla="*/ 517 h 422"/>
                  <a:gd name="T20" fmla="*/ 0 w 347"/>
                  <a:gd name="T21" fmla="*/ 0 h 4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47"/>
                  <a:gd name="T34" fmla="*/ 0 h 422"/>
                  <a:gd name="T35" fmla="*/ 347 w 347"/>
                  <a:gd name="T36" fmla="*/ 422 h 42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47" h="422">
                    <a:moveTo>
                      <a:pt x="0" y="0"/>
                    </a:moveTo>
                    <a:lnTo>
                      <a:pt x="174" y="0"/>
                    </a:lnTo>
                    <a:lnTo>
                      <a:pt x="159" y="33"/>
                    </a:lnTo>
                    <a:lnTo>
                      <a:pt x="310" y="225"/>
                    </a:lnTo>
                    <a:lnTo>
                      <a:pt x="346" y="295"/>
                    </a:lnTo>
                    <a:lnTo>
                      <a:pt x="301" y="421"/>
                    </a:lnTo>
                    <a:lnTo>
                      <a:pt x="62" y="421"/>
                    </a:lnTo>
                    <a:lnTo>
                      <a:pt x="38" y="369"/>
                    </a:lnTo>
                    <a:lnTo>
                      <a:pt x="25" y="302"/>
                    </a:lnTo>
                    <a:lnTo>
                      <a:pt x="49" y="266"/>
                    </a:lnTo>
                    <a:lnTo>
                      <a:pt x="0" y="0"/>
                    </a:lnTo>
                  </a:path>
                </a:pathLst>
              </a:custGeom>
              <a:solidFill>
                <a:srgbClr val="FFFF99"/>
              </a:solidFill>
              <a:ln w="12700" cap="rnd" cmpd="sng">
                <a:solidFill>
                  <a:srgbClr val="000000"/>
                </a:solidFill>
                <a:prstDash val="solid"/>
                <a:round/>
                <a:headEnd type="none" w="med" len="med"/>
                <a:tailEnd type="none" w="med" len="med"/>
              </a:ln>
            </p:spPr>
            <p:txBody>
              <a:bodyPr/>
              <a:lstStyle/>
              <a:p>
                <a:endParaRPr lang="en-US"/>
              </a:p>
            </p:txBody>
          </p:sp>
          <p:sp>
            <p:nvSpPr>
              <p:cNvPr id="11370" name="Freeform 95"/>
              <p:cNvSpPr>
                <a:spLocks/>
              </p:cNvSpPr>
              <p:nvPr/>
            </p:nvSpPr>
            <p:spPr bwMode="auto">
              <a:xfrm>
                <a:off x="3489" y="2600"/>
                <a:ext cx="348" cy="466"/>
              </a:xfrm>
              <a:custGeom>
                <a:avLst/>
                <a:gdLst>
                  <a:gd name="T0" fmla="*/ 689 w 283"/>
                  <a:gd name="T1" fmla="*/ 0 h 443"/>
                  <a:gd name="T2" fmla="*/ 2799 w 283"/>
                  <a:gd name="T3" fmla="*/ 0 h 443"/>
                  <a:gd name="T4" fmla="*/ 3375 w 283"/>
                  <a:gd name="T5" fmla="*/ 495 h 443"/>
                  <a:gd name="T6" fmla="*/ 3089 w 283"/>
                  <a:gd name="T7" fmla="*/ 566 h 443"/>
                  <a:gd name="T8" fmla="*/ 3224 w 283"/>
                  <a:gd name="T9" fmla="*/ 676 h 443"/>
                  <a:gd name="T10" fmla="*/ 873 w 283"/>
                  <a:gd name="T11" fmla="*/ 676 h 443"/>
                  <a:gd name="T12" fmla="*/ 836 w 283"/>
                  <a:gd name="T13" fmla="*/ 791 h 443"/>
                  <a:gd name="T14" fmla="*/ 0 w 283"/>
                  <a:gd name="T15" fmla="*/ 811 h 443"/>
                  <a:gd name="T16" fmla="*/ 2 w 283"/>
                  <a:gd name="T17" fmla="*/ 582 h 443"/>
                  <a:gd name="T18" fmla="*/ 689 w 283"/>
                  <a:gd name="T19" fmla="*/ 0 h 44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83"/>
                  <a:gd name="T31" fmla="*/ 0 h 443"/>
                  <a:gd name="T32" fmla="*/ 283 w 283"/>
                  <a:gd name="T33" fmla="*/ 443 h 44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83" h="443">
                    <a:moveTo>
                      <a:pt x="58" y="0"/>
                    </a:moveTo>
                    <a:lnTo>
                      <a:pt x="234" y="0"/>
                    </a:lnTo>
                    <a:lnTo>
                      <a:pt x="282" y="270"/>
                    </a:lnTo>
                    <a:lnTo>
                      <a:pt x="259" y="306"/>
                    </a:lnTo>
                    <a:lnTo>
                      <a:pt x="270" y="369"/>
                    </a:lnTo>
                    <a:lnTo>
                      <a:pt x="73" y="369"/>
                    </a:lnTo>
                    <a:lnTo>
                      <a:pt x="70" y="431"/>
                    </a:lnTo>
                    <a:lnTo>
                      <a:pt x="0" y="442"/>
                    </a:lnTo>
                    <a:lnTo>
                      <a:pt x="2" y="318"/>
                    </a:lnTo>
                    <a:lnTo>
                      <a:pt x="58" y="0"/>
                    </a:lnTo>
                  </a:path>
                </a:pathLst>
              </a:custGeom>
              <a:solidFill>
                <a:srgbClr val="FFFF99"/>
              </a:solidFill>
              <a:ln w="12700" cap="rnd" cmpd="sng">
                <a:solidFill>
                  <a:srgbClr val="000000"/>
                </a:solidFill>
                <a:prstDash val="solid"/>
                <a:round/>
                <a:headEnd type="none" w="med" len="med"/>
                <a:tailEnd type="none" w="med" len="med"/>
              </a:ln>
            </p:spPr>
            <p:txBody>
              <a:bodyPr/>
              <a:lstStyle/>
              <a:p>
                <a:endParaRPr lang="en-US"/>
              </a:p>
            </p:txBody>
          </p:sp>
          <p:sp>
            <p:nvSpPr>
              <p:cNvPr id="11371" name="Freeform 96"/>
              <p:cNvSpPr>
                <a:spLocks/>
              </p:cNvSpPr>
              <p:nvPr/>
            </p:nvSpPr>
            <p:spPr bwMode="auto">
              <a:xfrm>
                <a:off x="3257" y="2600"/>
                <a:ext cx="305" cy="503"/>
              </a:xfrm>
              <a:custGeom>
                <a:avLst/>
                <a:gdLst>
                  <a:gd name="T0" fmla="*/ 898 w 250"/>
                  <a:gd name="T1" fmla="*/ 0 h 478"/>
                  <a:gd name="T2" fmla="*/ 2717 w 250"/>
                  <a:gd name="T3" fmla="*/ 0 h 478"/>
                  <a:gd name="T4" fmla="*/ 2118 w 250"/>
                  <a:gd name="T5" fmla="*/ 586 h 478"/>
                  <a:gd name="T6" fmla="*/ 2097 w 250"/>
                  <a:gd name="T7" fmla="*/ 813 h 478"/>
                  <a:gd name="T8" fmla="*/ 1541 w 250"/>
                  <a:gd name="T9" fmla="*/ 882 h 478"/>
                  <a:gd name="T10" fmla="*/ 1249 w 250"/>
                  <a:gd name="T11" fmla="*/ 729 h 478"/>
                  <a:gd name="T12" fmla="*/ 0 w 250"/>
                  <a:gd name="T13" fmla="*/ 729 h 478"/>
                  <a:gd name="T14" fmla="*/ 401 w 250"/>
                  <a:gd name="T15" fmla="*/ 474 h 478"/>
                  <a:gd name="T16" fmla="*/ 1 w 250"/>
                  <a:gd name="T17" fmla="*/ 344 h 478"/>
                  <a:gd name="T18" fmla="*/ 361 w 250"/>
                  <a:gd name="T19" fmla="*/ 132 h 478"/>
                  <a:gd name="T20" fmla="*/ 898 w 250"/>
                  <a:gd name="T21" fmla="*/ 0 h 47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50"/>
                  <a:gd name="T34" fmla="*/ 0 h 478"/>
                  <a:gd name="T35" fmla="*/ 250 w 250"/>
                  <a:gd name="T36" fmla="*/ 478 h 47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50" h="478">
                    <a:moveTo>
                      <a:pt x="83" y="0"/>
                    </a:moveTo>
                    <a:lnTo>
                      <a:pt x="249" y="0"/>
                    </a:lnTo>
                    <a:lnTo>
                      <a:pt x="195" y="318"/>
                    </a:lnTo>
                    <a:lnTo>
                      <a:pt x="193" y="441"/>
                    </a:lnTo>
                    <a:lnTo>
                      <a:pt x="142" y="477"/>
                    </a:lnTo>
                    <a:lnTo>
                      <a:pt x="115" y="395"/>
                    </a:lnTo>
                    <a:lnTo>
                      <a:pt x="0" y="395"/>
                    </a:lnTo>
                    <a:lnTo>
                      <a:pt x="36" y="258"/>
                    </a:lnTo>
                    <a:lnTo>
                      <a:pt x="1" y="187"/>
                    </a:lnTo>
                    <a:lnTo>
                      <a:pt x="34" y="71"/>
                    </a:lnTo>
                    <a:lnTo>
                      <a:pt x="83" y="0"/>
                    </a:lnTo>
                  </a:path>
                </a:pathLst>
              </a:custGeom>
              <a:solidFill>
                <a:srgbClr val="FFFF99"/>
              </a:solidFill>
              <a:ln w="12700" cap="rnd" cmpd="sng">
                <a:solidFill>
                  <a:srgbClr val="000000"/>
                </a:solidFill>
                <a:prstDash val="solid"/>
                <a:round/>
                <a:headEnd type="none" w="med" len="med"/>
                <a:tailEnd type="none" w="med" len="med"/>
              </a:ln>
            </p:spPr>
            <p:txBody>
              <a:bodyPr/>
              <a:lstStyle/>
              <a:p>
                <a:endParaRPr lang="en-US"/>
              </a:p>
            </p:txBody>
          </p:sp>
          <p:sp>
            <p:nvSpPr>
              <p:cNvPr id="11372" name="Freeform 97"/>
              <p:cNvSpPr>
                <a:spLocks/>
              </p:cNvSpPr>
              <p:nvPr/>
            </p:nvSpPr>
            <p:spPr bwMode="auto">
              <a:xfrm>
                <a:off x="3576" y="2991"/>
                <a:ext cx="738" cy="598"/>
              </a:xfrm>
              <a:custGeom>
                <a:avLst/>
                <a:gdLst>
                  <a:gd name="T0" fmla="*/ 2 w 602"/>
                  <a:gd name="T1" fmla="*/ 0 h 567"/>
                  <a:gd name="T2" fmla="*/ 2301 w 602"/>
                  <a:gd name="T3" fmla="*/ 0 h 567"/>
                  <a:gd name="T4" fmla="*/ 2601 w 602"/>
                  <a:gd name="T5" fmla="*/ 107 h 567"/>
                  <a:gd name="T6" fmla="*/ 5367 w 602"/>
                  <a:gd name="T7" fmla="*/ 107 h 567"/>
                  <a:gd name="T8" fmla="*/ 5441 w 602"/>
                  <a:gd name="T9" fmla="*/ 205 h 567"/>
                  <a:gd name="T10" fmla="*/ 6415 w 602"/>
                  <a:gd name="T11" fmla="*/ 513 h 567"/>
                  <a:gd name="T12" fmla="*/ 6792 w 602"/>
                  <a:gd name="T13" fmla="*/ 739 h 567"/>
                  <a:gd name="T14" fmla="*/ 6925 w 602"/>
                  <a:gd name="T15" fmla="*/ 899 h 567"/>
                  <a:gd name="T16" fmla="*/ 5960 w 602"/>
                  <a:gd name="T17" fmla="*/ 1059 h 567"/>
                  <a:gd name="T18" fmla="*/ 5156 w 602"/>
                  <a:gd name="T19" fmla="*/ 1072 h 567"/>
                  <a:gd name="T20" fmla="*/ 4949 w 602"/>
                  <a:gd name="T21" fmla="*/ 746 h 567"/>
                  <a:gd name="T22" fmla="*/ 4690 w 602"/>
                  <a:gd name="T23" fmla="*/ 749 h 567"/>
                  <a:gd name="T24" fmla="*/ 3900 w 602"/>
                  <a:gd name="T25" fmla="*/ 553 h 567"/>
                  <a:gd name="T26" fmla="*/ 4077 w 602"/>
                  <a:gd name="T27" fmla="*/ 387 h 567"/>
                  <a:gd name="T28" fmla="*/ 3189 w 602"/>
                  <a:gd name="T29" fmla="*/ 209 h 567"/>
                  <a:gd name="T30" fmla="*/ 2030 w 602"/>
                  <a:gd name="T31" fmla="*/ 263 h 567"/>
                  <a:gd name="T32" fmla="*/ 1127 w 602"/>
                  <a:gd name="T33" fmla="*/ 121 h 567"/>
                  <a:gd name="T34" fmla="*/ 0 w 602"/>
                  <a:gd name="T35" fmla="*/ 117 h 567"/>
                  <a:gd name="T36" fmla="*/ 2 w 602"/>
                  <a:gd name="T37" fmla="*/ 0 h 56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02"/>
                  <a:gd name="T58" fmla="*/ 0 h 567"/>
                  <a:gd name="T59" fmla="*/ 602 w 602"/>
                  <a:gd name="T60" fmla="*/ 567 h 56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02" h="567">
                    <a:moveTo>
                      <a:pt x="2" y="0"/>
                    </a:moveTo>
                    <a:lnTo>
                      <a:pt x="200" y="0"/>
                    </a:lnTo>
                    <a:lnTo>
                      <a:pt x="226" y="57"/>
                    </a:lnTo>
                    <a:lnTo>
                      <a:pt x="466" y="57"/>
                    </a:lnTo>
                    <a:lnTo>
                      <a:pt x="472" y="107"/>
                    </a:lnTo>
                    <a:lnTo>
                      <a:pt x="557" y="271"/>
                    </a:lnTo>
                    <a:lnTo>
                      <a:pt x="590" y="391"/>
                    </a:lnTo>
                    <a:lnTo>
                      <a:pt x="601" y="474"/>
                    </a:lnTo>
                    <a:lnTo>
                      <a:pt x="517" y="559"/>
                    </a:lnTo>
                    <a:lnTo>
                      <a:pt x="448" y="566"/>
                    </a:lnTo>
                    <a:lnTo>
                      <a:pt x="429" y="393"/>
                    </a:lnTo>
                    <a:lnTo>
                      <a:pt x="407" y="395"/>
                    </a:lnTo>
                    <a:lnTo>
                      <a:pt x="338" y="291"/>
                    </a:lnTo>
                    <a:lnTo>
                      <a:pt x="354" y="205"/>
                    </a:lnTo>
                    <a:lnTo>
                      <a:pt x="277" y="111"/>
                    </a:lnTo>
                    <a:lnTo>
                      <a:pt x="176" y="139"/>
                    </a:lnTo>
                    <a:lnTo>
                      <a:pt x="98" y="64"/>
                    </a:lnTo>
                    <a:lnTo>
                      <a:pt x="0" y="62"/>
                    </a:lnTo>
                    <a:lnTo>
                      <a:pt x="2" y="0"/>
                    </a:lnTo>
                  </a:path>
                </a:pathLst>
              </a:custGeom>
              <a:solidFill>
                <a:srgbClr val="FFFF99"/>
              </a:solidFill>
              <a:ln w="12700" cap="rnd" cmpd="sng">
                <a:solidFill>
                  <a:srgbClr val="000000"/>
                </a:solidFill>
                <a:prstDash val="solid"/>
                <a:round/>
                <a:headEnd type="none" w="med" len="med"/>
                <a:tailEnd type="none" w="med" len="med"/>
              </a:ln>
            </p:spPr>
            <p:txBody>
              <a:bodyPr/>
              <a:lstStyle/>
              <a:p>
                <a:endParaRPr lang="en-US"/>
              </a:p>
            </p:txBody>
          </p:sp>
          <p:sp>
            <p:nvSpPr>
              <p:cNvPr id="11373" name="Freeform 98"/>
              <p:cNvSpPr>
                <a:spLocks/>
              </p:cNvSpPr>
              <p:nvPr/>
            </p:nvSpPr>
            <p:spPr bwMode="auto">
              <a:xfrm>
                <a:off x="3016" y="2788"/>
                <a:ext cx="445" cy="402"/>
              </a:xfrm>
              <a:custGeom>
                <a:avLst/>
                <a:gdLst>
                  <a:gd name="T0" fmla="*/ 35 w 365"/>
                  <a:gd name="T1" fmla="*/ 0 h 381"/>
                  <a:gd name="T2" fmla="*/ 2130 w 365"/>
                  <a:gd name="T3" fmla="*/ 0 h 381"/>
                  <a:gd name="T4" fmla="*/ 2503 w 365"/>
                  <a:gd name="T5" fmla="*/ 139 h 381"/>
                  <a:gd name="T6" fmla="*/ 2115 w 365"/>
                  <a:gd name="T7" fmla="*/ 401 h 381"/>
                  <a:gd name="T8" fmla="*/ 3345 w 365"/>
                  <a:gd name="T9" fmla="*/ 401 h 381"/>
                  <a:gd name="T10" fmla="*/ 3637 w 365"/>
                  <a:gd name="T11" fmla="*/ 559 h 381"/>
                  <a:gd name="T12" fmla="*/ 3928 w 365"/>
                  <a:gd name="T13" fmla="*/ 723 h 381"/>
                  <a:gd name="T14" fmla="*/ 2259 w 365"/>
                  <a:gd name="T15" fmla="*/ 706 h 381"/>
                  <a:gd name="T16" fmla="*/ 271 w 365"/>
                  <a:gd name="T17" fmla="*/ 560 h 381"/>
                  <a:gd name="T18" fmla="*/ 495 w 365"/>
                  <a:gd name="T19" fmla="*/ 448 h 381"/>
                  <a:gd name="T20" fmla="*/ 0 w 365"/>
                  <a:gd name="T21" fmla="*/ 222 h 381"/>
                  <a:gd name="T22" fmla="*/ 35 w 365"/>
                  <a:gd name="T23" fmla="*/ 0 h 38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65"/>
                  <a:gd name="T37" fmla="*/ 0 h 381"/>
                  <a:gd name="T38" fmla="*/ 365 w 365"/>
                  <a:gd name="T39" fmla="*/ 381 h 38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65" h="381">
                    <a:moveTo>
                      <a:pt x="3" y="0"/>
                    </a:moveTo>
                    <a:lnTo>
                      <a:pt x="198" y="0"/>
                    </a:lnTo>
                    <a:lnTo>
                      <a:pt x="232" y="73"/>
                    </a:lnTo>
                    <a:lnTo>
                      <a:pt x="196" y="210"/>
                    </a:lnTo>
                    <a:lnTo>
                      <a:pt x="311" y="210"/>
                    </a:lnTo>
                    <a:lnTo>
                      <a:pt x="337" y="294"/>
                    </a:lnTo>
                    <a:lnTo>
                      <a:pt x="364" y="380"/>
                    </a:lnTo>
                    <a:lnTo>
                      <a:pt x="210" y="371"/>
                    </a:lnTo>
                    <a:lnTo>
                      <a:pt x="25" y="295"/>
                    </a:lnTo>
                    <a:lnTo>
                      <a:pt x="47" y="236"/>
                    </a:lnTo>
                    <a:lnTo>
                      <a:pt x="0" y="117"/>
                    </a:lnTo>
                    <a:lnTo>
                      <a:pt x="3" y="0"/>
                    </a:lnTo>
                  </a:path>
                </a:pathLst>
              </a:custGeom>
              <a:solidFill>
                <a:srgbClr val="FFFF99"/>
              </a:solidFill>
              <a:ln w="12700" cap="rnd" cmpd="sng">
                <a:solidFill>
                  <a:srgbClr val="000000"/>
                </a:solidFill>
                <a:prstDash val="solid"/>
                <a:round/>
                <a:headEnd type="none" w="med" len="med"/>
                <a:tailEnd type="none" w="med" len="med"/>
              </a:ln>
            </p:spPr>
            <p:txBody>
              <a:bodyPr/>
              <a:lstStyle/>
              <a:p>
                <a:endParaRPr lang="en-US"/>
              </a:p>
            </p:txBody>
          </p:sp>
          <p:sp>
            <p:nvSpPr>
              <p:cNvPr id="11374" name="Freeform 99"/>
              <p:cNvSpPr>
                <a:spLocks/>
              </p:cNvSpPr>
              <p:nvPr/>
            </p:nvSpPr>
            <p:spPr bwMode="auto">
              <a:xfrm>
                <a:off x="4631" y="2042"/>
                <a:ext cx="78" cy="117"/>
              </a:xfrm>
              <a:custGeom>
                <a:avLst/>
                <a:gdLst>
                  <a:gd name="T0" fmla="*/ 403 w 64"/>
                  <a:gd name="T1" fmla="*/ 208 h 111"/>
                  <a:gd name="T2" fmla="*/ 0 w 64"/>
                  <a:gd name="T3" fmla="*/ 208 h 111"/>
                  <a:gd name="T4" fmla="*/ 0 w 64"/>
                  <a:gd name="T5" fmla="*/ 0 h 111"/>
                  <a:gd name="T6" fmla="*/ 679 w 64"/>
                  <a:gd name="T7" fmla="*/ 0 h 111"/>
                  <a:gd name="T8" fmla="*/ 403 w 64"/>
                  <a:gd name="T9" fmla="*/ 63 h 111"/>
                  <a:gd name="T10" fmla="*/ 403 w 64"/>
                  <a:gd name="T11" fmla="*/ 208 h 111"/>
                  <a:gd name="T12" fmla="*/ 0 60000 65536"/>
                  <a:gd name="T13" fmla="*/ 0 60000 65536"/>
                  <a:gd name="T14" fmla="*/ 0 60000 65536"/>
                  <a:gd name="T15" fmla="*/ 0 60000 65536"/>
                  <a:gd name="T16" fmla="*/ 0 60000 65536"/>
                  <a:gd name="T17" fmla="*/ 0 60000 65536"/>
                  <a:gd name="T18" fmla="*/ 0 w 64"/>
                  <a:gd name="T19" fmla="*/ 0 h 111"/>
                  <a:gd name="T20" fmla="*/ 64 w 64"/>
                  <a:gd name="T21" fmla="*/ 111 h 111"/>
                </a:gdLst>
                <a:ahLst/>
                <a:cxnLst>
                  <a:cxn ang="T12">
                    <a:pos x="T0" y="T1"/>
                  </a:cxn>
                  <a:cxn ang="T13">
                    <a:pos x="T2" y="T3"/>
                  </a:cxn>
                  <a:cxn ang="T14">
                    <a:pos x="T4" y="T5"/>
                  </a:cxn>
                  <a:cxn ang="T15">
                    <a:pos x="T6" y="T7"/>
                  </a:cxn>
                  <a:cxn ang="T16">
                    <a:pos x="T8" y="T9"/>
                  </a:cxn>
                  <a:cxn ang="T17">
                    <a:pos x="T10" y="T11"/>
                  </a:cxn>
                </a:cxnLst>
                <a:rect l="T18" t="T19" r="T20" b="T21"/>
                <a:pathLst>
                  <a:path w="64" h="111">
                    <a:moveTo>
                      <a:pt x="38" y="110"/>
                    </a:moveTo>
                    <a:lnTo>
                      <a:pt x="0" y="110"/>
                    </a:lnTo>
                    <a:lnTo>
                      <a:pt x="0" y="0"/>
                    </a:lnTo>
                    <a:lnTo>
                      <a:pt x="63" y="0"/>
                    </a:lnTo>
                    <a:lnTo>
                      <a:pt x="38" y="34"/>
                    </a:lnTo>
                    <a:lnTo>
                      <a:pt x="38" y="110"/>
                    </a:lnTo>
                  </a:path>
                </a:pathLst>
              </a:custGeom>
              <a:solidFill>
                <a:srgbClr val="FFFF99"/>
              </a:solidFill>
              <a:ln w="12700" cap="rnd" cmpd="sng">
                <a:solidFill>
                  <a:srgbClr val="000000"/>
                </a:solidFill>
                <a:prstDash val="solid"/>
                <a:round/>
                <a:headEnd type="none" w="med" len="med"/>
                <a:tailEnd type="none" w="med" len="med"/>
              </a:ln>
            </p:spPr>
            <p:txBody>
              <a:bodyPr/>
              <a:lstStyle/>
              <a:p>
                <a:endParaRPr lang="en-US"/>
              </a:p>
            </p:txBody>
          </p:sp>
          <p:sp>
            <p:nvSpPr>
              <p:cNvPr id="11375" name="Freeform 100"/>
              <p:cNvSpPr>
                <a:spLocks/>
              </p:cNvSpPr>
              <p:nvPr/>
            </p:nvSpPr>
            <p:spPr bwMode="auto">
              <a:xfrm>
                <a:off x="4700" y="2108"/>
                <a:ext cx="22" cy="266"/>
              </a:xfrm>
              <a:custGeom>
                <a:avLst/>
                <a:gdLst>
                  <a:gd name="T0" fmla="*/ 0 w 18"/>
                  <a:gd name="T1" fmla="*/ 0 h 251"/>
                  <a:gd name="T2" fmla="*/ 197 w 18"/>
                  <a:gd name="T3" fmla="*/ 130 h 251"/>
                  <a:gd name="T4" fmla="*/ 197 w 18"/>
                  <a:gd name="T5" fmla="*/ 502 h 251"/>
                  <a:gd name="T6" fmla="*/ 0 w 18"/>
                  <a:gd name="T7" fmla="*/ 372 h 251"/>
                  <a:gd name="T8" fmla="*/ 0 w 18"/>
                  <a:gd name="T9" fmla="*/ 0 h 251"/>
                  <a:gd name="T10" fmla="*/ 0 60000 65536"/>
                  <a:gd name="T11" fmla="*/ 0 60000 65536"/>
                  <a:gd name="T12" fmla="*/ 0 60000 65536"/>
                  <a:gd name="T13" fmla="*/ 0 60000 65536"/>
                  <a:gd name="T14" fmla="*/ 0 60000 65536"/>
                  <a:gd name="T15" fmla="*/ 0 w 18"/>
                  <a:gd name="T16" fmla="*/ 0 h 251"/>
                  <a:gd name="T17" fmla="*/ 18 w 18"/>
                  <a:gd name="T18" fmla="*/ 251 h 251"/>
                </a:gdLst>
                <a:ahLst/>
                <a:cxnLst>
                  <a:cxn ang="T10">
                    <a:pos x="T0" y="T1"/>
                  </a:cxn>
                  <a:cxn ang="T11">
                    <a:pos x="T2" y="T3"/>
                  </a:cxn>
                  <a:cxn ang="T12">
                    <a:pos x="T4" y="T5"/>
                  </a:cxn>
                  <a:cxn ang="T13">
                    <a:pos x="T6" y="T7"/>
                  </a:cxn>
                  <a:cxn ang="T14">
                    <a:pos x="T8" y="T9"/>
                  </a:cxn>
                </a:cxnLst>
                <a:rect l="T15" t="T16" r="T17" b="T18"/>
                <a:pathLst>
                  <a:path w="18" h="251">
                    <a:moveTo>
                      <a:pt x="0" y="0"/>
                    </a:moveTo>
                    <a:lnTo>
                      <a:pt x="17" y="65"/>
                    </a:lnTo>
                    <a:lnTo>
                      <a:pt x="17" y="250"/>
                    </a:lnTo>
                    <a:lnTo>
                      <a:pt x="0" y="184"/>
                    </a:lnTo>
                    <a:lnTo>
                      <a:pt x="0" y="0"/>
                    </a:lnTo>
                  </a:path>
                </a:pathLst>
              </a:custGeom>
              <a:solidFill>
                <a:srgbClr val="474747"/>
              </a:solidFill>
              <a:ln w="12700" cap="rnd" cmpd="sng">
                <a:solidFill>
                  <a:srgbClr val="000000"/>
                </a:solidFill>
                <a:prstDash val="solid"/>
                <a:round/>
                <a:headEnd type="none" w="med" len="med"/>
                <a:tailEnd type="none" w="med" len="med"/>
              </a:ln>
            </p:spPr>
            <p:txBody>
              <a:bodyPr/>
              <a:lstStyle/>
              <a:p>
                <a:endParaRPr lang="en-US"/>
              </a:p>
            </p:txBody>
          </p:sp>
          <p:sp>
            <p:nvSpPr>
              <p:cNvPr id="11376" name="Freeform 101"/>
              <p:cNvSpPr>
                <a:spLocks/>
              </p:cNvSpPr>
              <p:nvPr/>
            </p:nvSpPr>
            <p:spPr bwMode="auto">
              <a:xfrm>
                <a:off x="4866" y="1711"/>
                <a:ext cx="320" cy="168"/>
              </a:xfrm>
              <a:custGeom>
                <a:avLst/>
                <a:gdLst>
                  <a:gd name="T0" fmla="*/ 87 w 261"/>
                  <a:gd name="T1" fmla="*/ 31 h 161"/>
                  <a:gd name="T2" fmla="*/ 1801 w 261"/>
                  <a:gd name="T3" fmla="*/ 31 h 161"/>
                  <a:gd name="T4" fmla="*/ 2235 w 261"/>
                  <a:gd name="T5" fmla="*/ 0 h 161"/>
                  <a:gd name="T6" fmla="*/ 2439 w 261"/>
                  <a:gd name="T7" fmla="*/ 70 h 161"/>
                  <a:gd name="T8" fmla="*/ 2160 w 261"/>
                  <a:gd name="T9" fmla="*/ 112 h 161"/>
                  <a:gd name="T10" fmla="*/ 2553 w 261"/>
                  <a:gd name="T11" fmla="*/ 226 h 161"/>
                  <a:gd name="T12" fmla="*/ 3000 w 261"/>
                  <a:gd name="T13" fmla="*/ 226 h 161"/>
                  <a:gd name="T14" fmla="*/ 2355 w 261"/>
                  <a:gd name="T15" fmla="*/ 267 h 161"/>
                  <a:gd name="T16" fmla="*/ 1778 w 261"/>
                  <a:gd name="T17" fmla="*/ 176 h 161"/>
                  <a:gd name="T18" fmla="*/ 0 w 261"/>
                  <a:gd name="T19" fmla="*/ 176 h 161"/>
                  <a:gd name="T20" fmla="*/ 87 w 261"/>
                  <a:gd name="T21" fmla="*/ 31 h 16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61"/>
                  <a:gd name="T34" fmla="*/ 0 h 161"/>
                  <a:gd name="T35" fmla="*/ 261 w 261"/>
                  <a:gd name="T36" fmla="*/ 161 h 16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61" h="161">
                    <a:moveTo>
                      <a:pt x="7" y="19"/>
                    </a:moveTo>
                    <a:lnTo>
                      <a:pt x="156" y="19"/>
                    </a:lnTo>
                    <a:lnTo>
                      <a:pt x="193" y="0"/>
                    </a:lnTo>
                    <a:lnTo>
                      <a:pt x="211" y="42"/>
                    </a:lnTo>
                    <a:lnTo>
                      <a:pt x="187" y="68"/>
                    </a:lnTo>
                    <a:lnTo>
                      <a:pt x="222" y="136"/>
                    </a:lnTo>
                    <a:lnTo>
                      <a:pt x="260" y="136"/>
                    </a:lnTo>
                    <a:lnTo>
                      <a:pt x="204" y="160"/>
                    </a:lnTo>
                    <a:lnTo>
                      <a:pt x="154" y="106"/>
                    </a:lnTo>
                    <a:lnTo>
                      <a:pt x="0" y="106"/>
                    </a:lnTo>
                    <a:lnTo>
                      <a:pt x="7" y="19"/>
                    </a:lnTo>
                  </a:path>
                </a:pathLst>
              </a:custGeom>
              <a:solidFill>
                <a:srgbClr val="FFFF99"/>
              </a:solidFill>
              <a:ln w="12700" cap="rnd" cmpd="sng">
                <a:solidFill>
                  <a:srgbClr val="000000"/>
                </a:solidFill>
                <a:prstDash val="solid"/>
                <a:round/>
                <a:headEnd type="none" w="med" len="med"/>
                <a:tailEnd type="none" w="med" len="med"/>
              </a:ln>
            </p:spPr>
            <p:txBody>
              <a:bodyPr/>
              <a:lstStyle/>
              <a:p>
                <a:endParaRPr lang="en-US"/>
              </a:p>
            </p:txBody>
          </p:sp>
          <p:sp>
            <p:nvSpPr>
              <p:cNvPr id="11377" name="Freeform 102"/>
              <p:cNvSpPr>
                <a:spLocks/>
              </p:cNvSpPr>
              <p:nvPr/>
            </p:nvSpPr>
            <p:spPr bwMode="auto">
              <a:xfrm>
                <a:off x="5011" y="1821"/>
                <a:ext cx="65" cy="78"/>
              </a:xfrm>
              <a:custGeom>
                <a:avLst/>
                <a:gdLst>
                  <a:gd name="T0" fmla="*/ 0 w 52"/>
                  <a:gd name="T1" fmla="*/ 0 h 73"/>
                  <a:gd name="T2" fmla="*/ 500 w 52"/>
                  <a:gd name="T3" fmla="*/ 0 h 73"/>
                  <a:gd name="T4" fmla="*/ 744 w 52"/>
                  <a:gd name="T5" fmla="*/ 44 h 73"/>
                  <a:gd name="T6" fmla="*/ 475 w 52"/>
                  <a:gd name="T7" fmla="*/ 149 h 73"/>
                  <a:gd name="T8" fmla="*/ 0 w 52"/>
                  <a:gd name="T9" fmla="*/ 159 h 73"/>
                  <a:gd name="T10" fmla="*/ 0 w 52"/>
                  <a:gd name="T11" fmla="*/ 0 h 73"/>
                  <a:gd name="T12" fmla="*/ 0 60000 65536"/>
                  <a:gd name="T13" fmla="*/ 0 60000 65536"/>
                  <a:gd name="T14" fmla="*/ 0 60000 65536"/>
                  <a:gd name="T15" fmla="*/ 0 60000 65536"/>
                  <a:gd name="T16" fmla="*/ 0 60000 65536"/>
                  <a:gd name="T17" fmla="*/ 0 60000 65536"/>
                  <a:gd name="T18" fmla="*/ 0 w 52"/>
                  <a:gd name="T19" fmla="*/ 0 h 73"/>
                  <a:gd name="T20" fmla="*/ 52 w 52"/>
                  <a:gd name="T21" fmla="*/ 73 h 73"/>
                </a:gdLst>
                <a:ahLst/>
                <a:cxnLst>
                  <a:cxn ang="T12">
                    <a:pos x="T0" y="T1"/>
                  </a:cxn>
                  <a:cxn ang="T13">
                    <a:pos x="T2" y="T3"/>
                  </a:cxn>
                  <a:cxn ang="T14">
                    <a:pos x="T4" y="T5"/>
                  </a:cxn>
                  <a:cxn ang="T15">
                    <a:pos x="T6" y="T7"/>
                  </a:cxn>
                  <a:cxn ang="T16">
                    <a:pos x="T8" y="T9"/>
                  </a:cxn>
                  <a:cxn ang="T17">
                    <a:pos x="T10" y="T11"/>
                  </a:cxn>
                </a:cxnLst>
                <a:rect l="T18" t="T19" r="T20" b="T21"/>
                <a:pathLst>
                  <a:path w="52" h="73">
                    <a:moveTo>
                      <a:pt x="0" y="0"/>
                    </a:moveTo>
                    <a:lnTo>
                      <a:pt x="34" y="0"/>
                    </a:lnTo>
                    <a:lnTo>
                      <a:pt x="51" y="20"/>
                    </a:lnTo>
                    <a:lnTo>
                      <a:pt x="32" y="67"/>
                    </a:lnTo>
                    <a:lnTo>
                      <a:pt x="0" y="72"/>
                    </a:lnTo>
                    <a:lnTo>
                      <a:pt x="0" y="0"/>
                    </a:lnTo>
                  </a:path>
                </a:pathLst>
              </a:custGeom>
              <a:solidFill>
                <a:srgbClr val="FFFF99"/>
              </a:solidFill>
              <a:ln w="12700" cap="rnd" cmpd="sng">
                <a:solidFill>
                  <a:srgbClr val="000000"/>
                </a:solidFill>
                <a:prstDash val="solid"/>
                <a:round/>
                <a:headEnd type="none" w="med" len="med"/>
                <a:tailEnd type="none" w="med" len="med"/>
              </a:ln>
            </p:spPr>
            <p:txBody>
              <a:bodyPr/>
              <a:lstStyle/>
              <a:p>
                <a:endParaRPr lang="en-US"/>
              </a:p>
            </p:txBody>
          </p:sp>
          <p:sp>
            <p:nvSpPr>
              <p:cNvPr id="11378" name="Freeform 103"/>
              <p:cNvSpPr>
                <a:spLocks/>
              </p:cNvSpPr>
              <p:nvPr/>
            </p:nvSpPr>
            <p:spPr bwMode="auto">
              <a:xfrm>
                <a:off x="4859" y="1821"/>
                <a:ext cx="154" cy="98"/>
              </a:xfrm>
              <a:custGeom>
                <a:avLst/>
                <a:gdLst>
                  <a:gd name="T0" fmla="*/ 79 w 126"/>
                  <a:gd name="T1" fmla="*/ 0 h 93"/>
                  <a:gd name="T2" fmla="*/ 1396 w 126"/>
                  <a:gd name="T3" fmla="*/ 0 h 93"/>
                  <a:gd name="T4" fmla="*/ 1396 w 126"/>
                  <a:gd name="T5" fmla="*/ 137 h 93"/>
                  <a:gd name="T6" fmla="*/ 0 w 126"/>
                  <a:gd name="T7" fmla="*/ 171 h 93"/>
                  <a:gd name="T8" fmla="*/ 79 w 126"/>
                  <a:gd name="T9" fmla="*/ 0 h 93"/>
                  <a:gd name="T10" fmla="*/ 0 60000 65536"/>
                  <a:gd name="T11" fmla="*/ 0 60000 65536"/>
                  <a:gd name="T12" fmla="*/ 0 60000 65536"/>
                  <a:gd name="T13" fmla="*/ 0 60000 65536"/>
                  <a:gd name="T14" fmla="*/ 0 60000 65536"/>
                  <a:gd name="T15" fmla="*/ 0 w 126"/>
                  <a:gd name="T16" fmla="*/ 0 h 93"/>
                  <a:gd name="T17" fmla="*/ 126 w 126"/>
                  <a:gd name="T18" fmla="*/ 93 h 93"/>
                </a:gdLst>
                <a:ahLst/>
                <a:cxnLst>
                  <a:cxn ang="T10">
                    <a:pos x="T0" y="T1"/>
                  </a:cxn>
                  <a:cxn ang="T11">
                    <a:pos x="T2" y="T3"/>
                  </a:cxn>
                  <a:cxn ang="T12">
                    <a:pos x="T4" y="T5"/>
                  </a:cxn>
                  <a:cxn ang="T13">
                    <a:pos x="T6" y="T7"/>
                  </a:cxn>
                  <a:cxn ang="T14">
                    <a:pos x="T8" y="T9"/>
                  </a:cxn>
                </a:cxnLst>
                <a:rect l="T15" t="T16" r="T17" b="T18"/>
                <a:pathLst>
                  <a:path w="126" h="93">
                    <a:moveTo>
                      <a:pt x="7" y="0"/>
                    </a:moveTo>
                    <a:lnTo>
                      <a:pt x="125" y="0"/>
                    </a:lnTo>
                    <a:lnTo>
                      <a:pt x="125" y="73"/>
                    </a:lnTo>
                    <a:lnTo>
                      <a:pt x="0" y="92"/>
                    </a:lnTo>
                    <a:lnTo>
                      <a:pt x="7" y="0"/>
                    </a:lnTo>
                  </a:path>
                </a:pathLst>
              </a:custGeom>
              <a:solidFill>
                <a:srgbClr val="FFFF99"/>
              </a:solidFill>
              <a:ln w="12700" cap="rnd" cmpd="sng">
                <a:solidFill>
                  <a:srgbClr val="000000"/>
                </a:solidFill>
                <a:prstDash val="solid"/>
                <a:round/>
                <a:headEnd type="none" w="med" len="med"/>
                <a:tailEnd type="none" w="med" len="med"/>
              </a:ln>
            </p:spPr>
            <p:txBody>
              <a:bodyPr/>
              <a:lstStyle/>
              <a:p>
                <a:endParaRPr lang="en-US"/>
              </a:p>
            </p:txBody>
          </p:sp>
          <p:sp>
            <p:nvSpPr>
              <p:cNvPr id="11379" name="Freeform 104"/>
              <p:cNvSpPr>
                <a:spLocks/>
              </p:cNvSpPr>
              <p:nvPr/>
            </p:nvSpPr>
            <p:spPr bwMode="auto">
              <a:xfrm>
                <a:off x="4232" y="1784"/>
                <a:ext cx="499" cy="282"/>
              </a:xfrm>
              <a:custGeom>
                <a:avLst/>
                <a:gdLst>
                  <a:gd name="T0" fmla="*/ 0 w 407"/>
                  <a:gd name="T1" fmla="*/ 90 h 269"/>
                  <a:gd name="T2" fmla="*/ 671 w 407"/>
                  <a:gd name="T3" fmla="*/ 0 h 269"/>
                  <a:gd name="T4" fmla="*/ 671 w 407"/>
                  <a:gd name="T5" fmla="*/ 85 h 269"/>
                  <a:gd name="T6" fmla="*/ 4150 w 407"/>
                  <a:gd name="T7" fmla="*/ 85 h 269"/>
                  <a:gd name="T8" fmla="*/ 4690 w 407"/>
                  <a:gd name="T9" fmla="*/ 224 h 269"/>
                  <a:gd name="T10" fmla="*/ 4377 w 407"/>
                  <a:gd name="T11" fmla="*/ 266 h 269"/>
                  <a:gd name="T12" fmla="*/ 4657 w 407"/>
                  <a:gd name="T13" fmla="*/ 385 h 269"/>
                  <a:gd name="T14" fmla="*/ 4384 w 407"/>
                  <a:gd name="T15" fmla="*/ 435 h 269"/>
                  <a:gd name="T16" fmla="*/ 3570 w 407"/>
                  <a:gd name="T17" fmla="*/ 435 h 269"/>
                  <a:gd name="T18" fmla="*/ 3570 w 407"/>
                  <a:gd name="T19" fmla="*/ 473 h 269"/>
                  <a:gd name="T20" fmla="*/ 0 w 407"/>
                  <a:gd name="T21" fmla="*/ 473 h 269"/>
                  <a:gd name="T22" fmla="*/ 0 w 407"/>
                  <a:gd name="T23" fmla="*/ 90 h 26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07"/>
                  <a:gd name="T37" fmla="*/ 0 h 269"/>
                  <a:gd name="T38" fmla="*/ 407 w 407"/>
                  <a:gd name="T39" fmla="*/ 269 h 26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07" h="269">
                    <a:moveTo>
                      <a:pt x="0" y="51"/>
                    </a:moveTo>
                    <a:lnTo>
                      <a:pt x="58" y="0"/>
                    </a:lnTo>
                    <a:lnTo>
                      <a:pt x="58" y="48"/>
                    </a:lnTo>
                    <a:lnTo>
                      <a:pt x="360" y="48"/>
                    </a:lnTo>
                    <a:lnTo>
                      <a:pt x="406" y="128"/>
                    </a:lnTo>
                    <a:lnTo>
                      <a:pt x="379" y="151"/>
                    </a:lnTo>
                    <a:lnTo>
                      <a:pt x="404" y="218"/>
                    </a:lnTo>
                    <a:lnTo>
                      <a:pt x="380" y="247"/>
                    </a:lnTo>
                    <a:lnTo>
                      <a:pt x="309" y="247"/>
                    </a:lnTo>
                    <a:lnTo>
                      <a:pt x="309" y="268"/>
                    </a:lnTo>
                    <a:lnTo>
                      <a:pt x="0" y="268"/>
                    </a:lnTo>
                    <a:lnTo>
                      <a:pt x="0" y="51"/>
                    </a:lnTo>
                  </a:path>
                </a:pathLst>
              </a:custGeom>
              <a:solidFill>
                <a:srgbClr val="FFFF99"/>
              </a:solidFill>
              <a:ln w="12700" cap="rnd" cmpd="sng">
                <a:solidFill>
                  <a:srgbClr val="000000"/>
                </a:solidFill>
                <a:prstDash val="solid"/>
                <a:round/>
                <a:headEnd type="none" w="med" len="med"/>
                <a:tailEnd type="none" w="med" len="med"/>
              </a:ln>
            </p:spPr>
            <p:txBody>
              <a:bodyPr/>
              <a:lstStyle/>
              <a:p>
                <a:endParaRPr lang="en-US"/>
              </a:p>
            </p:txBody>
          </p:sp>
          <p:sp>
            <p:nvSpPr>
              <p:cNvPr id="11380" name="Freeform 105"/>
              <p:cNvSpPr>
                <a:spLocks/>
              </p:cNvSpPr>
              <p:nvPr/>
            </p:nvSpPr>
            <p:spPr bwMode="auto">
              <a:xfrm>
                <a:off x="4301" y="1487"/>
                <a:ext cx="561" cy="465"/>
              </a:xfrm>
              <a:custGeom>
                <a:avLst/>
                <a:gdLst>
                  <a:gd name="T0" fmla="*/ 0 w 460"/>
                  <a:gd name="T1" fmla="*/ 526 h 441"/>
                  <a:gd name="T2" fmla="*/ 0 w 460"/>
                  <a:gd name="T3" fmla="*/ 616 h 441"/>
                  <a:gd name="T4" fmla="*/ 3271 w 460"/>
                  <a:gd name="T5" fmla="*/ 616 h 441"/>
                  <a:gd name="T6" fmla="*/ 3787 w 460"/>
                  <a:gd name="T7" fmla="*/ 762 h 441"/>
                  <a:gd name="T8" fmla="*/ 4401 w 460"/>
                  <a:gd name="T9" fmla="*/ 789 h 441"/>
                  <a:gd name="T10" fmla="*/ 4415 w 460"/>
                  <a:gd name="T11" fmla="*/ 833 h 441"/>
                  <a:gd name="T12" fmla="*/ 4843 w 460"/>
                  <a:gd name="T13" fmla="*/ 769 h 441"/>
                  <a:gd name="T14" fmla="*/ 4973 w 460"/>
                  <a:gd name="T15" fmla="*/ 488 h 441"/>
                  <a:gd name="T16" fmla="*/ 4973 w 460"/>
                  <a:gd name="T17" fmla="*/ 301 h 441"/>
                  <a:gd name="T18" fmla="*/ 4776 w 460"/>
                  <a:gd name="T19" fmla="*/ 270 h 441"/>
                  <a:gd name="T20" fmla="*/ 4876 w 460"/>
                  <a:gd name="T21" fmla="*/ 0 h 441"/>
                  <a:gd name="T22" fmla="*/ 3807 w 460"/>
                  <a:gd name="T23" fmla="*/ 0 h 441"/>
                  <a:gd name="T24" fmla="*/ 2670 w 460"/>
                  <a:gd name="T25" fmla="*/ 212 h 441"/>
                  <a:gd name="T26" fmla="*/ 2859 w 460"/>
                  <a:gd name="T27" fmla="*/ 286 h 441"/>
                  <a:gd name="T28" fmla="*/ 2155 w 460"/>
                  <a:gd name="T29" fmla="*/ 383 h 441"/>
                  <a:gd name="T30" fmla="*/ 1287 w 460"/>
                  <a:gd name="T31" fmla="*/ 359 h 441"/>
                  <a:gd name="T32" fmla="*/ 494 w 460"/>
                  <a:gd name="T33" fmla="*/ 359 h 441"/>
                  <a:gd name="T34" fmla="*/ 332 w 460"/>
                  <a:gd name="T35" fmla="*/ 458 h 441"/>
                  <a:gd name="T36" fmla="*/ 0 w 460"/>
                  <a:gd name="T37" fmla="*/ 526 h 44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60"/>
                  <a:gd name="T58" fmla="*/ 0 h 441"/>
                  <a:gd name="T59" fmla="*/ 460 w 460"/>
                  <a:gd name="T60" fmla="*/ 441 h 44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60" h="441">
                    <a:moveTo>
                      <a:pt x="0" y="278"/>
                    </a:moveTo>
                    <a:lnTo>
                      <a:pt x="0" y="325"/>
                    </a:lnTo>
                    <a:lnTo>
                      <a:pt x="302" y="325"/>
                    </a:lnTo>
                    <a:lnTo>
                      <a:pt x="350" y="404"/>
                    </a:lnTo>
                    <a:lnTo>
                      <a:pt x="406" y="416"/>
                    </a:lnTo>
                    <a:lnTo>
                      <a:pt x="408" y="440"/>
                    </a:lnTo>
                    <a:lnTo>
                      <a:pt x="448" y="407"/>
                    </a:lnTo>
                    <a:lnTo>
                      <a:pt x="459" y="259"/>
                    </a:lnTo>
                    <a:lnTo>
                      <a:pt x="459" y="158"/>
                    </a:lnTo>
                    <a:lnTo>
                      <a:pt x="441" y="142"/>
                    </a:lnTo>
                    <a:lnTo>
                      <a:pt x="450" y="0"/>
                    </a:lnTo>
                    <a:lnTo>
                      <a:pt x="352" y="0"/>
                    </a:lnTo>
                    <a:lnTo>
                      <a:pt x="247" y="113"/>
                    </a:lnTo>
                    <a:lnTo>
                      <a:pt x="264" y="151"/>
                    </a:lnTo>
                    <a:lnTo>
                      <a:pt x="199" y="202"/>
                    </a:lnTo>
                    <a:lnTo>
                      <a:pt x="118" y="190"/>
                    </a:lnTo>
                    <a:lnTo>
                      <a:pt x="46" y="190"/>
                    </a:lnTo>
                    <a:lnTo>
                      <a:pt x="31" y="243"/>
                    </a:lnTo>
                    <a:lnTo>
                      <a:pt x="0" y="278"/>
                    </a:lnTo>
                  </a:path>
                </a:pathLst>
              </a:custGeom>
              <a:solidFill>
                <a:srgbClr val="FFFF99"/>
              </a:solidFill>
              <a:ln w="12700" cap="rnd" cmpd="sng">
                <a:solidFill>
                  <a:srgbClr val="000000"/>
                </a:solidFill>
                <a:prstDash val="solid"/>
                <a:round/>
                <a:headEnd type="none" w="med" len="med"/>
                <a:tailEnd type="none" w="med" len="med"/>
              </a:ln>
            </p:spPr>
            <p:txBody>
              <a:bodyPr/>
              <a:lstStyle/>
              <a:p>
                <a:endParaRPr lang="en-US"/>
              </a:p>
            </p:txBody>
          </p:sp>
          <p:sp>
            <p:nvSpPr>
              <p:cNvPr id="11381" name="Freeform 106"/>
              <p:cNvSpPr>
                <a:spLocks/>
              </p:cNvSpPr>
              <p:nvPr/>
            </p:nvSpPr>
            <p:spPr bwMode="auto">
              <a:xfrm>
                <a:off x="4838" y="1492"/>
                <a:ext cx="209" cy="237"/>
              </a:xfrm>
              <a:custGeom>
                <a:avLst/>
                <a:gdLst>
                  <a:gd name="T0" fmla="*/ 109 w 172"/>
                  <a:gd name="T1" fmla="*/ 0 h 225"/>
                  <a:gd name="T2" fmla="*/ 1770 w 172"/>
                  <a:gd name="T3" fmla="*/ 0 h 225"/>
                  <a:gd name="T4" fmla="*/ 1695 w 172"/>
                  <a:gd name="T5" fmla="*/ 102 h 225"/>
                  <a:gd name="T6" fmla="*/ 1401 w 172"/>
                  <a:gd name="T7" fmla="*/ 124 h 225"/>
                  <a:gd name="T8" fmla="*/ 949 w 172"/>
                  <a:gd name="T9" fmla="*/ 418 h 225"/>
                  <a:gd name="T10" fmla="*/ 205 w 172"/>
                  <a:gd name="T11" fmla="*/ 418 h 225"/>
                  <a:gd name="T12" fmla="*/ 205 w 172"/>
                  <a:gd name="T13" fmla="*/ 288 h 225"/>
                  <a:gd name="T14" fmla="*/ 0 w 172"/>
                  <a:gd name="T15" fmla="*/ 256 h 225"/>
                  <a:gd name="T16" fmla="*/ 109 w 172"/>
                  <a:gd name="T17" fmla="*/ 0 h 2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2"/>
                  <a:gd name="T28" fmla="*/ 0 h 225"/>
                  <a:gd name="T29" fmla="*/ 172 w 172"/>
                  <a:gd name="T30" fmla="*/ 225 h 22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2" h="225">
                    <a:moveTo>
                      <a:pt x="11" y="0"/>
                    </a:moveTo>
                    <a:lnTo>
                      <a:pt x="171" y="0"/>
                    </a:lnTo>
                    <a:lnTo>
                      <a:pt x="164" y="55"/>
                    </a:lnTo>
                    <a:lnTo>
                      <a:pt x="136" y="66"/>
                    </a:lnTo>
                    <a:lnTo>
                      <a:pt x="92" y="224"/>
                    </a:lnTo>
                    <a:lnTo>
                      <a:pt x="20" y="224"/>
                    </a:lnTo>
                    <a:lnTo>
                      <a:pt x="20" y="154"/>
                    </a:lnTo>
                    <a:lnTo>
                      <a:pt x="0" y="137"/>
                    </a:lnTo>
                    <a:lnTo>
                      <a:pt x="11" y="0"/>
                    </a:lnTo>
                  </a:path>
                </a:pathLst>
              </a:custGeom>
              <a:solidFill>
                <a:srgbClr val="FFFF99"/>
              </a:solidFill>
              <a:ln w="12700" cap="rnd" cmpd="sng">
                <a:solidFill>
                  <a:srgbClr val="000000"/>
                </a:solidFill>
                <a:prstDash val="solid"/>
                <a:round/>
                <a:headEnd type="none" w="med" len="med"/>
                <a:tailEnd type="none" w="med" len="med"/>
              </a:ln>
            </p:spPr>
            <p:txBody>
              <a:bodyPr/>
              <a:lstStyle/>
              <a:p>
                <a:endParaRPr lang="en-US"/>
              </a:p>
            </p:txBody>
          </p:sp>
          <p:sp>
            <p:nvSpPr>
              <p:cNvPr id="11382" name="Freeform 107"/>
              <p:cNvSpPr>
                <a:spLocks/>
              </p:cNvSpPr>
              <p:nvPr/>
            </p:nvSpPr>
            <p:spPr bwMode="auto">
              <a:xfrm>
                <a:off x="4949" y="1409"/>
                <a:ext cx="159" cy="320"/>
              </a:xfrm>
              <a:custGeom>
                <a:avLst/>
                <a:gdLst>
                  <a:gd name="T0" fmla="*/ 900 w 130"/>
                  <a:gd name="T1" fmla="*/ 146 h 304"/>
                  <a:gd name="T2" fmla="*/ 1444 w 130"/>
                  <a:gd name="T3" fmla="*/ 0 h 304"/>
                  <a:gd name="T4" fmla="*/ 1444 w 130"/>
                  <a:gd name="T5" fmla="*/ 513 h 304"/>
                  <a:gd name="T6" fmla="*/ 916 w 130"/>
                  <a:gd name="T7" fmla="*/ 563 h 304"/>
                  <a:gd name="T8" fmla="*/ 0 w 130"/>
                  <a:gd name="T9" fmla="*/ 561 h 304"/>
                  <a:gd name="T10" fmla="*/ 494 w 130"/>
                  <a:gd name="T11" fmla="*/ 275 h 304"/>
                  <a:gd name="T12" fmla="*/ 851 w 130"/>
                  <a:gd name="T13" fmla="*/ 248 h 304"/>
                  <a:gd name="T14" fmla="*/ 900 w 130"/>
                  <a:gd name="T15" fmla="*/ 146 h 304"/>
                  <a:gd name="T16" fmla="*/ 0 60000 65536"/>
                  <a:gd name="T17" fmla="*/ 0 60000 65536"/>
                  <a:gd name="T18" fmla="*/ 0 60000 65536"/>
                  <a:gd name="T19" fmla="*/ 0 60000 65536"/>
                  <a:gd name="T20" fmla="*/ 0 60000 65536"/>
                  <a:gd name="T21" fmla="*/ 0 60000 65536"/>
                  <a:gd name="T22" fmla="*/ 0 60000 65536"/>
                  <a:gd name="T23" fmla="*/ 0 60000 65536"/>
                  <a:gd name="T24" fmla="*/ 0 w 130"/>
                  <a:gd name="T25" fmla="*/ 0 h 304"/>
                  <a:gd name="T26" fmla="*/ 130 w 130"/>
                  <a:gd name="T27" fmla="*/ 304 h 3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0" h="304">
                    <a:moveTo>
                      <a:pt x="80" y="79"/>
                    </a:moveTo>
                    <a:lnTo>
                      <a:pt x="129" y="0"/>
                    </a:lnTo>
                    <a:lnTo>
                      <a:pt x="129" y="277"/>
                    </a:lnTo>
                    <a:lnTo>
                      <a:pt x="82" y="303"/>
                    </a:lnTo>
                    <a:lnTo>
                      <a:pt x="0" y="301"/>
                    </a:lnTo>
                    <a:lnTo>
                      <a:pt x="44" y="148"/>
                    </a:lnTo>
                    <a:lnTo>
                      <a:pt x="76" y="134"/>
                    </a:lnTo>
                    <a:lnTo>
                      <a:pt x="80" y="79"/>
                    </a:lnTo>
                  </a:path>
                </a:pathLst>
              </a:custGeom>
              <a:solidFill>
                <a:srgbClr val="FFFF99"/>
              </a:solidFill>
              <a:ln w="12700" cap="rnd" cmpd="sng">
                <a:solidFill>
                  <a:srgbClr val="000000"/>
                </a:solidFill>
                <a:prstDash val="solid"/>
                <a:round/>
                <a:headEnd type="none" w="med" len="med"/>
                <a:tailEnd type="none" w="med" len="med"/>
              </a:ln>
            </p:spPr>
            <p:txBody>
              <a:bodyPr/>
              <a:lstStyle/>
              <a:p>
                <a:endParaRPr lang="en-US"/>
              </a:p>
            </p:txBody>
          </p:sp>
          <p:sp>
            <p:nvSpPr>
              <p:cNvPr id="11383" name="Freeform 108"/>
              <p:cNvSpPr>
                <a:spLocks/>
              </p:cNvSpPr>
              <p:nvPr/>
            </p:nvSpPr>
            <p:spPr bwMode="auto">
              <a:xfrm>
                <a:off x="5106" y="1234"/>
                <a:ext cx="330" cy="465"/>
              </a:xfrm>
              <a:custGeom>
                <a:avLst/>
                <a:gdLst>
                  <a:gd name="T0" fmla="*/ 0 w 269"/>
                  <a:gd name="T1" fmla="*/ 314 h 442"/>
                  <a:gd name="T2" fmla="*/ 0 w 269"/>
                  <a:gd name="T3" fmla="*/ 810 h 442"/>
                  <a:gd name="T4" fmla="*/ 750 w 269"/>
                  <a:gd name="T5" fmla="*/ 739 h 442"/>
                  <a:gd name="T6" fmla="*/ 808 w 269"/>
                  <a:gd name="T7" fmla="*/ 674 h 442"/>
                  <a:gd name="T8" fmla="*/ 3117 w 269"/>
                  <a:gd name="T9" fmla="*/ 384 h 442"/>
                  <a:gd name="T10" fmla="*/ 2980 w 269"/>
                  <a:gd name="T11" fmla="*/ 277 h 442"/>
                  <a:gd name="T12" fmla="*/ 2582 w 269"/>
                  <a:gd name="T13" fmla="*/ 246 h 442"/>
                  <a:gd name="T14" fmla="*/ 2304 w 269"/>
                  <a:gd name="T15" fmla="*/ 7 h 442"/>
                  <a:gd name="T16" fmla="*/ 1679 w 269"/>
                  <a:gd name="T17" fmla="*/ 43 h 442"/>
                  <a:gd name="T18" fmla="*/ 1365 w 269"/>
                  <a:gd name="T19" fmla="*/ 0 h 442"/>
                  <a:gd name="T20" fmla="*/ 750 w 269"/>
                  <a:gd name="T21" fmla="*/ 82 h 442"/>
                  <a:gd name="T22" fmla="*/ 0 w 269"/>
                  <a:gd name="T23" fmla="*/ 314 h 44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69"/>
                  <a:gd name="T37" fmla="*/ 0 h 442"/>
                  <a:gd name="T38" fmla="*/ 269 w 269"/>
                  <a:gd name="T39" fmla="*/ 442 h 44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69" h="442">
                    <a:moveTo>
                      <a:pt x="0" y="171"/>
                    </a:moveTo>
                    <a:lnTo>
                      <a:pt x="0" y="441"/>
                    </a:lnTo>
                    <a:lnTo>
                      <a:pt x="64" y="402"/>
                    </a:lnTo>
                    <a:lnTo>
                      <a:pt x="69" y="367"/>
                    </a:lnTo>
                    <a:lnTo>
                      <a:pt x="268" y="209"/>
                    </a:lnTo>
                    <a:lnTo>
                      <a:pt x="257" y="150"/>
                    </a:lnTo>
                    <a:lnTo>
                      <a:pt x="222" y="134"/>
                    </a:lnTo>
                    <a:lnTo>
                      <a:pt x="198" y="7"/>
                    </a:lnTo>
                    <a:lnTo>
                      <a:pt x="145" y="24"/>
                    </a:lnTo>
                    <a:lnTo>
                      <a:pt x="117" y="0"/>
                    </a:lnTo>
                    <a:lnTo>
                      <a:pt x="64" y="45"/>
                    </a:lnTo>
                    <a:lnTo>
                      <a:pt x="0" y="171"/>
                    </a:lnTo>
                  </a:path>
                </a:pathLst>
              </a:custGeom>
              <a:solidFill>
                <a:srgbClr val="FFFF99"/>
              </a:solidFill>
              <a:ln w="12700" cap="rnd" cmpd="sng">
                <a:solidFill>
                  <a:srgbClr val="000000"/>
                </a:solidFill>
                <a:prstDash val="solid"/>
                <a:round/>
                <a:headEnd type="none" w="med" len="med"/>
                <a:tailEnd type="none" w="med" len="med"/>
              </a:ln>
            </p:spPr>
            <p:txBody>
              <a:bodyPr/>
              <a:lstStyle/>
              <a:p>
                <a:endParaRPr lang="en-US"/>
              </a:p>
            </p:txBody>
          </p:sp>
          <p:sp>
            <p:nvSpPr>
              <p:cNvPr id="11384" name="Freeform 109"/>
              <p:cNvSpPr>
                <a:spLocks/>
              </p:cNvSpPr>
              <p:nvPr/>
            </p:nvSpPr>
            <p:spPr bwMode="auto">
              <a:xfrm>
                <a:off x="4671" y="1919"/>
                <a:ext cx="137" cy="240"/>
              </a:xfrm>
              <a:custGeom>
                <a:avLst/>
                <a:gdLst>
                  <a:gd name="T0" fmla="*/ 569 w 112"/>
                  <a:gd name="T1" fmla="*/ 0 h 227"/>
                  <a:gd name="T2" fmla="*/ 269 w 112"/>
                  <a:gd name="T3" fmla="*/ 48 h 227"/>
                  <a:gd name="T4" fmla="*/ 541 w 112"/>
                  <a:gd name="T5" fmla="*/ 174 h 227"/>
                  <a:gd name="T6" fmla="*/ 269 w 112"/>
                  <a:gd name="T7" fmla="*/ 236 h 227"/>
                  <a:gd name="T8" fmla="*/ 0 w 112"/>
                  <a:gd name="T9" fmla="*/ 304 h 227"/>
                  <a:gd name="T10" fmla="*/ 541 w 112"/>
                  <a:gd name="T11" fmla="*/ 440 h 227"/>
                  <a:gd name="T12" fmla="*/ 1100 w 112"/>
                  <a:gd name="T13" fmla="*/ 304 h 227"/>
                  <a:gd name="T14" fmla="*/ 1243 w 112"/>
                  <a:gd name="T15" fmla="*/ 148 h 227"/>
                  <a:gd name="T16" fmla="*/ 1041 w 112"/>
                  <a:gd name="T17" fmla="*/ 141 h 227"/>
                  <a:gd name="T18" fmla="*/ 1235 w 112"/>
                  <a:gd name="T19" fmla="*/ 62 h 227"/>
                  <a:gd name="T20" fmla="*/ 1205 w 112"/>
                  <a:gd name="T21" fmla="*/ 22 h 227"/>
                  <a:gd name="T22" fmla="*/ 569 w 112"/>
                  <a:gd name="T23" fmla="*/ 0 h 22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12"/>
                  <a:gd name="T37" fmla="*/ 0 h 227"/>
                  <a:gd name="T38" fmla="*/ 112 w 112"/>
                  <a:gd name="T39" fmla="*/ 227 h 22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12" h="227">
                    <a:moveTo>
                      <a:pt x="51" y="0"/>
                    </a:moveTo>
                    <a:lnTo>
                      <a:pt x="24" y="25"/>
                    </a:lnTo>
                    <a:lnTo>
                      <a:pt x="48" y="90"/>
                    </a:lnTo>
                    <a:lnTo>
                      <a:pt x="24" y="121"/>
                    </a:lnTo>
                    <a:lnTo>
                      <a:pt x="0" y="156"/>
                    </a:lnTo>
                    <a:lnTo>
                      <a:pt x="48" y="226"/>
                    </a:lnTo>
                    <a:lnTo>
                      <a:pt x="97" y="156"/>
                    </a:lnTo>
                    <a:lnTo>
                      <a:pt x="111" y="76"/>
                    </a:lnTo>
                    <a:lnTo>
                      <a:pt x="93" y="73"/>
                    </a:lnTo>
                    <a:lnTo>
                      <a:pt x="110" y="32"/>
                    </a:lnTo>
                    <a:lnTo>
                      <a:pt x="107" y="10"/>
                    </a:lnTo>
                    <a:lnTo>
                      <a:pt x="51" y="0"/>
                    </a:lnTo>
                  </a:path>
                </a:pathLst>
              </a:custGeom>
              <a:solidFill>
                <a:srgbClr val="FFFF99"/>
              </a:solidFill>
              <a:ln w="12700" cap="rnd" cmpd="sng">
                <a:solidFill>
                  <a:srgbClr val="000000"/>
                </a:solidFill>
                <a:prstDash val="solid"/>
                <a:round/>
                <a:headEnd type="none" w="med" len="med"/>
                <a:tailEnd type="none" w="med" len="med"/>
              </a:ln>
            </p:spPr>
            <p:txBody>
              <a:bodyPr/>
              <a:lstStyle/>
              <a:p>
                <a:endParaRPr lang="en-US"/>
              </a:p>
            </p:txBody>
          </p:sp>
          <p:sp>
            <p:nvSpPr>
              <p:cNvPr id="164" name="Arc 110"/>
              <p:cNvSpPr>
                <a:spLocks/>
              </p:cNvSpPr>
              <p:nvPr/>
            </p:nvSpPr>
            <p:spPr bwMode="auto">
              <a:xfrm>
                <a:off x="4535" y="2140"/>
                <a:ext cx="127" cy="124"/>
              </a:xfrm>
              <a:custGeom>
                <a:avLst/>
                <a:gdLst>
                  <a:gd name="G0" fmla="+- 21508 0 0"/>
                  <a:gd name="G1" fmla="+- 0 0 0"/>
                  <a:gd name="G2" fmla="+- 21600 0 0"/>
                  <a:gd name="T0" fmla="*/ 21303 w 21508"/>
                  <a:gd name="T1" fmla="*/ 21599 h 21599"/>
                  <a:gd name="T2" fmla="*/ 0 w 21508"/>
                  <a:gd name="T3" fmla="*/ 1991 h 21599"/>
                  <a:gd name="T4" fmla="*/ 21508 w 21508"/>
                  <a:gd name="T5" fmla="*/ 0 h 21599"/>
                </a:gdLst>
                <a:ahLst/>
                <a:cxnLst>
                  <a:cxn ang="0">
                    <a:pos x="T0" y="T1"/>
                  </a:cxn>
                  <a:cxn ang="0">
                    <a:pos x="T2" y="T3"/>
                  </a:cxn>
                  <a:cxn ang="0">
                    <a:pos x="T4" y="T5"/>
                  </a:cxn>
                </a:cxnLst>
                <a:rect l="0" t="0" r="r" b="b"/>
                <a:pathLst>
                  <a:path w="21508" h="21599" fill="none" extrusionOk="0">
                    <a:moveTo>
                      <a:pt x="21302" y="21599"/>
                    </a:moveTo>
                    <a:cubicBezTo>
                      <a:pt x="10224" y="21493"/>
                      <a:pt x="1021" y="13023"/>
                      <a:pt x="-1" y="1991"/>
                    </a:cubicBezTo>
                  </a:path>
                  <a:path w="21508" h="21599" stroke="0" extrusionOk="0">
                    <a:moveTo>
                      <a:pt x="21302" y="21599"/>
                    </a:moveTo>
                    <a:cubicBezTo>
                      <a:pt x="10224" y="21493"/>
                      <a:pt x="1021" y="13023"/>
                      <a:pt x="-1" y="1991"/>
                    </a:cubicBezTo>
                    <a:lnTo>
                      <a:pt x="21508" y="0"/>
                    </a:lnTo>
                    <a:close/>
                  </a:path>
                </a:pathLst>
              </a:custGeom>
              <a:solidFill>
                <a:srgbClr val="FFFF99"/>
              </a:solidFill>
              <a:ln w="12700" cap="rnd">
                <a:solidFill>
                  <a:srgbClr val="000000"/>
                </a:solidFill>
                <a:round/>
                <a:headEnd/>
                <a:tailEnd/>
              </a:ln>
              <a:effectLst>
                <a:outerShdw dist="35921" dir="2700000" algn="ctr" rotWithShape="0">
                  <a:schemeClr val="bg2"/>
                </a:outerShdw>
              </a:effectLst>
            </p:spPr>
            <p:txBody>
              <a:bodyPr wrap="none" anchor="ctr"/>
              <a:lstStyle/>
              <a:p>
                <a:pPr>
                  <a:defRPr/>
                </a:pPr>
                <a:endParaRPr lang="en-US"/>
              </a:p>
            </p:txBody>
          </p:sp>
          <p:sp>
            <p:nvSpPr>
              <p:cNvPr id="165" name="AutoShape 111"/>
              <p:cNvSpPr>
                <a:spLocks noChangeAspect="1" noChangeArrowheads="1"/>
              </p:cNvSpPr>
              <p:nvPr/>
            </p:nvSpPr>
            <p:spPr bwMode="auto">
              <a:xfrm>
                <a:off x="4558" y="2047"/>
                <a:ext cx="117" cy="116"/>
              </a:xfrm>
              <a:prstGeom prst="star5">
                <a:avLst/>
              </a:prstGeom>
              <a:solidFill>
                <a:srgbClr val="660033"/>
              </a:solidFill>
              <a:ln w="12700">
                <a:solidFill>
                  <a:srgbClr val="660066"/>
                </a:solidFill>
                <a:miter lim="800000"/>
                <a:headEnd/>
                <a:tailEnd/>
              </a:ln>
              <a:effectLst>
                <a:outerShdw dist="35921" dir="2700000" algn="ctr" rotWithShape="0">
                  <a:schemeClr val="bg2"/>
                </a:outerShdw>
              </a:effectLst>
            </p:spPr>
            <p:txBody>
              <a:bodyPr wrap="none" lIns="82058" tIns="41029" rIns="82058" bIns="41029" anchor="ctr"/>
              <a:lstStyle/>
              <a:p>
                <a:pPr algn="ctr">
                  <a:defRPr/>
                </a:pPr>
                <a:endParaRPr lang="en-US" sz="2700" b="1" i="1" dirty="0">
                  <a:solidFill>
                    <a:srgbClr val="800080"/>
                  </a:solidFill>
                  <a:effectLst>
                    <a:outerShdw blurRad="38100" dist="38100" dir="2700000" algn="tl">
                      <a:srgbClr val="000000"/>
                    </a:outerShdw>
                  </a:effectLst>
                  <a:latin typeface="Arial Narrow" pitchFamily="34" charset="0"/>
                </a:endParaRPr>
              </a:p>
            </p:txBody>
          </p:sp>
          <p:sp>
            <p:nvSpPr>
              <p:cNvPr id="166" name="AutoShape 112"/>
              <p:cNvSpPr>
                <a:spLocks noChangeAspect="1" noChangeArrowheads="1"/>
              </p:cNvSpPr>
              <p:nvPr/>
            </p:nvSpPr>
            <p:spPr bwMode="auto">
              <a:xfrm>
                <a:off x="4581" y="2156"/>
                <a:ext cx="116" cy="117"/>
              </a:xfrm>
              <a:prstGeom prst="star5">
                <a:avLst/>
              </a:prstGeom>
              <a:solidFill>
                <a:srgbClr val="660033"/>
              </a:solidFill>
              <a:ln w="12700">
                <a:solidFill>
                  <a:srgbClr val="660066"/>
                </a:solidFill>
                <a:miter lim="800000"/>
                <a:headEnd/>
                <a:tailEnd/>
              </a:ln>
              <a:effectLst/>
            </p:spPr>
            <p:txBody>
              <a:bodyPr wrap="none" lIns="82058" tIns="41029" rIns="82058" bIns="41029" anchor="ctr"/>
              <a:lstStyle/>
              <a:p>
                <a:pPr algn="ctr">
                  <a:defRPr/>
                </a:pPr>
                <a:endParaRPr lang="en-US" sz="2700" b="1" i="1" dirty="0">
                  <a:solidFill>
                    <a:srgbClr val="800080"/>
                  </a:solidFill>
                  <a:effectLst>
                    <a:outerShdw blurRad="38100" dist="38100" dir="2700000" algn="tl">
                      <a:srgbClr val="000000"/>
                    </a:outerShdw>
                  </a:effectLst>
                  <a:latin typeface="Arial Narrow" pitchFamily="34" charset="0"/>
                </a:endParaRPr>
              </a:p>
            </p:txBody>
          </p:sp>
          <p:sp>
            <p:nvSpPr>
              <p:cNvPr id="167" name="AutoShape 113"/>
              <p:cNvSpPr>
                <a:spLocks noChangeAspect="1" noChangeArrowheads="1"/>
              </p:cNvSpPr>
              <p:nvPr/>
            </p:nvSpPr>
            <p:spPr bwMode="auto">
              <a:xfrm>
                <a:off x="4644" y="2024"/>
                <a:ext cx="117" cy="118"/>
              </a:xfrm>
              <a:prstGeom prst="star5">
                <a:avLst/>
              </a:prstGeom>
              <a:solidFill>
                <a:srgbClr val="660033"/>
              </a:solidFill>
              <a:ln w="12700">
                <a:solidFill>
                  <a:srgbClr val="660066"/>
                </a:solidFill>
                <a:miter lim="800000"/>
                <a:headEnd/>
                <a:tailEnd/>
              </a:ln>
              <a:effectLst>
                <a:outerShdw dist="35921" dir="2700000" algn="ctr" rotWithShape="0">
                  <a:schemeClr val="bg2"/>
                </a:outerShdw>
              </a:effectLst>
            </p:spPr>
            <p:txBody>
              <a:bodyPr wrap="none" lIns="82058" tIns="41029" rIns="82058" bIns="41029" anchor="ctr"/>
              <a:lstStyle/>
              <a:p>
                <a:pPr algn="ctr">
                  <a:defRPr/>
                </a:pPr>
                <a:endParaRPr lang="en-US" sz="2700" b="1" i="1" dirty="0">
                  <a:solidFill>
                    <a:srgbClr val="800080"/>
                  </a:solidFill>
                  <a:effectLst>
                    <a:outerShdw blurRad="38100" dist="38100" dir="2700000" algn="tl">
                      <a:srgbClr val="000000"/>
                    </a:outerShdw>
                  </a:effectLst>
                  <a:latin typeface="Arial Narrow" pitchFamily="34" charset="0"/>
                </a:endParaRPr>
              </a:p>
            </p:txBody>
          </p:sp>
          <p:sp>
            <p:nvSpPr>
              <p:cNvPr id="168" name="AutoShape 114"/>
              <p:cNvSpPr>
                <a:spLocks noChangeAspect="1" noChangeArrowheads="1"/>
              </p:cNvSpPr>
              <p:nvPr/>
            </p:nvSpPr>
            <p:spPr bwMode="auto">
              <a:xfrm>
                <a:off x="4681" y="1936"/>
                <a:ext cx="118" cy="117"/>
              </a:xfrm>
              <a:prstGeom prst="star5">
                <a:avLst/>
              </a:prstGeom>
              <a:solidFill>
                <a:srgbClr val="660033"/>
              </a:solidFill>
              <a:ln w="12700">
                <a:solidFill>
                  <a:srgbClr val="660066"/>
                </a:solidFill>
                <a:miter lim="800000"/>
                <a:headEnd/>
                <a:tailEnd/>
              </a:ln>
              <a:effectLst>
                <a:outerShdw dist="35921" dir="2700000" algn="ctr" rotWithShape="0">
                  <a:schemeClr val="bg2"/>
                </a:outerShdw>
              </a:effectLst>
            </p:spPr>
            <p:txBody>
              <a:bodyPr wrap="none" lIns="82058" tIns="41029" rIns="82058" bIns="41029" anchor="ctr"/>
              <a:lstStyle/>
              <a:p>
                <a:pPr algn="ctr">
                  <a:defRPr/>
                </a:pPr>
                <a:endParaRPr lang="en-US" sz="2700" b="1" i="1" dirty="0">
                  <a:solidFill>
                    <a:srgbClr val="800080"/>
                  </a:solidFill>
                  <a:effectLst>
                    <a:outerShdw blurRad="38100" dist="38100" dir="2700000" algn="tl">
                      <a:srgbClr val="000000"/>
                    </a:outerShdw>
                  </a:effectLst>
                  <a:latin typeface="Arial Narrow" pitchFamily="34" charset="0"/>
                </a:endParaRPr>
              </a:p>
            </p:txBody>
          </p:sp>
          <p:sp>
            <p:nvSpPr>
              <p:cNvPr id="169" name="AutoShape 115"/>
              <p:cNvSpPr>
                <a:spLocks noChangeAspect="1" noChangeArrowheads="1"/>
              </p:cNvSpPr>
              <p:nvPr/>
            </p:nvSpPr>
            <p:spPr bwMode="auto">
              <a:xfrm>
                <a:off x="4541" y="1674"/>
                <a:ext cx="118" cy="117"/>
              </a:xfrm>
              <a:prstGeom prst="star5">
                <a:avLst/>
              </a:prstGeom>
              <a:solidFill>
                <a:srgbClr val="660033"/>
              </a:solidFill>
              <a:ln w="12700">
                <a:solidFill>
                  <a:srgbClr val="660066"/>
                </a:solidFill>
                <a:miter lim="800000"/>
                <a:headEnd/>
                <a:tailEnd/>
              </a:ln>
              <a:effectLst>
                <a:outerShdw dist="35921" dir="2700000" algn="ctr" rotWithShape="0">
                  <a:schemeClr val="bg2"/>
                </a:outerShdw>
              </a:effectLst>
            </p:spPr>
            <p:txBody>
              <a:bodyPr wrap="none" lIns="82058" tIns="41029" rIns="82058" bIns="41029" anchor="ctr"/>
              <a:lstStyle/>
              <a:p>
                <a:pPr algn="ctr">
                  <a:defRPr/>
                </a:pPr>
                <a:endParaRPr lang="en-US" sz="2700" b="1" i="1" dirty="0">
                  <a:solidFill>
                    <a:srgbClr val="800080"/>
                  </a:solidFill>
                  <a:effectLst>
                    <a:outerShdw blurRad="38100" dist="38100" dir="2700000" algn="tl">
                      <a:srgbClr val="000000"/>
                    </a:outerShdw>
                  </a:effectLst>
                  <a:latin typeface="Arial Narrow" pitchFamily="34" charset="0"/>
                </a:endParaRPr>
              </a:p>
            </p:txBody>
          </p:sp>
          <p:sp>
            <p:nvSpPr>
              <p:cNvPr id="170" name="AutoShape 116"/>
              <p:cNvSpPr>
                <a:spLocks noChangeAspect="1" noChangeArrowheads="1"/>
              </p:cNvSpPr>
              <p:nvPr/>
            </p:nvSpPr>
            <p:spPr bwMode="auto">
              <a:xfrm>
                <a:off x="4378" y="2219"/>
                <a:ext cx="117" cy="116"/>
              </a:xfrm>
              <a:prstGeom prst="star5">
                <a:avLst/>
              </a:prstGeom>
              <a:solidFill>
                <a:srgbClr val="660033"/>
              </a:solidFill>
              <a:ln w="12700">
                <a:solidFill>
                  <a:srgbClr val="660066"/>
                </a:solidFill>
                <a:miter lim="800000"/>
                <a:headEnd/>
                <a:tailEnd/>
              </a:ln>
              <a:effectLst>
                <a:outerShdw dist="35921" dir="2700000" algn="ctr" rotWithShape="0">
                  <a:schemeClr val="bg2"/>
                </a:outerShdw>
              </a:effectLst>
            </p:spPr>
            <p:txBody>
              <a:bodyPr wrap="none" lIns="82058" tIns="41029" rIns="82058" bIns="41029" anchor="ctr"/>
              <a:lstStyle/>
              <a:p>
                <a:pPr algn="ctr">
                  <a:defRPr/>
                </a:pPr>
                <a:endParaRPr lang="en-US" sz="2700" b="1" i="1" dirty="0">
                  <a:solidFill>
                    <a:srgbClr val="800080"/>
                  </a:solidFill>
                  <a:effectLst>
                    <a:outerShdw blurRad="38100" dist="38100" dir="2700000" algn="tl">
                      <a:srgbClr val="000000"/>
                    </a:outerShdw>
                  </a:effectLst>
                  <a:latin typeface="Arial Narrow" pitchFamily="34" charset="0"/>
                </a:endParaRPr>
              </a:p>
            </p:txBody>
          </p:sp>
          <p:sp>
            <p:nvSpPr>
              <p:cNvPr id="171" name="AutoShape 117"/>
              <p:cNvSpPr>
                <a:spLocks noChangeAspect="1" noChangeArrowheads="1"/>
              </p:cNvSpPr>
              <p:nvPr/>
            </p:nvSpPr>
            <p:spPr bwMode="auto">
              <a:xfrm>
                <a:off x="4129" y="2618"/>
                <a:ext cx="117" cy="116"/>
              </a:xfrm>
              <a:prstGeom prst="star5">
                <a:avLst/>
              </a:prstGeom>
              <a:solidFill>
                <a:srgbClr val="660033"/>
              </a:solidFill>
              <a:ln w="12700">
                <a:solidFill>
                  <a:srgbClr val="660066"/>
                </a:solidFill>
                <a:miter lim="800000"/>
                <a:headEnd/>
                <a:tailEnd/>
              </a:ln>
              <a:effectLst>
                <a:outerShdw dist="35921" dir="2700000" algn="ctr" rotWithShape="0">
                  <a:schemeClr val="bg2"/>
                </a:outerShdw>
              </a:effectLst>
            </p:spPr>
            <p:txBody>
              <a:bodyPr wrap="none" lIns="82058" tIns="41029" rIns="82058" bIns="41029" anchor="ctr"/>
              <a:lstStyle/>
              <a:p>
                <a:pPr algn="ctr">
                  <a:defRPr/>
                </a:pPr>
                <a:endParaRPr lang="en-US" sz="2700" b="1" i="1" dirty="0">
                  <a:solidFill>
                    <a:srgbClr val="800080"/>
                  </a:solidFill>
                  <a:effectLst>
                    <a:outerShdw blurRad="38100" dist="38100" dir="2700000" algn="tl">
                      <a:srgbClr val="000000"/>
                    </a:outerShdw>
                  </a:effectLst>
                  <a:latin typeface="Arial Narrow" pitchFamily="34" charset="0"/>
                </a:endParaRPr>
              </a:p>
            </p:txBody>
          </p:sp>
          <p:sp>
            <p:nvSpPr>
              <p:cNvPr id="172" name="AutoShape 118"/>
              <p:cNvSpPr>
                <a:spLocks noChangeAspect="1" noChangeArrowheads="1"/>
              </p:cNvSpPr>
              <p:nvPr/>
            </p:nvSpPr>
            <p:spPr bwMode="auto">
              <a:xfrm>
                <a:off x="4350" y="2442"/>
                <a:ext cx="117" cy="116"/>
              </a:xfrm>
              <a:prstGeom prst="star5">
                <a:avLst/>
              </a:prstGeom>
              <a:solidFill>
                <a:srgbClr val="660033"/>
              </a:solidFill>
              <a:ln w="12700">
                <a:solidFill>
                  <a:srgbClr val="660066"/>
                </a:solidFill>
                <a:miter lim="800000"/>
                <a:headEnd/>
                <a:tailEnd/>
              </a:ln>
              <a:effectLst>
                <a:outerShdw dist="35921" dir="2700000" algn="ctr" rotWithShape="0">
                  <a:schemeClr val="bg2"/>
                </a:outerShdw>
              </a:effectLst>
            </p:spPr>
            <p:txBody>
              <a:bodyPr wrap="none" lIns="82058" tIns="41029" rIns="82058" bIns="41029" anchor="ctr"/>
              <a:lstStyle/>
              <a:p>
                <a:pPr algn="ctr">
                  <a:defRPr/>
                </a:pPr>
                <a:endParaRPr lang="en-US" sz="2700" b="1" i="1" dirty="0">
                  <a:solidFill>
                    <a:srgbClr val="800080"/>
                  </a:solidFill>
                  <a:effectLst>
                    <a:outerShdw blurRad="38100" dist="38100" dir="2700000" algn="tl">
                      <a:srgbClr val="000000"/>
                    </a:outerShdw>
                  </a:effectLst>
                  <a:latin typeface="Arial Narrow" pitchFamily="34" charset="0"/>
                </a:endParaRPr>
              </a:p>
            </p:txBody>
          </p:sp>
          <p:sp>
            <p:nvSpPr>
              <p:cNvPr id="173" name="AutoShape 119"/>
              <p:cNvSpPr>
                <a:spLocks noChangeAspect="1" noChangeArrowheads="1"/>
              </p:cNvSpPr>
              <p:nvPr/>
            </p:nvSpPr>
            <p:spPr bwMode="auto">
              <a:xfrm>
                <a:off x="1395" y="2720"/>
                <a:ext cx="118" cy="117"/>
              </a:xfrm>
              <a:prstGeom prst="star5">
                <a:avLst/>
              </a:prstGeom>
              <a:solidFill>
                <a:srgbClr val="660033"/>
              </a:solidFill>
              <a:ln w="12700">
                <a:solidFill>
                  <a:srgbClr val="660066"/>
                </a:solidFill>
                <a:miter lim="800000"/>
                <a:headEnd/>
                <a:tailEnd/>
              </a:ln>
              <a:effectLst>
                <a:outerShdw dist="35921" dir="2700000" algn="ctr" rotWithShape="0">
                  <a:schemeClr val="bg2"/>
                </a:outerShdw>
              </a:effectLst>
            </p:spPr>
            <p:txBody>
              <a:bodyPr wrap="none" lIns="82058" tIns="41029" rIns="82058" bIns="41029" anchor="ctr"/>
              <a:lstStyle/>
              <a:p>
                <a:pPr algn="ctr">
                  <a:defRPr/>
                </a:pPr>
                <a:endParaRPr lang="en-US" sz="2700" b="1" i="1" dirty="0">
                  <a:solidFill>
                    <a:srgbClr val="800080"/>
                  </a:solidFill>
                  <a:effectLst>
                    <a:outerShdw blurRad="38100" dist="38100" dir="2700000" algn="tl">
                      <a:srgbClr val="000000"/>
                    </a:outerShdw>
                  </a:effectLst>
                  <a:latin typeface="Arial Narrow" pitchFamily="34" charset="0"/>
                </a:endParaRPr>
              </a:p>
            </p:txBody>
          </p:sp>
          <p:sp>
            <p:nvSpPr>
              <p:cNvPr id="174" name="AutoShape 120"/>
              <p:cNvSpPr>
                <a:spLocks noChangeAspect="1" noChangeArrowheads="1"/>
              </p:cNvSpPr>
              <p:nvPr/>
            </p:nvSpPr>
            <p:spPr bwMode="auto">
              <a:xfrm>
                <a:off x="1314" y="1582"/>
                <a:ext cx="118" cy="116"/>
              </a:xfrm>
              <a:prstGeom prst="star5">
                <a:avLst/>
              </a:prstGeom>
              <a:solidFill>
                <a:srgbClr val="660033"/>
              </a:solidFill>
              <a:ln w="12700">
                <a:solidFill>
                  <a:srgbClr val="660066"/>
                </a:solidFill>
                <a:miter lim="800000"/>
                <a:headEnd/>
                <a:tailEnd/>
              </a:ln>
              <a:effectLst>
                <a:outerShdw dist="35921" dir="2700000" algn="ctr" rotWithShape="0">
                  <a:schemeClr val="bg2"/>
                </a:outerShdw>
              </a:effectLst>
            </p:spPr>
            <p:txBody>
              <a:bodyPr wrap="none" lIns="82058" tIns="41029" rIns="82058" bIns="41029" anchor="ctr"/>
              <a:lstStyle/>
              <a:p>
                <a:pPr algn="ctr">
                  <a:defRPr/>
                </a:pPr>
                <a:endParaRPr lang="en-US" sz="2700" b="1" i="1" dirty="0">
                  <a:solidFill>
                    <a:srgbClr val="800080"/>
                  </a:solidFill>
                  <a:effectLst>
                    <a:outerShdw blurRad="38100" dist="38100" dir="2700000" algn="tl">
                      <a:srgbClr val="000000"/>
                    </a:outerShdw>
                  </a:effectLst>
                  <a:latin typeface="Arial Narrow" pitchFamily="34" charset="0"/>
                </a:endParaRPr>
              </a:p>
            </p:txBody>
          </p:sp>
          <p:sp>
            <p:nvSpPr>
              <p:cNvPr id="175" name="AutoShape 121"/>
              <p:cNvSpPr>
                <a:spLocks noChangeAspect="1" noChangeArrowheads="1"/>
              </p:cNvSpPr>
              <p:nvPr/>
            </p:nvSpPr>
            <p:spPr bwMode="auto">
              <a:xfrm>
                <a:off x="3263" y="3042"/>
                <a:ext cx="117" cy="116"/>
              </a:xfrm>
              <a:prstGeom prst="star5">
                <a:avLst/>
              </a:prstGeom>
              <a:solidFill>
                <a:srgbClr val="660033"/>
              </a:solidFill>
              <a:ln w="12700">
                <a:solidFill>
                  <a:srgbClr val="660066"/>
                </a:solidFill>
                <a:miter lim="800000"/>
                <a:headEnd/>
                <a:tailEnd/>
              </a:ln>
              <a:effectLst>
                <a:outerShdw dist="35921" dir="2700000" algn="ctr" rotWithShape="0">
                  <a:schemeClr val="bg2"/>
                </a:outerShdw>
              </a:effectLst>
            </p:spPr>
            <p:txBody>
              <a:bodyPr wrap="none" lIns="82058" tIns="41029" rIns="82058" bIns="41029" anchor="ctr"/>
              <a:lstStyle/>
              <a:p>
                <a:pPr algn="ctr">
                  <a:defRPr/>
                </a:pPr>
                <a:endParaRPr lang="en-US" sz="2700" b="1" i="1" dirty="0">
                  <a:solidFill>
                    <a:srgbClr val="800080"/>
                  </a:solidFill>
                  <a:effectLst>
                    <a:outerShdw blurRad="38100" dist="38100" dir="2700000" algn="tl">
                      <a:srgbClr val="000000"/>
                    </a:outerShdw>
                  </a:effectLst>
                  <a:latin typeface="Arial Narrow" pitchFamily="34" charset="0"/>
                </a:endParaRPr>
              </a:p>
            </p:txBody>
          </p:sp>
          <p:sp>
            <p:nvSpPr>
              <p:cNvPr id="176" name="AutoShape 122"/>
              <p:cNvSpPr>
                <a:spLocks noChangeAspect="1" noChangeArrowheads="1"/>
              </p:cNvSpPr>
              <p:nvPr/>
            </p:nvSpPr>
            <p:spPr bwMode="auto">
              <a:xfrm>
                <a:off x="501" y="2180"/>
                <a:ext cx="117" cy="116"/>
              </a:xfrm>
              <a:prstGeom prst="star5">
                <a:avLst/>
              </a:prstGeom>
              <a:solidFill>
                <a:srgbClr val="660033"/>
              </a:solidFill>
              <a:ln w="12700">
                <a:solidFill>
                  <a:srgbClr val="660066"/>
                </a:solidFill>
                <a:miter lim="800000"/>
                <a:headEnd/>
                <a:tailEnd/>
              </a:ln>
              <a:effectLst>
                <a:outerShdw dist="35921" dir="2700000" algn="ctr" rotWithShape="0">
                  <a:schemeClr val="bg2"/>
                </a:outerShdw>
              </a:effectLst>
            </p:spPr>
            <p:txBody>
              <a:bodyPr wrap="none" lIns="82058" tIns="41029" rIns="82058" bIns="41029" anchor="ctr"/>
              <a:lstStyle/>
              <a:p>
                <a:pPr algn="ctr">
                  <a:defRPr/>
                </a:pPr>
                <a:endParaRPr lang="en-US" sz="2700" b="1" i="1" dirty="0">
                  <a:solidFill>
                    <a:srgbClr val="800080"/>
                  </a:solidFill>
                  <a:effectLst>
                    <a:outerShdw blurRad="38100" dist="38100" dir="2700000" algn="tl">
                      <a:srgbClr val="000000"/>
                    </a:outerShdw>
                  </a:effectLst>
                  <a:latin typeface="Arial Narrow" pitchFamily="34" charset="0"/>
                </a:endParaRPr>
              </a:p>
            </p:txBody>
          </p:sp>
          <p:sp>
            <p:nvSpPr>
              <p:cNvPr id="177" name="AutoShape 123"/>
              <p:cNvSpPr>
                <a:spLocks noChangeAspect="1" noChangeArrowheads="1"/>
              </p:cNvSpPr>
              <p:nvPr/>
            </p:nvSpPr>
            <p:spPr bwMode="auto">
              <a:xfrm>
                <a:off x="639" y="2505"/>
                <a:ext cx="118" cy="116"/>
              </a:xfrm>
              <a:prstGeom prst="star5">
                <a:avLst/>
              </a:prstGeom>
              <a:solidFill>
                <a:srgbClr val="660033"/>
              </a:solidFill>
              <a:ln w="12700">
                <a:solidFill>
                  <a:srgbClr val="660066"/>
                </a:solidFill>
                <a:miter lim="800000"/>
                <a:headEnd/>
                <a:tailEnd/>
              </a:ln>
              <a:effectLst>
                <a:outerShdw dist="35921" dir="2700000" algn="ctr" rotWithShape="0">
                  <a:schemeClr val="bg2"/>
                </a:outerShdw>
              </a:effectLst>
            </p:spPr>
            <p:txBody>
              <a:bodyPr wrap="none" lIns="82058" tIns="41029" rIns="82058" bIns="41029" anchor="ctr"/>
              <a:lstStyle/>
              <a:p>
                <a:pPr algn="ctr">
                  <a:defRPr/>
                </a:pPr>
                <a:endParaRPr lang="en-US" sz="2700" b="1" i="1" dirty="0">
                  <a:solidFill>
                    <a:srgbClr val="800080"/>
                  </a:solidFill>
                  <a:effectLst>
                    <a:outerShdw blurRad="38100" dist="38100" dir="2700000" algn="tl">
                      <a:srgbClr val="000000"/>
                    </a:outerShdw>
                  </a:effectLst>
                  <a:latin typeface="Arial Narrow" pitchFamily="34" charset="0"/>
                </a:endParaRPr>
              </a:p>
            </p:txBody>
          </p:sp>
          <p:sp>
            <p:nvSpPr>
              <p:cNvPr id="178" name="AutoShape 124"/>
              <p:cNvSpPr>
                <a:spLocks noChangeAspect="1" noChangeArrowheads="1"/>
              </p:cNvSpPr>
              <p:nvPr/>
            </p:nvSpPr>
            <p:spPr bwMode="auto">
              <a:xfrm>
                <a:off x="470" y="2277"/>
                <a:ext cx="117" cy="116"/>
              </a:xfrm>
              <a:prstGeom prst="star5">
                <a:avLst/>
              </a:prstGeom>
              <a:solidFill>
                <a:srgbClr val="660033"/>
              </a:solidFill>
              <a:ln w="12700">
                <a:solidFill>
                  <a:srgbClr val="660066"/>
                </a:solidFill>
                <a:miter lim="800000"/>
                <a:headEnd/>
                <a:tailEnd/>
              </a:ln>
              <a:effectLst>
                <a:outerShdw dist="35921" dir="2700000" algn="ctr" rotWithShape="0">
                  <a:schemeClr val="bg2"/>
                </a:outerShdw>
              </a:effectLst>
            </p:spPr>
            <p:txBody>
              <a:bodyPr wrap="none" lIns="82058" tIns="41029" rIns="82058" bIns="41029" anchor="ctr"/>
              <a:lstStyle/>
              <a:p>
                <a:pPr algn="ctr">
                  <a:defRPr/>
                </a:pPr>
                <a:endParaRPr lang="en-US" sz="2700" b="1" i="1" dirty="0">
                  <a:solidFill>
                    <a:srgbClr val="800080"/>
                  </a:solidFill>
                  <a:effectLst>
                    <a:outerShdw blurRad="38100" dist="38100" dir="2700000" algn="tl">
                      <a:srgbClr val="000000"/>
                    </a:outerShdw>
                  </a:effectLst>
                  <a:latin typeface="Arial Narrow" pitchFamily="34" charset="0"/>
                </a:endParaRPr>
              </a:p>
            </p:txBody>
          </p:sp>
          <p:sp>
            <p:nvSpPr>
              <p:cNvPr id="179" name="AutoShape 125"/>
              <p:cNvSpPr>
                <a:spLocks noChangeAspect="1" noChangeArrowheads="1"/>
              </p:cNvSpPr>
              <p:nvPr/>
            </p:nvSpPr>
            <p:spPr bwMode="auto">
              <a:xfrm>
                <a:off x="763" y="2570"/>
                <a:ext cx="116" cy="118"/>
              </a:xfrm>
              <a:prstGeom prst="star5">
                <a:avLst/>
              </a:prstGeom>
              <a:solidFill>
                <a:srgbClr val="660033"/>
              </a:solidFill>
              <a:ln w="12700">
                <a:solidFill>
                  <a:srgbClr val="660066"/>
                </a:solidFill>
                <a:miter lim="800000"/>
                <a:headEnd/>
                <a:tailEnd/>
              </a:ln>
              <a:effectLst>
                <a:outerShdw dist="35921" dir="2700000" algn="ctr" rotWithShape="0">
                  <a:schemeClr val="bg2"/>
                </a:outerShdw>
              </a:effectLst>
            </p:spPr>
            <p:txBody>
              <a:bodyPr wrap="none" lIns="82058" tIns="41029" rIns="82058" bIns="41029" anchor="ctr"/>
              <a:lstStyle/>
              <a:p>
                <a:pPr algn="ctr">
                  <a:defRPr/>
                </a:pPr>
                <a:endParaRPr lang="en-US" sz="2700" b="1" i="1" dirty="0">
                  <a:solidFill>
                    <a:srgbClr val="800080"/>
                  </a:solidFill>
                  <a:effectLst>
                    <a:outerShdw blurRad="38100" dist="38100" dir="2700000" algn="tl">
                      <a:srgbClr val="000000"/>
                    </a:outerShdw>
                  </a:effectLst>
                  <a:latin typeface="Arial Narrow" pitchFamily="34" charset="0"/>
                </a:endParaRPr>
              </a:p>
            </p:txBody>
          </p:sp>
          <p:sp>
            <p:nvSpPr>
              <p:cNvPr id="180" name="AutoShape 126"/>
              <p:cNvSpPr>
                <a:spLocks noChangeAspect="1" noChangeArrowheads="1"/>
              </p:cNvSpPr>
              <p:nvPr/>
            </p:nvSpPr>
            <p:spPr bwMode="auto">
              <a:xfrm>
                <a:off x="419" y="2192"/>
                <a:ext cx="117" cy="116"/>
              </a:xfrm>
              <a:prstGeom prst="star5">
                <a:avLst/>
              </a:prstGeom>
              <a:solidFill>
                <a:srgbClr val="660033"/>
              </a:solidFill>
              <a:ln w="12700">
                <a:solidFill>
                  <a:srgbClr val="660066"/>
                </a:solidFill>
                <a:miter lim="800000"/>
                <a:headEnd/>
                <a:tailEnd/>
              </a:ln>
              <a:effectLst>
                <a:outerShdw dist="35921" dir="2700000" algn="ctr" rotWithShape="0">
                  <a:schemeClr val="bg2"/>
                </a:outerShdw>
              </a:effectLst>
            </p:spPr>
            <p:txBody>
              <a:bodyPr wrap="none" lIns="82058" tIns="41029" rIns="82058" bIns="41029" anchor="ctr"/>
              <a:lstStyle/>
              <a:p>
                <a:pPr algn="ctr">
                  <a:defRPr/>
                </a:pPr>
                <a:endParaRPr lang="en-US" sz="2700" b="1" i="1" dirty="0">
                  <a:solidFill>
                    <a:srgbClr val="800080"/>
                  </a:solidFill>
                  <a:effectLst>
                    <a:outerShdw blurRad="38100" dist="38100" dir="2700000" algn="tl">
                      <a:srgbClr val="000000"/>
                    </a:outerShdw>
                  </a:effectLst>
                  <a:latin typeface="Arial Narrow" pitchFamily="34" charset="0"/>
                </a:endParaRPr>
              </a:p>
            </p:txBody>
          </p:sp>
          <p:sp>
            <p:nvSpPr>
              <p:cNvPr id="181" name="AutoShape 127"/>
              <p:cNvSpPr>
                <a:spLocks noChangeAspect="1" noChangeArrowheads="1"/>
              </p:cNvSpPr>
              <p:nvPr/>
            </p:nvSpPr>
            <p:spPr bwMode="auto">
              <a:xfrm>
                <a:off x="849" y="2534"/>
                <a:ext cx="116" cy="117"/>
              </a:xfrm>
              <a:prstGeom prst="star5">
                <a:avLst/>
              </a:prstGeom>
              <a:solidFill>
                <a:srgbClr val="660033"/>
              </a:solidFill>
              <a:ln w="12700">
                <a:solidFill>
                  <a:srgbClr val="660066"/>
                </a:solidFill>
                <a:miter lim="800000"/>
                <a:headEnd/>
                <a:tailEnd/>
              </a:ln>
              <a:effectLst>
                <a:outerShdw dist="35921" dir="2700000" algn="ctr" rotWithShape="0">
                  <a:schemeClr val="bg2"/>
                </a:outerShdw>
              </a:effectLst>
            </p:spPr>
            <p:txBody>
              <a:bodyPr wrap="none" lIns="82058" tIns="41029" rIns="82058" bIns="41029" anchor="ctr"/>
              <a:lstStyle/>
              <a:p>
                <a:pPr algn="ctr">
                  <a:defRPr/>
                </a:pPr>
                <a:endParaRPr lang="en-US" sz="2700" b="1" i="1" dirty="0">
                  <a:solidFill>
                    <a:srgbClr val="800080"/>
                  </a:solidFill>
                  <a:effectLst>
                    <a:outerShdw blurRad="38100" dist="38100" dir="2700000" algn="tl">
                      <a:srgbClr val="000000"/>
                    </a:outerShdw>
                  </a:effectLst>
                  <a:latin typeface="Arial Narrow" pitchFamily="34" charset="0"/>
                </a:endParaRPr>
              </a:p>
            </p:txBody>
          </p:sp>
          <p:sp>
            <p:nvSpPr>
              <p:cNvPr id="182" name="AutoShape 128"/>
              <p:cNvSpPr>
                <a:spLocks noChangeAspect="1" noChangeArrowheads="1"/>
              </p:cNvSpPr>
              <p:nvPr/>
            </p:nvSpPr>
            <p:spPr bwMode="auto">
              <a:xfrm>
                <a:off x="3519" y="1757"/>
                <a:ext cx="116" cy="116"/>
              </a:xfrm>
              <a:prstGeom prst="star5">
                <a:avLst/>
              </a:prstGeom>
              <a:solidFill>
                <a:srgbClr val="660033"/>
              </a:solidFill>
              <a:ln w="12700">
                <a:solidFill>
                  <a:srgbClr val="660066"/>
                </a:solidFill>
                <a:miter lim="800000"/>
                <a:headEnd/>
                <a:tailEnd/>
              </a:ln>
              <a:effectLst>
                <a:outerShdw dist="35921" dir="2700000" algn="ctr" rotWithShape="0">
                  <a:schemeClr val="bg2"/>
                </a:outerShdw>
              </a:effectLst>
            </p:spPr>
            <p:txBody>
              <a:bodyPr wrap="none" lIns="82058" tIns="41029" rIns="82058" bIns="41029" anchor="ctr"/>
              <a:lstStyle/>
              <a:p>
                <a:pPr algn="ctr">
                  <a:defRPr/>
                </a:pPr>
                <a:endParaRPr lang="en-US" b="1">
                  <a:latin typeface="Arial Narrow" pitchFamily="34" charset="0"/>
                </a:endParaRPr>
              </a:p>
            </p:txBody>
          </p:sp>
          <p:sp>
            <p:nvSpPr>
              <p:cNvPr id="183" name="AutoShape 129"/>
              <p:cNvSpPr>
                <a:spLocks noChangeAspect="1" noChangeArrowheads="1"/>
              </p:cNvSpPr>
              <p:nvPr/>
            </p:nvSpPr>
            <p:spPr bwMode="auto">
              <a:xfrm>
                <a:off x="1971" y="2008"/>
                <a:ext cx="118" cy="118"/>
              </a:xfrm>
              <a:prstGeom prst="star5">
                <a:avLst/>
              </a:prstGeom>
              <a:solidFill>
                <a:srgbClr val="660033"/>
              </a:solidFill>
              <a:ln w="12700">
                <a:solidFill>
                  <a:srgbClr val="660066"/>
                </a:solidFill>
                <a:miter lim="800000"/>
                <a:headEnd/>
                <a:tailEnd/>
              </a:ln>
              <a:effectLst>
                <a:outerShdw dist="35921" dir="2700000" algn="ctr" rotWithShape="0">
                  <a:schemeClr val="bg2">
                    <a:alpha val="50000"/>
                  </a:schemeClr>
                </a:outerShdw>
              </a:effectLst>
            </p:spPr>
            <p:txBody>
              <a:bodyPr wrap="none" lIns="82058" tIns="41029" rIns="82058" bIns="41029" anchor="ctr"/>
              <a:lstStyle/>
              <a:p>
                <a:pPr algn="ctr">
                  <a:defRPr/>
                </a:pPr>
                <a:endParaRPr lang="en-US" b="1">
                  <a:latin typeface="Arial Narrow" pitchFamily="34" charset="0"/>
                </a:endParaRPr>
              </a:p>
            </p:txBody>
          </p:sp>
          <p:sp>
            <p:nvSpPr>
              <p:cNvPr id="184" name="AutoShape 130"/>
              <p:cNvSpPr>
                <a:spLocks noChangeAspect="1" noChangeArrowheads="1"/>
              </p:cNvSpPr>
              <p:nvPr/>
            </p:nvSpPr>
            <p:spPr bwMode="auto">
              <a:xfrm>
                <a:off x="1910" y="2419"/>
                <a:ext cx="116" cy="117"/>
              </a:xfrm>
              <a:prstGeom prst="star5">
                <a:avLst/>
              </a:prstGeom>
              <a:solidFill>
                <a:srgbClr val="660033"/>
              </a:solidFill>
              <a:ln w="12700">
                <a:solidFill>
                  <a:srgbClr val="660066"/>
                </a:solidFill>
                <a:miter lim="800000"/>
                <a:headEnd/>
                <a:tailEnd/>
              </a:ln>
              <a:effectLst>
                <a:outerShdw dist="35921" dir="2700000" algn="ctr" rotWithShape="0">
                  <a:schemeClr val="bg2"/>
                </a:outerShdw>
              </a:effectLst>
            </p:spPr>
            <p:txBody>
              <a:bodyPr wrap="none" lIns="82058" tIns="41029" rIns="82058" bIns="41029" anchor="ctr"/>
              <a:lstStyle/>
              <a:p>
                <a:pPr algn="ctr">
                  <a:defRPr/>
                </a:pPr>
                <a:endParaRPr lang="en-US" b="1">
                  <a:latin typeface="Arial Narrow" pitchFamily="34" charset="0"/>
                </a:endParaRPr>
              </a:p>
            </p:txBody>
          </p:sp>
          <p:sp>
            <p:nvSpPr>
              <p:cNvPr id="185" name="AutoShape 131"/>
              <p:cNvSpPr>
                <a:spLocks noChangeAspect="1" noChangeArrowheads="1"/>
              </p:cNvSpPr>
              <p:nvPr/>
            </p:nvSpPr>
            <p:spPr bwMode="auto">
              <a:xfrm>
                <a:off x="1870" y="2554"/>
                <a:ext cx="118" cy="116"/>
              </a:xfrm>
              <a:prstGeom prst="star5">
                <a:avLst/>
              </a:prstGeom>
              <a:solidFill>
                <a:srgbClr val="660033"/>
              </a:solidFill>
              <a:ln w="12700">
                <a:solidFill>
                  <a:srgbClr val="660066"/>
                </a:solidFill>
                <a:miter lim="800000"/>
                <a:headEnd/>
                <a:tailEnd/>
              </a:ln>
              <a:effectLst>
                <a:outerShdw dist="35921" dir="2700000" algn="ctr" rotWithShape="0">
                  <a:schemeClr val="bg2"/>
                </a:outerShdw>
              </a:effectLst>
            </p:spPr>
            <p:txBody>
              <a:bodyPr wrap="none" lIns="82058" tIns="41029" rIns="82058" bIns="41029" anchor="ctr"/>
              <a:lstStyle/>
              <a:p>
                <a:pPr algn="ctr">
                  <a:defRPr/>
                </a:pPr>
                <a:endParaRPr lang="en-US" b="1">
                  <a:latin typeface="Arial Narrow" pitchFamily="34" charset="0"/>
                </a:endParaRPr>
              </a:p>
            </p:txBody>
          </p:sp>
          <p:sp>
            <p:nvSpPr>
              <p:cNvPr id="186" name="AutoShape 132"/>
              <p:cNvSpPr>
                <a:spLocks noChangeAspect="1" noChangeArrowheads="1"/>
              </p:cNvSpPr>
              <p:nvPr/>
            </p:nvSpPr>
            <p:spPr bwMode="auto">
              <a:xfrm>
                <a:off x="3264" y="2153"/>
                <a:ext cx="118" cy="117"/>
              </a:xfrm>
              <a:prstGeom prst="star5">
                <a:avLst/>
              </a:prstGeom>
              <a:solidFill>
                <a:srgbClr val="660033"/>
              </a:solidFill>
              <a:ln w="12700">
                <a:solidFill>
                  <a:srgbClr val="660066"/>
                </a:solidFill>
                <a:miter lim="800000"/>
                <a:headEnd/>
                <a:tailEnd/>
              </a:ln>
              <a:effectLst>
                <a:outerShdw dist="35921" dir="2700000" algn="ctr" rotWithShape="0">
                  <a:schemeClr val="bg2"/>
                </a:outerShdw>
              </a:effectLst>
            </p:spPr>
            <p:txBody>
              <a:bodyPr wrap="none" lIns="82058" tIns="41029" rIns="82058" bIns="41029" anchor="ctr"/>
              <a:lstStyle/>
              <a:p>
                <a:pPr algn="ctr">
                  <a:defRPr/>
                </a:pPr>
                <a:endParaRPr lang="en-US" b="1">
                  <a:latin typeface="Arial Narrow" pitchFamily="34" charset="0"/>
                </a:endParaRPr>
              </a:p>
            </p:txBody>
          </p:sp>
          <p:sp>
            <p:nvSpPr>
              <p:cNvPr id="187" name="AutoShape 133"/>
              <p:cNvSpPr>
                <a:spLocks noChangeAspect="1" noChangeArrowheads="1"/>
              </p:cNvSpPr>
              <p:nvPr/>
            </p:nvSpPr>
            <p:spPr bwMode="auto">
              <a:xfrm>
                <a:off x="3203" y="2083"/>
                <a:ext cx="117" cy="116"/>
              </a:xfrm>
              <a:prstGeom prst="star5">
                <a:avLst/>
              </a:prstGeom>
              <a:solidFill>
                <a:srgbClr val="660033"/>
              </a:solidFill>
              <a:ln w="12700">
                <a:solidFill>
                  <a:srgbClr val="660066"/>
                </a:solidFill>
                <a:miter lim="800000"/>
                <a:headEnd/>
                <a:tailEnd/>
              </a:ln>
              <a:effectLst>
                <a:outerShdw dist="35921" dir="2700000" algn="ctr" rotWithShape="0">
                  <a:schemeClr val="bg2"/>
                </a:outerShdw>
              </a:effectLst>
            </p:spPr>
            <p:txBody>
              <a:bodyPr wrap="none" lIns="82058" tIns="41029" rIns="82058" bIns="41029" anchor="ctr"/>
              <a:lstStyle/>
              <a:p>
                <a:pPr algn="ctr">
                  <a:defRPr/>
                </a:pPr>
                <a:endParaRPr lang="en-US" b="1">
                  <a:latin typeface="Arial Narrow" pitchFamily="34" charset="0"/>
                </a:endParaRPr>
              </a:p>
            </p:txBody>
          </p:sp>
          <p:sp>
            <p:nvSpPr>
              <p:cNvPr id="188" name="AutoShape 134"/>
              <p:cNvSpPr>
                <a:spLocks noChangeAspect="1" noChangeArrowheads="1"/>
              </p:cNvSpPr>
              <p:nvPr/>
            </p:nvSpPr>
            <p:spPr bwMode="auto">
              <a:xfrm>
                <a:off x="4902" y="1702"/>
                <a:ext cx="116" cy="117"/>
              </a:xfrm>
              <a:prstGeom prst="star5">
                <a:avLst/>
              </a:prstGeom>
              <a:solidFill>
                <a:srgbClr val="660033"/>
              </a:solidFill>
              <a:ln w="12700">
                <a:solidFill>
                  <a:srgbClr val="660066"/>
                </a:solidFill>
                <a:miter lim="800000"/>
                <a:headEnd/>
                <a:tailEnd/>
              </a:ln>
              <a:effectLst>
                <a:outerShdw dist="35921" dir="2700000" algn="ctr" rotWithShape="0">
                  <a:schemeClr val="bg2"/>
                </a:outerShdw>
              </a:effectLst>
            </p:spPr>
            <p:txBody>
              <a:bodyPr wrap="none" lIns="82058" tIns="41029" rIns="82058" bIns="41029" anchor="ctr"/>
              <a:lstStyle/>
              <a:p>
                <a:pPr algn="ctr">
                  <a:defRPr/>
                </a:pPr>
                <a:endParaRPr lang="en-US" b="1">
                  <a:latin typeface="Arial Narrow" pitchFamily="34" charset="0"/>
                </a:endParaRPr>
              </a:p>
            </p:txBody>
          </p:sp>
          <p:sp>
            <p:nvSpPr>
              <p:cNvPr id="189" name="AutoShape 135"/>
              <p:cNvSpPr>
                <a:spLocks noChangeAspect="1" noChangeArrowheads="1"/>
              </p:cNvSpPr>
              <p:nvPr/>
            </p:nvSpPr>
            <p:spPr bwMode="auto">
              <a:xfrm>
                <a:off x="3796" y="1639"/>
                <a:ext cx="116" cy="117"/>
              </a:xfrm>
              <a:prstGeom prst="star5">
                <a:avLst/>
              </a:prstGeom>
              <a:solidFill>
                <a:srgbClr val="660033"/>
              </a:solidFill>
              <a:ln w="12700">
                <a:solidFill>
                  <a:srgbClr val="660066"/>
                </a:solidFill>
                <a:miter lim="800000"/>
                <a:headEnd/>
                <a:tailEnd/>
              </a:ln>
              <a:effectLst>
                <a:outerShdw dist="35921" dir="2700000" algn="ctr" rotWithShape="0">
                  <a:schemeClr val="bg2"/>
                </a:outerShdw>
              </a:effectLst>
            </p:spPr>
            <p:txBody>
              <a:bodyPr wrap="none" lIns="82058" tIns="41029" rIns="82058" bIns="41029" anchor="ctr"/>
              <a:lstStyle/>
              <a:p>
                <a:pPr algn="ctr">
                  <a:defRPr/>
                </a:pPr>
                <a:endParaRPr lang="en-US" b="1">
                  <a:latin typeface="Arial Narrow" pitchFamily="34" charset="0"/>
                </a:endParaRPr>
              </a:p>
            </p:txBody>
          </p:sp>
          <p:sp>
            <p:nvSpPr>
              <p:cNvPr id="190" name="AutoShape 136"/>
              <p:cNvSpPr>
                <a:spLocks noChangeAspect="1" noChangeArrowheads="1"/>
              </p:cNvSpPr>
              <p:nvPr/>
            </p:nvSpPr>
            <p:spPr bwMode="auto">
              <a:xfrm>
                <a:off x="3658" y="1828"/>
                <a:ext cx="117" cy="116"/>
              </a:xfrm>
              <a:prstGeom prst="star5">
                <a:avLst/>
              </a:prstGeom>
              <a:solidFill>
                <a:srgbClr val="660033"/>
              </a:solidFill>
              <a:ln w="12700">
                <a:solidFill>
                  <a:srgbClr val="660066"/>
                </a:solidFill>
                <a:miter lim="800000"/>
                <a:headEnd/>
                <a:tailEnd/>
              </a:ln>
              <a:effectLst>
                <a:outerShdw dist="35921" dir="2700000" algn="ctr" rotWithShape="0">
                  <a:schemeClr val="bg2"/>
                </a:outerShdw>
              </a:effectLst>
            </p:spPr>
            <p:txBody>
              <a:bodyPr wrap="none" lIns="82058" tIns="41029" rIns="82058" bIns="41029" anchor="ctr"/>
              <a:lstStyle/>
              <a:p>
                <a:pPr algn="ctr">
                  <a:defRPr/>
                </a:pPr>
                <a:endParaRPr lang="en-US" b="1">
                  <a:latin typeface="Arial Narrow" pitchFamily="34" charset="0"/>
                </a:endParaRPr>
              </a:p>
            </p:txBody>
          </p:sp>
          <p:sp>
            <p:nvSpPr>
              <p:cNvPr id="191" name="AutoShape 137"/>
              <p:cNvSpPr>
                <a:spLocks noChangeAspect="1" noChangeArrowheads="1"/>
              </p:cNvSpPr>
              <p:nvPr/>
            </p:nvSpPr>
            <p:spPr bwMode="auto">
              <a:xfrm>
                <a:off x="3868" y="1719"/>
                <a:ext cx="117" cy="116"/>
              </a:xfrm>
              <a:prstGeom prst="star5">
                <a:avLst/>
              </a:prstGeom>
              <a:solidFill>
                <a:srgbClr val="660033"/>
              </a:solidFill>
              <a:ln w="12700">
                <a:solidFill>
                  <a:srgbClr val="660066"/>
                </a:solidFill>
                <a:miter lim="800000"/>
                <a:headEnd/>
                <a:tailEnd/>
              </a:ln>
              <a:effectLst>
                <a:outerShdw dist="35921" dir="2700000" algn="ctr" rotWithShape="0">
                  <a:schemeClr val="bg2"/>
                </a:outerShdw>
              </a:effectLst>
            </p:spPr>
            <p:txBody>
              <a:bodyPr wrap="none" lIns="82058" tIns="41029" rIns="82058" bIns="41029" anchor="ctr"/>
              <a:lstStyle/>
              <a:p>
                <a:pPr algn="ctr">
                  <a:defRPr/>
                </a:pPr>
                <a:endParaRPr lang="en-US" b="1">
                  <a:latin typeface="Arial Narrow" pitchFamily="34" charset="0"/>
                </a:endParaRPr>
              </a:p>
            </p:txBody>
          </p:sp>
          <p:sp>
            <p:nvSpPr>
              <p:cNvPr id="192" name="AutoShape 138"/>
              <p:cNvSpPr>
                <a:spLocks noChangeAspect="1" noChangeArrowheads="1"/>
              </p:cNvSpPr>
              <p:nvPr/>
            </p:nvSpPr>
            <p:spPr bwMode="auto">
              <a:xfrm>
                <a:off x="3605" y="1943"/>
                <a:ext cx="118" cy="116"/>
              </a:xfrm>
              <a:prstGeom prst="star5">
                <a:avLst/>
              </a:prstGeom>
              <a:solidFill>
                <a:srgbClr val="660033"/>
              </a:solidFill>
              <a:ln w="12700">
                <a:solidFill>
                  <a:srgbClr val="660066"/>
                </a:solidFill>
                <a:miter lim="800000"/>
                <a:headEnd/>
                <a:tailEnd/>
              </a:ln>
              <a:effectLst>
                <a:outerShdw dist="35921" dir="2700000" algn="ctr" rotWithShape="0">
                  <a:schemeClr val="bg2"/>
                </a:outerShdw>
              </a:effectLst>
            </p:spPr>
            <p:txBody>
              <a:bodyPr wrap="none" lIns="82058" tIns="41029" rIns="82058" bIns="41029" anchor="ctr"/>
              <a:lstStyle/>
              <a:p>
                <a:pPr algn="ctr">
                  <a:defRPr/>
                </a:pPr>
                <a:endParaRPr lang="en-US" b="1">
                  <a:latin typeface="Arial Narrow" pitchFamily="34" charset="0"/>
                </a:endParaRPr>
              </a:p>
            </p:txBody>
          </p:sp>
          <p:sp>
            <p:nvSpPr>
              <p:cNvPr id="193" name="AutoShape 139"/>
              <p:cNvSpPr>
                <a:spLocks noChangeAspect="1" noChangeArrowheads="1"/>
              </p:cNvSpPr>
              <p:nvPr/>
            </p:nvSpPr>
            <p:spPr bwMode="auto">
              <a:xfrm>
                <a:off x="3853" y="2404"/>
                <a:ext cx="116" cy="116"/>
              </a:xfrm>
              <a:prstGeom prst="star5">
                <a:avLst/>
              </a:prstGeom>
              <a:solidFill>
                <a:srgbClr val="660033"/>
              </a:solidFill>
              <a:ln w="12700">
                <a:solidFill>
                  <a:srgbClr val="660066"/>
                </a:solidFill>
                <a:miter lim="800000"/>
                <a:headEnd/>
                <a:tailEnd/>
              </a:ln>
              <a:effectLst>
                <a:outerShdw dist="35921" dir="2700000" algn="ctr" rotWithShape="0">
                  <a:schemeClr val="bg2"/>
                </a:outerShdw>
              </a:effectLst>
            </p:spPr>
            <p:txBody>
              <a:bodyPr wrap="none" lIns="82058" tIns="41029" rIns="82058" bIns="41029" anchor="ctr"/>
              <a:lstStyle/>
              <a:p>
                <a:pPr algn="ctr">
                  <a:defRPr/>
                </a:pPr>
                <a:endParaRPr lang="en-US" b="1">
                  <a:latin typeface="Arial Narrow" pitchFamily="34" charset="0"/>
                </a:endParaRPr>
              </a:p>
            </p:txBody>
          </p:sp>
          <p:sp>
            <p:nvSpPr>
              <p:cNvPr id="194" name="AutoShape 140"/>
              <p:cNvSpPr>
                <a:spLocks noChangeAspect="1" noChangeArrowheads="1"/>
              </p:cNvSpPr>
              <p:nvPr/>
            </p:nvSpPr>
            <p:spPr bwMode="auto">
              <a:xfrm>
                <a:off x="4744" y="1659"/>
                <a:ext cx="118" cy="116"/>
              </a:xfrm>
              <a:prstGeom prst="star5">
                <a:avLst/>
              </a:prstGeom>
              <a:solidFill>
                <a:srgbClr val="660033"/>
              </a:solidFill>
              <a:ln w="12700">
                <a:solidFill>
                  <a:srgbClr val="660066"/>
                </a:solidFill>
                <a:miter lim="800000"/>
                <a:headEnd/>
                <a:tailEnd/>
              </a:ln>
              <a:effectLst>
                <a:outerShdw dist="35921" dir="2700000" algn="ctr" rotWithShape="0">
                  <a:schemeClr val="bg2"/>
                </a:outerShdw>
              </a:effectLst>
            </p:spPr>
            <p:txBody>
              <a:bodyPr wrap="none" lIns="82058" tIns="41029" rIns="82058" bIns="41029" anchor="ctr"/>
              <a:lstStyle/>
              <a:p>
                <a:pPr algn="ctr">
                  <a:defRPr/>
                </a:pPr>
                <a:endParaRPr lang="en-US" b="1">
                  <a:latin typeface="Arial Narrow" pitchFamily="34" charset="0"/>
                </a:endParaRPr>
              </a:p>
            </p:txBody>
          </p:sp>
          <p:sp>
            <p:nvSpPr>
              <p:cNvPr id="195" name="AutoShape 141"/>
              <p:cNvSpPr>
                <a:spLocks noChangeAspect="1" noChangeArrowheads="1"/>
              </p:cNvSpPr>
              <p:nvPr/>
            </p:nvSpPr>
            <p:spPr bwMode="auto">
              <a:xfrm>
                <a:off x="737" y="1212"/>
                <a:ext cx="118" cy="118"/>
              </a:xfrm>
              <a:prstGeom prst="star5">
                <a:avLst/>
              </a:prstGeom>
              <a:solidFill>
                <a:srgbClr val="660033"/>
              </a:solidFill>
              <a:ln w="12700">
                <a:solidFill>
                  <a:srgbClr val="660066"/>
                </a:solidFill>
                <a:miter lim="800000"/>
                <a:headEnd/>
                <a:tailEnd/>
              </a:ln>
              <a:effectLst>
                <a:outerShdw dist="35921" dir="2700000" algn="ctr" rotWithShape="0">
                  <a:schemeClr val="bg2"/>
                </a:outerShdw>
              </a:effectLst>
            </p:spPr>
            <p:txBody>
              <a:bodyPr wrap="none" lIns="82058" tIns="41029" rIns="82058" bIns="41029" anchor="ctr"/>
              <a:lstStyle/>
              <a:p>
                <a:pPr algn="ctr">
                  <a:defRPr/>
                </a:pPr>
                <a:endParaRPr lang="en-US" b="1">
                  <a:latin typeface="Arial Narrow" pitchFamily="34" charset="0"/>
                </a:endParaRPr>
              </a:p>
            </p:txBody>
          </p:sp>
          <p:sp>
            <p:nvSpPr>
              <p:cNvPr id="196" name="AutoShape 142"/>
              <p:cNvSpPr>
                <a:spLocks noChangeAspect="1" noChangeArrowheads="1"/>
              </p:cNvSpPr>
              <p:nvPr/>
            </p:nvSpPr>
            <p:spPr bwMode="auto">
              <a:xfrm>
                <a:off x="847" y="2627"/>
                <a:ext cx="118" cy="116"/>
              </a:xfrm>
              <a:prstGeom prst="star5">
                <a:avLst/>
              </a:prstGeom>
              <a:solidFill>
                <a:srgbClr val="660033"/>
              </a:solidFill>
              <a:ln w="12700">
                <a:solidFill>
                  <a:srgbClr val="660066"/>
                </a:solidFill>
                <a:miter lim="800000"/>
                <a:headEnd/>
                <a:tailEnd/>
              </a:ln>
              <a:effectLst>
                <a:outerShdw dist="35921" dir="2700000" algn="ctr" rotWithShape="0">
                  <a:schemeClr val="bg2"/>
                </a:outerShdw>
              </a:effectLst>
            </p:spPr>
            <p:txBody>
              <a:bodyPr wrap="none" lIns="82058" tIns="41029" rIns="82058" bIns="41029" anchor="ctr"/>
              <a:lstStyle/>
              <a:p>
                <a:pPr algn="ctr">
                  <a:defRPr/>
                </a:pPr>
                <a:endParaRPr lang="en-US" b="1">
                  <a:latin typeface="Arial Narrow" pitchFamily="34" charset="0"/>
                </a:endParaRPr>
              </a:p>
            </p:txBody>
          </p:sp>
          <p:sp>
            <p:nvSpPr>
              <p:cNvPr id="197" name="AutoShape 143"/>
              <p:cNvSpPr>
                <a:spLocks noChangeAspect="1" noChangeArrowheads="1"/>
              </p:cNvSpPr>
              <p:nvPr/>
            </p:nvSpPr>
            <p:spPr bwMode="auto">
              <a:xfrm>
                <a:off x="2573" y="3056"/>
                <a:ext cx="117" cy="117"/>
              </a:xfrm>
              <a:prstGeom prst="star5">
                <a:avLst/>
              </a:prstGeom>
              <a:solidFill>
                <a:srgbClr val="660033"/>
              </a:solidFill>
              <a:ln w="12700">
                <a:solidFill>
                  <a:srgbClr val="660066"/>
                </a:solidFill>
                <a:miter lim="800000"/>
                <a:headEnd/>
                <a:tailEnd/>
              </a:ln>
              <a:effectLst>
                <a:outerShdw dist="35921" dir="2700000" algn="ctr" rotWithShape="0">
                  <a:schemeClr val="bg2"/>
                </a:outerShdw>
              </a:effectLst>
            </p:spPr>
            <p:txBody>
              <a:bodyPr wrap="none" lIns="82058" tIns="41029" rIns="82058" bIns="41029" anchor="ctr"/>
              <a:lstStyle/>
              <a:p>
                <a:pPr algn="ctr">
                  <a:defRPr/>
                </a:pPr>
                <a:endParaRPr lang="en-US" b="1">
                  <a:latin typeface="Arial Narrow" pitchFamily="34" charset="0"/>
                </a:endParaRPr>
              </a:p>
            </p:txBody>
          </p:sp>
          <p:sp>
            <p:nvSpPr>
              <p:cNvPr id="198" name="AutoShape 144"/>
              <p:cNvSpPr>
                <a:spLocks noChangeAspect="1" noChangeArrowheads="1"/>
              </p:cNvSpPr>
              <p:nvPr/>
            </p:nvSpPr>
            <p:spPr bwMode="auto">
              <a:xfrm>
                <a:off x="4438" y="1877"/>
                <a:ext cx="117" cy="116"/>
              </a:xfrm>
              <a:prstGeom prst="star5">
                <a:avLst/>
              </a:prstGeom>
              <a:solidFill>
                <a:srgbClr val="660033"/>
              </a:solidFill>
              <a:ln w="12700">
                <a:solidFill>
                  <a:srgbClr val="660066"/>
                </a:solidFill>
                <a:miter lim="800000"/>
                <a:headEnd/>
                <a:tailEnd/>
              </a:ln>
              <a:effectLst>
                <a:outerShdw dist="35921" dir="2700000" algn="ctr" rotWithShape="0">
                  <a:schemeClr val="bg2"/>
                </a:outerShdw>
              </a:effectLst>
            </p:spPr>
            <p:txBody>
              <a:bodyPr wrap="none" lIns="82058" tIns="41029" rIns="82058" bIns="41029" anchor="ctr"/>
              <a:lstStyle/>
              <a:p>
                <a:pPr algn="ctr">
                  <a:defRPr/>
                </a:pPr>
                <a:endParaRPr lang="en-US" b="1">
                  <a:latin typeface="Arial Narrow" pitchFamily="34" charset="0"/>
                </a:endParaRPr>
              </a:p>
            </p:txBody>
          </p:sp>
          <p:sp>
            <p:nvSpPr>
              <p:cNvPr id="199" name="AutoShape 145"/>
              <p:cNvSpPr>
                <a:spLocks noChangeAspect="1" noChangeArrowheads="1"/>
              </p:cNvSpPr>
              <p:nvPr/>
            </p:nvSpPr>
            <p:spPr bwMode="auto">
              <a:xfrm>
                <a:off x="4729" y="1838"/>
                <a:ext cx="116" cy="118"/>
              </a:xfrm>
              <a:prstGeom prst="star5">
                <a:avLst/>
              </a:prstGeom>
              <a:solidFill>
                <a:srgbClr val="660033"/>
              </a:solidFill>
              <a:ln w="12700">
                <a:solidFill>
                  <a:srgbClr val="660066"/>
                </a:solidFill>
                <a:miter lim="800000"/>
                <a:headEnd/>
                <a:tailEnd/>
              </a:ln>
              <a:effectLst>
                <a:outerShdw dist="35921" dir="2700000" algn="ctr" rotWithShape="0">
                  <a:schemeClr val="bg2"/>
                </a:outerShdw>
              </a:effectLst>
            </p:spPr>
            <p:txBody>
              <a:bodyPr wrap="none" lIns="82058" tIns="41029" rIns="82058" bIns="41029" anchor="ctr"/>
              <a:lstStyle/>
              <a:p>
                <a:pPr algn="ctr">
                  <a:defRPr/>
                </a:pPr>
                <a:endParaRPr lang="en-US" b="1">
                  <a:latin typeface="Arial Narrow" pitchFamily="34" charset="0"/>
                </a:endParaRPr>
              </a:p>
            </p:txBody>
          </p:sp>
          <p:sp>
            <p:nvSpPr>
              <p:cNvPr id="200" name="AutoShape 146"/>
              <p:cNvSpPr>
                <a:spLocks noChangeAspect="1" noChangeArrowheads="1"/>
              </p:cNvSpPr>
              <p:nvPr/>
            </p:nvSpPr>
            <p:spPr bwMode="auto">
              <a:xfrm>
                <a:off x="4801" y="1798"/>
                <a:ext cx="116" cy="116"/>
              </a:xfrm>
              <a:prstGeom prst="star5">
                <a:avLst/>
              </a:prstGeom>
              <a:solidFill>
                <a:srgbClr val="660033"/>
              </a:solidFill>
              <a:ln w="12700">
                <a:solidFill>
                  <a:srgbClr val="660066"/>
                </a:solidFill>
                <a:miter lim="800000"/>
                <a:headEnd/>
                <a:tailEnd/>
              </a:ln>
              <a:effectLst>
                <a:outerShdw dist="35921" dir="2700000" algn="ctr" rotWithShape="0">
                  <a:schemeClr val="bg2"/>
                </a:outerShdw>
              </a:effectLst>
            </p:spPr>
            <p:txBody>
              <a:bodyPr wrap="none" lIns="82058" tIns="41029" rIns="82058" bIns="41029" anchor="ctr"/>
              <a:lstStyle/>
              <a:p>
                <a:pPr algn="ctr">
                  <a:defRPr/>
                </a:pPr>
                <a:endParaRPr lang="en-US" b="1">
                  <a:latin typeface="Arial Narrow" pitchFamily="34" charset="0"/>
                </a:endParaRPr>
              </a:p>
            </p:txBody>
          </p:sp>
          <p:sp>
            <p:nvSpPr>
              <p:cNvPr id="201" name="AutoShape 147"/>
              <p:cNvSpPr>
                <a:spLocks noChangeAspect="1" noChangeArrowheads="1"/>
              </p:cNvSpPr>
              <p:nvPr/>
            </p:nvSpPr>
            <p:spPr bwMode="auto">
              <a:xfrm>
                <a:off x="4844" y="1865"/>
                <a:ext cx="118" cy="118"/>
              </a:xfrm>
              <a:prstGeom prst="star5">
                <a:avLst/>
              </a:prstGeom>
              <a:solidFill>
                <a:srgbClr val="660033"/>
              </a:solidFill>
              <a:ln w="12700">
                <a:solidFill>
                  <a:srgbClr val="660066"/>
                </a:solidFill>
                <a:miter lim="800000"/>
                <a:headEnd/>
                <a:tailEnd/>
              </a:ln>
              <a:effectLst>
                <a:outerShdw dist="35921" dir="2700000" algn="ctr" rotWithShape="0">
                  <a:schemeClr val="bg2"/>
                </a:outerShdw>
              </a:effectLst>
            </p:spPr>
            <p:txBody>
              <a:bodyPr wrap="none" lIns="82058" tIns="41029" rIns="82058" bIns="41029" anchor="ctr"/>
              <a:lstStyle/>
              <a:p>
                <a:pPr algn="ctr">
                  <a:defRPr/>
                </a:pPr>
                <a:endParaRPr lang="en-US" b="1">
                  <a:latin typeface="Arial Narrow" pitchFamily="34" charset="0"/>
                </a:endParaRPr>
              </a:p>
            </p:txBody>
          </p:sp>
          <p:sp>
            <p:nvSpPr>
              <p:cNvPr id="202" name="AutoShape 148"/>
              <p:cNvSpPr>
                <a:spLocks noChangeAspect="1" noChangeArrowheads="1"/>
              </p:cNvSpPr>
              <p:nvPr/>
            </p:nvSpPr>
            <p:spPr bwMode="auto">
              <a:xfrm>
                <a:off x="3464" y="1826"/>
                <a:ext cx="116" cy="116"/>
              </a:xfrm>
              <a:prstGeom prst="star5">
                <a:avLst/>
              </a:prstGeom>
              <a:solidFill>
                <a:srgbClr val="660033"/>
              </a:solidFill>
              <a:ln w="12700">
                <a:solidFill>
                  <a:srgbClr val="660066"/>
                </a:solidFill>
                <a:miter lim="800000"/>
                <a:headEnd/>
                <a:tailEnd/>
              </a:ln>
              <a:effectLst>
                <a:outerShdw dist="35921" dir="2700000" algn="ctr" rotWithShape="0">
                  <a:schemeClr val="bg2"/>
                </a:outerShdw>
              </a:effectLst>
            </p:spPr>
            <p:txBody>
              <a:bodyPr wrap="none" lIns="82058" tIns="41029" rIns="82058" bIns="41029" anchor="ctr"/>
              <a:lstStyle/>
              <a:p>
                <a:pPr algn="ctr">
                  <a:defRPr/>
                </a:pPr>
                <a:endParaRPr lang="en-US" b="1">
                  <a:latin typeface="Arial Narrow" pitchFamily="34" charset="0"/>
                </a:endParaRPr>
              </a:p>
            </p:txBody>
          </p:sp>
          <p:sp>
            <p:nvSpPr>
              <p:cNvPr id="11424" name="AutoShape 149"/>
              <p:cNvSpPr>
                <a:spLocks noChangeArrowheads="1"/>
              </p:cNvSpPr>
              <p:nvPr/>
            </p:nvSpPr>
            <p:spPr bwMode="auto">
              <a:xfrm>
                <a:off x="1385" y="1934"/>
                <a:ext cx="48" cy="48"/>
              </a:xfrm>
              <a:prstGeom prst="flowChartConnector">
                <a:avLst/>
              </a:prstGeom>
              <a:solidFill>
                <a:srgbClr val="FF0000"/>
              </a:solidFill>
              <a:ln w="9525">
                <a:noFill/>
                <a:round/>
                <a:headEnd/>
                <a:tailEnd/>
              </a:ln>
            </p:spPr>
            <p:txBody>
              <a:bodyPr wrap="none" anchor="ctr"/>
              <a:lstStyle/>
              <a:p>
                <a:endParaRPr lang="en-US"/>
              </a:p>
            </p:txBody>
          </p:sp>
          <p:sp>
            <p:nvSpPr>
              <p:cNvPr id="11425" name="AutoShape 150"/>
              <p:cNvSpPr>
                <a:spLocks noChangeArrowheads="1"/>
              </p:cNvSpPr>
              <p:nvPr/>
            </p:nvSpPr>
            <p:spPr bwMode="auto">
              <a:xfrm>
                <a:off x="3497" y="2018"/>
                <a:ext cx="48" cy="48"/>
              </a:xfrm>
              <a:prstGeom prst="flowChartConnector">
                <a:avLst/>
              </a:prstGeom>
              <a:solidFill>
                <a:srgbClr val="FF0000"/>
              </a:solidFill>
              <a:ln w="9525">
                <a:noFill/>
                <a:round/>
                <a:headEnd/>
                <a:tailEnd/>
              </a:ln>
            </p:spPr>
            <p:txBody>
              <a:bodyPr wrap="none" anchor="ctr"/>
              <a:lstStyle/>
              <a:p>
                <a:endParaRPr lang="en-US"/>
              </a:p>
            </p:txBody>
          </p:sp>
          <p:sp>
            <p:nvSpPr>
              <p:cNvPr id="11426" name="AutoShape 151"/>
              <p:cNvSpPr>
                <a:spLocks noChangeArrowheads="1"/>
              </p:cNvSpPr>
              <p:nvPr/>
            </p:nvSpPr>
            <p:spPr bwMode="auto">
              <a:xfrm>
                <a:off x="3872" y="2720"/>
                <a:ext cx="48" cy="48"/>
              </a:xfrm>
              <a:prstGeom prst="flowChartConnector">
                <a:avLst/>
              </a:prstGeom>
              <a:solidFill>
                <a:srgbClr val="FF0000"/>
              </a:solidFill>
              <a:ln w="9525">
                <a:noFill/>
                <a:round/>
                <a:headEnd/>
                <a:tailEnd/>
              </a:ln>
            </p:spPr>
            <p:txBody>
              <a:bodyPr wrap="none" anchor="ctr"/>
              <a:lstStyle/>
              <a:p>
                <a:endParaRPr lang="en-US"/>
              </a:p>
            </p:txBody>
          </p:sp>
          <p:sp>
            <p:nvSpPr>
              <p:cNvPr id="11427" name="AutoShape 152"/>
              <p:cNvSpPr>
                <a:spLocks noChangeArrowheads="1"/>
              </p:cNvSpPr>
              <p:nvPr/>
            </p:nvSpPr>
            <p:spPr bwMode="auto">
              <a:xfrm>
                <a:off x="4130" y="2768"/>
                <a:ext cx="48" cy="48"/>
              </a:xfrm>
              <a:prstGeom prst="flowChartConnector">
                <a:avLst/>
              </a:prstGeom>
              <a:solidFill>
                <a:srgbClr val="FF0000"/>
              </a:solidFill>
              <a:ln w="9525">
                <a:noFill/>
                <a:round/>
                <a:headEnd/>
                <a:tailEnd/>
              </a:ln>
            </p:spPr>
            <p:txBody>
              <a:bodyPr wrap="none" anchor="ctr"/>
              <a:lstStyle/>
              <a:p>
                <a:endParaRPr lang="en-US"/>
              </a:p>
            </p:txBody>
          </p:sp>
          <p:sp>
            <p:nvSpPr>
              <p:cNvPr id="11428" name="AutoShape 153"/>
              <p:cNvSpPr>
                <a:spLocks noChangeArrowheads="1"/>
              </p:cNvSpPr>
              <p:nvPr/>
            </p:nvSpPr>
            <p:spPr bwMode="auto">
              <a:xfrm>
                <a:off x="4004" y="2612"/>
                <a:ext cx="48" cy="48"/>
              </a:xfrm>
              <a:prstGeom prst="flowChartConnector">
                <a:avLst/>
              </a:prstGeom>
              <a:solidFill>
                <a:srgbClr val="FF0000"/>
              </a:solidFill>
              <a:ln w="9525">
                <a:noFill/>
                <a:round/>
                <a:headEnd/>
                <a:tailEnd/>
              </a:ln>
            </p:spPr>
            <p:txBody>
              <a:bodyPr wrap="none" anchor="ctr"/>
              <a:lstStyle/>
              <a:p>
                <a:endParaRPr lang="en-US"/>
              </a:p>
            </p:txBody>
          </p:sp>
          <p:sp>
            <p:nvSpPr>
              <p:cNvPr id="11429" name="AutoShape 154"/>
              <p:cNvSpPr>
                <a:spLocks noChangeArrowheads="1"/>
              </p:cNvSpPr>
              <p:nvPr/>
            </p:nvSpPr>
            <p:spPr bwMode="auto">
              <a:xfrm>
                <a:off x="3638" y="2486"/>
                <a:ext cx="48" cy="48"/>
              </a:xfrm>
              <a:prstGeom prst="flowChartConnector">
                <a:avLst/>
              </a:prstGeom>
              <a:solidFill>
                <a:srgbClr val="FF0000"/>
              </a:solidFill>
              <a:ln w="9525">
                <a:noFill/>
                <a:round/>
                <a:headEnd/>
                <a:tailEnd/>
              </a:ln>
            </p:spPr>
            <p:txBody>
              <a:bodyPr wrap="none" anchor="ctr"/>
              <a:lstStyle/>
              <a:p>
                <a:endParaRPr lang="en-US"/>
              </a:p>
            </p:txBody>
          </p:sp>
          <p:sp>
            <p:nvSpPr>
              <p:cNvPr id="11430" name="AutoShape 155"/>
              <p:cNvSpPr>
                <a:spLocks noChangeArrowheads="1"/>
              </p:cNvSpPr>
              <p:nvPr/>
            </p:nvSpPr>
            <p:spPr bwMode="auto">
              <a:xfrm>
                <a:off x="3827" y="2465"/>
                <a:ext cx="48" cy="48"/>
              </a:xfrm>
              <a:prstGeom prst="flowChartConnector">
                <a:avLst/>
              </a:prstGeom>
              <a:solidFill>
                <a:srgbClr val="FF0000"/>
              </a:solidFill>
              <a:ln w="9525">
                <a:noFill/>
                <a:round/>
                <a:headEnd/>
                <a:tailEnd/>
              </a:ln>
            </p:spPr>
            <p:txBody>
              <a:bodyPr wrap="none" anchor="ctr"/>
              <a:lstStyle/>
              <a:p>
                <a:endParaRPr lang="en-US"/>
              </a:p>
            </p:txBody>
          </p:sp>
          <p:sp>
            <p:nvSpPr>
              <p:cNvPr id="11431" name="AutoShape 156"/>
              <p:cNvSpPr>
                <a:spLocks noChangeArrowheads="1"/>
              </p:cNvSpPr>
              <p:nvPr/>
            </p:nvSpPr>
            <p:spPr bwMode="auto">
              <a:xfrm>
                <a:off x="2663" y="2741"/>
                <a:ext cx="48" cy="48"/>
              </a:xfrm>
              <a:prstGeom prst="flowChartConnector">
                <a:avLst/>
              </a:prstGeom>
              <a:solidFill>
                <a:srgbClr val="FF0000"/>
              </a:solidFill>
              <a:ln w="9525">
                <a:noFill/>
                <a:round/>
                <a:headEnd/>
                <a:tailEnd/>
              </a:ln>
            </p:spPr>
            <p:txBody>
              <a:bodyPr wrap="none" anchor="ctr"/>
              <a:lstStyle/>
              <a:p>
                <a:endParaRPr lang="en-US"/>
              </a:p>
            </p:txBody>
          </p:sp>
          <p:sp>
            <p:nvSpPr>
              <p:cNvPr id="11432" name="AutoShape 157"/>
              <p:cNvSpPr>
                <a:spLocks noChangeArrowheads="1"/>
              </p:cNvSpPr>
              <p:nvPr/>
            </p:nvSpPr>
            <p:spPr bwMode="auto">
              <a:xfrm>
                <a:off x="2801" y="3134"/>
                <a:ext cx="48" cy="48"/>
              </a:xfrm>
              <a:prstGeom prst="flowChartConnector">
                <a:avLst/>
              </a:prstGeom>
              <a:solidFill>
                <a:srgbClr val="FF0000"/>
              </a:solidFill>
              <a:ln w="9525">
                <a:noFill/>
                <a:round/>
                <a:headEnd/>
                <a:tailEnd/>
              </a:ln>
            </p:spPr>
            <p:txBody>
              <a:bodyPr wrap="none" anchor="ctr"/>
              <a:lstStyle/>
              <a:p>
                <a:endParaRPr lang="en-US"/>
              </a:p>
            </p:txBody>
          </p:sp>
          <p:sp>
            <p:nvSpPr>
              <p:cNvPr id="11433" name="AutoShape 158"/>
              <p:cNvSpPr>
                <a:spLocks noChangeArrowheads="1"/>
              </p:cNvSpPr>
              <p:nvPr/>
            </p:nvSpPr>
            <p:spPr bwMode="auto">
              <a:xfrm>
                <a:off x="2747" y="3047"/>
                <a:ext cx="48" cy="48"/>
              </a:xfrm>
              <a:prstGeom prst="flowChartConnector">
                <a:avLst/>
              </a:prstGeom>
              <a:solidFill>
                <a:srgbClr val="FF0000"/>
              </a:solidFill>
              <a:ln w="9525">
                <a:noFill/>
                <a:round/>
                <a:headEnd/>
                <a:tailEnd/>
              </a:ln>
            </p:spPr>
            <p:txBody>
              <a:bodyPr wrap="none" anchor="ctr"/>
              <a:lstStyle/>
              <a:p>
                <a:endParaRPr lang="en-US"/>
              </a:p>
            </p:txBody>
          </p:sp>
          <p:sp>
            <p:nvSpPr>
              <p:cNvPr id="11434" name="AutoShape 159"/>
              <p:cNvSpPr>
                <a:spLocks noChangeArrowheads="1"/>
              </p:cNvSpPr>
              <p:nvPr/>
            </p:nvSpPr>
            <p:spPr bwMode="auto">
              <a:xfrm>
                <a:off x="4052" y="3128"/>
                <a:ext cx="48" cy="48"/>
              </a:xfrm>
              <a:prstGeom prst="flowChartConnector">
                <a:avLst/>
              </a:prstGeom>
              <a:solidFill>
                <a:srgbClr val="FF0000"/>
              </a:solidFill>
              <a:ln w="9525">
                <a:noFill/>
                <a:round/>
                <a:headEnd/>
                <a:tailEnd/>
              </a:ln>
            </p:spPr>
            <p:txBody>
              <a:bodyPr wrap="none" anchor="ctr"/>
              <a:lstStyle/>
              <a:p>
                <a:endParaRPr lang="en-US"/>
              </a:p>
            </p:txBody>
          </p:sp>
          <p:sp>
            <p:nvSpPr>
              <p:cNvPr id="11435" name="AutoShape 160"/>
              <p:cNvSpPr>
                <a:spLocks noChangeArrowheads="1"/>
              </p:cNvSpPr>
              <p:nvPr/>
            </p:nvSpPr>
            <p:spPr bwMode="auto">
              <a:xfrm>
                <a:off x="3896" y="3056"/>
                <a:ext cx="48" cy="48"/>
              </a:xfrm>
              <a:prstGeom prst="flowChartConnector">
                <a:avLst/>
              </a:prstGeom>
              <a:solidFill>
                <a:srgbClr val="FF0000"/>
              </a:solidFill>
              <a:ln w="9525">
                <a:noFill/>
                <a:round/>
                <a:headEnd/>
                <a:tailEnd/>
              </a:ln>
            </p:spPr>
            <p:txBody>
              <a:bodyPr wrap="none" anchor="ctr"/>
              <a:lstStyle/>
              <a:p>
                <a:endParaRPr lang="en-US"/>
              </a:p>
            </p:txBody>
          </p:sp>
          <p:sp>
            <p:nvSpPr>
              <p:cNvPr id="11436" name="AutoShape 161"/>
              <p:cNvSpPr>
                <a:spLocks noChangeArrowheads="1"/>
              </p:cNvSpPr>
              <p:nvPr/>
            </p:nvSpPr>
            <p:spPr bwMode="auto">
              <a:xfrm>
                <a:off x="4253" y="3440"/>
                <a:ext cx="48" cy="48"/>
              </a:xfrm>
              <a:prstGeom prst="flowChartConnector">
                <a:avLst/>
              </a:prstGeom>
              <a:solidFill>
                <a:srgbClr val="FF0000"/>
              </a:solidFill>
              <a:ln w="9525">
                <a:noFill/>
                <a:round/>
                <a:headEnd/>
                <a:tailEnd/>
              </a:ln>
            </p:spPr>
            <p:txBody>
              <a:bodyPr wrap="none" anchor="ctr"/>
              <a:lstStyle/>
              <a:p>
                <a:endParaRPr lang="en-US"/>
              </a:p>
            </p:txBody>
          </p:sp>
          <p:sp>
            <p:nvSpPr>
              <p:cNvPr id="11437" name="AutoShape 162"/>
              <p:cNvSpPr>
                <a:spLocks noChangeArrowheads="1"/>
              </p:cNvSpPr>
              <p:nvPr/>
            </p:nvSpPr>
            <p:spPr bwMode="auto">
              <a:xfrm>
                <a:off x="3131" y="2594"/>
                <a:ext cx="48" cy="48"/>
              </a:xfrm>
              <a:prstGeom prst="flowChartConnector">
                <a:avLst/>
              </a:prstGeom>
              <a:solidFill>
                <a:srgbClr val="FF0000"/>
              </a:solidFill>
              <a:ln w="9525">
                <a:noFill/>
                <a:round/>
                <a:headEnd/>
                <a:tailEnd/>
              </a:ln>
            </p:spPr>
            <p:txBody>
              <a:bodyPr wrap="none" anchor="ctr"/>
              <a:lstStyle/>
              <a:p>
                <a:pPr algn="ctr"/>
                <a:endParaRPr lang="en-US" b="1">
                  <a:latin typeface="Arial Narrow" pitchFamily="34" charset="0"/>
                </a:endParaRPr>
              </a:p>
            </p:txBody>
          </p:sp>
          <p:sp>
            <p:nvSpPr>
              <p:cNvPr id="11438" name="AutoShape 163"/>
              <p:cNvSpPr>
                <a:spLocks noChangeArrowheads="1"/>
              </p:cNvSpPr>
              <p:nvPr/>
            </p:nvSpPr>
            <p:spPr bwMode="auto">
              <a:xfrm>
                <a:off x="2828" y="2084"/>
                <a:ext cx="48" cy="48"/>
              </a:xfrm>
              <a:prstGeom prst="flowChartConnector">
                <a:avLst/>
              </a:prstGeom>
              <a:solidFill>
                <a:srgbClr val="FF0000"/>
              </a:solidFill>
              <a:ln w="9525">
                <a:noFill/>
                <a:round/>
                <a:headEnd/>
                <a:tailEnd/>
              </a:ln>
            </p:spPr>
            <p:txBody>
              <a:bodyPr wrap="none" anchor="ctr"/>
              <a:lstStyle/>
              <a:p>
                <a:pPr algn="ctr"/>
                <a:endParaRPr lang="en-US" b="1">
                  <a:latin typeface="Arial Narrow" pitchFamily="34" charset="0"/>
                </a:endParaRPr>
              </a:p>
            </p:txBody>
          </p:sp>
          <p:sp>
            <p:nvSpPr>
              <p:cNvPr id="11439" name="AutoShape 164"/>
              <p:cNvSpPr>
                <a:spLocks noChangeArrowheads="1"/>
              </p:cNvSpPr>
              <p:nvPr/>
            </p:nvSpPr>
            <p:spPr bwMode="auto">
              <a:xfrm>
                <a:off x="3071" y="2819"/>
                <a:ext cx="48" cy="48"/>
              </a:xfrm>
              <a:prstGeom prst="flowChartConnector">
                <a:avLst/>
              </a:prstGeom>
              <a:solidFill>
                <a:srgbClr val="FF0000"/>
              </a:solidFill>
              <a:ln w="9525">
                <a:noFill/>
                <a:round/>
                <a:headEnd/>
                <a:tailEnd/>
              </a:ln>
            </p:spPr>
            <p:txBody>
              <a:bodyPr wrap="none" anchor="ctr"/>
              <a:lstStyle/>
              <a:p>
                <a:pPr algn="ctr"/>
                <a:endParaRPr lang="en-US" b="1">
                  <a:latin typeface="Arial Narrow" pitchFamily="34" charset="0"/>
                </a:endParaRPr>
              </a:p>
            </p:txBody>
          </p:sp>
          <p:sp>
            <p:nvSpPr>
              <p:cNvPr id="11440" name="AutoShape 165"/>
              <p:cNvSpPr>
                <a:spLocks noChangeArrowheads="1"/>
              </p:cNvSpPr>
              <p:nvPr/>
            </p:nvSpPr>
            <p:spPr bwMode="auto">
              <a:xfrm>
                <a:off x="3140" y="2822"/>
                <a:ext cx="48" cy="48"/>
              </a:xfrm>
              <a:prstGeom prst="flowChartConnector">
                <a:avLst/>
              </a:prstGeom>
              <a:solidFill>
                <a:srgbClr val="FF0000"/>
              </a:solidFill>
              <a:ln w="9525">
                <a:noFill/>
                <a:round/>
                <a:headEnd/>
                <a:tailEnd/>
              </a:ln>
            </p:spPr>
            <p:txBody>
              <a:bodyPr wrap="none" anchor="ctr"/>
              <a:lstStyle/>
              <a:p>
                <a:pPr algn="ctr"/>
                <a:endParaRPr lang="en-US" b="1">
                  <a:latin typeface="Arial Narrow" pitchFamily="34" charset="0"/>
                </a:endParaRPr>
              </a:p>
            </p:txBody>
          </p:sp>
          <p:sp>
            <p:nvSpPr>
              <p:cNvPr id="11441" name="AutoShape 166"/>
              <p:cNvSpPr>
                <a:spLocks noChangeArrowheads="1"/>
              </p:cNvSpPr>
              <p:nvPr/>
            </p:nvSpPr>
            <p:spPr bwMode="auto">
              <a:xfrm>
                <a:off x="3383" y="3122"/>
                <a:ext cx="48" cy="48"/>
              </a:xfrm>
              <a:prstGeom prst="flowChartConnector">
                <a:avLst/>
              </a:prstGeom>
              <a:solidFill>
                <a:srgbClr val="FF0000"/>
              </a:solidFill>
              <a:ln w="9525">
                <a:noFill/>
                <a:round/>
                <a:headEnd/>
                <a:tailEnd/>
              </a:ln>
            </p:spPr>
            <p:txBody>
              <a:bodyPr wrap="none" anchor="ctr"/>
              <a:lstStyle/>
              <a:p>
                <a:pPr algn="ctr"/>
                <a:endParaRPr lang="en-US" b="1">
                  <a:latin typeface="Arial Narrow" pitchFamily="34" charset="0"/>
                </a:endParaRPr>
              </a:p>
            </p:txBody>
          </p:sp>
          <p:sp>
            <p:nvSpPr>
              <p:cNvPr id="11442" name="AutoShape 167"/>
              <p:cNvSpPr>
                <a:spLocks noChangeArrowheads="1"/>
              </p:cNvSpPr>
              <p:nvPr/>
            </p:nvSpPr>
            <p:spPr bwMode="auto">
              <a:xfrm>
                <a:off x="1862" y="2543"/>
                <a:ext cx="48" cy="48"/>
              </a:xfrm>
              <a:prstGeom prst="flowChartConnector">
                <a:avLst/>
              </a:prstGeom>
              <a:solidFill>
                <a:srgbClr val="FF0000"/>
              </a:solidFill>
              <a:ln w="9525">
                <a:noFill/>
                <a:round/>
                <a:headEnd/>
                <a:tailEnd/>
              </a:ln>
            </p:spPr>
            <p:txBody>
              <a:bodyPr wrap="none" anchor="ctr"/>
              <a:lstStyle/>
              <a:p>
                <a:endParaRPr lang="en-US"/>
              </a:p>
            </p:txBody>
          </p:sp>
          <p:sp>
            <p:nvSpPr>
              <p:cNvPr id="11443" name="AutoShape 168"/>
              <p:cNvSpPr>
                <a:spLocks noChangeArrowheads="1"/>
              </p:cNvSpPr>
              <p:nvPr/>
            </p:nvSpPr>
            <p:spPr bwMode="auto">
              <a:xfrm>
                <a:off x="986" y="2747"/>
                <a:ext cx="48" cy="48"/>
              </a:xfrm>
              <a:prstGeom prst="flowChartConnector">
                <a:avLst/>
              </a:prstGeom>
              <a:solidFill>
                <a:srgbClr val="FF0000"/>
              </a:solidFill>
              <a:ln w="9525">
                <a:noFill/>
                <a:round/>
                <a:headEnd/>
                <a:tailEnd/>
              </a:ln>
            </p:spPr>
            <p:txBody>
              <a:bodyPr wrap="none" anchor="ctr"/>
              <a:lstStyle/>
              <a:p>
                <a:endParaRPr lang="en-US"/>
              </a:p>
            </p:txBody>
          </p:sp>
          <p:sp>
            <p:nvSpPr>
              <p:cNvPr id="11444" name="AutoShape 169"/>
              <p:cNvSpPr>
                <a:spLocks noChangeArrowheads="1"/>
              </p:cNvSpPr>
              <p:nvPr/>
            </p:nvSpPr>
            <p:spPr bwMode="auto">
              <a:xfrm>
                <a:off x="872" y="1151"/>
                <a:ext cx="48" cy="48"/>
              </a:xfrm>
              <a:prstGeom prst="flowChartConnector">
                <a:avLst/>
              </a:prstGeom>
              <a:solidFill>
                <a:srgbClr val="FF0000"/>
              </a:solidFill>
              <a:ln w="9525">
                <a:noFill/>
                <a:round/>
                <a:headEnd/>
                <a:tailEnd/>
              </a:ln>
            </p:spPr>
            <p:txBody>
              <a:bodyPr wrap="none" anchor="ctr"/>
              <a:lstStyle/>
              <a:p>
                <a:endParaRPr lang="en-US"/>
              </a:p>
            </p:txBody>
          </p:sp>
          <p:sp>
            <p:nvSpPr>
              <p:cNvPr id="11445" name="AutoShape 170"/>
              <p:cNvSpPr>
                <a:spLocks noChangeArrowheads="1"/>
              </p:cNvSpPr>
              <p:nvPr/>
            </p:nvSpPr>
            <p:spPr bwMode="auto">
              <a:xfrm>
                <a:off x="548" y="2390"/>
                <a:ext cx="48" cy="48"/>
              </a:xfrm>
              <a:prstGeom prst="flowChartConnector">
                <a:avLst/>
              </a:prstGeom>
              <a:solidFill>
                <a:srgbClr val="FF0000"/>
              </a:solidFill>
              <a:ln w="9525">
                <a:noFill/>
                <a:round/>
                <a:headEnd/>
                <a:tailEnd/>
              </a:ln>
            </p:spPr>
            <p:txBody>
              <a:bodyPr wrap="none" anchor="ctr"/>
              <a:lstStyle/>
              <a:p>
                <a:endParaRPr lang="en-US"/>
              </a:p>
            </p:txBody>
          </p:sp>
          <p:sp>
            <p:nvSpPr>
              <p:cNvPr id="11446" name="AutoShape 171"/>
              <p:cNvSpPr>
                <a:spLocks noChangeArrowheads="1"/>
              </p:cNvSpPr>
              <p:nvPr/>
            </p:nvSpPr>
            <p:spPr bwMode="auto">
              <a:xfrm>
                <a:off x="359" y="1463"/>
                <a:ext cx="48" cy="48"/>
              </a:xfrm>
              <a:prstGeom prst="flowChartConnector">
                <a:avLst/>
              </a:prstGeom>
              <a:solidFill>
                <a:srgbClr val="FF0000"/>
              </a:solidFill>
              <a:ln w="9525">
                <a:noFill/>
                <a:round/>
                <a:headEnd/>
                <a:tailEnd/>
              </a:ln>
            </p:spPr>
            <p:txBody>
              <a:bodyPr wrap="none" anchor="ctr"/>
              <a:lstStyle/>
              <a:p>
                <a:endParaRPr lang="en-US"/>
              </a:p>
            </p:txBody>
          </p:sp>
          <p:sp>
            <p:nvSpPr>
              <p:cNvPr id="11447" name="AutoShape 172"/>
              <p:cNvSpPr>
                <a:spLocks noChangeArrowheads="1"/>
              </p:cNvSpPr>
              <p:nvPr/>
            </p:nvSpPr>
            <p:spPr bwMode="auto">
              <a:xfrm>
                <a:off x="932" y="2630"/>
                <a:ext cx="48" cy="48"/>
              </a:xfrm>
              <a:prstGeom prst="flowChartConnector">
                <a:avLst/>
              </a:prstGeom>
              <a:solidFill>
                <a:srgbClr val="FF0000"/>
              </a:solidFill>
              <a:ln w="9525">
                <a:noFill/>
                <a:round/>
                <a:headEnd/>
                <a:tailEnd/>
              </a:ln>
            </p:spPr>
            <p:txBody>
              <a:bodyPr wrap="none" anchor="ctr"/>
              <a:lstStyle/>
              <a:p>
                <a:endParaRPr lang="en-US"/>
              </a:p>
            </p:txBody>
          </p:sp>
          <p:sp>
            <p:nvSpPr>
              <p:cNvPr id="11448" name="AutoShape 173"/>
              <p:cNvSpPr>
                <a:spLocks noChangeArrowheads="1"/>
              </p:cNvSpPr>
              <p:nvPr/>
            </p:nvSpPr>
            <p:spPr bwMode="auto">
              <a:xfrm>
                <a:off x="566" y="2162"/>
                <a:ext cx="48" cy="48"/>
              </a:xfrm>
              <a:prstGeom prst="flowChartConnector">
                <a:avLst/>
              </a:prstGeom>
              <a:solidFill>
                <a:srgbClr val="FF0000"/>
              </a:solidFill>
              <a:ln w="9525">
                <a:noFill/>
                <a:round/>
                <a:headEnd/>
                <a:tailEnd/>
              </a:ln>
            </p:spPr>
            <p:txBody>
              <a:bodyPr wrap="none" anchor="ctr"/>
              <a:lstStyle/>
              <a:p>
                <a:endParaRPr lang="en-US"/>
              </a:p>
            </p:txBody>
          </p:sp>
          <p:sp>
            <p:nvSpPr>
              <p:cNvPr id="11449" name="AutoShape 174"/>
              <p:cNvSpPr>
                <a:spLocks noChangeArrowheads="1"/>
              </p:cNvSpPr>
              <p:nvPr/>
            </p:nvSpPr>
            <p:spPr bwMode="auto">
              <a:xfrm>
                <a:off x="836" y="2678"/>
                <a:ext cx="48" cy="48"/>
              </a:xfrm>
              <a:prstGeom prst="flowChartConnector">
                <a:avLst/>
              </a:prstGeom>
              <a:solidFill>
                <a:srgbClr val="FF0000"/>
              </a:solidFill>
              <a:ln w="9525">
                <a:noFill/>
                <a:round/>
                <a:headEnd/>
                <a:tailEnd/>
              </a:ln>
            </p:spPr>
            <p:txBody>
              <a:bodyPr wrap="none" anchor="ctr"/>
              <a:lstStyle/>
              <a:p>
                <a:endParaRPr lang="en-US"/>
              </a:p>
            </p:txBody>
          </p:sp>
          <p:sp>
            <p:nvSpPr>
              <p:cNvPr id="11450" name="AutoShape 175"/>
              <p:cNvSpPr>
                <a:spLocks noChangeArrowheads="1"/>
              </p:cNvSpPr>
              <p:nvPr/>
            </p:nvSpPr>
            <p:spPr bwMode="auto">
              <a:xfrm>
                <a:off x="644" y="2294"/>
                <a:ext cx="48" cy="48"/>
              </a:xfrm>
              <a:prstGeom prst="flowChartConnector">
                <a:avLst/>
              </a:prstGeom>
              <a:solidFill>
                <a:srgbClr val="FF0000"/>
              </a:solidFill>
              <a:ln w="9525">
                <a:noFill/>
                <a:round/>
                <a:headEnd/>
                <a:tailEnd/>
              </a:ln>
            </p:spPr>
            <p:txBody>
              <a:bodyPr wrap="none" anchor="ctr"/>
              <a:lstStyle/>
              <a:p>
                <a:endParaRPr lang="en-US"/>
              </a:p>
            </p:txBody>
          </p:sp>
          <p:sp>
            <p:nvSpPr>
              <p:cNvPr id="11451" name="AutoShape 176"/>
              <p:cNvSpPr>
                <a:spLocks noChangeArrowheads="1"/>
              </p:cNvSpPr>
              <p:nvPr/>
            </p:nvSpPr>
            <p:spPr bwMode="auto">
              <a:xfrm>
                <a:off x="740" y="2582"/>
                <a:ext cx="48" cy="48"/>
              </a:xfrm>
              <a:prstGeom prst="flowChartConnector">
                <a:avLst/>
              </a:prstGeom>
              <a:solidFill>
                <a:srgbClr val="FF0000"/>
              </a:solidFill>
              <a:ln w="9525">
                <a:noFill/>
                <a:round/>
                <a:headEnd/>
                <a:tailEnd/>
              </a:ln>
            </p:spPr>
            <p:txBody>
              <a:bodyPr wrap="none" anchor="ctr"/>
              <a:lstStyle/>
              <a:p>
                <a:endParaRPr lang="en-US"/>
              </a:p>
            </p:txBody>
          </p:sp>
          <p:sp>
            <p:nvSpPr>
              <p:cNvPr id="11452" name="AutoShape 177"/>
              <p:cNvSpPr>
                <a:spLocks noChangeArrowheads="1"/>
              </p:cNvSpPr>
              <p:nvPr/>
            </p:nvSpPr>
            <p:spPr bwMode="auto">
              <a:xfrm>
                <a:off x="1949" y="2063"/>
                <a:ext cx="48" cy="48"/>
              </a:xfrm>
              <a:prstGeom prst="flowChartConnector">
                <a:avLst/>
              </a:prstGeom>
              <a:solidFill>
                <a:srgbClr val="FF0000"/>
              </a:solidFill>
              <a:ln w="9525">
                <a:noFill/>
                <a:round/>
                <a:headEnd/>
                <a:tailEnd/>
              </a:ln>
            </p:spPr>
            <p:txBody>
              <a:bodyPr wrap="none" anchor="ctr"/>
              <a:lstStyle/>
              <a:p>
                <a:endParaRPr lang="en-US"/>
              </a:p>
            </p:txBody>
          </p:sp>
          <p:sp>
            <p:nvSpPr>
              <p:cNvPr id="11453" name="AutoShape 178"/>
              <p:cNvSpPr>
                <a:spLocks noChangeArrowheads="1"/>
              </p:cNvSpPr>
              <p:nvPr/>
            </p:nvSpPr>
            <p:spPr bwMode="auto">
              <a:xfrm>
                <a:off x="1988" y="2102"/>
                <a:ext cx="48" cy="48"/>
              </a:xfrm>
              <a:prstGeom prst="flowChartConnector">
                <a:avLst/>
              </a:prstGeom>
              <a:solidFill>
                <a:srgbClr val="FF0000"/>
              </a:solidFill>
              <a:ln w="9525">
                <a:noFill/>
                <a:round/>
                <a:headEnd/>
                <a:tailEnd/>
              </a:ln>
            </p:spPr>
            <p:txBody>
              <a:bodyPr wrap="none" anchor="ctr"/>
              <a:lstStyle/>
              <a:p>
                <a:endParaRPr lang="en-US"/>
              </a:p>
            </p:txBody>
          </p:sp>
          <p:sp>
            <p:nvSpPr>
              <p:cNvPr id="11454" name="AutoShape 179"/>
              <p:cNvSpPr>
                <a:spLocks noChangeArrowheads="1"/>
              </p:cNvSpPr>
              <p:nvPr/>
            </p:nvSpPr>
            <p:spPr bwMode="auto">
              <a:xfrm>
                <a:off x="1937" y="1835"/>
                <a:ext cx="48" cy="48"/>
              </a:xfrm>
              <a:prstGeom prst="flowChartConnector">
                <a:avLst/>
              </a:prstGeom>
              <a:solidFill>
                <a:srgbClr val="FF0000"/>
              </a:solidFill>
              <a:ln w="9525">
                <a:noFill/>
                <a:round/>
                <a:headEnd/>
                <a:tailEnd/>
              </a:ln>
            </p:spPr>
            <p:txBody>
              <a:bodyPr wrap="none" anchor="ctr"/>
              <a:lstStyle/>
              <a:p>
                <a:endParaRPr lang="en-US"/>
              </a:p>
            </p:txBody>
          </p:sp>
          <p:sp>
            <p:nvSpPr>
              <p:cNvPr id="11455" name="AutoShape 180"/>
              <p:cNvSpPr>
                <a:spLocks noChangeArrowheads="1"/>
              </p:cNvSpPr>
              <p:nvPr/>
            </p:nvSpPr>
            <p:spPr bwMode="auto">
              <a:xfrm>
                <a:off x="4955" y="1826"/>
                <a:ext cx="48" cy="48"/>
              </a:xfrm>
              <a:prstGeom prst="flowChartConnector">
                <a:avLst/>
              </a:prstGeom>
              <a:solidFill>
                <a:srgbClr val="FF0000"/>
              </a:solidFill>
              <a:ln w="9525">
                <a:noFill/>
                <a:round/>
                <a:headEnd/>
                <a:tailEnd/>
              </a:ln>
            </p:spPr>
            <p:txBody>
              <a:bodyPr wrap="none" anchor="ctr"/>
              <a:lstStyle/>
              <a:p>
                <a:endParaRPr lang="en-US"/>
              </a:p>
            </p:txBody>
          </p:sp>
          <p:sp>
            <p:nvSpPr>
              <p:cNvPr id="11456" name="AutoShape 181"/>
              <p:cNvSpPr>
                <a:spLocks noChangeArrowheads="1"/>
              </p:cNvSpPr>
              <p:nvPr/>
            </p:nvSpPr>
            <p:spPr bwMode="auto">
              <a:xfrm>
                <a:off x="5018" y="1823"/>
                <a:ext cx="48" cy="48"/>
              </a:xfrm>
              <a:prstGeom prst="flowChartConnector">
                <a:avLst/>
              </a:prstGeom>
              <a:solidFill>
                <a:srgbClr val="FF0000"/>
              </a:solidFill>
              <a:ln w="9525">
                <a:noFill/>
                <a:round/>
                <a:headEnd/>
                <a:tailEnd/>
              </a:ln>
            </p:spPr>
            <p:txBody>
              <a:bodyPr wrap="none" anchor="ctr"/>
              <a:lstStyle/>
              <a:p>
                <a:endParaRPr lang="en-US"/>
              </a:p>
            </p:txBody>
          </p:sp>
          <p:sp>
            <p:nvSpPr>
              <p:cNvPr id="11457" name="AutoShape 182"/>
              <p:cNvSpPr>
                <a:spLocks noChangeArrowheads="1"/>
              </p:cNvSpPr>
              <p:nvPr/>
            </p:nvSpPr>
            <p:spPr bwMode="auto">
              <a:xfrm>
                <a:off x="5036" y="1772"/>
                <a:ext cx="48" cy="48"/>
              </a:xfrm>
              <a:prstGeom prst="flowChartConnector">
                <a:avLst/>
              </a:prstGeom>
              <a:solidFill>
                <a:srgbClr val="FF0000"/>
              </a:solidFill>
              <a:ln w="9525">
                <a:noFill/>
                <a:round/>
                <a:headEnd/>
                <a:tailEnd/>
              </a:ln>
            </p:spPr>
            <p:txBody>
              <a:bodyPr wrap="none" anchor="ctr"/>
              <a:lstStyle/>
              <a:p>
                <a:endParaRPr lang="en-US"/>
              </a:p>
            </p:txBody>
          </p:sp>
          <p:sp>
            <p:nvSpPr>
              <p:cNvPr id="11458" name="AutoShape 183"/>
              <p:cNvSpPr>
                <a:spLocks noChangeArrowheads="1"/>
              </p:cNvSpPr>
              <p:nvPr/>
            </p:nvSpPr>
            <p:spPr bwMode="auto">
              <a:xfrm>
                <a:off x="5066" y="1793"/>
                <a:ext cx="48" cy="48"/>
              </a:xfrm>
              <a:prstGeom prst="flowChartConnector">
                <a:avLst/>
              </a:prstGeom>
              <a:solidFill>
                <a:srgbClr val="FF0000"/>
              </a:solidFill>
              <a:ln w="9525">
                <a:noFill/>
                <a:round/>
                <a:headEnd/>
                <a:tailEnd/>
              </a:ln>
            </p:spPr>
            <p:txBody>
              <a:bodyPr wrap="none" anchor="ctr"/>
              <a:lstStyle/>
              <a:p>
                <a:endParaRPr lang="en-US"/>
              </a:p>
            </p:txBody>
          </p:sp>
          <p:sp>
            <p:nvSpPr>
              <p:cNvPr id="11459" name="AutoShape 184"/>
              <p:cNvSpPr>
                <a:spLocks noChangeArrowheads="1"/>
              </p:cNvSpPr>
              <p:nvPr/>
            </p:nvSpPr>
            <p:spPr bwMode="auto">
              <a:xfrm>
                <a:off x="5063" y="1724"/>
                <a:ext cx="48" cy="48"/>
              </a:xfrm>
              <a:prstGeom prst="flowChartConnector">
                <a:avLst/>
              </a:prstGeom>
              <a:solidFill>
                <a:srgbClr val="FF0000"/>
              </a:solidFill>
              <a:ln w="9525">
                <a:noFill/>
                <a:round/>
                <a:headEnd/>
                <a:tailEnd/>
              </a:ln>
            </p:spPr>
            <p:txBody>
              <a:bodyPr wrap="none" anchor="ctr"/>
              <a:lstStyle/>
              <a:p>
                <a:endParaRPr lang="en-US"/>
              </a:p>
            </p:txBody>
          </p:sp>
          <p:sp>
            <p:nvSpPr>
              <p:cNvPr id="11460" name="AutoShape 185"/>
              <p:cNvSpPr>
                <a:spLocks noChangeArrowheads="1"/>
              </p:cNvSpPr>
              <p:nvPr/>
            </p:nvSpPr>
            <p:spPr bwMode="auto">
              <a:xfrm>
                <a:off x="3422" y="1676"/>
                <a:ext cx="48" cy="48"/>
              </a:xfrm>
              <a:prstGeom prst="flowChartConnector">
                <a:avLst/>
              </a:prstGeom>
              <a:solidFill>
                <a:srgbClr val="FF0000"/>
              </a:solidFill>
              <a:ln w="9525">
                <a:noFill/>
                <a:round/>
                <a:headEnd/>
                <a:tailEnd/>
              </a:ln>
            </p:spPr>
            <p:txBody>
              <a:bodyPr wrap="none" anchor="ctr"/>
              <a:lstStyle/>
              <a:p>
                <a:endParaRPr lang="en-US"/>
              </a:p>
            </p:txBody>
          </p:sp>
          <p:sp>
            <p:nvSpPr>
              <p:cNvPr id="11461" name="AutoShape 186"/>
              <p:cNvSpPr>
                <a:spLocks noChangeArrowheads="1"/>
              </p:cNvSpPr>
              <p:nvPr/>
            </p:nvSpPr>
            <p:spPr bwMode="auto">
              <a:xfrm>
                <a:off x="3962" y="1778"/>
                <a:ext cx="48" cy="48"/>
              </a:xfrm>
              <a:prstGeom prst="flowChartConnector">
                <a:avLst/>
              </a:prstGeom>
              <a:solidFill>
                <a:srgbClr val="FF0000"/>
              </a:solidFill>
              <a:ln w="9525">
                <a:noFill/>
                <a:round/>
                <a:headEnd/>
                <a:tailEnd/>
              </a:ln>
            </p:spPr>
            <p:txBody>
              <a:bodyPr wrap="none" anchor="ctr"/>
              <a:lstStyle/>
              <a:p>
                <a:endParaRPr lang="en-US"/>
              </a:p>
            </p:txBody>
          </p:sp>
          <p:sp>
            <p:nvSpPr>
              <p:cNvPr id="241" name="AutoShape 187"/>
              <p:cNvSpPr>
                <a:spLocks noChangeAspect="1" noChangeArrowheads="1"/>
              </p:cNvSpPr>
              <p:nvPr/>
            </p:nvSpPr>
            <p:spPr bwMode="auto">
              <a:xfrm>
                <a:off x="5069" y="1712"/>
                <a:ext cx="118" cy="117"/>
              </a:xfrm>
              <a:prstGeom prst="star5">
                <a:avLst/>
              </a:prstGeom>
              <a:solidFill>
                <a:srgbClr val="660033"/>
              </a:solidFill>
              <a:ln w="12700">
                <a:solidFill>
                  <a:srgbClr val="660066"/>
                </a:solidFill>
                <a:miter lim="800000"/>
                <a:headEnd/>
                <a:tailEnd/>
              </a:ln>
              <a:effectLst>
                <a:outerShdw dist="35921" dir="2700000" algn="ctr" rotWithShape="0">
                  <a:schemeClr val="bg2"/>
                </a:outerShdw>
              </a:effectLst>
            </p:spPr>
            <p:txBody>
              <a:bodyPr wrap="none" lIns="82058" tIns="41029" rIns="82058" bIns="41029" anchor="ctr"/>
              <a:lstStyle/>
              <a:p>
                <a:pPr algn="ctr">
                  <a:defRPr/>
                </a:pPr>
                <a:endParaRPr lang="en-US" sz="2700" b="1" i="1" dirty="0">
                  <a:solidFill>
                    <a:srgbClr val="800080"/>
                  </a:solidFill>
                  <a:effectLst>
                    <a:outerShdw blurRad="38100" dist="38100" dir="2700000" algn="tl">
                      <a:srgbClr val="000000"/>
                    </a:outerShdw>
                  </a:effectLst>
                  <a:latin typeface="Arial Narrow" pitchFamily="34" charset="0"/>
                </a:endParaRPr>
              </a:p>
            </p:txBody>
          </p:sp>
          <p:sp>
            <p:nvSpPr>
              <p:cNvPr id="11463" name="AutoShape 188"/>
              <p:cNvSpPr>
                <a:spLocks noChangeArrowheads="1"/>
              </p:cNvSpPr>
              <p:nvPr/>
            </p:nvSpPr>
            <p:spPr bwMode="auto">
              <a:xfrm>
                <a:off x="5108" y="1811"/>
                <a:ext cx="48" cy="48"/>
              </a:xfrm>
              <a:prstGeom prst="flowChartConnector">
                <a:avLst/>
              </a:prstGeom>
              <a:solidFill>
                <a:srgbClr val="FF0000"/>
              </a:solidFill>
              <a:ln w="9525">
                <a:noFill/>
                <a:round/>
                <a:headEnd/>
                <a:tailEnd/>
              </a:ln>
            </p:spPr>
            <p:txBody>
              <a:bodyPr wrap="none" anchor="ctr"/>
              <a:lstStyle/>
              <a:p>
                <a:endParaRPr lang="en-US"/>
              </a:p>
            </p:txBody>
          </p:sp>
          <p:sp>
            <p:nvSpPr>
              <p:cNvPr id="11464" name="AutoShape 189"/>
              <p:cNvSpPr>
                <a:spLocks noChangeArrowheads="1"/>
              </p:cNvSpPr>
              <p:nvPr/>
            </p:nvSpPr>
            <p:spPr bwMode="auto">
              <a:xfrm>
                <a:off x="4232" y="2345"/>
                <a:ext cx="48" cy="48"/>
              </a:xfrm>
              <a:prstGeom prst="flowChartConnector">
                <a:avLst/>
              </a:prstGeom>
              <a:solidFill>
                <a:srgbClr val="FF0000"/>
              </a:solidFill>
              <a:ln w="9525">
                <a:noFill/>
                <a:round/>
                <a:headEnd/>
                <a:tailEnd/>
              </a:ln>
            </p:spPr>
            <p:txBody>
              <a:bodyPr wrap="none" anchor="ctr"/>
              <a:lstStyle/>
              <a:p>
                <a:endParaRPr lang="en-US"/>
              </a:p>
            </p:txBody>
          </p:sp>
          <p:sp>
            <p:nvSpPr>
              <p:cNvPr id="11465" name="AutoShape 190"/>
              <p:cNvSpPr>
                <a:spLocks noChangeArrowheads="1"/>
              </p:cNvSpPr>
              <p:nvPr/>
            </p:nvSpPr>
            <p:spPr bwMode="auto">
              <a:xfrm>
                <a:off x="4676" y="2006"/>
                <a:ext cx="48" cy="48"/>
              </a:xfrm>
              <a:prstGeom prst="flowChartConnector">
                <a:avLst/>
              </a:prstGeom>
              <a:solidFill>
                <a:srgbClr val="FF0000"/>
              </a:solidFill>
              <a:ln w="9525">
                <a:noFill/>
                <a:round/>
                <a:headEnd/>
                <a:tailEnd/>
              </a:ln>
            </p:spPr>
            <p:txBody>
              <a:bodyPr wrap="none" anchor="ctr"/>
              <a:lstStyle/>
              <a:p>
                <a:endParaRPr lang="en-US"/>
              </a:p>
            </p:txBody>
          </p:sp>
          <p:sp>
            <p:nvSpPr>
              <p:cNvPr id="11466" name="AutoShape 191"/>
              <p:cNvSpPr>
                <a:spLocks noChangeArrowheads="1"/>
              </p:cNvSpPr>
              <p:nvPr/>
            </p:nvSpPr>
            <p:spPr bwMode="auto">
              <a:xfrm>
                <a:off x="4718" y="2018"/>
                <a:ext cx="48" cy="48"/>
              </a:xfrm>
              <a:prstGeom prst="flowChartConnector">
                <a:avLst/>
              </a:prstGeom>
              <a:solidFill>
                <a:srgbClr val="FF0000"/>
              </a:solidFill>
              <a:ln w="9525">
                <a:noFill/>
                <a:round/>
                <a:headEnd/>
                <a:tailEnd/>
              </a:ln>
            </p:spPr>
            <p:txBody>
              <a:bodyPr wrap="none" anchor="ctr"/>
              <a:lstStyle/>
              <a:p>
                <a:endParaRPr lang="en-US"/>
              </a:p>
            </p:txBody>
          </p:sp>
          <p:sp>
            <p:nvSpPr>
              <p:cNvPr id="11467" name="AutoShape 192"/>
              <p:cNvSpPr>
                <a:spLocks noChangeArrowheads="1"/>
              </p:cNvSpPr>
              <p:nvPr/>
            </p:nvSpPr>
            <p:spPr bwMode="auto">
              <a:xfrm>
                <a:off x="4634" y="1919"/>
                <a:ext cx="48" cy="48"/>
              </a:xfrm>
              <a:prstGeom prst="flowChartConnector">
                <a:avLst/>
              </a:prstGeom>
              <a:solidFill>
                <a:srgbClr val="FF0000"/>
              </a:solidFill>
              <a:ln w="9525">
                <a:noFill/>
                <a:round/>
                <a:headEnd/>
                <a:tailEnd/>
              </a:ln>
            </p:spPr>
            <p:txBody>
              <a:bodyPr wrap="none" anchor="ctr"/>
              <a:lstStyle/>
              <a:p>
                <a:endParaRPr lang="en-US"/>
              </a:p>
            </p:txBody>
          </p:sp>
          <p:sp>
            <p:nvSpPr>
              <p:cNvPr id="11468" name="AutoShape 193"/>
              <p:cNvSpPr>
                <a:spLocks noChangeArrowheads="1"/>
              </p:cNvSpPr>
              <p:nvPr/>
            </p:nvSpPr>
            <p:spPr bwMode="auto">
              <a:xfrm>
                <a:off x="4259" y="1907"/>
                <a:ext cx="48" cy="48"/>
              </a:xfrm>
              <a:prstGeom prst="flowChartConnector">
                <a:avLst/>
              </a:prstGeom>
              <a:solidFill>
                <a:srgbClr val="FF0000"/>
              </a:solidFill>
              <a:ln w="9525">
                <a:noFill/>
                <a:round/>
                <a:headEnd/>
                <a:tailEnd/>
              </a:ln>
            </p:spPr>
            <p:txBody>
              <a:bodyPr wrap="none" anchor="ctr"/>
              <a:lstStyle/>
              <a:p>
                <a:endParaRPr lang="en-US"/>
              </a:p>
            </p:txBody>
          </p:sp>
          <p:sp>
            <p:nvSpPr>
              <p:cNvPr id="11469" name="AutoShape 194"/>
              <p:cNvSpPr>
                <a:spLocks noChangeArrowheads="1"/>
              </p:cNvSpPr>
              <p:nvPr/>
            </p:nvSpPr>
            <p:spPr bwMode="auto">
              <a:xfrm>
                <a:off x="4271" y="1946"/>
                <a:ext cx="48" cy="48"/>
              </a:xfrm>
              <a:prstGeom prst="flowChartConnector">
                <a:avLst/>
              </a:prstGeom>
              <a:solidFill>
                <a:srgbClr val="FF0000"/>
              </a:solidFill>
              <a:ln w="9525">
                <a:noFill/>
                <a:round/>
                <a:headEnd/>
                <a:tailEnd/>
              </a:ln>
            </p:spPr>
            <p:txBody>
              <a:bodyPr wrap="none" anchor="ctr"/>
              <a:lstStyle/>
              <a:p>
                <a:endParaRPr lang="en-US"/>
              </a:p>
            </p:txBody>
          </p:sp>
          <p:sp>
            <p:nvSpPr>
              <p:cNvPr id="11470" name="AutoShape 195"/>
              <p:cNvSpPr>
                <a:spLocks noChangeArrowheads="1"/>
              </p:cNvSpPr>
              <p:nvPr/>
            </p:nvSpPr>
            <p:spPr bwMode="auto">
              <a:xfrm>
                <a:off x="3971" y="2021"/>
                <a:ext cx="48" cy="48"/>
              </a:xfrm>
              <a:prstGeom prst="flowChartConnector">
                <a:avLst/>
              </a:prstGeom>
              <a:solidFill>
                <a:srgbClr val="FF0000"/>
              </a:solidFill>
              <a:ln w="9525">
                <a:noFill/>
                <a:round/>
                <a:headEnd/>
                <a:tailEnd/>
              </a:ln>
            </p:spPr>
            <p:txBody>
              <a:bodyPr wrap="none" anchor="ctr"/>
              <a:lstStyle/>
              <a:p>
                <a:endParaRPr lang="en-US"/>
              </a:p>
            </p:txBody>
          </p:sp>
          <p:sp>
            <p:nvSpPr>
              <p:cNvPr id="11471" name="AutoShape 196"/>
              <p:cNvSpPr>
                <a:spLocks noChangeArrowheads="1"/>
              </p:cNvSpPr>
              <p:nvPr/>
            </p:nvSpPr>
            <p:spPr bwMode="auto">
              <a:xfrm>
                <a:off x="4490" y="1706"/>
                <a:ext cx="48" cy="48"/>
              </a:xfrm>
              <a:prstGeom prst="flowChartConnector">
                <a:avLst/>
              </a:prstGeom>
              <a:solidFill>
                <a:srgbClr val="FF0000"/>
              </a:solidFill>
              <a:ln w="9525">
                <a:noFill/>
                <a:round/>
                <a:headEnd/>
                <a:tailEnd/>
              </a:ln>
            </p:spPr>
            <p:txBody>
              <a:bodyPr wrap="none" anchor="ctr"/>
              <a:lstStyle/>
              <a:p>
                <a:endParaRPr lang="en-US"/>
              </a:p>
            </p:txBody>
          </p:sp>
          <p:sp>
            <p:nvSpPr>
              <p:cNvPr id="11472" name="AutoShape 197"/>
              <p:cNvSpPr>
                <a:spLocks noChangeArrowheads="1"/>
              </p:cNvSpPr>
              <p:nvPr/>
            </p:nvSpPr>
            <p:spPr bwMode="auto">
              <a:xfrm>
                <a:off x="4826" y="1739"/>
                <a:ext cx="48" cy="48"/>
              </a:xfrm>
              <a:prstGeom prst="flowChartConnector">
                <a:avLst/>
              </a:prstGeom>
              <a:solidFill>
                <a:srgbClr val="FF0000"/>
              </a:solidFill>
              <a:ln w="9525">
                <a:noFill/>
                <a:round/>
                <a:headEnd/>
                <a:tailEnd/>
              </a:ln>
            </p:spPr>
            <p:txBody>
              <a:bodyPr wrap="none" anchor="ctr"/>
              <a:lstStyle/>
              <a:p>
                <a:endParaRPr lang="en-US"/>
              </a:p>
            </p:txBody>
          </p:sp>
          <p:sp>
            <p:nvSpPr>
              <p:cNvPr id="11473" name="AutoShape 198"/>
              <p:cNvSpPr>
                <a:spLocks noChangeArrowheads="1"/>
              </p:cNvSpPr>
              <p:nvPr/>
            </p:nvSpPr>
            <p:spPr bwMode="auto">
              <a:xfrm>
                <a:off x="4601" y="1778"/>
                <a:ext cx="48" cy="48"/>
              </a:xfrm>
              <a:prstGeom prst="flowChartConnector">
                <a:avLst/>
              </a:prstGeom>
              <a:solidFill>
                <a:srgbClr val="FF0000"/>
              </a:solidFill>
              <a:ln w="9525">
                <a:noFill/>
                <a:round/>
                <a:headEnd/>
                <a:tailEnd/>
              </a:ln>
            </p:spPr>
            <p:txBody>
              <a:bodyPr wrap="none" anchor="ctr"/>
              <a:lstStyle/>
              <a:p>
                <a:endParaRPr lang="en-US"/>
              </a:p>
            </p:txBody>
          </p:sp>
          <p:sp>
            <p:nvSpPr>
              <p:cNvPr id="11474" name="AutoShape 199"/>
              <p:cNvSpPr>
                <a:spLocks noChangeArrowheads="1"/>
              </p:cNvSpPr>
              <p:nvPr/>
            </p:nvSpPr>
            <p:spPr bwMode="auto">
              <a:xfrm>
                <a:off x="4748" y="1955"/>
                <a:ext cx="48" cy="48"/>
              </a:xfrm>
              <a:prstGeom prst="flowChartConnector">
                <a:avLst/>
              </a:prstGeom>
              <a:solidFill>
                <a:srgbClr val="FF0000"/>
              </a:solidFill>
              <a:ln w="9525">
                <a:noFill/>
                <a:round/>
                <a:headEnd/>
                <a:tailEnd/>
              </a:ln>
            </p:spPr>
            <p:txBody>
              <a:bodyPr wrap="none" anchor="ctr"/>
              <a:lstStyle/>
              <a:p>
                <a:endParaRPr lang="en-US"/>
              </a:p>
            </p:txBody>
          </p:sp>
          <p:sp>
            <p:nvSpPr>
              <p:cNvPr id="11475" name="AutoShape 200"/>
              <p:cNvSpPr>
                <a:spLocks noChangeArrowheads="1"/>
              </p:cNvSpPr>
              <p:nvPr/>
            </p:nvSpPr>
            <p:spPr bwMode="auto">
              <a:xfrm>
                <a:off x="4439" y="2495"/>
                <a:ext cx="48" cy="48"/>
              </a:xfrm>
              <a:prstGeom prst="flowChartConnector">
                <a:avLst/>
              </a:prstGeom>
              <a:solidFill>
                <a:srgbClr val="FF0000"/>
              </a:solidFill>
              <a:ln w="9525">
                <a:noFill/>
                <a:round/>
                <a:headEnd/>
                <a:tailEnd/>
              </a:ln>
            </p:spPr>
            <p:txBody>
              <a:bodyPr wrap="none" anchor="ctr"/>
              <a:lstStyle/>
              <a:p>
                <a:endParaRPr lang="en-US"/>
              </a:p>
            </p:txBody>
          </p:sp>
          <p:sp>
            <p:nvSpPr>
              <p:cNvPr id="11476" name="AutoShape 201"/>
              <p:cNvSpPr>
                <a:spLocks noChangeArrowheads="1"/>
              </p:cNvSpPr>
              <p:nvPr/>
            </p:nvSpPr>
            <p:spPr bwMode="auto">
              <a:xfrm>
                <a:off x="3017" y="2309"/>
                <a:ext cx="48" cy="48"/>
              </a:xfrm>
              <a:prstGeom prst="flowChartConnector">
                <a:avLst/>
              </a:prstGeom>
              <a:solidFill>
                <a:srgbClr val="FF0000"/>
              </a:solidFill>
              <a:ln w="9525">
                <a:noFill/>
                <a:round/>
                <a:headEnd/>
                <a:tailEnd/>
              </a:ln>
            </p:spPr>
            <p:txBody>
              <a:bodyPr wrap="none" anchor="ctr"/>
              <a:lstStyle/>
              <a:p>
                <a:pPr algn="ctr"/>
                <a:endParaRPr lang="en-US" b="1">
                  <a:latin typeface="Arial Narrow" pitchFamily="34" charset="0"/>
                </a:endParaRPr>
              </a:p>
            </p:txBody>
          </p:sp>
          <p:sp>
            <p:nvSpPr>
              <p:cNvPr id="11477" name="AutoShape 202"/>
              <p:cNvSpPr>
                <a:spLocks noChangeArrowheads="1"/>
              </p:cNvSpPr>
              <p:nvPr/>
            </p:nvSpPr>
            <p:spPr bwMode="auto">
              <a:xfrm>
                <a:off x="4352" y="2483"/>
                <a:ext cx="48" cy="48"/>
              </a:xfrm>
              <a:prstGeom prst="flowChartConnector">
                <a:avLst/>
              </a:prstGeom>
              <a:solidFill>
                <a:srgbClr val="FF0000"/>
              </a:solidFill>
              <a:ln w="9525">
                <a:noFill/>
                <a:round/>
                <a:headEnd/>
                <a:tailEnd/>
              </a:ln>
            </p:spPr>
            <p:txBody>
              <a:bodyPr wrap="none" anchor="ctr"/>
              <a:lstStyle/>
              <a:p>
                <a:endParaRPr lang="en-US"/>
              </a:p>
            </p:txBody>
          </p:sp>
          <p:sp>
            <p:nvSpPr>
              <p:cNvPr id="11478" name="AutoShape 203"/>
              <p:cNvSpPr>
                <a:spLocks noChangeArrowheads="1"/>
              </p:cNvSpPr>
              <p:nvPr/>
            </p:nvSpPr>
            <p:spPr bwMode="auto">
              <a:xfrm>
                <a:off x="4388" y="2540"/>
                <a:ext cx="48" cy="48"/>
              </a:xfrm>
              <a:prstGeom prst="flowChartConnector">
                <a:avLst/>
              </a:prstGeom>
              <a:solidFill>
                <a:srgbClr val="FF0000"/>
              </a:solidFill>
              <a:ln w="9525">
                <a:noFill/>
                <a:round/>
                <a:headEnd/>
                <a:tailEnd/>
              </a:ln>
            </p:spPr>
            <p:txBody>
              <a:bodyPr wrap="none" anchor="ctr"/>
              <a:lstStyle/>
              <a:p>
                <a:endParaRPr lang="en-US"/>
              </a:p>
            </p:txBody>
          </p:sp>
          <p:sp>
            <p:nvSpPr>
              <p:cNvPr id="11479" name="AutoShape 204"/>
              <p:cNvSpPr>
                <a:spLocks noChangeArrowheads="1"/>
              </p:cNvSpPr>
              <p:nvPr/>
            </p:nvSpPr>
            <p:spPr bwMode="auto">
              <a:xfrm>
                <a:off x="2717" y="1931"/>
                <a:ext cx="48" cy="48"/>
              </a:xfrm>
              <a:prstGeom prst="flowChartConnector">
                <a:avLst/>
              </a:prstGeom>
              <a:solidFill>
                <a:srgbClr val="FF0000"/>
              </a:solidFill>
              <a:ln w="9525">
                <a:noFill/>
                <a:round/>
                <a:headEnd/>
                <a:tailEnd/>
              </a:ln>
            </p:spPr>
            <p:txBody>
              <a:bodyPr wrap="none" anchor="ctr"/>
              <a:lstStyle/>
              <a:p>
                <a:endParaRPr lang="en-US"/>
              </a:p>
            </p:txBody>
          </p:sp>
          <p:sp>
            <p:nvSpPr>
              <p:cNvPr id="11480" name="AutoShape 205"/>
              <p:cNvSpPr>
                <a:spLocks noChangeArrowheads="1"/>
              </p:cNvSpPr>
              <p:nvPr/>
            </p:nvSpPr>
            <p:spPr bwMode="auto">
              <a:xfrm>
                <a:off x="3098" y="2099"/>
                <a:ext cx="48" cy="48"/>
              </a:xfrm>
              <a:prstGeom prst="flowChartConnector">
                <a:avLst/>
              </a:prstGeom>
              <a:solidFill>
                <a:srgbClr val="FF0000"/>
              </a:solidFill>
              <a:ln w="9525">
                <a:noFill/>
                <a:round/>
                <a:headEnd/>
                <a:tailEnd/>
              </a:ln>
            </p:spPr>
            <p:txBody>
              <a:bodyPr wrap="none" anchor="ctr"/>
              <a:lstStyle/>
              <a:p>
                <a:pPr algn="ctr"/>
                <a:endParaRPr lang="en-US" b="1">
                  <a:latin typeface="Arial Narrow" pitchFamily="34" charset="0"/>
                </a:endParaRPr>
              </a:p>
            </p:txBody>
          </p:sp>
          <p:sp>
            <p:nvSpPr>
              <p:cNvPr id="11481" name="AutoShape 206"/>
              <p:cNvSpPr>
                <a:spLocks noChangeArrowheads="1"/>
              </p:cNvSpPr>
              <p:nvPr/>
            </p:nvSpPr>
            <p:spPr bwMode="auto">
              <a:xfrm>
                <a:off x="3047" y="1484"/>
                <a:ext cx="48" cy="48"/>
              </a:xfrm>
              <a:prstGeom prst="flowChartConnector">
                <a:avLst/>
              </a:prstGeom>
              <a:solidFill>
                <a:srgbClr val="FF0000"/>
              </a:solidFill>
              <a:ln w="9525">
                <a:noFill/>
                <a:round/>
                <a:headEnd/>
                <a:tailEnd/>
              </a:ln>
            </p:spPr>
            <p:txBody>
              <a:bodyPr wrap="none" anchor="ctr"/>
              <a:lstStyle/>
              <a:p>
                <a:endParaRPr lang="en-US"/>
              </a:p>
            </p:txBody>
          </p:sp>
          <p:sp>
            <p:nvSpPr>
              <p:cNvPr id="11482" name="AutoShape 207"/>
              <p:cNvSpPr>
                <a:spLocks noChangeArrowheads="1"/>
              </p:cNvSpPr>
              <p:nvPr/>
            </p:nvSpPr>
            <p:spPr bwMode="auto">
              <a:xfrm>
                <a:off x="3563" y="1859"/>
                <a:ext cx="48" cy="48"/>
              </a:xfrm>
              <a:prstGeom prst="flowChartConnector">
                <a:avLst/>
              </a:prstGeom>
              <a:solidFill>
                <a:srgbClr val="FF0000"/>
              </a:solidFill>
              <a:ln w="9525">
                <a:noFill/>
                <a:round/>
                <a:headEnd/>
                <a:tailEnd/>
              </a:ln>
            </p:spPr>
            <p:txBody>
              <a:bodyPr wrap="none" anchor="ctr"/>
              <a:lstStyle/>
              <a:p>
                <a:endParaRPr lang="en-US"/>
              </a:p>
            </p:txBody>
          </p:sp>
          <p:sp>
            <p:nvSpPr>
              <p:cNvPr id="11483" name="AutoShape 208"/>
              <p:cNvSpPr>
                <a:spLocks noChangeArrowheads="1"/>
              </p:cNvSpPr>
              <p:nvPr/>
            </p:nvSpPr>
            <p:spPr bwMode="auto">
              <a:xfrm>
                <a:off x="3050" y="1793"/>
                <a:ext cx="48" cy="48"/>
              </a:xfrm>
              <a:prstGeom prst="flowChartConnector">
                <a:avLst/>
              </a:prstGeom>
              <a:solidFill>
                <a:srgbClr val="FF0000"/>
              </a:solidFill>
              <a:ln w="9525">
                <a:noFill/>
                <a:round/>
                <a:headEnd/>
                <a:tailEnd/>
              </a:ln>
            </p:spPr>
            <p:txBody>
              <a:bodyPr wrap="none" anchor="ctr"/>
              <a:lstStyle/>
              <a:p>
                <a:endParaRPr lang="en-US"/>
              </a:p>
            </p:txBody>
          </p:sp>
          <p:sp>
            <p:nvSpPr>
              <p:cNvPr id="11484" name="AutoShape 209"/>
              <p:cNvSpPr>
                <a:spLocks noChangeArrowheads="1"/>
              </p:cNvSpPr>
              <p:nvPr/>
            </p:nvSpPr>
            <p:spPr bwMode="auto">
              <a:xfrm>
                <a:off x="4922" y="1844"/>
                <a:ext cx="48" cy="48"/>
              </a:xfrm>
              <a:prstGeom prst="flowChartConnector">
                <a:avLst/>
              </a:prstGeom>
              <a:solidFill>
                <a:srgbClr val="FF0000"/>
              </a:solidFill>
              <a:ln w="9525">
                <a:noFill/>
                <a:round/>
                <a:headEnd/>
                <a:tailEnd/>
              </a:ln>
            </p:spPr>
            <p:txBody>
              <a:bodyPr wrap="none" anchor="ctr"/>
              <a:lstStyle/>
              <a:p>
                <a:endParaRPr lang="en-US"/>
              </a:p>
            </p:txBody>
          </p:sp>
          <p:sp>
            <p:nvSpPr>
              <p:cNvPr id="11485" name="AutoShape 210"/>
              <p:cNvSpPr>
                <a:spLocks noChangeArrowheads="1"/>
              </p:cNvSpPr>
              <p:nvPr/>
            </p:nvSpPr>
            <p:spPr bwMode="auto">
              <a:xfrm>
                <a:off x="4958" y="1874"/>
                <a:ext cx="48" cy="48"/>
              </a:xfrm>
              <a:prstGeom prst="flowChartConnector">
                <a:avLst/>
              </a:prstGeom>
              <a:solidFill>
                <a:srgbClr val="FF0000"/>
              </a:solidFill>
              <a:ln w="9525">
                <a:noFill/>
                <a:round/>
                <a:headEnd/>
                <a:tailEnd/>
              </a:ln>
            </p:spPr>
            <p:txBody>
              <a:bodyPr wrap="none" anchor="ctr"/>
              <a:lstStyle/>
              <a:p>
                <a:endParaRPr lang="en-US"/>
              </a:p>
            </p:txBody>
          </p:sp>
          <p:sp>
            <p:nvSpPr>
              <p:cNvPr id="11486" name="AutoShape 211"/>
              <p:cNvSpPr>
                <a:spLocks noChangeArrowheads="1"/>
              </p:cNvSpPr>
              <p:nvPr/>
            </p:nvSpPr>
            <p:spPr bwMode="auto">
              <a:xfrm>
                <a:off x="4652" y="2144"/>
                <a:ext cx="48" cy="48"/>
              </a:xfrm>
              <a:prstGeom prst="flowChartConnector">
                <a:avLst/>
              </a:prstGeom>
              <a:solidFill>
                <a:srgbClr val="FF0000"/>
              </a:solidFill>
              <a:ln w="9525">
                <a:noFill/>
                <a:round/>
                <a:headEnd/>
                <a:tailEnd/>
              </a:ln>
            </p:spPr>
            <p:txBody>
              <a:bodyPr wrap="none" anchor="ctr"/>
              <a:lstStyle/>
              <a:p>
                <a:endParaRPr lang="en-US"/>
              </a:p>
            </p:txBody>
          </p:sp>
          <p:sp>
            <p:nvSpPr>
              <p:cNvPr id="266" name="AutoShape 212"/>
              <p:cNvSpPr>
                <a:spLocks noChangeAspect="1" noChangeArrowheads="1"/>
              </p:cNvSpPr>
              <p:nvPr/>
            </p:nvSpPr>
            <p:spPr bwMode="auto">
              <a:xfrm>
                <a:off x="1491" y="2791"/>
                <a:ext cx="117" cy="117"/>
              </a:xfrm>
              <a:prstGeom prst="star5">
                <a:avLst/>
              </a:prstGeom>
              <a:solidFill>
                <a:srgbClr val="660033"/>
              </a:solidFill>
              <a:ln w="12700">
                <a:solidFill>
                  <a:srgbClr val="660066"/>
                </a:solidFill>
                <a:miter lim="800000"/>
                <a:headEnd/>
                <a:tailEnd/>
              </a:ln>
              <a:effectLst>
                <a:outerShdw dist="35921" dir="2700000" algn="ctr" rotWithShape="0">
                  <a:schemeClr val="bg2"/>
                </a:outerShdw>
              </a:effectLst>
            </p:spPr>
            <p:txBody>
              <a:bodyPr wrap="none" lIns="82058" tIns="41029" rIns="82058" bIns="41029" anchor="ctr"/>
              <a:lstStyle/>
              <a:p>
                <a:pPr algn="ctr">
                  <a:defRPr/>
                </a:pPr>
                <a:endParaRPr lang="en-US" sz="2700" b="1" i="1" dirty="0">
                  <a:solidFill>
                    <a:srgbClr val="800080"/>
                  </a:solidFill>
                  <a:effectLst>
                    <a:outerShdw blurRad="38100" dist="38100" dir="2700000" algn="tl">
                      <a:srgbClr val="000000"/>
                    </a:outerShdw>
                  </a:effectLst>
                  <a:latin typeface="Arial Narrow" pitchFamily="34" charset="0"/>
                </a:endParaRPr>
              </a:p>
            </p:txBody>
          </p:sp>
        </p:grpSp>
        <p:sp>
          <p:nvSpPr>
            <p:cNvPr id="11278" name="AutoShape 266"/>
            <p:cNvSpPr>
              <a:spLocks noChangeArrowheads="1"/>
            </p:cNvSpPr>
            <p:nvPr/>
          </p:nvSpPr>
          <p:spPr bwMode="auto">
            <a:xfrm>
              <a:off x="4185" y="3496"/>
              <a:ext cx="48" cy="48"/>
            </a:xfrm>
            <a:prstGeom prst="flowChartConnector">
              <a:avLst/>
            </a:prstGeom>
            <a:solidFill>
              <a:srgbClr val="FF0000"/>
            </a:solidFill>
            <a:ln w="9525">
              <a:noFill/>
              <a:round/>
              <a:headEnd/>
              <a:tailEnd/>
            </a:ln>
          </p:spPr>
          <p:txBody>
            <a:bodyPr wrap="none" anchor="ctr"/>
            <a:lstStyle/>
            <a:p>
              <a:endParaRPr lang="en-US"/>
            </a:p>
          </p:txBody>
        </p:sp>
      </p:grpSp>
      <p:sp>
        <p:nvSpPr>
          <p:cNvPr id="11272" name="AutoShape 219"/>
          <p:cNvSpPr>
            <a:spLocks noChangeArrowheads="1"/>
          </p:cNvSpPr>
          <p:nvPr/>
        </p:nvSpPr>
        <p:spPr bwMode="auto">
          <a:xfrm>
            <a:off x="733425" y="1811338"/>
            <a:ext cx="76200" cy="76200"/>
          </a:xfrm>
          <a:prstGeom prst="flowChartConnector">
            <a:avLst/>
          </a:prstGeom>
          <a:solidFill>
            <a:srgbClr val="FF0000"/>
          </a:solidFill>
          <a:ln w="9525">
            <a:noFill/>
            <a:round/>
            <a:headEnd/>
            <a:tailEnd/>
          </a:ln>
        </p:spPr>
        <p:txBody>
          <a:bodyPr wrap="none" lIns="91429" tIns="45714" rIns="91429" bIns="45714" anchor="ctr"/>
          <a:lstStyle/>
          <a:p>
            <a:endParaRPr lang="en-US"/>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S cerevisiae.jpg"/>
          <p:cNvPicPr>
            <a:picLocks noChangeAspect="1"/>
          </p:cNvPicPr>
          <p:nvPr/>
        </p:nvPicPr>
        <p:blipFill>
          <a:blip r:embed="rId3" cstate="print"/>
          <a:stretch>
            <a:fillRect/>
          </a:stretch>
        </p:blipFill>
        <p:spPr>
          <a:xfrm>
            <a:off x="6921120" y="837289"/>
            <a:ext cx="1933207" cy="1933207"/>
          </a:xfrm>
          <a:prstGeom prst="rect">
            <a:avLst/>
          </a:prstGeom>
          <a:ln w="12700">
            <a:solidFill>
              <a:schemeClr val="tx1"/>
            </a:solidFill>
          </a:ln>
        </p:spPr>
      </p:pic>
      <p:sp>
        <p:nvSpPr>
          <p:cNvPr id="12" name="Rectangle 11"/>
          <p:cNvSpPr/>
          <p:nvPr/>
        </p:nvSpPr>
        <p:spPr>
          <a:xfrm>
            <a:off x="1574007" y="2001173"/>
            <a:ext cx="4518243" cy="3908762"/>
          </a:xfrm>
          <a:prstGeom prst="rect">
            <a:avLst/>
          </a:prstGeom>
        </p:spPr>
        <p:txBody>
          <a:bodyPr wrap="square">
            <a:spAutoFit/>
          </a:bodyPr>
          <a:lstStyle/>
          <a:p>
            <a:pPr marL="230188" lvl="0" indent="-230188">
              <a:spcBef>
                <a:spcPts val="0"/>
              </a:spcBef>
              <a:buFont typeface="Wingdings" pitchFamily="2" charset="2"/>
              <a:buChar char="§"/>
            </a:pPr>
            <a:r>
              <a:rPr lang="en-US" sz="1600" dirty="0" smtClean="0">
                <a:latin typeface="Arial" pitchFamily="34" charset="0"/>
                <a:cs typeface="Arial" pitchFamily="34" charset="0"/>
              </a:rPr>
              <a:t>Developed new strains of ethanol-producing microbes with enhanced tolerance to stresses associated with industrial biofuels production.</a:t>
            </a:r>
            <a:br>
              <a:rPr lang="en-US" sz="1600" dirty="0" smtClean="0">
                <a:latin typeface="Arial" pitchFamily="34" charset="0"/>
                <a:cs typeface="Arial" pitchFamily="34" charset="0"/>
              </a:rPr>
            </a:br>
            <a:endParaRPr lang="en-US" sz="2000" dirty="0" smtClean="0">
              <a:latin typeface="Arial" pitchFamily="34" charset="0"/>
              <a:cs typeface="Arial" pitchFamily="34" charset="0"/>
            </a:endParaRPr>
          </a:p>
          <a:p>
            <a:pPr marL="230188" indent="-230188">
              <a:spcBef>
                <a:spcPts val="0"/>
              </a:spcBef>
              <a:buFont typeface="Wingdings" pitchFamily="2" charset="2"/>
              <a:buChar char="§"/>
            </a:pPr>
            <a:r>
              <a:rPr lang="en-US" sz="1600" dirty="0" smtClean="0">
                <a:latin typeface="Arial" pitchFamily="34" charset="0"/>
                <a:cs typeface="Arial" pitchFamily="34" charset="0"/>
              </a:rPr>
              <a:t>Used synthetic biology toolkit to construct the first microbes to produce an advanced biofuel (biodiesel) directly from biomass.</a:t>
            </a:r>
          </a:p>
          <a:p>
            <a:pPr marL="230188" indent="-230188">
              <a:spcBef>
                <a:spcPts val="0"/>
              </a:spcBef>
              <a:buFont typeface="Wingdings" pitchFamily="2" charset="2"/>
              <a:buChar char="§"/>
            </a:pPr>
            <a:endParaRPr lang="en-US" sz="2000" dirty="0" smtClean="0">
              <a:latin typeface="Arial" pitchFamily="34" charset="0"/>
              <a:cs typeface="Arial" pitchFamily="34" charset="0"/>
            </a:endParaRPr>
          </a:p>
          <a:p>
            <a:pPr marL="230188" indent="-230188">
              <a:spcBef>
                <a:spcPts val="0"/>
              </a:spcBef>
              <a:buFont typeface="Wingdings" pitchFamily="2" charset="2"/>
              <a:buChar char="§"/>
            </a:pPr>
            <a:r>
              <a:rPr lang="en-US" sz="1600" dirty="0" smtClean="0">
                <a:latin typeface="Arial" pitchFamily="34" charset="0"/>
                <a:cs typeface="Arial" pitchFamily="34" charset="0"/>
              </a:rPr>
              <a:t>Characterized impacts of </a:t>
            </a:r>
            <a:br>
              <a:rPr lang="en-US" sz="1600" dirty="0" smtClean="0">
                <a:latin typeface="Arial" pitchFamily="34" charset="0"/>
                <a:cs typeface="Arial" pitchFamily="34" charset="0"/>
              </a:rPr>
            </a:br>
            <a:r>
              <a:rPr lang="en-US" sz="1600" dirty="0" smtClean="0">
                <a:latin typeface="Arial" pitchFamily="34" charset="0"/>
                <a:cs typeface="Arial" pitchFamily="34" charset="0"/>
              </a:rPr>
              <a:t>biomass crop agriculture on </a:t>
            </a:r>
            <a:br>
              <a:rPr lang="en-US" sz="1600" dirty="0" smtClean="0">
                <a:latin typeface="Arial" pitchFamily="34" charset="0"/>
                <a:cs typeface="Arial" pitchFamily="34" charset="0"/>
              </a:rPr>
            </a:br>
            <a:r>
              <a:rPr lang="en-US" sz="1600" dirty="0" smtClean="0">
                <a:latin typeface="Arial" pitchFamily="34" charset="0"/>
                <a:cs typeface="Arial" pitchFamily="34" charset="0"/>
              </a:rPr>
              <a:t>marginal lands, studying shifts </a:t>
            </a:r>
            <a:br>
              <a:rPr lang="en-US" sz="1600" dirty="0" smtClean="0">
                <a:latin typeface="Arial" pitchFamily="34" charset="0"/>
                <a:cs typeface="Arial" pitchFamily="34" charset="0"/>
              </a:rPr>
            </a:br>
            <a:r>
              <a:rPr lang="en-US" sz="1600" dirty="0" smtClean="0">
                <a:latin typeface="Arial" pitchFamily="34" charset="0"/>
                <a:cs typeface="Arial" pitchFamily="34" charset="0"/>
              </a:rPr>
              <a:t>in microbial community and </a:t>
            </a:r>
            <a:br>
              <a:rPr lang="en-US" sz="1600" dirty="0" smtClean="0">
                <a:latin typeface="Arial" pitchFamily="34" charset="0"/>
                <a:cs typeface="Arial" pitchFamily="34" charset="0"/>
              </a:rPr>
            </a:br>
            <a:r>
              <a:rPr lang="en-US" sz="1600" dirty="0" smtClean="0">
                <a:latin typeface="Arial" pitchFamily="34" charset="0"/>
                <a:cs typeface="Arial" pitchFamily="34" charset="0"/>
              </a:rPr>
              <a:t>potential for changes in </a:t>
            </a:r>
            <a:br>
              <a:rPr lang="en-US" sz="1600" dirty="0" smtClean="0">
                <a:latin typeface="Arial" pitchFamily="34" charset="0"/>
                <a:cs typeface="Arial" pitchFamily="34" charset="0"/>
              </a:rPr>
            </a:br>
            <a:r>
              <a:rPr lang="en-US" sz="1600" dirty="0" smtClean="0">
                <a:latin typeface="Arial" pitchFamily="34" charset="0"/>
                <a:cs typeface="Arial" pitchFamily="34" charset="0"/>
              </a:rPr>
              <a:t>greenhouse gas emissions.</a:t>
            </a:r>
          </a:p>
        </p:txBody>
      </p:sp>
      <p:sp>
        <p:nvSpPr>
          <p:cNvPr id="182273" name="Title 1"/>
          <p:cNvSpPr>
            <a:spLocks noGrp="1"/>
          </p:cNvSpPr>
          <p:nvPr>
            <p:ph type="title" idx="4294967295"/>
          </p:nvPr>
        </p:nvSpPr>
        <p:spPr>
          <a:xfrm>
            <a:off x="0" y="-169520"/>
            <a:ext cx="9144000" cy="1143000"/>
          </a:xfrm>
        </p:spPr>
        <p:txBody>
          <a:bodyPr>
            <a:noAutofit/>
          </a:bodyPr>
          <a:lstStyle/>
          <a:p>
            <a:r>
              <a:rPr lang="en-US" sz="2200" dirty="0" smtClean="0"/>
              <a:t>The </a:t>
            </a:r>
            <a:r>
              <a:rPr lang="en-US" sz="2200" dirty="0" err="1" smtClean="0"/>
              <a:t>Bioenergy</a:t>
            </a:r>
            <a:r>
              <a:rPr lang="en-US" sz="2200" dirty="0" smtClean="0"/>
              <a:t> Research Centers</a:t>
            </a:r>
          </a:p>
        </p:txBody>
      </p:sp>
      <p:pic>
        <p:nvPicPr>
          <p:cNvPr id="8" name="Picture 2"/>
          <p:cNvPicPr>
            <a:picLocks noChangeAspect="1" noChangeArrowheads="1"/>
          </p:cNvPicPr>
          <p:nvPr/>
        </p:nvPicPr>
        <p:blipFill>
          <a:blip r:embed="rId4" cstate="print"/>
          <a:srcRect/>
          <a:stretch>
            <a:fillRect/>
          </a:stretch>
        </p:blipFill>
        <p:spPr bwMode="auto">
          <a:xfrm>
            <a:off x="26092" y="4612942"/>
            <a:ext cx="1677433" cy="841057"/>
          </a:xfrm>
          <a:prstGeom prst="rect">
            <a:avLst/>
          </a:prstGeom>
          <a:noFill/>
          <a:ln w="9525">
            <a:noFill/>
            <a:miter lim="800000"/>
            <a:headEnd/>
            <a:tailEnd/>
          </a:ln>
        </p:spPr>
      </p:pic>
      <p:pic>
        <p:nvPicPr>
          <p:cNvPr id="10" name="Picture 2"/>
          <p:cNvPicPr>
            <a:picLocks noChangeAspect="1" noChangeArrowheads="1"/>
          </p:cNvPicPr>
          <p:nvPr/>
        </p:nvPicPr>
        <p:blipFill>
          <a:blip r:embed="rId5" cstate="print"/>
          <a:srcRect/>
          <a:stretch>
            <a:fillRect/>
          </a:stretch>
        </p:blipFill>
        <p:spPr bwMode="auto">
          <a:xfrm>
            <a:off x="6487074" y="2495683"/>
            <a:ext cx="1960890" cy="2184991"/>
          </a:xfrm>
          <a:prstGeom prst="rect">
            <a:avLst/>
          </a:prstGeom>
          <a:noFill/>
          <a:ln w="12700">
            <a:solidFill>
              <a:schemeClr val="tx1"/>
            </a:solidFill>
            <a:miter lim="800000"/>
            <a:headEnd/>
            <a:tailEnd/>
          </a:ln>
        </p:spPr>
      </p:pic>
      <p:pic>
        <p:nvPicPr>
          <p:cNvPr id="16" name="Picture 2" descr="http://www.epa.gov/oerrpage/superfund/programs/recycle/images/rosetownship.jpg"/>
          <p:cNvPicPr>
            <a:picLocks noChangeAspect="1" noChangeArrowheads="1"/>
          </p:cNvPicPr>
          <p:nvPr/>
        </p:nvPicPr>
        <p:blipFill>
          <a:blip r:embed="rId6" cstate="print"/>
          <a:srcRect/>
          <a:stretch>
            <a:fillRect/>
          </a:stretch>
        </p:blipFill>
        <p:spPr bwMode="auto">
          <a:xfrm>
            <a:off x="5701128" y="4376791"/>
            <a:ext cx="3142621" cy="1956258"/>
          </a:xfrm>
          <a:prstGeom prst="rect">
            <a:avLst/>
          </a:prstGeom>
          <a:noFill/>
          <a:ln w="12700">
            <a:solidFill>
              <a:schemeClr val="tx1"/>
            </a:solidFill>
          </a:ln>
        </p:spPr>
      </p:pic>
      <p:sp>
        <p:nvSpPr>
          <p:cNvPr id="17" name="Footer Placeholder 6"/>
          <p:cNvSpPr txBox="1">
            <a:spLocks/>
          </p:cNvSpPr>
          <p:nvPr/>
        </p:nvSpPr>
        <p:spPr>
          <a:xfrm>
            <a:off x="3140463" y="6356350"/>
            <a:ext cx="5334000" cy="365125"/>
          </a:xfrm>
          <a:prstGeom prst="rect">
            <a:avLst/>
          </a:prstGeom>
        </p:spPr>
        <p:txBody>
          <a:bodyPr anchor="ct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noProof="0" dirty="0">
              <a:ln>
                <a:noFill/>
              </a:ln>
              <a:solidFill>
                <a:srgbClr val="106636"/>
              </a:solidFill>
              <a:effectLst/>
              <a:uLnTx/>
              <a:uFillTx/>
              <a:latin typeface="Arial" charset="0"/>
              <a:ea typeface="+mn-ea"/>
              <a:cs typeface="+mn-cs"/>
            </a:endParaRPr>
          </a:p>
        </p:txBody>
      </p:sp>
      <p:pic>
        <p:nvPicPr>
          <p:cNvPr id="1026" name="Picture 2"/>
          <p:cNvPicPr>
            <a:picLocks noChangeAspect="1" noChangeArrowheads="1"/>
          </p:cNvPicPr>
          <p:nvPr/>
        </p:nvPicPr>
        <p:blipFill>
          <a:blip r:embed="rId7" cstate="print"/>
          <a:srcRect/>
          <a:stretch>
            <a:fillRect/>
          </a:stretch>
        </p:blipFill>
        <p:spPr bwMode="auto">
          <a:xfrm>
            <a:off x="0" y="2162679"/>
            <a:ext cx="1511584" cy="567946"/>
          </a:xfrm>
          <a:prstGeom prst="rect">
            <a:avLst/>
          </a:prstGeom>
          <a:noFill/>
          <a:ln w="9525">
            <a:noFill/>
            <a:miter lim="800000"/>
            <a:headEnd/>
            <a:tailEnd/>
          </a:ln>
        </p:spPr>
      </p:pic>
      <p:pic>
        <p:nvPicPr>
          <p:cNvPr id="1027" name="Picture 3"/>
          <p:cNvPicPr>
            <a:picLocks noChangeAspect="1" noChangeArrowheads="1"/>
          </p:cNvPicPr>
          <p:nvPr/>
        </p:nvPicPr>
        <p:blipFill>
          <a:blip r:embed="rId8" cstate="print"/>
          <a:srcRect/>
          <a:stretch>
            <a:fillRect/>
          </a:stretch>
        </p:blipFill>
        <p:spPr bwMode="auto">
          <a:xfrm>
            <a:off x="88350" y="3425917"/>
            <a:ext cx="1398103" cy="650046"/>
          </a:xfrm>
          <a:prstGeom prst="rect">
            <a:avLst/>
          </a:prstGeom>
          <a:noFill/>
          <a:ln w="9525">
            <a:noFill/>
            <a:miter lim="800000"/>
            <a:headEnd/>
            <a:tailEnd/>
          </a:ln>
        </p:spPr>
      </p:pic>
      <p:sp>
        <p:nvSpPr>
          <p:cNvPr id="19" name="Slide Number Placeholder 3"/>
          <p:cNvSpPr>
            <a:spLocks noGrp="1"/>
          </p:cNvSpPr>
          <p:nvPr>
            <p:ph type="sldNum" sz="quarter" idx="4294967295"/>
          </p:nvPr>
        </p:nvSpPr>
        <p:spPr>
          <a:xfrm>
            <a:off x="8413750" y="6353969"/>
            <a:ext cx="381000" cy="365125"/>
          </a:xfrm>
          <a:prstGeom prst="rect">
            <a:avLst/>
          </a:prstGeom>
        </p:spPr>
        <p:txBody>
          <a:bodyPr/>
          <a:lstStyle/>
          <a:p>
            <a:pPr algn="ctr"/>
            <a:fld id="{26CA2777-A89F-4130-B308-73BB65955918}" type="slidenum">
              <a:rPr lang="en-US" sz="1200" smtClean="0">
                <a:solidFill>
                  <a:srgbClr val="106636"/>
                </a:solidFill>
              </a:rPr>
              <a:pPr algn="ctr"/>
              <a:t>36</a:t>
            </a:fld>
            <a:endParaRPr lang="en-US" sz="1200" dirty="0">
              <a:solidFill>
                <a:srgbClr val="106636"/>
              </a:solidFill>
            </a:endParaRPr>
          </a:p>
        </p:txBody>
      </p:sp>
      <p:sp>
        <p:nvSpPr>
          <p:cNvPr id="14" name="Rectangle 13"/>
          <p:cNvSpPr/>
          <p:nvPr/>
        </p:nvSpPr>
        <p:spPr>
          <a:xfrm>
            <a:off x="204825" y="913230"/>
            <a:ext cx="6569050" cy="830997"/>
          </a:xfrm>
          <a:prstGeom prst="rect">
            <a:avLst/>
          </a:prstGeom>
          <a:ln>
            <a:solidFill>
              <a:schemeClr val="tx1"/>
            </a:solidFill>
          </a:ln>
          <a:effectLst/>
        </p:spPr>
        <p:txBody>
          <a:bodyPr wrap="square">
            <a:spAutoFit/>
          </a:bodyPr>
          <a:lstStyle/>
          <a:p>
            <a:r>
              <a:rPr lang="en-US" sz="1600" dirty="0" smtClean="0"/>
              <a:t>In the first three years of operations, the BRCs together had 66 inventions in various stages of the patent process, from disclosure to formal patent application, and over 400 peer-reviewed publications.</a:t>
            </a:r>
            <a:endParaRPr lang="en-US" sz="1600" dirty="0"/>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5035639"/>
            <a:ext cx="9144000" cy="18223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endParaRPr lang="en-US"/>
          </a:p>
        </p:txBody>
      </p:sp>
      <p:sp>
        <p:nvSpPr>
          <p:cNvPr id="2" name="Title 1"/>
          <p:cNvSpPr>
            <a:spLocks noGrp="1"/>
          </p:cNvSpPr>
          <p:nvPr>
            <p:ph type="title"/>
          </p:nvPr>
        </p:nvSpPr>
        <p:spPr/>
        <p:txBody>
          <a:bodyPr>
            <a:noAutofit/>
          </a:bodyPr>
          <a:lstStyle/>
          <a:p>
            <a:pPr>
              <a:lnSpc>
                <a:spcPct val="95000"/>
              </a:lnSpc>
            </a:pPr>
            <a:r>
              <a:rPr lang="en-US" dirty="0" smtClean="0"/>
              <a:t>Fuels from Sunlight Energy Innovation Hub: </a:t>
            </a:r>
            <a:br>
              <a:rPr lang="en-US" dirty="0" smtClean="0"/>
            </a:br>
            <a:r>
              <a:rPr lang="en-US" sz="1800" dirty="0" smtClean="0"/>
              <a:t>Joint Center for Artificial Photosynthesis (JCAP @ </a:t>
            </a:r>
            <a:r>
              <a:rPr lang="en-US" sz="1800" dirty="0" err="1" smtClean="0"/>
              <a:t>CalTech</a:t>
            </a:r>
            <a:r>
              <a:rPr lang="en-US" sz="1800" dirty="0" smtClean="0"/>
              <a:t> and LBNL)  </a:t>
            </a:r>
            <a:endParaRPr lang="en-US" sz="1800" dirty="0"/>
          </a:p>
        </p:txBody>
      </p:sp>
      <p:sp>
        <p:nvSpPr>
          <p:cNvPr id="10" name="Text Box 4"/>
          <p:cNvSpPr txBox="1">
            <a:spLocks noChangeArrowheads="1"/>
          </p:cNvSpPr>
          <p:nvPr/>
        </p:nvSpPr>
        <p:spPr bwMode="auto">
          <a:xfrm>
            <a:off x="542665" y="967623"/>
            <a:ext cx="7956747" cy="3232391"/>
          </a:xfrm>
          <a:prstGeom prst="rect">
            <a:avLst/>
          </a:prstGeom>
          <a:noFill/>
          <a:ln w="9525" algn="ctr">
            <a:noFill/>
            <a:miter lim="800000"/>
            <a:headEnd/>
            <a:tailEnd/>
          </a:ln>
          <a:effectLst/>
        </p:spPr>
        <p:txBody>
          <a:bodyPr wrap="square" lIns="91407" tIns="45704" rIns="91407" bIns="45704">
            <a:spAutoFit/>
          </a:bodyPr>
          <a:lstStyle/>
          <a:p>
            <a:pPr marL="169843" indent="-169843">
              <a:lnSpc>
                <a:spcPct val="105000"/>
              </a:lnSpc>
              <a:spcAft>
                <a:spcPts val="1200"/>
              </a:spcAft>
              <a:buFont typeface="Wingdings" pitchFamily="2" charset="2"/>
              <a:buChar char="§"/>
            </a:pPr>
            <a:r>
              <a:rPr lang="en-US" sz="1600" dirty="0" smtClean="0">
                <a:solidFill>
                  <a:srgbClr val="FF0000"/>
                </a:solidFill>
                <a:latin typeface="Arial" pitchFamily="34" charset="0"/>
                <a:cs typeface="Arial" pitchFamily="34" charset="0"/>
              </a:rPr>
              <a:t>JCAP Mission:  To demonstrate a scalable, </a:t>
            </a:r>
            <a:r>
              <a:rPr lang="en-US" sz="1600" dirty="0" err="1" smtClean="0">
                <a:solidFill>
                  <a:srgbClr val="FF0000"/>
                </a:solidFill>
                <a:latin typeface="Arial" pitchFamily="34" charset="0"/>
                <a:cs typeface="Arial" pitchFamily="34" charset="0"/>
              </a:rPr>
              <a:t>manufacturable</a:t>
            </a:r>
            <a:r>
              <a:rPr lang="en-US" sz="1600" dirty="0" smtClean="0">
                <a:solidFill>
                  <a:srgbClr val="FF0000"/>
                </a:solidFill>
                <a:latin typeface="Arial" pitchFamily="34" charset="0"/>
                <a:cs typeface="Arial" pitchFamily="34" charset="0"/>
              </a:rPr>
              <a:t> solar-fuels generator using Earth-abundant elements, that, with no wires, robustly produces fuel from the sun 10 times more efficiently than (current) crops.</a:t>
            </a:r>
          </a:p>
          <a:p>
            <a:pPr marL="169843" indent="-169843">
              <a:lnSpc>
                <a:spcPct val="105000"/>
              </a:lnSpc>
              <a:spcAft>
                <a:spcPts val="1200"/>
              </a:spcAft>
              <a:buFont typeface="Wingdings" pitchFamily="2" charset="2"/>
              <a:buChar char="§"/>
            </a:pPr>
            <a:r>
              <a:rPr lang="en-US" sz="1600" dirty="0" smtClean="0">
                <a:solidFill>
                  <a:schemeClr val="tx1">
                    <a:lumMod val="85000"/>
                    <a:lumOff val="15000"/>
                  </a:schemeClr>
                </a:solidFill>
              </a:rPr>
              <a:t>Basic research has provided an understanding of the photochemistry of the natural photosynthetic system and the use of inorganic photo‐catalytic methods to split water or reduce carbon dioxide – key steps in photosynthesis. </a:t>
            </a:r>
          </a:p>
          <a:p>
            <a:pPr marL="228573" indent="-228573">
              <a:lnSpc>
                <a:spcPct val="105000"/>
              </a:lnSpc>
              <a:spcAft>
                <a:spcPts val="200"/>
              </a:spcAft>
              <a:buFont typeface="Wingdings" pitchFamily="2" charset="2"/>
              <a:buChar char="§"/>
            </a:pPr>
            <a:r>
              <a:rPr lang="en-US" sz="1600" dirty="0" smtClean="0">
                <a:solidFill>
                  <a:schemeClr val="tx1">
                    <a:lumMod val="85000"/>
                    <a:lumOff val="15000"/>
                  </a:schemeClr>
                </a:solidFill>
                <a:latin typeface="Arial" pitchFamily="34" charset="0"/>
                <a:cs typeface="Arial" pitchFamily="34" charset="0"/>
              </a:rPr>
              <a:t>JCAP focuses on:</a:t>
            </a:r>
          </a:p>
          <a:p>
            <a:pPr marL="626990" lvl="3" indent="-169843">
              <a:lnSpc>
                <a:spcPct val="105000"/>
              </a:lnSpc>
              <a:spcAft>
                <a:spcPts val="200"/>
              </a:spcAft>
              <a:buFont typeface="Wingdings" pitchFamily="2" charset="2"/>
              <a:buChar char="§"/>
            </a:pPr>
            <a:r>
              <a:rPr lang="en-US" sz="1100" dirty="0" smtClean="0">
                <a:solidFill>
                  <a:schemeClr val="tx1">
                    <a:lumMod val="85000"/>
                    <a:lumOff val="15000"/>
                  </a:schemeClr>
                </a:solidFill>
                <a:latin typeface="Arial" pitchFamily="34" charset="0"/>
                <a:cs typeface="Arial" pitchFamily="34" charset="0"/>
              </a:rPr>
              <a:t>Accelerating the rate of catalyst discovery for solar fuel reactions</a:t>
            </a:r>
          </a:p>
          <a:p>
            <a:pPr marL="626990" lvl="3" indent="-169843">
              <a:lnSpc>
                <a:spcPct val="105000"/>
              </a:lnSpc>
              <a:spcAft>
                <a:spcPts val="200"/>
              </a:spcAft>
              <a:buFont typeface="Wingdings" pitchFamily="2" charset="2"/>
              <a:buChar char="§"/>
            </a:pPr>
            <a:r>
              <a:rPr lang="en-US" sz="1100" dirty="0" smtClean="0">
                <a:solidFill>
                  <a:schemeClr val="tx1">
                    <a:lumMod val="85000"/>
                    <a:lumOff val="15000"/>
                  </a:schemeClr>
                </a:solidFill>
                <a:latin typeface="Arial" pitchFamily="34" charset="0"/>
                <a:cs typeface="Arial" pitchFamily="34" charset="0"/>
              </a:rPr>
              <a:t>Discovering earth-abundant, robust, inorganic light absorbers with optimal band gap</a:t>
            </a:r>
          </a:p>
          <a:p>
            <a:pPr marL="626990" lvl="3" indent="-169843">
              <a:lnSpc>
                <a:spcPct val="105000"/>
              </a:lnSpc>
              <a:spcAft>
                <a:spcPts val="1200"/>
              </a:spcAft>
              <a:buFont typeface="Wingdings" pitchFamily="2" charset="2"/>
              <a:buChar char="§"/>
            </a:pPr>
            <a:r>
              <a:rPr lang="en-US" sz="1100" dirty="0" smtClean="0">
                <a:solidFill>
                  <a:schemeClr val="tx1">
                    <a:lumMod val="85000"/>
                    <a:lumOff val="15000"/>
                  </a:schemeClr>
                </a:solidFill>
                <a:latin typeface="Arial" pitchFamily="34" charset="0"/>
                <a:cs typeface="Arial" pitchFamily="34" charset="0"/>
              </a:rPr>
              <a:t>Providing system integration and scale-up</a:t>
            </a:r>
          </a:p>
          <a:p>
            <a:pPr marL="228573" indent="-228573">
              <a:lnSpc>
                <a:spcPct val="105000"/>
              </a:lnSpc>
              <a:spcAft>
                <a:spcPts val="1200"/>
              </a:spcAft>
              <a:buFont typeface="Wingdings" pitchFamily="2" charset="2"/>
              <a:buChar char="§"/>
            </a:pPr>
            <a:r>
              <a:rPr lang="en-US" sz="1600" dirty="0" smtClean="0">
                <a:solidFill>
                  <a:schemeClr val="tx1">
                    <a:lumMod val="85000"/>
                    <a:lumOff val="15000"/>
                  </a:schemeClr>
                </a:solidFill>
                <a:latin typeface="Arial" pitchFamily="34" charset="0"/>
                <a:cs typeface="Arial" pitchFamily="34" charset="0"/>
              </a:rPr>
              <a:t>JCAP established formal collaborations with 20 Energy Frontier Research Centers.</a:t>
            </a:r>
          </a:p>
        </p:txBody>
      </p:sp>
      <p:grpSp>
        <p:nvGrpSpPr>
          <p:cNvPr id="3" name="Group 13"/>
          <p:cNvGrpSpPr/>
          <p:nvPr/>
        </p:nvGrpSpPr>
        <p:grpSpPr>
          <a:xfrm>
            <a:off x="845649" y="4452725"/>
            <a:ext cx="7240829" cy="2532491"/>
            <a:chOff x="1326525" y="4284718"/>
            <a:chExt cx="6310894" cy="1860389"/>
          </a:xfrm>
        </p:grpSpPr>
        <p:pic>
          <p:nvPicPr>
            <p:cNvPr id="169986" name="Picture 2" descr="split250.png">
              <a:hlinkClick r:id="rId3"/>
            </p:cNvPr>
            <p:cNvPicPr>
              <a:picLocks noChangeAspect="1" noChangeArrowheads="1"/>
            </p:cNvPicPr>
            <p:nvPr/>
          </p:nvPicPr>
          <p:blipFill>
            <a:blip r:embed="rId4" cstate="print"/>
            <a:srcRect/>
            <a:stretch>
              <a:fillRect/>
            </a:stretch>
          </p:blipFill>
          <p:spPr bwMode="auto">
            <a:xfrm>
              <a:off x="5256169" y="4352088"/>
              <a:ext cx="2381250" cy="1495426"/>
            </a:xfrm>
            <a:prstGeom prst="rect">
              <a:avLst/>
            </a:prstGeom>
            <a:noFill/>
          </p:spPr>
        </p:pic>
        <p:pic>
          <p:nvPicPr>
            <p:cNvPr id="137218" name="Picture 2" descr="http://upload.wikimedia.org/wikipedia/commons/1/18/Thylakoid_membrane.png"/>
            <p:cNvPicPr>
              <a:picLocks noChangeAspect="1" noChangeArrowheads="1"/>
            </p:cNvPicPr>
            <p:nvPr/>
          </p:nvPicPr>
          <p:blipFill>
            <a:blip r:embed="rId5" cstate="print"/>
            <a:srcRect/>
            <a:stretch>
              <a:fillRect/>
            </a:stretch>
          </p:blipFill>
          <p:spPr bwMode="auto">
            <a:xfrm>
              <a:off x="1326525" y="4284718"/>
              <a:ext cx="2859110" cy="1630166"/>
            </a:xfrm>
            <a:prstGeom prst="rect">
              <a:avLst/>
            </a:prstGeom>
            <a:noFill/>
          </p:spPr>
        </p:pic>
        <p:sp>
          <p:nvSpPr>
            <p:cNvPr id="11" name="Right Arrow 10"/>
            <p:cNvSpPr/>
            <p:nvPr/>
          </p:nvSpPr>
          <p:spPr>
            <a:xfrm>
              <a:off x="4316012" y="5012720"/>
              <a:ext cx="875763" cy="174163"/>
            </a:xfrm>
            <a:prstGeom prst="rightArrow">
              <a:avLst>
                <a:gd name="adj1" fmla="val 35902"/>
                <a:gd name="adj2" fmla="val 131498"/>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85000"/>
                    <a:lumOff val="15000"/>
                  </a:schemeClr>
                </a:solidFill>
              </a:endParaRPr>
            </a:p>
          </p:txBody>
        </p:sp>
        <p:sp>
          <p:nvSpPr>
            <p:cNvPr id="12" name="TextBox 11"/>
            <p:cNvSpPr txBox="1"/>
            <p:nvPr/>
          </p:nvSpPr>
          <p:spPr>
            <a:xfrm>
              <a:off x="1879878" y="5883497"/>
              <a:ext cx="1752403" cy="261610"/>
            </a:xfrm>
            <a:prstGeom prst="rect">
              <a:avLst/>
            </a:prstGeom>
            <a:noFill/>
          </p:spPr>
          <p:txBody>
            <a:bodyPr wrap="none" rtlCol="0">
              <a:spAutoFit/>
            </a:bodyPr>
            <a:lstStyle/>
            <a:p>
              <a:pPr algn="ctr"/>
              <a:r>
                <a:rPr lang="en-US" sz="1100" b="1" dirty="0" smtClean="0">
                  <a:solidFill>
                    <a:schemeClr val="tx1">
                      <a:lumMod val="85000"/>
                      <a:lumOff val="15000"/>
                    </a:schemeClr>
                  </a:solidFill>
                </a:rPr>
                <a:t>Natural photosynthesis</a:t>
              </a:r>
              <a:endParaRPr lang="en-US" sz="1100" b="1" dirty="0">
                <a:solidFill>
                  <a:schemeClr val="tx1">
                    <a:lumMod val="85000"/>
                    <a:lumOff val="15000"/>
                  </a:schemeClr>
                </a:solidFill>
              </a:endParaRPr>
            </a:p>
          </p:txBody>
        </p:sp>
        <p:sp>
          <p:nvSpPr>
            <p:cNvPr id="13" name="TextBox 12"/>
            <p:cNvSpPr txBox="1"/>
            <p:nvPr/>
          </p:nvSpPr>
          <p:spPr>
            <a:xfrm>
              <a:off x="5532922" y="5883497"/>
              <a:ext cx="1827744" cy="261610"/>
            </a:xfrm>
            <a:prstGeom prst="rect">
              <a:avLst/>
            </a:prstGeom>
            <a:noFill/>
          </p:spPr>
          <p:txBody>
            <a:bodyPr wrap="none" rtlCol="0">
              <a:spAutoFit/>
            </a:bodyPr>
            <a:lstStyle/>
            <a:p>
              <a:pPr algn="ctr"/>
              <a:r>
                <a:rPr lang="en-US" sz="1100" b="1" dirty="0" smtClean="0">
                  <a:solidFill>
                    <a:schemeClr val="tx1">
                      <a:lumMod val="85000"/>
                      <a:lumOff val="15000"/>
                    </a:schemeClr>
                  </a:solidFill>
                </a:rPr>
                <a:t>Artificial photosynthesis</a:t>
              </a:r>
              <a:endParaRPr lang="en-US" sz="1100" b="1" dirty="0">
                <a:solidFill>
                  <a:schemeClr val="tx1">
                    <a:lumMod val="85000"/>
                    <a:lumOff val="15000"/>
                  </a:schemeClr>
                </a:solidFill>
              </a:endParaRPr>
            </a:p>
          </p:txBody>
        </p:sp>
      </p:gr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7" name="Rectangle 5"/>
          <p:cNvSpPr>
            <a:spLocks noChangeArrowheads="1"/>
          </p:cNvSpPr>
          <p:nvPr/>
        </p:nvSpPr>
        <p:spPr bwMode="auto">
          <a:xfrm>
            <a:off x="1" y="-305697"/>
            <a:ext cx="184708" cy="646319"/>
          </a:xfrm>
          <a:prstGeom prst="rect">
            <a:avLst/>
          </a:prstGeom>
          <a:noFill/>
          <a:ln w="9525">
            <a:noFill/>
            <a:miter lim="800000"/>
            <a:headEnd/>
            <a:tailEnd/>
          </a:ln>
          <a:effectLst/>
        </p:spPr>
        <p:txBody>
          <a:bodyPr vert="horz" wrap="none" lIns="91429" tIns="45714" rIns="91429" bIns="45714" numCol="1" anchor="ctr" anchorCtr="0" compatLnSpc="1">
            <a:prstTxWarp prst="textNoShape">
              <a:avLst/>
            </a:prstTxWarp>
            <a:spAutoFit/>
          </a:bodyPr>
          <a:lstStyle/>
          <a:p>
            <a:pPr defTabSz="914293"/>
            <a:endParaRPr lang="en-US" dirty="0" smtClean="0">
              <a:latin typeface="Arial" pitchFamily="34" charset="0"/>
            </a:endParaRPr>
          </a:p>
          <a:p>
            <a:pPr defTabSz="914293" eaLnBrk="0" hangingPunct="0"/>
            <a:endParaRPr lang="en-US" dirty="0" smtClean="0">
              <a:latin typeface="Arial" pitchFamily="34" charset="0"/>
            </a:endParaRPr>
          </a:p>
        </p:txBody>
      </p:sp>
      <p:pic>
        <p:nvPicPr>
          <p:cNvPr id="8" name="Picture 57" descr="Leaf_1_web"/>
          <p:cNvPicPr>
            <a:picLocks noChangeAspect="1" noChangeArrowheads="1"/>
          </p:cNvPicPr>
          <p:nvPr/>
        </p:nvPicPr>
        <p:blipFill>
          <a:blip r:embed="rId3" cstate="print"/>
          <a:srcRect/>
          <a:stretch>
            <a:fillRect/>
          </a:stretch>
        </p:blipFill>
        <p:spPr bwMode="auto">
          <a:xfrm>
            <a:off x="0" y="755493"/>
            <a:ext cx="9144000" cy="6185478"/>
          </a:xfrm>
          <a:prstGeom prst="rect">
            <a:avLst/>
          </a:prstGeom>
          <a:noFill/>
        </p:spPr>
      </p:pic>
      <p:sp>
        <p:nvSpPr>
          <p:cNvPr id="9" name="Text Box 53"/>
          <p:cNvSpPr txBox="1">
            <a:spLocks noChangeArrowheads="1"/>
          </p:cNvSpPr>
          <p:nvPr/>
        </p:nvSpPr>
        <p:spPr bwMode="auto">
          <a:xfrm>
            <a:off x="1599062" y="153304"/>
            <a:ext cx="5926714" cy="380822"/>
          </a:xfrm>
          <a:prstGeom prst="rect">
            <a:avLst/>
          </a:prstGeom>
        </p:spPr>
        <p:txBody>
          <a:bodyPr lIns="104181" tIns="52090" rIns="104181" bIns="52090"/>
          <a:lstStyle/>
          <a:p>
            <a:pPr algn="ctr">
              <a:lnSpc>
                <a:spcPct val="100000"/>
              </a:lnSpc>
              <a:spcBef>
                <a:spcPct val="0"/>
              </a:spcBef>
            </a:pPr>
            <a:r>
              <a:rPr lang="en-US" sz="2400" dirty="0" smtClean="0">
                <a:solidFill>
                  <a:srgbClr val="106636"/>
                </a:solidFill>
                <a:ea typeface="+mj-ea"/>
                <a:cs typeface="Arial" charset="0"/>
              </a:rPr>
              <a:t>Take the “Beat-the-Leaf” Challenge</a:t>
            </a:r>
          </a:p>
        </p:txBody>
      </p:sp>
      <p:sp>
        <p:nvSpPr>
          <p:cNvPr id="5" name="TextBox 4"/>
          <p:cNvSpPr txBox="1"/>
          <p:nvPr/>
        </p:nvSpPr>
        <p:spPr>
          <a:xfrm>
            <a:off x="2059567" y="2838741"/>
            <a:ext cx="5573940" cy="3154698"/>
          </a:xfrm>
          <a:prstGeom prst="rect">
            <a:avLst/>
          </a:prstGeom>
          <a:noFill/>
        </p:spPr>
        <p:txBody>
          <a:bodyPr wrap="none" lIns="91429" tIns="45714" rIns="91429" bIns="45714" rtlCol="0">
            <a:spAutoFit/>
          </a:bodyPr>
          <a:lstStyle/>
          <a:p>
            <a:r>
              <a:rPr lang="en-US" sz="19900" dirty="0" smtClean="0"/>
              <a:t>END</a:t>
            </a:r>
            <a:endParaRPr lang="en-US" sz="19900" dirty="0"/>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7" name="Rectangle 5"/>
          <p:cNvSpPr>
            <a:spLocks noChangeArrowheads="1"/>
          </p:cNvSpPr>
          <p:nvPr/>
        </p:nvSpPr>
        <p:spPr bwMode="auto">
          <a:xfrm>
            <a:off x="1" y="-305697"/>
            <a:ext cx="184708" cy="646319"/>
          </a:xfrm>
          <a:prstGeom prst="rect">
            <a:avLst/>
          </a:prstGeom>
          <a:noFill/>
          <a:ln w="9525">
            <a:noFill/>
            <a:miter lim="800000"/>
            <a:headEnd/>
            <a:tailEnd/>
          </a:ln>
          <a:effectLst/>
        </p:spPr>
        <p:txBody>
          <a:bodyPr vert="horz" wrap="none" lIns="91429" tIns="45714" rIns="91429" bIns="45714" numCol="1" anchor="ctr" anchorCtr="0" compatLnSpc="1">
            <a:prstTxWarp prst="textNoShape">
              <a:avLst/>
            </a:prstTxWarp>
            <a:spAutoFit/>
          </a:bodyPr>
          <a:lstStyle/>
          <a:p>
            <a:pPr defTabSz="914293"/>
            <a:endParaRPr lang="en-US" dirty="0" smtClean="0">
              <a:latin typeface="Arial" pitchFamily="34" charset="0"/>
            </a:endParaRPr>
          </a:p>
          <a:p>
            <a:pPr defTabSz="914293" eaLnBrk="0" hangingPunct="0"/>
            <a:endParaRPr lang="en-US" dirty="0" smtClean="0">
              <a:latin typeface="Arial" pitchFamily="34" charset="0"/>
            </a:endParaRPr>
          </a:p>
        </p:txBody>
      </p:sp>
      <p:pic>
        <p:nvPicPr>
          <p:cNvPr id="8" name="Picture 57" descr="Leaf_1_web"/>
          <p:cNvPicPr>
            <a:picLocks noChangeAspect="1" noChangeArrowheads="1"/>
          </p:cNvPicPr>
          <p:nvPr/>
        </p:nvPicPr>
        <p:blipFill>
          <a:blip r:embed="rId3" cstate="print"/>
          <a:srcRect/>
          <a:stretch>
            <a:fillRect/>
          </a:stretch>
        </p:blipFill>
        <p:spPr bwMode="auto">
          <a:xfrm>
            <a:off x="0" y="1"/>
            <a:ext cx="10138190" cy="6858000"/>
          </a:xfrm>
          <a:prstGeom prst="rect">
            <a:avLst/>
          </a:prstGeom>
          <a:noFill/>
        </p:spPr>
      </p:pic>
      <p:sp>
        <p:nvSpPr>
          <p:cNvPr id="5" name="TextBox 4"/>
          <p:cNvSpPr txBox="1"/>
          <p:nvPr/>
        </p:nvSpPr>
        <p:spPr>
          <a:xfrm>
            <a:off x="2020656" y="2813341"/>
            <a:ext cx="5105863" cy="1862036"/>
          </a:xfrm>
          <a:prstGeom prst="rect">
            <a:avLst/>
          </a:prstGeom>
          <a:noFill/>
        </p:spPr>
        <p:txBody>
          <a:bodyPr wrap="none" lIns="91429" tIns="45714" rIns="91429" bIns="45714" rtlCol="0">
            <a:spAutoFit/>
          </a:bodyPr>
          <a:lstStyle/>
          <a:p>
            <a:r>
              <a:rPr lang="en-US" sz="11500" dirty="0" smtClean="0"/>
              <a:t>Backup</a:t>
            </a:r>
            <a:endParaRPr lang="en-US" sz="11500" dirty="0"/>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Box 1"/>
          <p:cNvSpPr txBox="1">
            <a:spLocks noChangeArrowheads="1"/>
          </p:cNvSpPr>
          <p:nvPr/>
        </p:nvSpPr>
        <p:spPr bwMode="auto">
          <a:xfrm>
            <a:off x="949325" y="1314182"/>
            <a:ext cx="1435100" cy="1090030"/>
          </a:xfrm>
          <a:prstGeom prst="rect">
            <a:avLst/>
          </a:prstGeom>
          <a:noFill/>
          <a:ln w="9525">
            <a:noFill/>
            <a:miter lim="800000"/>
            <a:headEnd/>
            <a:tailEnd/>
          </a:ln>
        </p:spPr>
        <p:txBody>
          <a:bodyPr lIns="91429" tIns="45714" rIns="91429" bIns="45714">
            <a:spAutoFit/>
          </a:bodyPr>
          <a:lstStyle/>
          <a:p>
            <a:pPr marL="631751" indent="-631751">
              <a:spcAft>
                <a:spcPts val="600"/>
              </a:spcAft>
            </a:pPr>
            <a:r>
              <a:rPr lang="en-US" b="1" dirty="0" smtClean="0">
                <a:solidFill>
                  <a:srgbClr val="000080"/>
                </a:solidFill>
                <a:latin typeface="Arial" pitchFamily="34" charset="0"/>
                <a:cs typeface="Arial" pitchFamily="34" charset="0"/>
              </a:rPr>
              <a:t>Gas	CH</a:t>
            </a:r>
            <a:r>
              <a:rPr lang="en-US" b="1" baseline="-25000" dirty="0" smtClean="0">
                <a:solidFill>
                  <a:srgbClr val="000080"/>
                </a:solidFill>
                <a:latin typeface="Arial" pitchFamily="34" charset="0"/>
                <a:cs typeface="Arial" pitchFamily="34" charset="0"/>
              </a:rPr>
              <a:t>4</a:t>
            </a:r>
            <a:endParaRPr lang="en-US" b="1" dirty="0">
              <a:solidFill>
                <a:srgbClr val="000080"/>
              </a:solidFill>
              <a:latin typeface="Arial" pitchFamily="34" charset="0"/>
              <a:cs typeface="Arial" pitchFamily="34" charset="0"/>
            </a:endParaRPr>
          </a:p>
          <a:p>
            <a:pPr marL="631751" indent="-631751">
              <a:spcAft>
                <a:spcPts val="600"/>
              </a:spcAft>
            </a:pPr>
            <a:r>
              <a:rPr lang="en-US" b="1" dirty="0" smtClean="0">
                <a:solidFill>
                  <a:srgbClr val="000080"/>
                </a:solidFill>
                <a:latin typeface="Arial" pitchFamily="34" charset="0"/>
                <a:cs typeface="Arial" pitchFamily="34" charset="0"/>
              </a:rPr>
              <a:t>Oil	CH</a:t>
            </a:r>
            <a:r>
              <a:rPr lang="en-US" b="1" baseline="-25000" dirty="0" smtClean="0">
                <a:solidFill>
                  <a:srgbClr val="000080"/>
                </a:solidFill>
                <a:latin typeface="Arial" pitchFamily="34" charset="0"/>
                <a:cs typeface="Arial" pitchFamily="34" charset="0"/>
              </a:rPr>
              <a:t>2</a:t>
            </a:r>
            <a:r>
              <a:rPr lang="en-US" b="1" dirty="0" smtClean="0">
                <a:solidFill>
                  <a:srgbClr val="000080"/>
                </a:solidFill>
                <a:latin typeface="Arial" pitchFamily="34" charset="0"/>
                <a:cs typeface="Arial" pitchFamily="34" charset="0"/>
              </a:rPr>
              <a:t> </a:t>
            </a:r>
            <a:endParaRPr lang="en-US" b="1" dirty="0">
              <a:solidFill>
                <a:srgbClr val="000080"/>
              </a:solidFill>
              <a:latin typeface="Arial" pitchFamily="34" charset="0"/>
              <a:cs typeface="Arial" pitchFamily="34" charset="0"/>
            </a:endParaRPr>
          </a:p>
          <a:p>
            <a:pPr marL="631751" indent="-631751">
              <a:spcAft>
                <a:spcPts val="600"/>
              </a:spcAft>
            </a:pPr>
            <a:r>
              <a:rPr lang="en-US" b="1" dirty="0" smtClean="0">
                <a:solidFill>
                  <a:srgbClr val="000080"/>
                </a:solidFill>
                <a:latin typeface="Arial" pitchFamily="34" charset="0"/>
                <a:cs typeface="Arial" pitchFamily="34" charset="0"/>
              </a:rPr>
              <a:t>Coal	CH</a:t>
            </a:r>
            <a:r>
              <a:rPr lang="en-US" b="1" baseline="-25000" dirty="0" smtClean="0">
                <a:solidFill>
                  <a:srgbClr val="000080"/>
                </a:solidFill>
                <a:latin typeface="Arial" pitchFamily="34" charset="0"/>
                <a:cs typeface="Arial" pitchFamily="34" charset="0"/>
              </a:rPr>
              <a:t>0.8</a:t>
            </a:r>
            <a:endParaRPr lang="en-US" b="1" baseline="-25000" dirty="0">
              <a:solidFill>
                <a:srgbClr val="000080"/>
              </a:solidFill>
              <a:latin typeface="Arial" pitchFamily="34" charset="0"/>
              <a:cs typeface="Arial" pitchFamily="34" charset="0"/>
            </a:endParaRPr>
          </a:p>
        </p:txBody>
      </p:sp>
      <p:sp>
        <p:nvSpPr>
          <p:cNvPr id="34819" name="Explosion 1 2"/>
          <p:cNvSpPr>
            <a:spLocks noChangeArrowheads="1"/>
          </p:cNvSpPr>
          <p:nvPr/>
        </p:nvSpPr>
        <p:spPr bwMode="auto">
          <a:xfrm>
            <a:off x="3485834" y="1338993"/>
            <a:ext cx="1206500" cy="1054100"/>
          </a:xfrm>
          <a:prstGeom prst="irregularSeal1">
            <a:avLst/>
          </a:prstGeom>
          <a:gradFill>
            <a:gsLst>
              <a:gs pos="0">
                <a:srgbClr val="FFF200"/>
              </a:gs>
              <a:gs pos="45000">
                <a:srgbClr val="FF7A00"/>
              </a:gs>
              <a:gs pos="70000">
                <a:srgbClr val="FF0300"/>
              </a:gs>
              <a:gs pos="100000">
                <a:srgbClr val="4D0808"/>
              </a:gs>
            </a:gsLst>
            <a:lin ang="5400000" scaled="0"/>
          </a:gradFill>
          <a:ln w="9525">
            <a:solidFill>
              <a:schemeClr val="tx1"/>
            </a:solidFill>
            <a:round/>
            <a:headEnd/>
            <a:tailEnd/>
          </a:ln>
        </p:spPr>
        <p:txBody>
          <a:bodyPr lIns="91429" tIns="45714" rIns="91429" bIns="45714"/>
          <a:lstStyle/>
          <a:p>
            <a:pPr algn="l"/>
            <a:endParaRPr lang="en-US" sz="2400" dirty="0">
              <a:solidFill>
                <a:srgbClr val="000080"/>
              </a:solidFill>
              <a:latin typeface="Arial" pitchFamily="34" charset="0"/>
              <a:cs typeface="Arial" pitchFamily="34" charset="0"/>
            </a:endParaRPr>
          </a:p>
        </p:txBody>
      </p:sp>
      <p:sp>
        <p:nvSpPr>
          <p:cNvPr id="34820" name="TextBox 3"/>
          <p:cNvSpPr txBox="1">
            <a:spLocks noChangeArrowheads="1"/>
          </p:cNvSpPr>
          <p:nvPr/>
        </p:nvSpPr>
        <p:spPr bwMode="auto">
          <a:xfrm>
            <a:off x="5398874" y="1668125"/>
            <a:ext cx="1104900" cy="369320"/>
          </a:xfrm>
          <a:prstGeom prst="rect">
            <a:avLst/>
          </a:prstGeom>
          <a:noFill/>
          <a:ln w="9525">
            <a:noFill/>
            <a:miter lim="800000"/>
            <a:headEnd/>
            <a:tailEnd/>
          </a:ln>
        </p:spPr>
        <p:txBody>
          <a:bodyPr lIns="91429" tIns="45714" rIns="91429" bIns="45714">
            <a:spAutoFit/>
          </a:bodyPr>
          <a:lstStyle/>
          <a:p>
            <a:pPr algn="ctr"/>
            <a:r>
              <a:rPr lang="en-US" b="1" dirty="0">
                <a:solidFill>
                  <a:srgbClr val="000080"/>
                </a:solidFill>
                <a:latin typeface="Arial" pitchFamily="34" charset="0"/>
                <a:cs typeface="Arial" pitchFamily="34" charset="0"/>
              </a:rPr>
              <a:t>heat</a:t>
            </a:r>
          </a:p>
        </p:txBody>
      </p:sp>
      <p:sp>
        <p:nvSpPr>
          <p:cNvPr id="34822" name="TextBox 18"/>
          <p:cNvSpPr txBox="1">
            <a:spLocks noChangeArrowheads="1"/>
          </p:cNvSpPr>
          <p:nvPr/>
        </p:nvSpPr>
        <p:spPr bwMode="auto">
          <a:xfrm>
            <a:off x="3377884" y="959158"/>
            <a:ext cx="1422400" cy="276999"/>
          </a:xfrm>
          <a:prstGeom prst="rect">
            <a:avLst/>
          </a:prstGeom>
          <a:noFill/>
          <a:ln w="9525">
            <a:noFill/>
            <a:miter lim="800000"/>
            <a:headEnd/>
            <a:tailEnd/>
          </a:ln>
        </p:spPr>
        <p:txBody>
          <a:bodyPr lIns="91429" tIns="45714" rIns="91429" bIns="45714">
            <a:spAutoFit/>
          </a:bodyPr>
          <a:lstStyle/>
          <a:p>
            <a:pPr algn="ctr"/>
            <a:r>
              <a:rPr lang="en-US" sz="1200" b="1" dirty="0">
                <a:latin typeface="Arial" pitchFamily="34" charset="0"/>
                <a:cs typeface="Arial" pitchFamily="34" charset="0"/>
              </a:rPr>
              <a:t>combustion</a:t>
            </a:r>
          </a:p>
        </p:txBody>
      </p:sp>
      <p:cxnSp>
        <p:nvCxnSpPr>
          <p:cNvPr id="34823" name="Straight Arrow Connector 30"/>
          <p:cNvCxnSpPr>
            <a:cxnSpLocks noChangeShapeType="1"/>
          </p:cNvCxnSpPr>
          <p:nvPr/>
        </p:nvCxnSpPr>
        <p:spPr bwMode="auto">
          <a:xfrm>
            <a:off x="2324101" y="1851998"/>
            <a:ext cx="962439" cy="131"/>
          </a:xfrm>
          <a:prstGeom prst="straightConnector1">
            <a:avLst/>
          </a:prstGeom>
          <a:noFill/>
          <a:ln w="19050">
            <a:solidFill>
              <a:schemeClr val="tx1"/>
            </a:solidFill>
            <a:round/>
            <a:headEnd/>
            <a:tailEnd type="arrow" w="med" len="med"/>
          </a:ln>
        </p:spPr>
      </p:cxnSp>
      <p:cxnSp>
        <p:nvCxnSpPr>
          <p:cNvPr id="34824" name="Straight Arrow Connector 31"/>
          <p:cNvCxnSpPr>
            <a:cxnSpLocks noChangeShapeType="1"/>
          </p:cNvCxnSpPr>
          <p:nvPr/>
        </p:nvCxnSpPr>
        <p:spPr bwMode="auto">
          <a:xfrm>
            <a:off x="4918208" y="1851997"/>
            <a:ext cx="419100" cy="1588"/>
          </a:xfrm>
          <a:prstGeom prst="straightConnector1">
            <a:avLst/>
          </a:prstGeom>
          <a:noFill/>
          <a:ln w="19050">
            <a:solidFill>
              <a:schemeClr val="tx1"/>
            </a:solidFill>
            <a:round/>
            <a:headEnd/>
            <a:tailEnd type="arrow" w="med" len="med"/>
          </a:ln>
        </p:spPr>
      </p:cxnSp>
      <p:grpSp>
        <p:nvGrpSpPr>
          <p:cNvPr id="2" name="Group 36"/>
          <p:cNvGrpSpPr/>
          <p:nvPr/>
        </p:nvGrpSpPr>
        <p:grpSpPr>
          <a:xfrm>
            <a:off x="6620008" y="1529629"/>
            <a:ext cx="1600200" cy="646331"/>
            <a:chOff x="6235700" y="1877359"/>
            <a:chExt cx="1600200" cy="646331"/>
          </a:xfrm>
        </p:grpSpPr>
        <p:sp>
          <p:nvSpPr>
            <p:cNvPr id="34821" name="TextBox 4"/>
            <p:cNvSpPr txBox="1">
              <a:spLocks noChangeArrowheads="1"/>
            </p:cNvSpPr>
            <p:nvPr/>
          </p:nvSpPr>
          <p:spPr bwMode="auto">
            <a:xfrm>
              <a:off x="6731000" y="1877359"/>
              <a:ext cx="1104900" cy="646331"/>
            </a:xfrm>
            <a:prstGeom prst="rect">
              <a:avLst/>
            </a:prstGeom>
            <a:noFill/>
            <a:ln w="9525">
              <a:noFill/>
              <a:miter lim="800000"/>
              <a:headEnd/>
              <a:tailEnd/>
            </a:ln>
          </p:spPr>
          <p:txBody>
            <a:bodyPr>
              <a:spAutoFit/>
            </a:bodyPr>
            <a:lstStyle/>
            <a:p>
              <a:pPr algn="ctr"/>
              <a:r>
                <a:rPr lang="en-US" b="1" dirty="0">
                  <a:solidFill>
                    <a:srgbClr val="000080"/>
                  </a:solidFill>
                  <a:latin typeface="Arial" pitchFamily="34" charset="0"/>
                  <a:cs typeface="Arial" pitchFamily="34" charset="0"/>
                </a:rPr>
                <a:t>useful work</a:t>
              </a:r>
            </a:p>
          </p:txBody>
        </p:sp>
        <p:cxnSp>
          <p:nvCxnSpPr>
            <p:cNvPr id="34825" name="Straight Arrow Connector 32"/>
            <p:cNvCxnSpPr>
              <a:cxnSpLocks noChangeShapeType="1"/>
            </p:cNvCxnSpPr>
            <p:nvPr/>
          </p:nvCxnSpPr>
          <p:spPr bwMode="auto">
            <a:xfrm>
              <a:off x="6235700" y="2199730"/>
              <a:ext cx="419100" cy="1588"/>
            </a:xfrm>
            <a:prstGeom prst="straightConnector1">
              <a:avLst/>
            </a:prstGeom>
            <a:noFill/>
            <a:ln w="19050">
              <a:solidFill>
                <a:schemeClr val="tx1"/>
              </a:solidFill>
              <a:round/>
              <a:headEnd/>
              <a:tailEnd type="arrow" w="med" len="med"/>
            </a:ln>
          </p:spPr>
        </p:cxnSp>
      </p:grpSp>
      <p:sp>
        <p:nvSpPr>
          <p:cNvPr id="38" name="TextBox 37"/>
          <p:cNvSpPr txBox="1">
            <a:spLocks noChangeArrowheads="1"/>
          </p:cNvSpPr>
          <p:nvPr/>
        </p:nvSpPr>
        <p:spPr bwMode="auto">
          <a:xfrm>
            <a:off x="295083" y="2383599"/>
            <a:ext cx="2616370" cy="646319"/>
          </a:xfrm>
          <a:prstGeom prst="rect">
            <a:avLst/>
          </a:prstGeom>
          <a:solidFill>
            <a:schemeClr val="accent1">
              <a:lumMod val="75000"/>
            </a:schemeClr>
          </a:solidFill>
          <a:ln w="9525">
            <a:solidFill>
              <a:schemeClr val="tx1"/>
            </a:solidFill>
            <a:miter lim="800000"/>
            <a:headEnd/>
            <a:tailEnd/>
          </a:ln>
        </p:spPr>
        <p:txBody>
          <a:bodyPr wrap="square" lIns="91429" tIns="45714" rIns="91429" bIns="45714">
            <a:spAutoFit/>
          </a:bodyPr>
          <a:lstStyle/>
          <a:p>
            <a:pPr algn="ctr"/>
            <a:r>
              <a:rPr lang="en-US" b="1" dirty="0" smtClean="0">
                <a:solidFill>
                  <a:schemeClr val="bg1"/>
                </a:solidFill>
                <a:latin typeface="Arial" pitchFamily="34" charset="0"/>
                <a:cs typeface="Arial" pitchFamily="34" charset="0"/>
              </a:rPr>
              <a:t>Disposable fuels </a:t>
            </a:r>
          </a:p>
          <a:p>
            <a:pPr algn="ctr"/>
            <a:r>
              <a:rPr lang="en-US" b="1" dirty="0" smtClean="0">
                <a:solidFill>
                  <a:schemeClr val="bg1"/>
                </a:solidFill>
                <a:latin typeface="Arial" pitchFamily="34" charset="0"/>
                <a:cs typeface="Arial" pitchFamily="34" charset="0"/>
              </a:rPr>
              <a:t>Commodity materials</a:t>
            </a:r>
            <a:endParaRPr lang="en-US" b="1" dirty="0">
              <a:solidFill>
                <a:schemeClr val="bg1"/>
              </a:solidFill>
              <a:latin typeface="Arial" pitchFamily="34" charset="0"/>
              <a:cs typeface="Arial" pitchFamily="34" charset="0"/>
            </a:endParaRPr>
          </a:p>
        </p:txBody>
      </p:sp>
      <p:sp>
        <p:nvSpPr>
          <p:cNvPr id="34828" name="TextBox 41"/>
          <p:cNvSpPr txBox="1">
            <a:spLocks noChangeArrowheads="1"/>
          </p:cNvSpPr>
          <p:nvPr/>
        </p:nvSpPr>
        <p:spPr bwMode="auto">
          <a:xfrm>
            <a:off x="68149" y="899017"/>
            <a:ext cx="1631861" cy="461665"/>
          </a:xfrm>
          <a:prstGeom prst="rect">
            <a:avLst/>
          </a:prstGeom>
          <a:noFill/>
          <a:ln w="9525">
            <a:noFill/>
            <a:miter lim="800000"/>
            <a:headEnd/>
            <a:tailEnd/>
          </a:ln>
        </p:spPr>
        <p:txBody>
          <a:bodyPr wrap="square" lIns="91429" tIns="45714" rIns="91429" bIns="45714">
            <a:spAutoFit/>
          </a:bodyPr>
          <a:lstStyle/>
          <a:p>
            <a:r>
              <a:rPr lang="en-US" sz="2400" b="1" dirty="0" smtClean="0">
                <a:ln w="10541" cmpd="sng">
                  <a:solidFill>
                    <a:schemeClr val="accent1">
                      <a:shade val="88000"/>
                      <a:satMod val="110000"/>
                    </a:schemeClr>
                  </a:solidFill>
                  <a:prstDash val="solid"/>
                </a:ln>
                <a:solidFill>
                  <a:srgbClr val="FF0000"/>
                </a:solidFill>
                <a:latin typeface="Arial" pitchFamily="34" charset="0"/>
                <a:cs typeface="Arial" pitchFamily="34" charset="0"/>
              </a:rPr>
              <a:t>Today</a:t>
            </a:r>
            <a:endParaRPr lang="en-US" sz="2400" b="1" dirty="0">
              <a:ln w="10541" cmpd="sng">
                <a:solidFill>
                  <a:schemeClr val="accent1">
                    <a:shade val="88000"/>
                    <a:satMod val="110000"/>
                  </a:schemeClr>
                </a:solidFill>
                <a:prstDash val="solid"/>
              </a:ln>
              <a:solidFill>
                <a:srgbClr val="FF0000"/>
              </a:solidFill>
              <a:latin typeface="Arial" pitchFamily="34" charset="0"/>
              <a:cs typeface="Arial" pitchFamily="34" charset="0"/>
            </a:endParaRPr>
          </a:p>
        </p:txBody>
      </p:sp>
      <p:sp>
        <p:nvSpPr>
          <p:cNvPr id="34837" name="TextBox 5"/>
          <p:cNvSpPr txBox="1">
            <a:spLocks noChangeArrowheads="1"/>
          </p:cNvSpPr>
          <p:nvPr/>
        </p:nvSpPr>
        <p:spPr bwMode="auto">
          <a:xfrm>
            <a:off x="949325" y="3888728"/>
            <a:ext cx="1659518" cy="2585311"/>
          </a:xfrm>
          <a:prstGeom prst="rect">
            <a:avLst/>
          </a:prstGeom>
          <a:solidFill>
            <a:schemeClr val="bg1"/>
          </a:solidFill>
          <a:ln w="9525">
            <a:noFill/>
            <a:miter lim="800000"/>
            <a:headEnd/>
            <a:tailEnd/>
          </a:ln>
        </p:spPr>
        <p:txBody>
          <a:bodyPr wrap="square" lIns="91429" tIns="45714" rIns="91429" bIns="45714">
            <a:spAutoFit/>
          </a:bodyPr>
          <a:lstStyle/>
          <a:p>
            <a:pPr>
              <a:lnSpc>
                <a:spcPct val="90000"/>
              </a:lnSpc>
            </a:pPr>
            <a:r>
              <a:rPr lang="en-US" b="1" dirty="0">
                <a:solidFill>
                  <a:srgbClr val="000080"/>
                </a:solidFill>
                <a:latin typeface="Arial" pitchFamily="34" charset="0"/>
                <a:cs typeface="Arial" pitchFamily="34" charset="0"/>
              </a:rPr>
              <a:t>S</a:t>
            </a:r>
            <a:r>
              <a:rPr lang="en-US" b="1" dirty="0" smtClean="0">
                <a:solidFill>
                  <a:srgbClr val="000080"/>
                </a:solidFill>
                <a:latin typeface="Arial" pitchFamily="34" charset="0"/>
                <a:cs typeface="Arial" pitchFamily="34" charset="0"/>
              </a:rPr>
              <a:t>unlight</a:t>
            </a:r>
            <a:endParaRPr lang="en-US" b="1" dirty="0">
              <a:solidFill>
                <a:srgbClr val="000080"/>
              </a:solidFill>
              <a:latin typeface="Arial" pitchFamily="34" charset="0"/>
              <a:cs typeface="Arial" pitchFamily="34" charset="0"/>
            </a:endParaRPr>
          </a:p>
          <a:p>
            <a:pPr>
              <a:lnSpc>
                <a:spcPct val="90000"/>
              </a:lnSpc>
            </a:pPr>
            <a:r>
              <a:rPr lang="en-US" b="1" dirty="0" smtClean="0">
                <a:solidFill>
                  <a:srgbClr val="000080"/>
                </a:solidFill>
                <a:latin typeface="Arial" pitchFamily="34" charset="0"/>
                <a:cs typeface="Arial" pitchFamily="34" charset="0"/>
              </a:rPr>
              <a:t>Wind</a:t>
            </a:r>
            <a:endParaRPr lang="en-US" b="1" dirty="0">
              <a:solidFill>
                <a:srgbClr val="000080"/>
              </a:solidFill>
              <a:latin typeface="Arial" pitchFamily="34" charset="0"/>
              <a:cs typeface="Arial" pitchFamily="34" charset="0"/>
            </a:endParaRPr>
          </a:p>
          <a:p>
            <a:pPr>
              <a:lnSpc>
                <a:spcPct val="90000"/>
              </a:lnSpc>
            </a:pPr>
            <a:r>
              <a:rPr lang="en-US" b="1" dirty="0" smtClean="0">
                <a:solidFill>
                  <a:srgbClr val="000080"/>
                </a:solidFill>
                <a:latin typeface="Arial" pitchFamily="34" charset="0"/>
                <a:cs typeface="Arial" pitchFamily="34" charset="0"/>
              </a:rPr>
              <a:t>Water</a:t>
            </a:r>
            <a:endParaRPr lang="en-US" b="1" dirty="0">
              <a:solidFill>
                <a:srgbClr val="000080"/>
              </a:solidFill>
              <a:latin typeface="Arial" pitchFamily="34" charset="0"/>
              <a:cs typeface="Arial" pitchFamily="34" charset="0"/>
            </a:endParaRPr>
          </a:p>
          <a:p>
            <a:pPr>
              <a:lnSpc>
                <a:spcPct val="90000"/>
              </a:lnSpc>
            </a:pPr>
            <a:r>
              <a:rPr lang="en-US" b="1" dirty="0" smtClean="0">
                <a:solidFill>
                  <a:srgbClr val="000080"/>
                </a:solidFill>
                <a:latin typeface="Arial" pitchFamily="34" charset="0"/>
                <a:cs typeface="Arial" pitchFamily="34" charset="0"/>
              </a:rPr>
              <a:t>Geothermal</a:t>
            </a:r>
            <a:endParaRPr lang="en-US" b="1" dirty="0">
              <a:solidFill>
                <a:srgbClr val="000080"/>
              </a:solidFill>
              <a:latin typeface="Arial" pitchFamily="34" charset="0"/>
              <a:cs typeface="Arial" pitchFamily="34" charset="0"/>
            </a:endParaRPr>
          </a:p>
          <a:p>
            <a:pPr>
              <a:lnSpc>
                <a:spcPct val="90000"/>
              </a:lnSpc>
            </a:pPr>
            <a:r>
              <a:rPr lang="en-US" b="1" dirty="0" smtClean="0">
                <a:solidFill>
                  <a:srgbClr val="000080"/>
                </a:solidFill>
                <a:latin typeface="Arial" pitchFamily="34" charset="0"/>
                <a:cs typeface="Arial" pitchFamily="34" charset="0"/>
              </a:rPr>
              <a:t>Biomass</a:t>
            </a:r>
          </a:p>
          <a:p>
            <a:pPr>
              <a:lnSpc>
                <a:spcPct val="90000"/>
              </a:lnSpc>
            </a:pPr>
            <a:r>
              <a:rPr lang="en-US" b="1" dirty="0" smtClean="0">
                <a:solidFill>
                  <a:srgbClr val="000080"/>
                </a:solidFill>
                <a:latin typeface="Arial" pitchFamily="34" charset="0"/>
                <a:cs typeface="Arial" pitchFamily="34" charset="0"/>
              </a:rPr>
              <a:t>       +</a:t>
            </a:r>
          </a:p>
          <a:p>
            <a:pPr>
              <a:lnSpc>
                <a:spcPct val="90000"/>
              </a:lnSpc>
            </a:pPr>
            <a:r>
              <a:rPr lang="en-US" b="1" dirty="0" smtClean="0">
                <a:solidFill>
                  <a:srgbClr val="000080"/>
                </a:solidFill>
                <a:latin typeface="Arial" pitchFamily="34" charset="0"/>
                <a:cs typeface="Arial" pitchFamily="34" charset="0"/>
              </a:rPr>
              <a:t>Storage</a:t>
            </a:r>
          </a:p>
          <a:p>
            <a:pPr>
              <a:lnSpc>
                <a:spcPct val="90000"/>
              </a:lnSpc>
            </a:pPr>
            <a:r>
              <a:rPr lang="en-US" b="1" dirty="0" smtClean="0">
                <a:solidFill>
                  <a:srgbClr val="000080"/>
                </a:solidFill>
                <a:latin typeface="Arial" pitchFamily="34" charset="0"/>
                <a:cs typeface="Arial" pitchFamily="34" charset="0"/>
              </a:rPr>
              <a:t>Transmission</a:t>
            </a:r>
          </a:p>
          <a:p>
            <a:pPr>
              <a:lnSpc>
                <a:spcPct val="90000"/>
              </a:lnSpc>
            </a:pPr>
            <a:r>
              <a:rPr lang="en-US" b="1" dirty="0" smtClean="0">
                <a:solidFill>
                  <a:srgbClr val="000080"/>
                </a:solidFill>
                <a:latin typeface="Arial" pitchFamily="34" charset="0"/>
                <a:cs typeface="Arial" pitchFamily="34" charset="0"/>
              </a:rPr>
              <a:t>CCS</a:t>
            </a:r>
          </a:p>
          <a:p>
            <a:pPr>
              <a:lnSpc>
                <a:spcPct val="90000"/>
              </a:lnSpc>
            </a:pPr>
            <a:r>
              <a:rPr lang="en-US" b="1" dirty="0" smtClean="0">
                <a:solidFill>
                  <a:srgbClr val="000080"/>
                </a:solidFill>
                <a:latin typeface="Arial" pitchFamily="34" charset="0"/>
                <a:cs typeface="Arial" pitchFamily="34" charset="0"/>
              </a:rPr>
              <a:t>Efficiency</a:t>
            </a:r>
            <a:endParaRPr lang="en-US" b="1" dirty="0">
              <a:solidFill>
                <a:srgbClr val="000080"/>
              </a:solidFill>
              <a:latin typeface="Arial" pitchFamily="34" charset="0"/>
              <a:cs typeface="Arial" pitchFamily="34" charset="0"/>
            </a:endParaRPr>
          </a:p>
        </p:txBody>
      </p:sp>
      <p:sp>
        <p:nvSpPr>
          <p:cNvPr id="34838" name="TextBox 7"/>
          <p:cNvSpPr txBox="1">
            <a:spLocks noChangeArrowheads="1"/>
          </p:cNvSpPr>
          <p:nvPr/>
        </p:nvSpPr>
        <p:spPr bwMode="auto">
          <a:xfrm>
            <a:off x="5252824" y="3939692"/>
            <a:ext cx="1397000" cy="923318"/>
          </a:xfrm>
          <a:prstGeom prst="rect">
            <a:avLst/>
          </a:prstGeom>
          <a:noFill/>
          <a:ln w="9525">
            <a:noFill/>
            <a:miter lim="800000"/>
            <a:headEnd/>
            <a:tailEnd/>
          </a:ln>
        </p:spPr>
        <p:txBody>
          <a:bodyPr lIns="91429" tIns="45714" rIns="91429" bIns="45714">
            <a:spAutoFit/>
          </a:bodyPr>
          <a:lstStyle/>
          <a:p>
            <a:pPr algn="ctr"/>
            <a:r>
              <a:rPr lang="en-US" b="1" dirty="0" smtClean="0">
                <a:solidFill>
                  <a:srgbClr val="000080"/>
                </a:solidFill>
                <a:latin typeface="Arial" pitchFamily="34" charset="0"/>
                <a:cs typeface="Arial" pitchFamily="34" charset="0"/>
              </a:rPr>
              <a:t>Electricity</a:t>
            </a:r>
          </a:p>
          <a:p>
            <a:pPr algn="ctr"/>
            <a:r>
              <a:rPr lang="en-US" b="1" dirty="0" smtClean="0">
                <a:solidFill>
                  <a:srgbClr val="000080"/>
                </a:solidFill>
                <a:latin typeface="Arial" pitchFamily="34" charset="0"/>
                <a:cs typeface="Arial" pitchFamily="34" charset="0"/>
              </a:rPr>
              <a:t>and</a:t>
            </a:r>
            <a:endParaRPr lang="en-US" b="1" dirty="0">
              <a:solidFill>
                <a:srgbClr val="000080"/>
              </a:solidFill>
              <a:latin typeface="Arial" pitchFamily="34" charset="0"/>
              <a:cs typeface="Arial" pitchFamily="34" charset="0"/>
            </a:endParaRPr>
          </a:p>
          <a:p>
            <a:pPr algn="ctr"/>
            <a:r>
              <a:rPr lang="en-US" b="1" dirty="0" smtClean="0">
                <a:solidFill>
                  <a:srgbClr val="000080"/>
                </a:solidFill>
                <a:latin typeface="Arial" pitchFamily="34" charset="0"/>
                <a:cs typeface="Arial" pitchFamily="34" charset="0"/>
              </a:rPr>
              <a:t>fuels</a:t>
            </a:r>
            <a:endParaRPr lang="en-US" b="1" dirty="0">
              <a:solidFill>
                <a:srgbClr val="000080"/>
              </a:solidFill>
              <a:latin typeface="Arial" pitchFamily="34" charset="0"/>
              <a:cs typeface="Arial" pitchFamily="34" charset="0"/>
            </a:endParaRPr>
          </a:p>
        </p:txBody>
      </p:sp>
      <p:grpSp>
        <p:nvGrpSpPr>
          <p:cNvPr id="3" name="Group 33"/>
          <p:cNvGrpSpPr>
            <a:grpSpLocks noChangeAspect="1"/>
          </p:cNvGrpSpPr>
          <p:nvPr/>
        </p:nvGrpSpPr>
        <p:grpSpPr bwMode="auto">
          <a:xfrm>
            <a:off x="2305050" y="3981521"/>
            <a:ext cx="2878130" cy="814636"/>
            <a:chOff x="1879600" y="4129618"/>
            <a:chExt cx="1130300" cy="723900"/>
          </a:xfrm>
          <a:solidFill>
            <a:srgbClr val="339966"/>
          </a:solidFill>
        </p:grpSpPr>
        <p:cxnSp>
          <p:nvCxnSpPr>
            <p:cNvPr id="34843" name="Straight Connector 11"/>
            <p:cNvCxnSpPr>
              <a:cxnSpLocks noChangeShapeType="1"/>
            </p:cNvCxnSpPr>
            <p:nvPr/>
          </p:nvCxnSpPr>
          <p:spPr bwMode="auto">
            <a:xfrm rot="5400000">
              <a:off x="2400300" y="4483102"/>
              <a:ext cx="635002" cy="1"/>
            </a:xfrm>
            <a:prstGeom prst="line">
              <a:avLst/>
            </a:prstGeom>
            <a:grpFill/>
            <a:ln w="9525">
              <a:solidFill>
                <a:srgbClr val="800000"/>
              </a:solidFill>
              <a:round/>
              <a:headEnd/>
              <a:tailEnd/>
            </a:ln>
          </p:spPr>
        </p:cxnSp>
        <p:cxnSp>
          <p:nvCxnSpPr>
            <p:cNvPr id="34844" name="Straight Connector 15"/>
            <p:cNvCxnSpPr>
              <a:cxnSpLocks noChangeShapeType="1"/>
            </p:cNvCxnSpPr>
            <p:nvPr/>
          </p:nvCxnSpPr>
          <p:spPr bwMode="auto">
            <a:xfrm rot="10800000">
              <a:off x="1879600" y="4491567"/>
              <a:ext cx="1130300" cy="1588"/>
            </a:xfrm>
            <a:prstGeom prst="line">
              <a:avLst/>
            </a:prstGeom>
            <a:grpFill/>
            <a:ln w="9525">
              <a:solidFill>
                <a:schemeClr val="tx1"/>
              </a:solidFill>
              <a:round/>
              <a:headEnd/>
              <a:tailEnd/>
            </a:ln>
          </p:spPr>
        </p:cxnSp>
        <p:sp>
          <p:nvSpPr>
            <p:cNvPr id="34845" name="Isosceles Triangle 9"/>
            <p:cNvSpPr>
              <a:spLocks noChangeArrowheads="1"/>
            </p:cNvSpPr>
            <p:nvPr/>
          </p:nvSpPr>
          <p:spPr bwMode="auto">
            <a:xfrm rot="5400000">
              <a:off x="2162494" y="4291862"/>
              <a:ext cx="723900" cy="399411"/>
            </a:xfrm>
            <a:prstGeom prst="triangle">
              <a:avLst>
                <a:gd name="adj" fmla="val 50000"/>
              </a:avLst>
            </a:prstGeom>
            <a:grpFill/>
            <a:ln w="9525">
              <a:solidFill>
                <a:schemeClr val="tx1"/>
              </a:solidFill>
              <a:round/>
              <a:headEnd/>
              <a:tailEnd/>
            </a:ln>
          </p:spPr>
          <p:txBody>
            <a:bodyPr/>
            <a:lstStyle/>
            <a:p>
              <a:pPr algn="l"/>
              <a:endParaRPr lang="en-US" sz="2400" dirty="0">
                <a:solidFill>
                  <a:srgbClr val="000080"/>
                </a:solidFill>
                <a:latin typeface="Arial" pitchFamily="34" charset="0"/>
                <a:cs typeface="Arial" pitchFamily="34" charset="0"/>
              </a:endParaRPr>
            </a:p>
          </p:txBody>
        </p:sp>
      </p:grpSp>
      <p:sp>
        <p:nvSpPr>
          <p:cNvPr id="34842" name="TextBox 36"/>
          <p:cNvSpPr txBox="1">
            <a:spLocks noChangeArrowheads="1"/>
          </p:cNvSpPr>
          <p:nvPr/>
        </p:nvSpPr>
        <p:spPr bwMode="auto">
          <a:xfrm>
            <a:off x="3377884" y="3333937"/>
            <a:ext cx="1422400" cy="461653"/>
          </a:xfrm>
          <a:prstGeom prst="rect">
            <a:avLst/>
          </a:prstGeom>
          <a:noFill/>
          <a:ln w="9525">
            <a:noFill/>
            <a:miter lim="800000"/>
            <a:headEnd/>
            <a:tailEnd/>
          </a:ln>
        </p:spPr>
        <p:txBody>
          <a:bodyPr lIns="91429" tIns="45714" rIns="91429" bIns="45714">
            <a:spAutoFit/>
          </a:bodyPr>
          <a:lstStyle/>
          <a:p>
            <a:pPr algn="ctr"/>
            <a:r>
              <a:rPr lang="en-US" sz="1200" b="1" dirty="0">
                <a:latin typeface="Arial" pitchFamily="34" charset="0"/>
                <a:cs typeface="Arial" pitchFamily="34" charset="0"/>
              </a:rPr>
              <a:t>direct conversion</a:t>
            </a:r>
          </a:p>
        </p:txBody>
      </p:sp>
      <p:sp>
        <p:nvSpPr>
          <p:cNvPr id="34836" name="TextBox 42"/>
          <p:cNvSpPr txBox="1">
            <a:spLocks noChangeArrowheads="1"/>
          </p:cNvSpPr>
          <p:nvPr/>
        </p:nvSpPr>
        <p:spPr bwMode="auto">
          <a:xfrm>
            <a:off x="68148" y="3458968"/>
            <a:ext cx="2540000" cy="461665"/>
          </a:xfrm>
          <a:prstGeom prst="rect">
            <a:avLst/>
          </a:prstGeom>
          <a:noFill/>
          <a:ln w="9525">
            <a:noFill/>
            <a:miter lim="800000"/>
            <a:headEnd/>
            <a:tailEnd/>
          </a:ln>
        </p:spPr>
        <p:txBody>
          <a:bodyPr lIns="91429" tIns="45714" rIns="91429" bIns="45714">
            <a:spAutoFit/>
          </a:bodyPr>
          <a:lstStyle/>
          <a:p>
            <a:r>
              <a:rPr lang="en-US" sz="2400" b="1" dirty="0" smtClean="0">
                <a:ln w="10541" cmpd="sng">
                  <a:solidFill>
                    <a:schemeClr val="accent1">
                      <a:shade val="88000"/>
                      <a:satMod val="110000"/>
                    </a:schemeClr>
                  </a:solidFill>
                  <a:prstDash val="solid"/>
                </a:ln>
                <a:solidFill>
                  <a:srgbClr val="FF0000"/>
                </a:solidFill>
                <a:latin typeface="Arial" pitchFamily="34" charset="0"/>
                <a:cs typeface="Arial" pitchFamily="34" charset="0"/>
              </a:rPr>
              <a:t>Future</a:t>
            </a:r>
            <a:endParaRPr lang="en-US" sz="2400" b="1" dirty="0">
              <a:ln w="10541" cmpd="sng">
                <a:solidFill>
                  <a:schemeClr val="accent1">
                    <a:shade val="88000"/>
                    <a:satMod val="110000"/>
                  </a:schemeClr>
                </a:solidFill>
                <a:prstDash val="solid"/>
              </a:ln>
              <a:solidFill>
                <a:srgbClr val="FF0000"/>
              </a:solidFill>
              <a:latin typeface="Arial" pitchFamily="34" charset="0"/>
              <a:cs typeface="Arial" pitchFamily="34" charset="0"/>
            </a:endParaRPr>
          </a:p>
        </p:txBody>
      </p:sp>
      <p:sp>
        <p:nvSpPr>
          <p:cNvPr id="34830" name="TextBox 43"/>
          <p:cNvSpPr txBox="1">
            <a:spLocks noChangeArrowheads="1"/>
          </p:cNvSpPr>
          <p:nvPr/>
        </p:nvSpPr>
        <p:spPr bwMode="auto">
          <a:xfrm>
            <a:off x="0" y="-13292"/>
            <a:ext cx="9144000" cy="757118"/>
          </a:xfrm>
          <a:prstGeom prst="rect">
            <a:avLst/>
          </a:prstGeom>
          <a:noFill/>
          <a:ln w="9525">
            <a:noFill/>
            <a:miter lim="800000"/>
            <a:headEnd/>
            <a:tailEnd/>
          </a:ln>
        </p:spPr>
        <p:txBody>
          <a:bodyPr wrap="square" lIns="91429" tIns="45714" rIns="91429" bIns="45714">
            <a:spAutoFit/>
          </a:bodyPr>
          <a:lstStyle/>
          <a:p>
            <a:pPr algn="ctr">
              <a:lnSpc>
                <a:spcPct val="90000"/>
              </a:lnSpc>
            </a:pPr>
            <a:r>
              <a:rPr lang="en-US" sz="2400" dirty="0">
                <a:solidFill>
                  <a:srgbClr val="106636"/>
                </a:solidFill>
              </a:rPr>
              <a:t>Sustainable Energy </a:t>
            </a:r>
            <a:r>
              <a:rPr lang="en-US" sz="2400" dirty="0" smtClean="0">
                <a:solidFill>
                  <a:srgbClr val="106636"/>
                </a:solidFill>
              </a:rPr>
              <a:t>= High Tech Materials</a:t>
            </a:r>
            <a:br>
              <a:rPr lang="en-US" sz="2400" dirty="0" smtClean="0">
                <a:solidFill>
                  <a:srgbClr val="106636"/>
                </a:solidFill>
              </a:rPr>
            </a:br>
            <a:r>
              <a:rPr lang="en-US" i="1" dirty="0" smtClean="0">
                <a:solidFill>
                  <a:srgbClr val="106636"/>
                </a:solidFill>
              </a:rPr>
              <a:t>Materials, Chemical Transformations, &amp; Biology by (Computer-Aided) Design</a:t>
            </a:r>
            <a:endParaRPr lang="en-US" sz="2400" i="1" dirty="0">
              <a:solidFill>
                <a:srgbClr val="106636"/>
              </a:solidFill>
            </a:endParaRPr>
          </a:p>
        </p:txBody>
      </p:sp>
      <p:sp>
        <p:nvSpPr>
          <p:cNvPr id="32" name="Slide Number Placeholder 8"/>
          <p:cNvSpPr txBox="1">
            <a:spLocks/>
          </p:cNvSpPr>
          <p:nvPr/>
        </p:nvSpPr>
        <p:spPr>
          <a:xfrm>
            <a:off x="8413750" y="6353970"/>
            <a:ext cx="381000" cy="365125"/>
          </a:xfrm>
          <a:prstGeom prst="rect">
            <a:avLst/>
          </a:prstGeom>
        </p:spPr>
        <p:txBody>
          <a:bodyPr lIns="91429" tIns="45714" rIns="91429" bIns="45714"/>
          <a:lstStyle/>
          <a:p>
            <a:pPr algn="ctr" defTabSz="914293">
              <a:defRPr/>
            </a:pPr>
            <a:fld id="{6EEA275D-5A49-48A8-817D-44C3EA0A3A2F}" type="slidenum">
              <a:rPr lang="en-US" sz="1100" smtClean="0">
                <a:solidFill>
                  <a:srgbClr val="106636"/>
                </a:solidFill>
                <a:latin typeface="Arial" pitchFamily="34" charset="0"/>
                <a:cs typeface="Arial" pitchFamily="34" charset="0"/>
              </a:rPr>
              <a:pPr algn="ctr" defTabSz="914293">
                <a:defRPr/>
              </a:pPr>
              <a:t>4</a:t>
            </a:fld>
            <a:endParaRPr lang="en-US" sz="1100" dirty="0">
              <a:solidFill>
                <a:srgbClr val="106636"/>
              </a:solidFill>
              <a:latin typeface="Arial" pitchFamily="34" charset="0"/>
              <a:cs typeface="Arial" pitchFamily="34" charset="0"/>
            </a:endParaRPr>
          </a:p>
        </p:txBody>
      </p:sp>
      <p:grpSp>
        <p:nvGrpSpPr>
          <p:cNvPr id="4" name="Group 38"/>
          <p:cNvGrpSpPr/>
          <p:nvPr/>
        </p:nvGrpSpPr>
        <p:grpSpPr>
          <a:xfrm>
            <a:off x="6620008" y="4092096"/>
            <a:ext cx="1600200" cy="646331"/>
            <a:chOff x="6295335" y="3779046"/>
            <a:chExt cx="1600200" cy="646331"/>
          </a:xfrm>
        </p:grpSpPr>
        <p:sp>
          <p:nvSpPr>
            <p:cNvPr id="35" name="TextBox 4"/>
            <p:cNvSpPr txBox="1">
              <a:spLocks noChangeArrowheads="1"/>
            </p:cNvSpPr>
            <p:nvPr/>
          </p:nvSpPr>
          <p:spPr bwMode="auto">
            <a:xfrm>
              <a:off x="6790635" y="3779046"/>
              <a:ext cx="1104900" cy="646331"/>
            </a:xfrm>
            <a:prstGeom prst="rect">
              <a:avLst/>
            </a:prstGeom>
            <a:noFill/>
            <a:ln w="9525">
              <a:noFill/>
              <a:miter lim="800000"/>
              <a:headEnd/>
              <a:tailEnd/>
            </a:ln>
          </p:spPr>
          <p:txBody>
            <a:bodyPr>
              <a:spAutoFit/>
            </a:bodyPr>
            <a:lstStyle/>
            <a:p>
              <a:pPr algn="ctr"/>
              <a:r>
                <a:rPr lang="en-US" b="1" dirty="0">
                  <a:solidFill>
                    <a:srgbClr val="000080"/>
                  </a:solidFill>
                  <a:latin typeface="Arial" pitchFamily="34" charset="0"/>
                  <a:cs typeface="Arial" pitchFamily="34" charset="0"/>
                </a:rPr>
                <a:t>useful work</a:t>
              </a:r>
            </a:p>
          </p:txBody>
        </p:sp>
        <p:cxnSp>
          <p:nvCxnSpPr>
            <p:cNvPr id="36" name="Straight Arrow Connector 32"/>
            <p:cNvCxnSpPr>
              <a:cxnSpLocks noChangeShapeType="1"/>
            </p:cNvCxnSpPr>
            <p:nvPr/>
          </p:nvCxnSpPr>
          <p:spPr bwMode="auto">
            <a:xfrm>
              <a:off x="6295335" y="4101417"/>
              <a:ext cx="419100" cy="1588"/>
            </a:xfrm>
            <a:prstGeom prst="straightConnector1">
              <a:avLst/>
            </a:prstGeom>
            <a:noFill/>
            <a:ln w="19050">
              <a:solidFill>
                <a:schemeClr val="tx1"/>
              </a:solidFill>
              <a:round/>
              <a:headEnd/>
              <a:tailEnd type="arrow" w="med" len="med"/>
            </a:ln>
          </p:spPr>
        </p:cxnSp>
      </p:grpSp>
      <p:sp>
        <p:nvSpPr>
          <p:cNvPr id="34833" name="TextBox 38"/>
          <p:cNvSpPr txBox="1">
            <a:spLocks noChangeArrowheads="1"/>
          </p:cNvSpPr>
          <p:nvPr/>
        </p:nvSpPr>
        <p:spPr bwMode="auto">
          <a:xfrm>
            <a:off x="2752725" y="5155210"/>
            <a:ext cx="6112667" cy="1200316"/>
          </a:xfrm>
          <a:prstGeom prst="rect">
            <a:avLst/>
          </a:prstGeom>
          <a:solidFill>
            <a:srgbClr val="339966"/>
          </a:solidFill>
          <a:ln w="9525">
            <a:solidFill>
              <a:schemeClr val="tx1"/>
            </a:solidFill>
            <a:miter lim="800000"/>
            <a:headEnd/>
            <a:tailEnd/>
          </a:ln>
        </p:spPr>
        <p:txBody>
          <a:bodyPr wrap="square" lIns="91429" tIns="45714" rIns="91429" bIns="45714">
            <a:spAutoFit/>
          </a:bodyPr>
          <a:lstStyle/>
          <a:p>
            <a:r>
              <a:rPr lang="en-US" b="1" dirty="0" smtClean="0">
                <a:solidFill>
                  <a:schemeClr val="bg1"/>
                </a:solidFill>
                <a:latin typeface="Arial" pitchFamily="34" charset="0"/>
                <a:cs typeface="Arial" pitchFamily="34" charset="0"/>
              </a:rPr>
              <a:t>High-tech materials, chemistry, biology, e.g</a:t>
            </a:r>
            <a:r>
              <a:rPr lang="en-US" b="1" dirty="0">
                <a:solidFill>
                  <a:schemeClr val="bg1"/>
                </a:solidFill>
                <a:latin typeface="Arial" pitchFamily="34" charset="0"/>
                <a:cs typeface="Arial" pitchFamily="34" charset="0"/>
              </a:rPr>
              <a:t>., </a:t>
            </a:r>
            <a:r>
              <a:rPr lang="en-US" b="1" dirty="0" smtClean="0">
                <a:solidFill>
                  <a:schemeClr val="bg1"/>
                </a:solidFill>
                <a:latin typeface="Arial" pitchFamily="34" charset="0"/>
                <a:cs typeface="Arial" pitchFamily="34" charset="0"/>
              </a:rPr>
              <a:t>for </a:t>
            </a:r>
            <a:r>
              <a:rPr lang="en-US" b="1" dirty="0" err="1" smtClean="0">
                <a:solidFill>
                  <a:schemeClr val="bg1"/>
                </a:solidFill>
                <a:latin typeface="Arial" pitchFamily="34" charset="0"/>
                <a:cs typeface="Arial" pitchFamily="34" charset="0"/>
              </a:rPr>
              <a:t>photovoltaics</a:t>
            </a:r>
            <a:r>
              <a:rPr lang="en-US" b="1" dirty="0">
                <a:solidFill>
                  <a:schemeClr val="bg1"/>
                </a:solidFill>
                <a:latin typeface="Arial" pitchFamily="34" charset="0"/>
                <a:cs typeface="Arial" pitchFamily="34" charset="0"/>
              </a:rPr>
              <a:t>,  </a:t>
            </a:r>
            <a:r>
              <a:rPr lang="en-US" b="1" dirty="0" smtClean="0">
                <a:solidFill>
                  <a:schemeClr val="bg1"/>
                </a:solidFill>
                <a:latin typeface="Arial" pitchFamily="34" charset="0"/>
                <a:cs typeface="Arial" pitchFamily="34" charset="0"/>
              </a:rPr>
              <a:t>electrodes and electrolytes, smart membranes, separators, superconductors, catalysts, fuels, sensors, and novel </a:t>
            </a:r>
            <a:r>
              <a:rPr lang="en-US" b="1" dirty="0" err="1" smtClean="0">
                <a:solidFill>
                  <a:schemeClr val="bg1"/>
                </a:solidFill>
                <a:latin typeface="Arial" pitchFamily="34" charset="0"/>
                <a:cs typeface="Arial" pitchFamily="34" charset="0"/>
              </a:rPr>
              <a:t>piezoelectrics</a:t>
            </a:r>
            <a:r>
              <a:rPr lang="en-US" b="1" dirty="0" smtClean="0">
                <a:solidFill>
                  <a:schemeClr val="bg1"/>
                </a:solidFill>
                <a:latin typeface="Arial" pitchFamily="34" charset="0"/>
                <a:cs typeface="Arial" pitchFamily="34" charset="0"/>
              </a:rPr>
              <a:t> </a:t>
            </a:r>
            <a:endParaRPr lang="en-US" b="1" dirty="0">
              <a:solidFill>
                <a:schemeClr val="bg1"/>
              </a:solidFill>
              <a:latin typeface="Arial" pitchFamily="34" charset="0"/>
              <a:cs typeface="Arial"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8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8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48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482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482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482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48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483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484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483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483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48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8" grpId="0"/>
      <p:bldP spid="34819" grpId="0" animBg="1"/>
      <p:bldP spid="34820" grpId="0"/>
      <p:bldP spid="34822" grpId="0"/>
      <p:bldP spid="38" grpId="0" animBg="1"/>
      <p:bldP spid="34828" grpId="0"/>
      <p:bldP spid="34837" grpId="0" animBg="1"/>
      <p:bldP spid="34838" grpId="0"/>
      <p:bldP spid="34842" grpId="0"/>
      <p:bldP spid="34836" grpId="0"/>
      <p:bldP spid="3483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8"/>
          <p:cNvSpPr>
            <a:spLocks noChangeArrowheads="1"/>
          </p:cNvSpPr>
          <p:nvPr/>
        </p:nvSpPr>
        <p:spPr bwMode="auto">
          <a:xfrm>
            <a:off x="0" y="6261100"/>
            <a:ext cx="9144000" cy="596900"/>
          </a:xfrm>
          <a:prstGeom prst="rect">
            <a:avLst/>
          </a:prstGeom>
          <a:solidFill>
            <a:schemeClr val="tx1"/>
          </a:solidFill>
          <a:ln w="9525">
            <a:solidFill>
              <a:schemeClr val="tx1"/>
            </a:solidFill>
            <a:miter lim="800000"/>
            <a:headEnd/>
            <a:tailEnd/>
          </a:ln>
        </p:spPr>
        <p:txBody>
          <a:bodyPr wrap="none" anchor="ctr"/>
          <a:lstStyle/>
          <a:p>
            <a:endParaRPr lang="en-US" dirty="0"/>
          </a:p>
        </p:txBody>
      </p:sp>
      <p:sp>
        <p:nvSpPr>
          <p:cNvPr id="13" name="Rectangle 8"/>
          <p:cNvSpPr>
            <a:spLocks noChangeArrowheads="1"/>
          </p:cNvSpPr>
          <p:nvPr/>
        </p:nvSpPr>
        <p:spPr bwMode="auto">
          <a:xfrm>
            <a:off x="0" y="774699"/>
            <a:ext cx="9144000" cy="1221525"/>
          </a:xfrm>
          <a:prstGeom prst="rect">
            <a:avLst/>
          </a:prstGeom>
          <a:solidFill>
            <a:schemeClr val="tx1"/>
          </a:solidFill>
          <a:ln w="9525">
            <a:solidFill>
              <a:schemeClr val="tx1"/>
            </a:solidFill>
            <a:miter lim="800000"/>
            <a:headEnd/>
            <a:tailEnd/>
          </a:ln>
        </p:spPr>
        <p:txBody>
          <a:bodyPr wrap="none" anchor="ctr"/>
          <a:lstStyle/>
          <a:p>
            <a:endParaRPr lang="en-US" dirty="0"/>
          </a:p>
        </p:txBody>
      </p:sp>
      <p:sp>
        <p:nvSpPr>
          <p:cNvPr id="14" name="Rectangle 8"/>
          <p:cNvSpPr>
            <a:spLocks noChangeArrowheads="1"/>
          </p:cNvSpPr>
          <p:nvPr/>
        </p:nvSpPr>
        <p:spPr bwMode="auto">
          <a:xfrm rot="5400000">
            <a:off x="1443442" y="-1443443"/>
            <a:ext cx="6257111" cy="9143997"/>
          </a:xfrm>
          <a:prstGeom prst="rect">
            <a:avLst/>
          </a:prstGeom>
          <a:solidFill>
            <a:schemeClr val="tx1"/>
          </a:solidFill>
          <a:ln w="9525">
            <a:solidFill>
              <a:schemeClr val="tx1"/>
            </a:solidFill>
            <a:miter lim="800000"/>
            <a:headEnd/>
            <a:tailEnd/>
          </a:ln>
        </p:spPr>
        <p:txBody>
          <a:bodyPr wrap="none" anchor="ctr"/>
          <a:lstStyle/>
          <a:p>
            <a:endParaRPr lang="en-US" dirty="0"/>
          </a:p>
        </p:txBody>
      </p:sp>
      <p:pic>
        <p:nvPicPr>
          <p:cNvPr id="2060" name="Picture 12" descr="iStock_000007294255XXLarge"/>
          <p:cNvPicPr>
            <a:picLocks noChangeAspect="1" noChangeArrowheads="1"/>
          </p:cNvPicPr>
          <p:nvPr/>
        </p:nvPicPr>
        <p:blipFill>
          <a:blip r:embed="rId3" cstate="print"/>
          <a:srcRect l="20981" t="13474" b="24820"/>
          <a:stretch>
            <a:fillRect/>
          </a:stretch>
        </p:blipFill>
        <p:spPr bwMode="auto">
          <a:xfrm>
            <a:off x="-1" y="816948"/>
            <a:ext cx="8086018" cy="6041052"/>
          </a:xfrm>
          <a:prstGeom prst="rect">
            <a:avLst/>
          </a:prstGeom>
          <a:noFill/>
          <a:ln w="9525">
            <a:noFill/>
            <a:miter lim="800000"/>
            <a:headEnd/>
            <a:tailEnd/>
          </a:ln>
        </p:spPr>
      </p:pic>
      <p:sp>
        <p:nvSpPr>
          <p:cNvPr id="12" name="Text Box 3"/>
          <p:cNvSpPr txBox="1">
            <a:spLocks noChangeArrowheads="1"/>
          </p:cNvSpPr>
          <p:nvPr/>
        </p:nvSpPr>
        <p:spPr bwMode="auto">
          <a:xfrm>
            <a:off x="5226056" y="1348025"/>
            <a:ext cx="3812145" cy="4853388"/>
          </a:xfrm>
          <a:prstGeom prst="rect">
            <a:avLst/>
          </a:prstGeom>
          <a:noFill/>
          <a:ln w="9525">
            <a:noFill/>
            <a:miter lim="800000"/>
            <a:headEnd/>
            <a:tailEnd/>
          </a:ln>
          <a:effectLst/>
        </p:spPr>
        <p:txBody>
          <a:bodyPr wrap="square" lIns="82048" tIns="41025" rIns="82048" bIns="41025">
            <a:spAutoFit/>
          </a:bodyPr>
          <a:lstStyle/>
          <a:p>
            <a:pPr defTabSz="914608">
              <a:lnSpc>
                <a:spcPts val="1800"/>
              </a:lnSpc>
              <a:spcAft>
                <a:spcPts val="1200"/>
              </a:spcAft>
              <a:buClr>
                <a:schemeClr val="bg1"/>
              </a:buClr>
            </a:pPr>
            <a:r>
              <a:rPr lang="en-US" sz="2200" u="sng" dirty="0" smtClean="0">
                <a:solidFill>
                  <a:schemeClr val="bg1"/>
                </a:solidFill>
                <a:latin typeface="+mj-lt"/>
              </a:rPr>
              <a:t>The Frontiers of Science</a:t>
            </a:r>
          </a:p>
          <a:p>
            <a:pPr marL="509588" lvl="1" indent="-177800">
              <a:lnSpc>
                <a:spcPts val="1800"/>
              </a:lnSpc>
              <a:spcAft>
                <a:spcPts val="1200"/>
              </a:spcAft>
              <a:buClr>
                <a:schemeClr val="bg1"/>
              </a:buClr>
              <a:buFont typeface="Wingdings" pitchFamily="2" charset="2"/>
              <a:buChar char="§"/>
            </a:pPr>
            <a:r>
              <a:rPr lang="en-US" sz="1600" dirty="0" smtClean="0">
                <a:solidFill>
                  <a:schemeClr val="bg1"/>
                </a:solidFill>
                <a:latin typeface="+mj-lt"/>
                <a:cs typeface="Arial" pitchFamily="34" charset="0"/>
              </a:rPr>
              <a:t>Supporting research that led to over 100 Nobel Prizes during the past 6 decades—22 in the past decade alone</a:t>
            </a:r>
          </a:p>
          <a:p>
            <a:pPr marL="509588" lvl="1" indent="-177800">
              <a:lnSpc>
                <a:spcPts val="1800"/>
              </a:lnSpc>
              <a:spcAft>
                <a:spcPts val="1200"/>
              </a:spcAft>
              <a:buClr>
                <a:schemeClr val="bg1"/>
              </a:buClr>
              <a:buFont typeface="Wingdings" pitchFamily="2" charset="2"/>
              <a:buChar char="§"/>
            </a:pPr>
            <a:r>
              <a:rPr lang="en-US" sz="1600" dirty="0" smtClean="0">
                <a:solidFill>
                  <a:schemeClr val="bg1"/>
                </a:solidFill>
                <a:latin typeface="+mj-lt"/>
                <a:cs typeface="Arial" pitchFamily="34" charset="0"/>
              </a:rPr>
              <a:t>Providing </a:t>
            </a:r>
            <a:r>
              <a:rPr lang="en-US" sz="2000" dirty="0" smtClean="0">
                <a:solidFill>
                  <a:schemeClr val="bg1"/>
                </a:solidFill>
                <a:latin typeface="+mj-lt"/>
                <a:cs typeface="Arial" pitchFamily="34" charset="0"/>
              </a:rPr>
              <a:t>45%</a:t>
            </a:r>
            <a:r>
              <a:rPr lang="en-US" sz="1600" dirty="0" smtClean="0">
                <a:solidFill>
                  <a:schemeClr val="bg1"/>
                </a:solidFill>
                <a:latin typeface="+mj-lt"/>
                <a:cs typeface="Arial" pitchFamily="34" charset="0"/>
              </a:rPr>
              <a:t> of Federal support of basic research in the physical sciences and </a:t>
            </a:r>
            <a:r>
              <a:rPr lang="en-US" sz="1600" dirty="0" smtClean="0">
                <a:solidFill>
                  <a:schemeClr val="bg1"/>
                </a:solidFill>
                <a:latin typeface="+mj-lt"/>
              </a:rPr>
              <a:t>key components of the Nation’s basic research in biology and computing</a:t>
            </a:r>
            <a:endParaRPr lang="en-US" sz="1600" dirty="0" smtClean="0">
              <a:solidFill>
                <a:schemeClr val="bg1"/>
              </a:solidFill>
              <a:latin typeface="+mj-lt"/>
              <a:cs typeface="Arial" pitchFamily="34" charset="0"/>
            </a:endParaRPr>
          </a:p>
          <a:p>
            <a:pPr marL="509588" lvl="1" indent="-177800">
              <a:lnSpc>
                <a:spcPts val="1800"/>
              </a:lnSpc>
              <a:spcAft>
                <a:spcPts val="1800"/>
              </a:spcAft>
              <a:buClr>
                <a:schemeClr val="bg1"/>
              </a:buClr>
              <a:buFont typeface="Wingdings" pitchFamily="2" charset="2"/>
              <a:buChar char="§"/>
            </a:pPr>
            <a:r>
              <a:rPr lang="en-US" sz="1600" dirty="0" smtClean="0">
                <a:solidFill>
                  <a:schemeClr val="bg1"/>
                </a:solidFill>
                <a:latin typeface="+mj-lt"/>
                <a:cs typeface="Arial" pitchFamily="34" charset="0"/>
              </a:rPr>
              <a:t>Supporting over </a:t>
            </a:r>
            <a:r>
              <a:rPr lang="en-US" sz="2000" dirty="0" smtClean="0">
                <a:solidFill>
                  <a:schemeClr val="bg1"/>
                </a:solidFill>
                <a:latin typeface="+mj-lt"/>
                <a:cs typeface="Arial" pitchFamily="34" charset="0"/>
              </a:rPr>
              <a:t>27,000</a:t>
            </a:r>
            <a:r>
              <a:rPr lang="en-US" sz="1600" dirty="0" smtClean="0">
                <a:solidFill>
                  <a:schemeClr val="bg1"/>
                </a:solidFill>
                <a:latin typeface="+mj-lt"/>
                <a:cs typeface="Arial" pitchFamily="34" charset="0"/>
              </a:rPr>
              <a:t> Ph.D.s, graduate students, undergraduates, engineers, and support staff at more than 300 institutions</a:t>
            </a:r>
            <a:endParaRPr lang="en-US" sz="800" dirty="0" smtClean="0">
              <a:solidFill>
                <a:schemeClr val="bg1"/>
              </a:solidFill>
              <a:latin typeface="+mj-lt"/>
            </a:endParaRPr>
          </a:p>
          <a:p>
            <a:pPr marL="228600" indent="-228600" defTabSz="914608">
              <a:lnSpc>
                <a:spcPts val="1800"/>
              </a:lnSpc>
              <a:spcAft>
                <a:spcPts val="1200"/>
              </a:spcAft>
              <a:buClr>
                <a:schemeClr val="bg1"/>
              </a:buClr>
            </a:pPr>
            <a:r>
              <a:rPr lang="en-US" sz="2200" u="sng" dirty="0" smtClean="0">
                <a:solidFill>
                  <a:schemeClr val="bg1"/>
                </a:solidFill>
                <a:latin typeface="+mj-lt"/>
              </a:rPr>
              <a:t>21</a:t>
            </a:r>
            <a:r>
              <a:rPr lang="en-US" sz="2200" u="sng" baseline="30000" dirty="0" smtClean="0">
                <a:solidFill>
                  <a:schemeClr val="bg1"/>
                </a:solidFill>
                <a:latin typeface="+mj-lt"/>
              </a:rPr>
              <a:t>st</a:t>
            </a:r>
            <a:r>
              <a:rPr lang="en-US" sz="2200" u="sng" dirty="0" smtClean="0">
                <a:solidFill>
                  <a:schemeClr val="bg1"/>
                </a:solidFill>
                <a:latin typeface="+mj-lt"/>
              </a:rPr>
              <a:t> Century Tools of Science</a:t>
            </a:r>
          </a:p>
          <a:p>
            <a:pPr marL="509588" lvl="1" indent="-177800" defTabSz="914608">
              <a:lnSpc>
                <a:spcPts val="1800"/>
              </a:lnSpc>
              <a:spcAft>
                <a:spcPts val="1200"/>
              </a:spcAft>
              <a:buClr>
                <a:schemeClr val="bg1"/>
              </a:buClr>
              <a:buFont typeface="Wingdings" pitchFamily="2" charset="2"/>
              <a:buChar char="§"/>
            </a:pPr>
            <a:r>
              <a:rPr lang="en-US" sz="1600" dirty="0" smtClean="0">
                <a:solidFill>
                  <a:schemeClr val="bg1"/>
                </a:solidFill>
                <a:latin typeface="+mj-lt"/>
                <a:cs typeface="Arial" pitchFamily="34" charset="0"/>
              </a:rPr>
              <a:t>Providing  the world’s largest collection of  scientific user facilities to over </a:t>
            </a:r>
            <a:r>
              <a:rPr lang="en-US" sz="2000" dirty="0" smtClean="0">
                <a:solidFill>
                  <a:schemeClr val="bg1"/>
                </a:solidFill>
                <a:latin typeface="+mj-lt"/>
                <a:cs typeface="Arial" pitchFamily="34" charset="0"/>
              </a:rPr>
              <a:t>26,000</a:t>
            </a:r>
            <a:r>
              <a:rPr lang="en-US" sz="1600" dirty="0" smtClean="0">
                <a:solidFill>
                  <a:schemeClr val="bg1"/>
                </a:solidFill>
                <a:latin typeface="+mj-lt"/>
                <a:cs typeface="Arial" pitchFamily="34" charset="0"/>
              </a:rPr>
              <a:t> users each year</a:t>
            </a:r>
            <a:endParaRPr lang="en-US" sz="1600" dirty="0">
              <a:solidFill>
                <a:schemeClr val="bg1"/>
              </a:solidFill>
              <a:latin typeface="+mj-lt"/>
            </a:endParaRPr>
          </a:p>
        </p:txBody>
      </p:sp>
      <p:sp>
        <p:nvSpPr>
          <p:cNvPr id="10" name="Slide Number Placeholder 3"/>
          <p:cNvSpPr>
            <a:spLocks noGrp="1"/>
          </p:cNvSpPr>
          <p:nvPr>
            <p:ph type="sldNum" sz="quarter" idx="4294967295"/>
          </p:nvPr>
        </p:nvSpPr>
        <p:spPr>
          <a:xfrm>
            <a:off x="8413750" y="6351588"/>
            <a:ext cx="381000" cy="365125"/>
          </a:xfrm>
          <a:prstGeom prst="rect">
            <a:avLst/>
          </a:prstGeom>
        </p:spPr>
        <p:txBody>
          <a:bodyPr/>
          <a:lstStyle/>
          <a:p>
            <a:pPr>
              <a:defRPr/>
            </a:pPr>
            <a:fld id="{6EEA275D-5A49-48A8-817D-44C3EA0A3A2F}" type="slidenum">
              <a:rPr lang="en-US" smtClean="0"/>
              <a:pPr>
                <a:defRPr/>
              </a:pPr>
              <a:t>40</a:t>
            </a:fld>
            <a:endParaRPr lang="en-US" dirty="0"/>
          </a:p>
        </p:txBody>
      </p:sp>
      <p:sp>
        <p:nvSpPr>
          <p:cNvPr id="11" name="Rectangle 10"/>
          <p:cNvSpPr/>
          <p:nvPr/>
        </p:nvSpPr>
        <p:spPr>
          <a:xfrm>
            <a:off x="0" y="412173"/>
            <a:ext cx="9147176" cy="850900"/>
          </a:xfrm>
          <a:prstGeom prst="rect">
            <a:avLst/>
          </a:prstGeom>
          <a:noFill/>
          <a:ln w="9525">
            <a:noFill/>
            <a:miter lim="800000"/>
            <a:headEnd/>
            <a:tailEnd/>
          </a:ln>
        </p:spPr>
        <p:txBody>
          <a:bodyPr lIns="0" rIns="0" anchor="ctr"/>
          <a:lstStyle/>
          <a:p>
            <a:pPr algn="ctr" eaLnBrk="0" hangingPunct="0">
              <a:lnSpc>
                <a:spcPct val="80000"/>
              </a:lnSpc>
              <a:defRPr/>
            </a:pPr>
            <a:r>
              <a:rPr lang="en-US" sz="2400" dirty="0" smtClean="0">
                <a:solidFill>
                  <a:srgbClr val="106636"/>
                </a:solidFill>
                <a:cs typeface="Arial" charset="0"/>
              </a:rPr>
              <a:t/>
            </a:r>
            <a:br>
              <a:rPr lang="en-US" sz="2400" dirty="0" smtClean="0">
                <a:solidFill>
                  <a:srgbClr val="106636"/>
                </a:solidFill>
                <a:cs typeface="Arial" charset="0"/>
              </a:rPr>
            </a:br>
            <a:r>
              <a:rPr lang="en-US" sz="2200" dirty="0" smtClean="0">
                <a:solidFill>
                  <a:schemeClr val="bg1"/>
                </a:solidFill>
                <a:cs typeface="Arial" charset="0"/>
              </a:rPr>
              <a:t>Science to Meet the Nation’s Challenges Today and into the 21</a:t>
            </a:r>
            <a:r>
              <a:rPr lang="en-US" sz="2200" baseline="30000" dirty="0" smtClean="0">
                <a:solidFill>
                  <a:schemeClr val="bg1"/>
                </a:solidFill>
                <a:cs typeface="Arial" charset="0"/>
              </a:rPr>
              <a:t>st</a:t>
            </a:r>
            <a:r>
              <a:rPr lang="en-US" sz="2200" dirty="0" smtClean="0">
                <a:solidFill>
                  <a:schemeClr val="bg1"/>
                </a:solidFill>
                <a:cs typeface="Arial" charset="0"/>
              </a:rPr>
              <a:t> Century</a:t>
            </a:r>
          </a:p>
        </p:txBody>
      </p:sp>
      <p:pic>
        <p:nvPicPr>
          <p:cNvPr id="1026" name="Picture 2" descr="N:\My Documents\Unzipped\SC co-branded logo\Color-Seal_White-Mark_SC_Horizontal.png"/>
          <p:cNvPicPr>
            <a:picLocks noChangeAspect="1" noChangeArrowheads="1"/>
          </p:cNvPicPr>
          <p:nvPr/>
        </p:nvPicPr>
        <p:blipFill>
          <a:blip r:embed="rId4" cstate="print"/>
          <a:srcRect/>
          <a:stretch>
            <a:fillRect/>
          </a:stretch>
        </p:blipFill>
        <p:spPr bwMode="auto">
          <a:xfrm>
            <a:off x="98242" y="62722"/>
            <a:ext cx="2267106" cy="378943"/>
          </a:xfrm>
          <a:prstGeom prst="rect">
            <a:avLst/>
          </a:prstGeom>
          <a:noFill/>
        </p:spPr>
      </p:pic>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p:cNvSpPr/>
          <p:nvPr/>
        </p:nvSpPr>
        <p:spPr>
          <a:xfrm>
            <a:off x="0" y="-42205"/>
            <a:ext cx="9144000" cy="690020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2" name="Rectangle 61"/>
          <p:cNvSpPr/>
          <p:nvPr/>
        </p:nvSpPr>
        <p:spPr>
          <a:xfrm>
            <a:off x="2788338" y="2590799"/>
            <a:ext cx="3707351" cy="3771901"/>
          </a:xfrm>
          <a:prstGeom prst="rect">
            <a:avLst/>
          </a:prstGeom>
          <a:gradFill flip="none"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5400000" scaled="1"/>
            <a:tileRect/>
          </a:gradFill>
          <a:ln w="28575"/>
        </p:spPr>
        <p:style>
          <a:lnRef idx="1">
            <a:schemeClr val="accent3"/>
          </a:lnRef>
          <a:fillRef idx="2">
            <a:schemeClr val="accent3"/>
          </a:fillRef>
          <a:effectRef idx="1">
            <a:schemeClr val="accent3"/>
          </a:effectRef>
          <a:fontRef idx="minor">
            <a:schemeClr val="dk1"/>
          </a:fontRef>
        </p:style>
        <p:txBody>
          <a:bodyPr anchor="ctr"/>
          <a:lstStyle/>
          <a:p>
            <a:pPr algn="ctr">
              <a:defRPr/>
            </a:pPr>
            <a:endParaRPr lang="en-US"/>
          </a:p>
        </p:txBody>
      </p:sp>
      <p:sp>
        <p:nvSpPr>
          <p:cNvPr id="8" name="Rectangle 7"/>
          <p:cNvSpPr/>
          <p:nvPr/>
        </p:nvSpPr>
        <p:spPr>
          <a:xfrm>
            <a:off x="3683000" y="304800"/>
            <a:ext cx="1752600" cy="990600"/>
          </a:xfrm>
          <a:prstGeom prst="rect">
            <a:avLst/>
          </a:prstGeom>
          <a:noFill/>
          <a:ln w="19050"/>
        </p:spPr>
        <p:style>
          <a:lnRef idx="2">
            <a:schemeClr val="dk1"/>
          </a:lnRef>
          <a:fillRef idx="1">
            <a:schemeClr val="lt1"/>
          </a:fillRef>
          <a:effectRef idx="0">
            <a:schemeClr val="dk1"/>
          </a:effectRef>
          <a:fontRef idx="minor">
            <a:schemeClr val="dk1"/>
          </a:fontRef>
        </p:style>
        <p:txBody>
          <a:bodyPr anchor="ctr"/>
          <a:lstStyle/>
          <a:p>
            <a:pPr algn="ctr">
              <a:defRPr/>
            </a:pPr>
            <a:endParaRPr lang="en-US" sz="1000" b="1">
              <a:latin typeface="Arial" pitchFamily="34" charset="0"/>
            </a:endParaRPr>
          </a:p>
        </p:txBody>
      </p:sp>
      <p:sp>
        <p:nvSpPr>
          <p:cNvPr id="26630" name="TextBox 8"/>
          <p:cNvSpPr txBox="1">
            <a:spLocks noChangeArrowheads="1"/>
          </p:cNvSpPr>
          <p:nvPr/>
        </p:nvSpPr>
        <p:spPr bwMode="auto">
          <a:xfrm>
            <a:off x="3530600" y="374650"/>
            <a:ext cx="2057400" cy="1016000"/>
          </a:xfrm>
          <a:prstGeom prst="rect">
            <a:avLst/>
          </a:prstGeom>
          <a:noFill/>
          <a:ln w="9525">
            <a:noFill/>
            <a:miter lim="800000"/>
            <a:headEnd/>
            <a:tailEnd/>
          </a:ln>
        </p:spPr>
        <p:txBody>
          <a:bodyPr>
            <a:spAutoFit/>
          </a:bodyPr>
          <a:lstStyle/>
          <a:p>
            <a:pPr algn="ctr"/>
            <a:r>
              <a:rPr lang="en-US" sz="1000" b="1"/>
              <a:t>Secretary</a:t>
            </a:r>
          </a:p>
          <a:p>
            <a:pPr algn="ctr"/>
            <a:r>
              <a:rPr lang="en-US" sz="1000" b="1">
                <a:solidFill>
                  <a:srgbClr val="146737"/>
                </a:solidFill>
              </a:rPr>
              <a:t>Steven Chu</a:t>
            </a:r>
          </a:p>
          <a:p>
            <a:pPr algn="ctr"/>
            <a:endParaRPr lang="en-US" sz="1000" b="1"/>
          </a:p>
          <a:p>
            <a:pPr algn="ctr"/>
            <a:r>
              <a:rPr lang="en-US" sz="1000" b="1"/>
              <a:t>Deputy Secretary</a:t>
            </a:r>
          </a:p>
          <a:p>
            <a:pPr algn="ctr"/>
            <a:r>
              <a:rPr lang="en-US" sz="1000" b="1">
                <a:solidFill>
                  <a:srgbClr val="146737"/>
                </a:solidFill>
              </a:rPr>
              <a:t>Daniel B. Poneman</a:t>
            </a:r>
          </a:p>
          <a:p>
            <a:pPr algn="ctr"/>
            <a:endParaRPr lang="en-US" sz="1000" b="1"/>
          </a:p>
        </p:txBody>
      </p:sp>
      <p:sp>
        <p:nvSpPr>
          <p:cNvPr id="26635" name="TextBox 13"/>
          <p:cNvSpPr txBox="1">
            <a:spLocks noChangeArrowheads="1"/>
          </p:cNvSpPr>
          <p:nvPr/>
        </p:nvSpPr>
        <p:spPr bwMode="auto">
          <a:xfrm>
            <a:off x="3543300" y="1692275"/>
            <a:ext cx="2057400" cy="708025"/>
          </a:xfrm>
          <a:prstGeom prst="rect">
            <a:avLst/>
          </a:prstGeom>
          <a:noFill/>
          <a:ln w="9525">
            <a:noFill/>
            <a:miter lim="800000"/>
            <a:headEnd/>
            <a:tailEnd/>
          </a:ln>
        </p:spPr>
        <p:txBody>
          <a:bodyPr>
            <a:spAutoFit/>
          </a:bodyPr>
          <a:lstStyle/>
          <a:p>
            <a:pPr algn="ctr"/>
            <a:r>
              <a:rPr lang="en-US" sz="1000" b="1"/>
              <a:t>Under Secretary</a:t>
            </a:r>
          </a:p>
          <a:p>
            <a:pPr algn="ctr"/>
            <a:r>
              <a:rPr lang="en-US" sz="1000" b="1"/>
              <a:t>for Science</a:t>
            </a:r>
          </a:p>
          <a:p>
            <a:pPr algn="ctr"/>
            <a:endParaRPr lang="en-US" sz="1000" b="1"/>
          </a:p>
          <a:p>
            <a:pPr algn="ctr"/>
            <a:r>
              <a:rPr lang="en-US" sz="1000" b="1">
                <a:solidFill>
                  <a:srgbClr val="146737"/>
                </a:solidFill>
              </a:rPr>
              <a:t>Steven E. Koonin</a:t>
            </a:r>
          </a:p>
        </p:txBody>
      </p:sp>
      <p:grpSp>
        <p:nvGrpSpPr>
          <p:cNvPr id="2" name="Group 42"/>
          <p:cNvGrpSpPr/>
          <p:nvPr/>
        </p:nvGrpSpPr>
        <p:grpSpPr>
          <a:xfrm>
            <a:off x="6864718" y="503238"/>
            <a:ext cx="1762125" cy="640080"/>
            <a:chOff x="6705600" y="2955925"/>
            <a:chExt cx="1762125" cy="640080"/>
          </a:xfrm>
        </p:grpSpPr>
        <p:sp>
          <p:nvSpPr>
            <p:cNvPr id="12" name="Rectangle 11"/>
            <p:cNvSpPr/>
            <p:nvPr/>
          </p:nvSpPr>
          <p:spPr>
            <a:xfrm>
              <a:off x="6705600" y="2955925"/>
              <a:ext cx="1752600" cy="640080"/>
            </a:xfrm>
            <a:prstGeom prst="rect">
              <a:avLst/>
            </a:prstGeom>
            <a:ln/>
          </p:spPr>
          <p:style>
            <a:lnRef idx="2">
              <a:schemeClr val="accent3"/>
            </a:lnRef>
            <a:fillRef idx="1">
              <a:schemeClr val="lt1"/>
            </a:fillRef>
            <a:effectRef idx="0">
              <a:schemeClr val="accent3"/>
            </a:effectRef>
            <a:fontRef idx="minor">
              <a:schemeClr val="dk1"/>
            </a:fontRef>
          </p:style>
          <p:txBody>
            <a:bodyPr anchor="ctr"/>
            <a:lstStyle/>
            <a:p>
              <a:pPr algn="ctr">
                <a:defRPr/>
              </a:pPr>
              <a:endParaRPr lang="en-US" sz="1000" b="1">
                <a:latin typeface="Arial" pitchFamily="34" charset="0"/>
                <a:cs typeface="Arial" pitchFamily="34" charset="0"/>
              </a:endParaRPr>
            </a:p>
          </p:txBody>
        </p:sp>
        <p:sp>
          <p:nvSpPr>
            <p:cNvPr id="26636" name="TextBox 14"/>
            <p:cNvSpPr txBox="1">
              <a:spLocks noChangeArrowheads="1"/>
            </p:cNvSpPr>
            <p:nvPr/>
          </p:nvSpPr>
          <p:spPr bwMode="auto">
            <a:xfrm>
              <a:off x="6715125" y="2990850"/>
              <a:ext cx="1752600" cy="553998"/>
            </a:xfrm>
            <a:prstGeom prst="rect">
              <a:avLst/>
            </a:prstGeom>
            <a:noFill/>
            <a:ln w="9525">
              <a:noFill/>
              <a:miter lim="800000"/>
              <a:headEnd/>
              <a:tailEnd/>
            </a:ln>
          </p:spPr>
          <p:txBody>
            <a:bodyPr>
              <a:spAutoFit/>
            </a:bodyPr>
            <a:lstStyle/>
            <a:p>
              <a:pPr algn="ctr"/>
              <a:r>
                <a:rPr lang="en-US" sz="1000" b="1" dirty="0"/>
                <a:t>Advanced Research Projects Agency – Energy </a:t>
              </a:r>
            </a:p>
            <a:p>
              <a:pPr algn="ctr"/>
              <a:r>
                <a:rPr lang="en-US" sz="1000" b="1" dirty="0" err="1">
                  <a:solidFill>
                    <a:srgbClr val="146737"/>
                  </a:solidFill>
                </a:rPr>
                <a:t>Arun</a:t>
              </a:r>
              <a:r>
                <a:rPr lang="en-US" sz="1000" b="1" dirty="0">
                  <a:solidFill>
                    <a:srgbClr val="146737"/>
                  </a:solidFill>
                </a:rPr>
                <a:t> </a:t>
              </a:r>
              <a:r>
                <a:rPr lang="en-US" sz="1000" b="1" dirty="0" err="1">
                  <a:solidFill>
                    <a:srgbClr val="146737"/>
                  </a:solidFill>
                </a:rPr>
                <a:t>Majumdar</a:t>
              </a:r>
              <a:endParaRPr lang="en-US" sz="1000" b="1" dirty="0">
                <a:solidFill>
                  <a:srgbClr val="146737"/>
                </a:solidFill>
              </a:endParaRPr>
            </a:p>
          </p:txBody>
        </p:sp>
      </p:grpSp>
      <p:cxnSp>
        <p:nvCxnSpPr>
          <p:cNvPr id="28" name="Straight Connector 27"/>
          <p:cNvCxnSpPr/>
          <p:nvPr/>
        </p:nvCxnSpPr>
        <p:spPr>
          <a:xfrm>
            <a:off x="1351150" y="1447800"/>
            <a:ext cx="6400800"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5400000">
            <a:off x="4419600" y="1447800"/>
            <a:ext cx="304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5400000">
            <a:off x="4459287" y="2563813"/>
            <a:ext cx="2190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5400000">
            <a:off x="3304123" y="4580836"/>
            <a:ext cx="2691021" cy="0"/>
          </a:xfrm>
          <a:prstGeom prst="line">
            <a:avLst/>
          </a:prstGeom>
          <a:ln/>
        </p:spPr>
        <p:style>
          <a:lnRef idx="1">
            <a:schemeClr val="dk1"/>
          </a:lnRef>
          <a:fillRef idx="0">
            <a:schemeClr val="dk1"/>
          </a:fillRef>
          <a:effectRef idx="0">
            <a:schemeClr val="dk1"/>
          </a:effectRef>
          <a:fontRef idx="minor">
            <a:schemeClr val="tx1"/>
          </a:fontRef>
        </p:style>
      </p:cxnSp>
      <p:cxnSp>
        <p:nvCxnSpPr>
          <p:cNvPr id="35" name="Straight Connector 34"/>
          <p:cNvCxnSpPr/>
          <p:nvPr/>
        </p:nvCxnSpPr>
        <p:spPr>
          <a:xfrm>
            <a:off x="4419600" y="4511675"/>
            <a:ext cx="164592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4419600" y="5225993"/>
            <a:ext cx="164592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26663" name="Picture 47" descr="New_DOE_Logo_Color_Hi-Res_042808.jpg"/>
          <p:cNvPicPr>
            <a:picLocks noChangeAspect="1"/>
          </p:cNvPicPr>
          <p:nvPr/>
        </p:nvPicPr>
        <p:blipFill>
          <a:blip r:embed="rId3" cstate="print"/>
          <a:srcRect/>
          <a:stretch>
            <a:fillRect/>
          </a:stretch>
        </p:blipFill>
        <p:spPr bwMode="auto">
          <a:xfrm>
            <a:off x="292100" y="0"/>
            <a:ext cx="2540000" cy="638175"/>
          </a:xfrm>
          <a:prstGeom prst="rect">
            <a:avLst/>
          </a:prstGeom>
          <a:noFill/>
          <a:ln w="9525">
            <a:noFill/>
            <a:miter lim="800000"/>
            <a:headEnd/>
            <a:tailEnd/>
          </a:ln>
        </p:spPr>
      </p:pic>
      <p:cxnSp>
        <p:nvCxnSpPr>
          <p:cNvPr id="60" name="Straight Connector 59"/>
          <p:cNvCxnSpPr/>
          <p:nvPr/>
        </p:nvCxnSpPr>
        <p:spPr>
          <a:xfrm>
            <a:off x="4325824" y="5924914"/>
            <a:ext cx="164592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331" name="TextBox 22"/>
          <p:cNvSpPr txBox="1">
            <a:spLocks noChangeArrowheads="1"/>
          </p:cNvSpPr>
          <p:nvPr/>
        </p:nvSpPr>
        <p:spPr bwMode="auto">
          <a:xfrm>
            <a:off x="3886200" y="2673350"/>
            <a:ext cx="1645920" cy="707886"/>
          </a:xfrm>
          <a:prstGeom prst="rect">
            <a:avLst/>
          </a:prstGeom>
          <a:solidFill>
            <a:schemeClr val="bg1"/>
          </a:solidFill>
          <a:ln>
            <a:headEnd/>
            <a:tailEnd/>
          </a:ln>
        </p:spPr>
        <p:style>
          <a:lnRef idx="2">
            <a:schemeClr val="accent3"/>
          </a:lnRef>
          <a:fillRef idx="1">
            <a:schemeClr val="lt1"/>
          </a:fillRef>
          <a:effectRef idx="0">
            <a:schemeClr val="accent3"/>
          </a:effectRef>
          <a:fontRef idx="minor">
            <a:schemeClr val="dk1"/>
          </a:fontRef>
        </p:style>
        <p:txBody>
          <a:bodyPr>
            <a:spAutoFit/>
          </a:bodyPr>
          <a:lstStyle/>
          <a:p>
            <a:pPr algn="ctr">
              <a:defRPr/>
            </a:pPr>
            <a:r>
              <a:rPr lang="en-US" sz="1000" b="1" dirty="0">
                <a:latin typeface="Arial" pitchFamily="34" charset="0"/>
                <a:cs typeface="Arial" pitchFamily="34" charset="0"/>
              </a:rPr>
              <a:t>Office of Science</a:t>
            </a:r>
          </a:p>
          <a:p>
            <a:pPr algn="ctr">
              <a:defRPr/>
            </a:pPr>
            <a:endParaRPr lang="en-US" sz="1000" b="1" dirty="0">
              <a:latin typeface="Arial" pitchFamily="34" charset="0"/>
              <a:cs typeface="Arial" pitchFamily="34" charset="0"/>
            </a:endParaRPr>
          </a:p>
          <a:p>
            <a:pPr algn="ctr">
              <a:defRPr/>
            </a:pPr>
            <a:r>
              <a:rPr lang="en-US" sz="1000" b="1" dirty="0">
                <a:solidFill>
                  <a:srgbClr val="146737"/>
                </a:solidFill>
                <a:latin typeface="Arial" pitchFamily="34" charset="0"/>
                <a:cs typeface="Arial" pitchFamily="34" charset="0"/>
              </a:rPr>
              <a:t>William Brinkman</a:t>
            </a:r>
          </a:p>
          <a:p>
            <a:pPr algn="ctr">
              <a:defRPr/>
            </a:pPr>
            <a:r>
              <a:rPr lang="en-US" sz="1000" b="1" dirty="0" smtClean="0">
                <a:solidFill>
                  <a:srgbClr val="146737"/>
                </a:solidFill>
                <a:latin typeface="Arial" pitchFamily="34" charset="0"/>
                <a:cs typeface="Arial" pitchFamily="34" charset="0"/>
              </a:rPr>
              <a:t>Patricia Dehmer</a:t>
            </a:r>
            <a:endParaRPr lang="en-US" sz="1000" b="1" dirty="0">
              <a:solidFill>
                <a:srgbClr val="146737"/>
              </a:solidFill>
              <a:latin typeface="Arial" pitchFamily="34" charset="0"/>
              <a:cs typeface="Arial" pitchFamily="34" charset="0"/>
            </a:endParaRPr>
          </a:p>
        </p:txBody>
      </p:sp>
      <p:sp>
        <p:nvSpPr>
          <p:cNvPr id="26637" name="TextBox 15"/>
          <p:cNvSpPr txBox="1">
            <a:spLocks noChangeArrowheads="1"/>
          </p:cNvSpPr>
          <p:nvPr/>
        </p:nvSpPr>
        <p:spPr bwMode="auto">
          <a:xfrm>
            <a:off x="4724400" y="5640597"/>
            <a:ext cx="1645920" cy="548640"/>
          </a:xfrm>
          <a:prstGeom prst="rect">
            <a:avLst/>
          </a:prstGeom>
          <a:solidFill>
            <a:schemeClr val="bg1"/>
          </a:solidFill>
          <a:ln w="9525">
            <a:solidFill>
              <a:schemeClr val="tx1"/>
            </a:solidFill>
            <a:miter lim="800000"/>
            <a:headEnd/>
            <a:tailEnd/>
          </a:ln>
        </p:spPr>
        <p:txBody>
          <a:bodyPr>
            <a:spAutoFit/>
          </a:bodyPr>
          <a:lstStyle/>
          <a:p>
            <a:pPr algn="ctr"/>
            <a:r>
              <a:rPr lang="en-US" sz="1000" b="1" dirty="0"/>
              <a:t>Workforce </a:t>
            </a:r>
            <a:r>
              <a:rPr lang="en-US" sz="1000" b="1" dirty="0" smtClean="0"/>
              <a:t>Develop. </a:t>
            </a:r>
            <a:r>
              <a:rPr lang="en-US" sz="1000" b="1" dirty="0"/>
              <a:t>for Teachers &amp; Scientists</a:t>
            </a:r>
          </a:p>
          <a:p>
            <a:pPr algn="ctr"/>
            <a:r>
              <a:rPr lang="en-US" sz="1000" b="1" dirty="0">
                <a:solidFill>
                  <a:srgbClr val="146737"/>
                </a:solidFill>
              </a:rPr>
              <a:t>Bill Valdez</a:t>
            </a:r>
          </a:p>
        </p:txBody>
      </p:sp>
      <p:sp>
        <p:nvSpPr>
          <p:cNvPr id="26638" name="TextBox 16"/>
          <p:cNvSpPr txBox="1">
            <a:spLocks noChangeArrowheads="1"/>
          </p:cNvSpPr>
          <p:nvPr/>
        </p:nvSpPr>
        <p:spPr bwMode="auto">
          <a:xfrm>
            <a:off x="4724400" y="4933101"/>
            <a:ext cx="1645920" cy="492443"/>
          </a:xfrm>
          <a:prstGeom prst="rect">
            <a:avLst/>
          </a:prstGeom>
          <a:solidFill>
            <a:schemeClr val="bg1"/>
          </a:solidFill>
          <a:ln w="9525">
            <a:solidFill>
              <a:schemeClr val="tx1"/>
            </a:solidFill>
            <a:miter lim="800000"/>
            <a:headEnd/>
            <a:tailEnd/>
          </a:ln>
        </p:spPr>
        <p:txBody>
          <a:bodyPr>
            <a:spAutoFit/>
          </a:bodyPr>
          <a:lstStyle/>
          <a:p>
            <a:pPr algn="ctr"/>
            <a:r>
              <a:rPr lang="en-US" sz="1000" b="1" dirty="0"/>
              <a:t>Fusion Energy Sciences</a:t>
            </a:r>
          </a:p>
          <a:p>
            <a:pPr algn="ctr"/>
            <a:endParaRPr lang="en-US" sz="600" b="1" dirty="0" smtClean="0">
              <a:solidFill>
                <a:srgbClr val="146737"/>
              </a:solidFill>
            </a:endParaRPr>
          </a:p>
          <a:p>
            <a:pPr algn="ctr"/>
            <a:r>
              <a:rPr lang="en-US" sz="1000" b="1" dirty="0" smtClean="0">
                <a:solidFill>
                  <a:srgbClr val="146737"/>
                </a:solidFill>
              </a:rPr>
              <a:t>Ed Synakowski</a:t>
            </a:r>
            <a:endParaRPr lang="en-US" sz="1000" b="1" dirty="0">
              <a:solidFill>
                <a:srgbClr val="146737"/>
              </a:solidFill>
            </a:endParaRPr>
          </a:p>
        </p:txBody>
      </p:sp>
      <p:sp>
        <p:nvSpPr>
          <p:cNvPr id="26639" name="TextBox 17"/>
          <p:cNvSpPr txBox="1">
            <a:spLocks noChangeArrowheads="1"/>
          </p:cNvSpPr>
          <p:nvPr/>
        </p:nvSpPr>
        <p:spPr bwMode="auto">
          <a:xfrm>
            <a:off x="4724400" y="4225605"/>
            <a:ext cx="1645920" cy="548640"/>
          </a:xfrm>
          <a:prstGeom prst="rect">
            <a:avLst/>
          </a:prstGeom>
          <a:solidFill>
            <a:schemeClr val="bg1"/>
          </a:solidFill>
          <a:ln w="9525">
            <a:solidFill>
              <a:schemeClr val="tx1"/>
            </a:solidFill>
            <a:miter lim="800000"/>
            <a:headEnd/>
            <a:tailEnd/>
          </a:ln>
        </p:spPr>
        <p:txBody>
          <a:bodyPr>
            <a:spAutoFit/>
          </a:bodyPr>
          <a:lstStyle/>
          <a:p>
            <a:pPr algn="ctr"/>
            <a:r>
              <a:rPr lang="en-US" sz="1000" b="1" dirty="0"/>
              <a:t>Nuclear Physics</a:t>
            </a:r>
          </a:p>
          <a:p>
            <a:pPr algn="ctr"/>
            <a:endParaRPr lang="en-US" sz="600" b="1" dirty="0"/>
          </a:p>
          <a:p>
            <a:pPr algn="ctr"/>
            <a:r>
              <a:rPr lang="en-US" sz="1000" b="1" dirty="0">
                <a:solidFill>
                  <a:srgbClr val="146737"/>
                </a:solidFill>
              </a:rPr>
              <a:t>Tim Hallman</a:t>
            </a:r>
          </a:p>
        </p:txBody>
      </p:sp>
      <p:sp>
        <p:nvSpPr>
          <p:cNvPr id="26641" name="TextBox 19"/>
          <p:cNvSpPr txBox="1">
            <a:spLocks noChangeArrowheads="1"/>
          </p:cNvSpPr>
          <p:nvPr/>
        </p:nvSpPr>
        <p:spPr bwMode="auto">
          <a:xfrm>
            <a:off x="2911634" y="4933100"/>
            <a:ext cx="1645920" cy="548640"/>
          </a:xfrm>
          <a:prstGeom prst="rect">
            <a:avLst/>
          </a:prstGeom>
          <a:solidFill>
            <a:schemeClr val="bg1"/>
          </a:solidFill>
          <a:ln w="9525">
            <a:solidFill>
              <a:schemeClr val="tx1"/>
            </a:solidFill>
            <a:miter lim="800000"/>
            <a:headEnd/>
            <a:tailEnd/>
          </a:ln>
        </p:spPr>
        <p:txBody>
          <a:bodyPr>
            <a:spAutoFit/>
          </a:bodyPr>
          <a:lstStyle/>
          <a:p>
            <a:pPr algn="ctr"/>
            <a:r>
              <a:rPr lang="en-US" sz="950" b="1" dirty="0"/>
              <a:t>Biological &amp; </a:t>
            </a:r>
            <a:r>
              <a:rPr lang="en-US" sz="950" b="1" dirty="0" smtClean="0"/>
              <a:t>Environmental </a:t>
            </a:r>
            <a:r>
              <a:rPr lang="en-US" sz="950" b="1" dirty="0"/>
              <a:t>Research</a:t>
            </a:r>
          </a:p>
          <a:p>
            <a:pPr algn="ctr"/>
            <a:r>
              <a:rPr lang="en-US" sz="950" b="1" dirty="0" smtClean="0">
                <a:solidFill>
                  <a:srgbClr val="146737"/>
                </a:solidFill>
              </a:rPr>
              <a:t>Sharlene Weatherwax </a:t>
            </a:r>
            <a:endParaRPr lang="en-US" sz="950" b="1" dirty="0">
              <a:solidFill>
                <a:srgbClr val="146737"/>
              </a:solidFill>
            </a:endParaRPr>
          </a:p>
        </p:txBody>
      </p:sp>
      <p:sp>
        <p:nvSpPr>
          <p:cNvPr id="26642" name="TextBox 20"/>
          <p:cNvSpPr txBox="1">
            <a:spLocks noChangeArrowheads="1"/>
          </p:cNvSpPr>
          <p:nvPr/>
        </p:nvSpPr>
        <p:spPr bwMode="auto">
          <a:xfrm>
            <a:off x="2911634" y="4225605"/>
            <a:ext cx="1645920" cy="548640"/>
          </a:xfrm>
          <a:prstGeom prst="rect">
            <a:avLst/>
          </a:prstGeom>
          <a:solidFill>
            <a:schemeClr val="bg1"/>
          </a:solidFill>
          <a:ln w="9525">
            <a:solidFill>
              <a:schemeClr val="tx1"/>
            </a:solidFill>
            <a:miter lim="800000"/>
            <a:headEnd/>
            <a:tailEnd/>
          </a:ln>
        </p:spPr>
        <p:txBody>
          <a:bodyPr>
            <a:spAutoFit/>
          </a:bodyPr>
          <a:lstStyle/>
          <a:p>
            <a:pPr algn="ctr"/>
            <a:r>
              <a:rPr lang="en-US" sz="1000" b="1" dirty="0"/>
              <a:t>Advanced Scientific Computing Research</a:t>
            </a:r>
          </a:p>
          <a:p>
            <a:pPr algn="ctr"/>
            <a:r>
              <a:rPr lang="en-US" sz="1000" b="1" dirty="0" smtClean="0">
                <a:solidFill>
                  <a:srgbClr val="146737"/>
                </a:solidFill>
              </a:rPr>
              <a:t>Dan Hitchcock (A)</a:t>
            </a:r>
            <a:endParaRPr lang="en-US" sz="1000" b="1" dirty="0">
              <a:solidFill>
                <a:srgbClr val="146737"/>
              </a:solidFill>
            </a:endParaRPr>
          </a:p>
        </p:txBody>
      </p:sp>
      <p:sp>
        <p:nvSpPr>
          <p:cNvPr id="51" name="TextBox 16"/>
          <p:cNvSpPr txBox="1">
            <a:spLocks noChangeArrowheads="1"/>
          </p:cNvSpPr>
          <p:nvPr/>
        </p:nvSpPr>
        <p:spPr bwMode="auto">
          <a:xfrm>
            <a:off x="2911634" y="5640597"/>
            <a:ext cx="1645920" cy="548640"/>
          </a:xfrm>
          <a:prstGeom prst="rect">
            <a:avLst/>
          </a:prstGeom>
          <a:solidFill>
            <a:schemeClr val="bg1"/>
          </a:solidFill>
          <a:ln w="9525">
            <a:solidFill>
              <a:schemeClr val="tx1"/>
            </a:solidFill>
            <a:miter lim="800000"/>
            <a:headEnd/>
            <a:tailEnd/>
          </a:ln>
        </p:spPr>
        <p:txBody>
          <a:bodyPr>
            <a:spAutoFit/>
          </a:bodyPr>
          <a:lstStyle/>
          <a:p>
            <a:pPr algn="ctr"/>
            <a:r>
              <a:rPr lang="en-US" sz="1000" b="1" dirty="0" smtClean="0"/>
              <a:t>SBIR/STTR</a:t>
            </a:r>
            <a:endParaRPr lang="en-US" sz="1000" b="1" dirty="0"/>
          </a:p>
          <a:p>
            <a:pPr algn="ctr"/>
            <a:endParaRPr lang="en-US" sz="600" b="1" dirty="0" smtClean="0">
              <a:solidFill>
                <a:srgbClr val="146737"/>
              </a:solidFill>
            </a:endParaRPr>
          </a:p>
          <a:p>
            <a:pPr algn="ctr"/>
            <a:r>
              <a:rPr lang="en-US" sz="1000" b="1" dirty="0" smtClean="0">
                <a:solidFill>
                  <a:srgbClr val="146737"/>
                </a:solidFill>
              </a:rPr>
              <a:t>Manny Oliver</a:t>
            </a:r>
            <a:endParaRPr lang="en-US" sz="1000" b="1" dirty="0">
              <a:solidFill>
                <a:srgbClr val="146737"/>
              </a:solidFill>
            </a:endParaRPr>
          </a:p>
        </p:txBody>
      </p:sp>
      <p:sp>
        <p:nvSpPr>
          <p:cNvPr id="10" name="Rectangle 9"/>
          <p:cNvSpPr/>
          <p:nvPr/>
        </p:nvSpPr>
        <p:spPr>
          <a:xfrm>
            <a:off x="3695700" y="1608371"/>
            <a:ext cx="1752600" cy="850900"/>
          </a:xfrm>
          <a:prstGeom prst="rect">
            <a:avLst/>
          </a:prstGeom>
          <a:noFill/>
          <a:ln w="19050">
            <a:solidFill>
              <a:schemeClr val="tx1"/>
            </a:solidFill>
          </a:ln>
        </p:spPr>
        <p:style>
          <a:lnRef idx="2">
            <a:schemeClr val="accent1"/>
          </a:lnRef>
          <a:fillRef idx="1">
            <a:schemeClr val="lt1"/>
          </a:fillRef>
          <a:effectRef idx="0">
            <a:schemeClr val="accent1"/>
          </a:effectRef>
          <a:fontRef idx="minor">
            <a:schemeClr val="dk1"/>
          </a:fontRef>
        </p:style>
        <p:txBody>
          <a:bodyPr anchor="ctr"/>
          <a:lstStyle/>
          <a:p>
            <a:pPr algn="ctr">
              <a:defRPr/>
            </a:pPr>
            <a:endParaRPr lang="en-US" sz="1000" b="1">
              <a:latin typeface="Arial" pitchFamily="34" charset="0"/>
            </a:endParaRPr>
          </a:p>
        </p:txBody>
      </p:sp>
      <p:sp>
        <p:nvSpPr>
          <p:cNvPr id="11" name="Rectangle 10"/>
          <p:cNvSpPr/>
          <p:nvPr/>
        </p:nvSpPr>
        <p:spPr>
          <a:xfrm>
            <a:off x="6866964" y="1609165"/>
            <a:ext cx="1752600" cy="849313"/>
          </a:xfrm>
          <a:prstGeom prst="rect">
            <a:avLst/>
          </a:prstGeom>
          <a:solidFill>
            <a:schemeClr val="bg1"/>
          </a:solidFill>
          <a:ln w="19050">
            <a:solidFill>
              <a:schemeClr val="tx1"/>
            </a:solidFill>
          </a:ln>
        </p:spPr>
        <p:style>
          <a:lnRef idx="2">
            <a:schemeClr val="accent1"/>
          </a:lnRef>
          <a:fillRef idx="1">
            <a:schemeClr val="lt1"/>
          </a:fillRef>
          <a:effectRef idx="0">
            <a:schemeClr val="accent1"/>
          </a:effectRef>
          <a:fontRef idx="minor">
            <a:schemeClr val="dk1"/>
          </a:fontRef>
        </p:style>
        <p:txBody>
          <a:bodyPr anchor="ctr"/>
          <a:lstStyle/>
          <a:p>
            <a:pPr algn="ctr">
              <a:defRPr/>
            </a:pPr>
            <a:endParaRPr lang="en-US" sz="1000" b="1">
              <a:latin typeface="Arial" pitchFamily="34" charset="0"/>
            </a:endParaRPr>
          </a:p>
        </p:txBody>
      </p:sp>
      <p:sp>
        <p:nvSpPr>
          <p:cNvPr id="26634" name="TextBox 12"/>
          <p:cNvSpPr txBox="1">
            <a:spLocks noChangeArrowheads="1"/>
          </p:cNvSpPr>
          <p:nvPr/>
        </p:nvSpPr>
        <p:spPr bwMode="auto">
          <a:xfrm>
            <a:off x="6714564" y="1757082"/>
            <a:ext cx="2057400" cy="553998"/>
          </a:xfrm>
          <a:prstGeom prst="rect">
            <a:avLst/>
          </a:prstGeom>
          <a:noFill/>
          <a:ln w="9525">
            <a:noFill/>
            <a:miter lim="800000"/>
            <a:headEnd/>
            <a:tailEnd/>
          </a:ln>
        </p:spPr>
        <p:txBody>
          <a:bodyPr>
            <a:spAutoFit/>
          </a:bodyPr>
          <a:lstStyle/>
          <a:p>
            <a:pPr algn="ctr"/>
            <a:r>
              <a:rPr lang="en-US" sz="1000" b="1" dirty="0"/>
              <a:t>Under Secretary</a:t>
            </a:r>
          </a:p>
          <a:p>
            <a:pPr algn="ctr"/>
            <a:endParaRPr lang="en-US" sz="1000" b="1" dirty="0"/>
          </a:p>
          <a:p>
            <a:pPr algn="ctr"/>
            <a:r>
              <a:rPr lang="en-US" sz="1000" b="1" dirty="0" smtClean="0">
                <a:solidFill>
                  <a:srgbClr val="146737"/>
                </a:solidFill>
              </a:rPr>
              <a:t>Cathy Zoi (A)</a:t>
            </a:r>
            <a:endParaRPr lang="en-US" sz="1000" b="1" dirty="0">
              <a:solidFill>
                <a:srgbClr val="146737"/>
              </a:solidFill>
            </a:endParaRPr>
          </a:p>
        </p:txBody>
      </p:sp>
      <p:cxnSp>
        <p:nvCxnSpPr>
          <p:cNvPr id="38" name="Straight Connector 37"/>
          <p:cNvCxnSpPr/>
          <p:nvPr/>
        </p:nvCxnSpPr>
        <p:spPr>
          <a:xfrm rot="5400000">
            <a:off x="5580938" y="3892701"/>
            <a:ext cx="287685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10800000">
            <a:off x="7019364" y="4044722"/>
            <a:ext cx="2952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rot="10800000">
            <a:off x="7019364" y="4639500"/>
            <a:ext cx="295275"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rot="10800000">
            <a:off x="7019364" y="5323866"/>
            <a:ext cx="295275"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10800000">
            <a:off x="7019364" y="3348191"/>
            <a:ext cx="295275"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332" name="TextBox 23"/>
          <p:cNvSpPr txBox="1">
            <a:spLocks noChangeArrowheads="1"/>
          </p:cNvSpPr>
          <p:nvPr/>
        </p:nvSpPr>
        <p:spPr bwMode="auto">
          <a:xfrm>
            <a:off x="7212715" y="4444680"/>
            <a:ext cx="1371600" cy="400110"/>
          </a:xfrm>
          <a:prstGeom prst="rect">
            <a:avLst/>
          </a:prstGeom>
          <a:solidFill>
            <a:schemeClr val="bg1"/>
          </a:solidFill>
          <a:ln>
            <a:headEnd/>
            <a:tailEnd/>
          </a:ln>
        </p:spPr>
        <p:style>
          <a:lnRef idx="2">
            <a:schemeClr val="accent3"/>
          </a:lnRef>
          <a:fillRef idx="1">
            <a:schemeClr val="lt1"/>
          </a:fillRef>
          <a:effectRef idx="0">
            <a:schemeClr val="accent3"/>
          </a:effectRef>
          <a:fontRef idx="minor">
            <a:schemeClr val="dk1"/>
          </a:fontRef>
        </p:style>
        <p:txBody>
          <a:bodyPr anchor="ctr">
            <a:spAutoFit/>
          </a:bodyPr>
          <a:lstStyle/>
          <a:p>
            <a:pPr algn="ctr">
              <a:defRPr/>
            </a:pPr>
            <a:r>
              <a:rPr lang="en-US" sz="1000" b="1" dirty="0" smtClean="0">
                <a:latin typeface="Arial" pitchFamily="34" charset="0"/>
                <a:cs typeface="Arial" pitchFamily="34" charset="0"/>
              </a:rPr>
              <a:t>Nuclear </a:t>
            </a:r>
            <a:r>
              <a:rPr lang="en-US" sz="1000" b="1" dirty="0">
                <a:latin typeface="Arial" pitchFamily="34" charset="0"/>
                <a:cs typeface="Arial" pitchFamily="34" charset="0"/>
              </a:rPr>
              <a:t>Energy</a:t>
            </a:r>
          </a:p>
          <a:p>
            <a:pPr algn="ctr">
              <a:defRPr/>
            </a:pPr>
            <a:r>
              <a:rPr lang="en-US" sz="1000" b="1" dirty="0">
                <a:solidFill>
                  <a:srgbClr val="146737"/>
                </a:solidFill>
                <a:latin typeface="Arial" pitchFamily="34" charset="0"/>
                <a:cs typeface="Arial" pitchFamily="34" charset="0"/>
              </a:rPr>
              <a:t>Pete </a:t>
            </a:r>
            <a:r>
              <a:rPr lang="en-US" sz="1000" b="1" dirty="0" smtClean="0">
                <a:solidFill>
                  <a:srgbClr val="146737"/>
                </a:solidFill>
                <a:latin typeface="Arial" pitchFamily="34" charset="0"/>
                <a:cs typeface="Arial" pitchFamily="34" charset="0"/>
              </a:rPr>
              <a:t>Lyons</a:t>
            </a:r>
            <a:endParaRPr lang="en-US" sz="1000" b="1" dirty="0">
              <a:solidFill>
                <a:srgbClr val="146737"/>
              </a:solidFill>
              <a:latin typeface="Arial" pitchFamily="34" charset="0"/>
              <a:cs typeface="Arial" pitchFamily="34" charset="0"/>
            </a:endParaRPr>
          </a:p>
        </p:txBody>
      </p:sp>
      <p:sp>
        <p:nvSpPr>
          <p:cNvPr id="13333" name="TextBox 24"/>
          <p:cNvSpPr txBox="1">
            <a:spLocks noChangeArrowheads="1"/>
          </p:cNvSpPr>
          <p:nvPr/>
        </p:nvSpPr>
        <p:spPr bwMode="auto">
          <a:xfrm>
            <a:off x="7212715" y="3833305"/>
            <a:ext cx="1371600" cy="400110"/>
          </a:xfrm>
          <a:prstGeom prst="rect">
            <a:avLst/>
          </a:prstGeom>
          <a:solidFill>
            <a:schemeClr val="bg1"/>
          </a:solidFill>
          <a:ln>
            <a:headEnd/>
            <a:tailEnd/>
          </a:ln>
        </p:spPr>
        <p:style>
          <a:lnRef idx="2">
            <a:schemeClr val="accent3"/>
          </a:lnRef>
          <a:fillRef idx="1">
            <a:schemeClr val="lt1"/>
          </a:fillRef>
          <a:effectRef idx="0">
            <a:schemeClr val="accent3"/>
          </a:effectRef>
          <a:fontRef idx="minor">
            <a:schemeClr val="dk1"/>
          </a:fontRef>
        </p:style>
        <p:txBody>
          <a:bodyPr anchor="ctr">
            <a:spAutoFit/>
          </a:bodyPr>
          <a:lstStyle/>
          <a:p>
            <a:pPr algn="ctr">
              <a:defRPr/>
            </a:pPr>
            <a:r>
              <a:rPr lang="en-US" sz="1000" b="1" dirty="0" smtClean="0">
                <a:latin typeface="Arial" pitchFamily="34" charset="0"/>
                <a:cs typeface="Arial" pitchFamily="34" charset="0"/>
              </a:rPr>
              <a:t>Fossil </a:t>
            </a:r>
            <a:r>
              <a:rPr lang="en-US" sz="1000" b="1" dirty="0">
                <a:latin typeface="Arial" pitchFamily="34" charset="0"/>
                <a:cs typeface="Arial" pitchFamily="34" charset="0"/>
              </a:rPr>
              <a:t>Energy</a:t>
            </a:r>
          </a:p>
          <a:p>
            <a:pPr algn="ctr">
              <a:defRPr/>
            </a:pPr>
            <a:r>
              <a:rPr lang="en-US" sz="1000" b="1" dirty="0" smtClean="0">
                <a:solidFill>
                  <a:srgbClr val="146737"/>
                </a:solidFill>
                <a:latin typeface="Arial" pitchFamily="34" charset="0"/>
                <a:cs typeface="Arial" pitchFamily="34" charset="0"/>
              </a:rPr>
              <a:t>Victor </a:t>
            </a:r>
            <a:r>
              <a:rPr lang="en-US" sz="1000" b="1" dirty="0" err="1" smtClean="0">
                <a:solidFill>
                  <a:srgbClr val="146737"/>
                </a:solidFill>
                <a:latin typeface="Arial" pitchFamily="34" charset="0"/>
                <a:cs typeface="Arial" pitchFamily="34" charset="0"/>
              </a:rPr>
              <a:t>Der</a:t>
            </a:r>
            <a:r>
              <a:rPr lang="en-US" sz="1000" b="1" dirty="0" smtClean="0">
                <a:solidFill>
                  <a:srgbClr val="146737"/>
                </a:solidFill>
                <a:latin typeface="Arial" pitchFamily="34" charset="0"/>
                <a:cs typeface="Arial" pitchFamily="34" charset="0"/>
              </a:rPr>
              <a:t> (A)</a:t>
            </a:r>
            <a:endParaRPr lang="en-US" sz="1000" b="1" dirty="0">
              <a:solidFill>
                <a:srgbClr val="146737"/>
              </a:solidFill>
              <a:latin typeface="Arial" pitchFamily="34" charset="0"/>
              <a:cs typeface="Arial" pitchFamily="34" charset="0"/>
            </a:endParaRPr>
          </a:p>
        </p:txBody>
      </p:sp>
      <p:sp>
        <p:nvSpPr>
          <p:cNvPr id="13334" name="TextBox 25"/>
          <p:cNvSpPr txBox="1">
            <a:spLocks noChangeArrowheads="1"/>
          </p:cNvSpPr>
          <p:nvPr/>
        </p:nvSpPr>
        <p:spPr bwMode="auto">
          <a:xfrm>
            <a:off x="7212715" y="3073400"/>
            <a:ext cx="1371600" cy="548640"/>
          </a:xfrm>
          <a:prstGeom prst="rect">
            <a:avLst/>
          </a:prstGeom>
          <a:solidFill>
            <a:schemeClr val="bg1"/>
          </a:solidFill>
          <a:ln>
            <a:headEnd/>
            <a:tailEnd/>
          </a:ln>
        </p:spPr>
        <p:style>
          <a:lnRef idx="2">
            <a:schemeClr val="accent3"/>
          </a:lnRef>
          <a:fillRef idx="1">
            <a:schemeClr val="lt1"/>
          </a:fillRef>
          <a:effectRef idx="0">
            <a:schemeClr val="accent3"/>
          </a:effectRef>
          <a:fontRef idx="minor">
            <a:schemeClr val="dk1"/>
          </a:fontRef>
        </p:style>
        <p:txBody>
          <a:bodyPr anchor="ctr">
            <a:spAutoFit/>
          </a:bodyPr>
          <a:lstStyle/>
          <a:p>
            <a:pPr algn="ctr">
              <a:defRPr/>
            </a:pPr>
            <a:r>
              <a:rPr lang="en-US" sz="1000" b="1" dirty="0" smtClean="0">
                <a:latin typeface="Arial" pitchFamily="34" charset="0"/>
                <a:cs typeface="Arial" pitchFamily="34" charset="0"/>
              </a:rPr>
              <a:t>Energy </a:t>
            </a:r>
            <a:r>
              <a:rPr lang="en-US" sz="1000" b="1" dirty="0">
                <a:latin typeface="Arial" pitchFamily="34" charset="0"/>
                <a:cs typeface="Arial" pitchFamily="34" charset="0"/>
              </a:rPr>
              <a:t>Efficiency &amp; Renewable Energy</a:t>
            </a:r>
          </a:p>
          <a:p>
            <a:pPr algn="ctr">
              <a:defRPr/>
            </a:pPr>
            <a:r>
              <a:rPr lang="en-US" sz="1000" b="1" dirty="0">
                <a:solidFill>
                  <a:srgbClr val="146737"/>
                </a:solidFill>
                <a:latin typeface="Arial" pitchFamily="34" charset="0"/>
                <a:cs typeface="Arial" pitchFamily="34" charset="0"/>
              </a:rPr>
              <a:t>Cathy </a:t>
            </a:r>
            <a:r>
              <a:rPr lang="en-US" sz="1000" b="1" dirty="0" err="1">
                <a:solidFill>
                  <a:srgbClr val="146737"/>
                </a:solidFill>
                <a:latin typeface="Arial" pitchFamily="34" charset="0"/>
                <a:cs typeface="Arial" pitchFamily="34" charset="0"/>
              </a:rPr>
              <a:t>Zoi</a:t>
            </a:r>
            <a:endParaRPr lang="en-US" sz="1000" b="1" dirty="0">
              <a:solidFill>
                <a:srgbClr val="146737"/>
              </a:solidFill>
              <a:latin typeface="Arial" pitchFamily="34" charset="0"/>
              <a:cs typeface="Arial" pitchFamily="34" charset="0"/>
            </a:endParaRPr>
          </a:p>
        </p:txBody>
      </p:sp>
      <p:sp>
        <p:nvSpPr>
          <p:cNvPr id="13335" name="TextBox 26"/>
          <p:cNvSpPr txBox="1">
            <a:spLocks noChangeArrowheads="1"/>
          </p:cNvSpPr>
          <p:nvPr/>
        </p:nvSpPr>
        <p:spPr bwMode="auto">
          <a:xfrm>
            <a:off x="7212715" y="5056056"/>
            <a:ext cx="1371600" cy="548640"/>
          </a:xfrm>
          <a:prstGeom prst="rect">
            <a:avLst/>
          </a:prstGeom>
          <a:solidFill>
            <a:schemeClr val="bg1"/>
          </a:solidFill>
          <a:ln>
            <a:headEnd/>
            <a:tailEnd/>
          </a:ln>
        </p:spPr>
        <p:style>
          <a:lnRef idx="2">
            <a:schemeClr val="accent3"/>
          </a:lnRef>
          <a:fillRef idx="1">
            <a:schemeClr val="lt1"/>
          </a:fillRef>
          <a:effectRef idx="0">
            <a:schemeClr val="accent3"/>
          </a:effectRef>
          <a:fontRef idx="minor">
            <a:schemeClr val="dk1"/>
          </a:fontRef>
        </p:style>
        <p:txBody>
          <a:bodyPr anchor="ctr">
            <a:spAutoFit/>
          </a:bodyPr>
          <a:lstStyle/>
          <a:p>
            <a:pPr algn="ctr">
              <a:defRPr/>
            </a:pPr>
            <a:r>
              <a:rPr lang="en-US" sz="1000" b="1" dirty="0" smtClean="0">
                <a:latin typeface="Arial" pitchFamily="34" charset="0"/>
                <a:cs typeface="Arial" pitchFamily="34" charset="0"/>
              </a:rPr>
              <a:t>Electricity </a:t>
            </a:r>
            <a:r>
              <a:rPr lang="en-US" sz="1000" b="1" dirty="0">
                <a:latin typeface="Arial" pitchFamily="34" charset="0"/>
                <a:cs typeface="Arial" pitchFamily="34" charset="0"/>
              </a:rPr>
              <a:t>Delivery</a:t>
            </a:r>
          </a:p>
          <a:p>
            <a:pPr algn="ctr">
              <a:defRPr/>
            </a:pPr>
            <a:r>
              <a:rPr lang="en-US" sz="1000" b="1" dirty="0" smtClean="0">
                <a:latin typeface="Arial" pitchFamily="34" charset="0"/>
                <a:cs typeface="Arial" pitchFamily="34" charset="0"/>
              </a:rPr>
              <a:t>&amp; Energy </a:t>
            </a:r>
            <a:r>
              <a:rPr lang="en-US" sz="1000" b="1" dirty="0">
                <a:latin typeface="Arial" pitchFamily="34" charset="0"/>
                <a:cs typeface="Arial" pitchFamily="34" charset="0"/>
              </a:rPr>
              <a:t>Reliability</a:t>
            </a:r>
          </a:p>
          <a:p>
            <a:pPr algn="ctr">
              <a:defRPr/>
            </a:pPr>
            <a:r>
              <a:rPr lang="en-US" sz="1000" b="1" dirty="0">
                <a:solidFill>
                  <a:srgbClr val="146737"/>
                </a:solidFill>
                <a:latin typeface="Arial" pitchFamily="34" charset="0"/>
                <a:cs typeface="Arial" pitchFamily="34" charset="0"/>
              </a:rPr>
              <a:t>Pat </a:t>
            </a:r>
            <a:r>
              <a:rPr lang="en-US" sz="1000" b="1" dirty="0" smtClean="0">
                <a:solidFill>
                  <a:srgbClr val="146737"/>
                </a:solidFill>
                <a:latin typeface="Arial" pitchFamily="34" charset="0"/>
                <a:cs typeface="Arial" pitchFamily="34" charset="0"/>
              </a:rPr>
              <a:t>Hoffman</a:t>
            </a:r>
            <a:endParaRPr lang="en-US" sz="1000" b="1" dirty="0">
              <a:solidFill>
                <a:srgbClr val="146737"/>
              </a:solidFill>
              <a:latin typeface="Arial" pitchFamily="34" charset="0"/>
              <a:cs typeface="Arial" pitchFamily="34" charset="0"/>
            </a:endParaRPr>
          </a:p>
        </p:txBody>
      </p:sp>
      <p:sp>
        <p:nvSpPr>
          <p:cNvPr id="46" name="Rectangle 45"/>
          <p:cNvSpPr/>
          <p:nvPr/>
        </p:nvSpPr>
        <p:spPr>
          <a:xfrm>
            <a:off x="470648" y="1609165"/>
            <a:ext cx="1752600" cy="849313"/>
          </a:xfrm>
          <a:prstGeom prst="rect">
            <a:avLst/>
          </a:prstGeom>
          <a:solidFill>
            <a:schemeClr val="bg1"/>
          </a:solidFill>
          <a:ln w="19050">
            <a:solidFill>
              <a:schemeClr val="tx1"/>
            </a:solidFill>
          </a:ln>
        </p:spPr>
        <p:style>
          <a:lnRef idx="2">
            <a:schemeClr val="accent1"/>
          </a:lnRef>
          <a:fillRef idx="1">
            <a:schemeClr val="lt1"/>
          </a:fillRef>
          <a:effectRef idx="0">
            <a:schemeClr val="accent1"/>
          </a:effectRef>
          <a:fontRef idx="minor">
            <a:schemeClr val="dk1"/>
          </a:fontRef>
        </p:style>
        <p:txBody>
          <a:bodyPr anchor="ctr"/>
          <a:lstStyle/>
          <a:p>
            <a:pPr algn="ctr">
              <a:defRPr/>
            </a:pPr>
            <a:endParaRPr lang="en-US" sz="1000" b="1">
              <a:latin typeface="Arial" pitchFamily="34" charset="0"/>
            </a:endParaRPr>
          </a:p>
        </p:txBody>
      </p:sp>
      <p:sp>
        <p:nvSpPr>
          <p:cNvPr id="48" name="TextBox 12"/>
          <p:cNvSpPr txBox="1">
            <a:spLocks noChangeArrowheads="1"/>
          </p:cNvSpPr>
          <p:nvPr/>
        </p:nvSpPr>
        <p:spPr bwMode="auto">
          <a:xfrm>
            <a:off x="318248" y="1596886"/>
            <a:ext cx="2057400" cy="861774"/>
          </a:xfrm>
          <a:prstGeom prst="rect">
            <a:avLst/>
          </a:prstGeom>
          <a:noFill/>
          <a:ln w="9525">
            <a:noFill/>
            <a:miter lim="800000"/>
            <a:headEnd/>
            <a:tailEnd/>
          </a:ln>
        </p:spPr>
        <p:txBody>
          <a:bodyPr>
            <a:spAutoFit/>
          </a:bodyPr>
          <a:lstStyle/>
          <a:p>
            <a:pPr algn="ctr"/>
            <a:r>
              <a:rPr lang="en-US" sz="1000" b="1" dirty="0"/>
              <a:t>Under </a:t>
            </a:r>
            <a:r>
              <a:rPr lang="en-US" sz="1000" b="1" dirty="0" smtClean="0"/>
              <a:t>Secretary for Nuclear Security/Administrator for National Nuclear Security Administration</a:t>
            </a:r>
            <a:endParaRPr lang="en-US" sz="1000" b="1" dirty="0"/>
          </a:p>
          <a:p>
            <a:pPr algn="ctr"/>
            <a:r>
              <a:rPr lang="en-US" sz="1000" b="1" dirty="0" smtClean="0">
                <a:solidFill>
                  <a:srgbClr val="146737"/>
                </a:solidFill>
              </a:rPr>
              <a:t>Thomas P. </a:t>
            </a:r>
            <a:r>
              <a:rPr lang="en-US" sz="1000" b="1" dirty="0" err="1" smtClean="0">
                <a:solidFill>
                  <a:srgbClr val="146737"/>
                </a:solidFill>
              </a:rPr>
              <a:t>D’Agostino</a:t>
            </a:r>
            <a:endParaRPr lang="en-US" sz="1000" b="1" dirty="0">
              <a:solidFill>
                <a:srgbClr val="146737"/>
              </a:solidFill>
            </a:endParaRPr>
          </a:p>
        </p:txBody>
      </p:sp>
      <p:cxnSp>
        <p:nvCxnSpPr>
          <p:cNvPr id="49" name="Straight Connector 48"/>
          <p:cNvCxnSpPr/>
          <p:nvPr/>
        </p:nvCxnSpPr>
        <p:spPr>
          <a:xfrm rot="5400000" flipH="1" flipV="1">
            <a:off x="1262811" y="1541929"/>
            <a:ext cx="152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 name="Group 65"/>
          <p:cNvGrpSpPr/>
          <p:nvPr/>
        </p:nvGrpSpPr>
        <p:grpSpPr>
          <a:xfrm>
            <a:off x="539920" y="4627245"/>
            <a:ext cx="1564951" cy="400110"/>
            <a:chOff x="905435" y="4462609"/>
            <a:chExt cx="1564951" cy="400110"/>
          </a:xfrm>
        </p:grpSpPr>
        <p:cxnSp>
          <p:nvCxnSpPr>
            <p:cNvPr id="53" name="Straight Connector 52"/>
            <p:cNvCxnSpPr/>
            <p:nvPr/>
          </p:nvCxnSpPr>
          <p:spPr>
            <a:xfrm rot="10800000">
              <a:off x="905435" y="4657429"/>
              <a:ext cx="295275"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6" name="TextBox 23"/>
            <p:cNvSpPr txBox="1">
              <a:spLocks noChangeArrowheads="1"/>
            </p:cNvSpPr>
            <p:nvPr/>
          </p:nvSpPr>
          <p:spPr bwMode="auto">
            <a:xfrm>
              <a:off x="1098786" y="4462609"/>
              <a:ext cx="1371600" cy="400110"/>
            </a:xfrm>
            <a:prstGeom prst="rect">
              <a:avLst/>
            </a:prstGeom>
            <a:solidFill>
              <a:schemeClr val="bg1"/>
            </a:solidFill>
            <a:ln>
              <a:headEnd/>
              <a:tailEnd/>
            </a:ln>
          </p:spPr>
          <p:style>
            <a:lnRef idx="2">
              <a:schemeClr val="accent3"/>
            </a:lnRef>
            <a:fillRef idx="1">
              <a:schemeClr val="lt1"/>
            </a:fillRef>
            <a:effectRef idx="0">
              <a:schemeClr val="accent3"/>
            </a:effectRef>
            <a:fontRef idx="minor">
              <a:schemeClr val="dk1"/>
            </a:fontRef>
          </p:style>
          <p:txBody>
            <a:bodyPr anchor="ctr">
              <a:spAutoFit/>
            </a:bodyPr>
            <a:lstStyle/>
            <a:p>
              <a:pPr algn="ctr">
                <a:defRPr/>
              </a:pPr>
              <a:r>
                <a:rPr lang="en-US" sz="1000" b="1" dirty="0" smtClean="0">
                  <a:latin typeface="Arial" pitchFamily="34" charset="0"/>
                  <a:cs typeface="Arial" pitchFamily="34" charset="0"/>
                </a:rPr>
                <a:t>Defense Nuclear Security</a:t>
              </a:r>
              <a:endParaRPr lang="en-US" sz="1000" b="1" dirty="0">
                <a:solidFill>
                  <a:srgbClr val="146737"/>
                </a:solidFill>
                <a:latin typeface="Arial" pitchFamily="34" charset="0"/>
                <a:cs typeface="Arial" pitchFamily="34" charset="0"/>
              </a:endParaRPr>
            </a:p>
          </p:txBody>
        </p:sp>
      </p:grpSp>
      <p:grpSp>
        <p:nvGrpSpPr>
          <p:cNvPr id="4" name="Group 63"/>
          <p:cNvGrpSpPr/>
          <p:nvPr/>
        </p:nvGrpSpPr>
        <p:grpSpPr>
          <a:xfrm>
            <a:off x="539920" y="3728419"/>
            <a:ext cx="1564951" cy="246221"/>
            <a:chOff x="905435" y="3198109"/>
            <a:chExt cx="1564951" cy="246221"/>
          </a:xfrm>
        </p:grpSpPr>
        <p:cxnSp>
          <p:nvCxnSpPr>
            <p:cNvPr id="52" name="Straight Connector 51"/>
            <p:cNvCxnSpPr/>
            <p:nvPr/>
          </p:nvCxnSpPr>
          <p:spPr>
            <a:xfrm rot="10800000">
              <a:off x="905435" y="3302651"/>
              <a:ext cx="2952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7" name="TextBox 24"/>
            <p:cNvSpPr txBox="1">
              <a:spLocks noChangeArrowheads="1"/>
            </p:cNvSpPr>
            <p:nvPr/>
          </p:nvSpPr>
          <p:spPr bwMode="auto">
            <a:xfrm>
              <a:off x="1098786" y="3198109"/>
              <a:ext cx="1371600" cy="246221"/>
            </a:xfrm>
            <a:prstGeom prst="rect">
              <a:avLst/>
            </a:prstGeom>
            <a:solidFill>
              <a:schemeClr val="bg1"/>
            </a:solidFill>
            <a:ln>
              <a:headEnd/>
              <a:tailEnd/>
            </a:ln>
          </p:spPr>
          <p:style>
            <a:lnRef idx="2">
              <a:schemeClr val="accent3"/>
            </a:lnRef>
            <a:fillRef idx="1">
              <a:schemeClr val="lt1"/>
            </a:fillRef>
            <a:effectRef idx="0">
              <a:schemeClr val="accent3"/>
            </a:effectRef>
            <a:fontRef idx="minor">
              <a:schemeClr val="dk1"/>
            </a:fontRef>
          </p:style>
          <p:txBody>
            <a:bodyPr anchor="ctr">
              <a:spAutoFit/>
            </a:bodyPr>
            <a:lstStyle/>
            <a:p>
              <a:pPr algn="ctr">
                <a:defRPr/>
              </a:pPr>
              <a:r>
                <a:rPr lang="en-US" sz="1000" b="1" dirty="0" smtClean="0">
                  <a:latin typeface="Arial" pitchFamily="34" charset="0"/>
                  <a:cs typeface="Arial" pitchFamily="34" charset="0"/>
                </a:rPr>
                <a:t>Naval Reactors</a:t>
              </a:r>
              <a:endParaRPr lang="en-US" sz="1000" b="1" dirty="0">
                <a:solidFill>
                  <a:srgbClr val="146737"/>
                </a:solidFill>
                <a:latin typeface="Arial" pitchFamily="34" charset="0"/>
                <a:cs typeface="Arial" pitchFamily="34" charset="0"/>
              </a:endParaRPr>
            </a:p>
          </p:txBody>
        </p:sp>
      </p:grpSp>
      <p:grpSp>
        <p:nvGrpSpPr>
          <p:cNvPr id="5" name="Group 62"/>
          <p:cNvGrpSpPr/>
          <p:nvPr/>
        </p:nvGrpSpPr>
        <p:grpSpPr>
          <a:xfrm>
            <a:off x="539920" y="2675704"/>
            <a:ext cx="1564951" cy="400110"/>
            <a:chOff x="905435" y="2675704"/>
            <a:chExt cx="1564951" cy="400110"/>
          </a:xfrm>
        </p:grpSpPr>
        <p:cxnSp>
          <p:nvCxnSpPr>
            <p:cNvPr id="55" name="Straight Connector 54"/>
            <p:cNvCxnSpPr/>
            <p:nvPr/>
          </p:nvCxnSpPr>
          <p:spPr>
            <a:xfrm rot="10800000">
              <a:off x="905435" y="2867370"/>
              <a:ext cx="295275"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8" name="TextBox 25"/>
            <p:cNvSpPr txBox="1">
              <a:spLocks noChangeArrowheads="1"/>
            </p:cNvSpPr>
            <p:nvPr/>
          </p:nvSpPr>
          <p:spPr bwMode="auto">
            <a:xfrm>
              <a:off x="1098786" y="2675704"/>
              <a:ext cx="1371600" cy="400110"/>
            </a:xfrm>
            <a:prstGeom prst="rect">
              <a:avLst/>
            </a:prstGeom>
            <a:solidFill>
              <a:schemeClr val="bg1"/>
            </a:solidFill>
            <a:ln>
              <a:headEnd/>
              <a:tailEnd/>
            </a:ln>
          </p:spPr>
          <p:style>
            <a:lnRef idx="2">
              <a:schemeClr val="accent3"/>
            </a:lnRef>
            <a:fillRef idx="1">
              <a:schemeClr val="lt1"/>
            </a:fillRef>
            <a:effectRef idx="0">
              <a:schemeClr val="accent3"/>
            </a:effectRef>
            <a:fontRef idx="minor">
              <a:schemeClr val="dk1"/>
            </a:fontRef>
          </p:style>
          <p:txBody>
            <a:bodyPr anchor="ctr">
              <a:spAutoFit/>
            </a:bodyPr>
            <a:lstStyle/>
            <a:p>
              <a:pPr algn="ctr">
                <a:defRPr/>
              </a:pPr>
              <a:r>
                <a:rPr lang="en-US" sz="1000" b="1" dirty="0" smtClean="0">
                  <a:latin typeface="Arial" pitchFamily="34" charset="0"/>
                  <a:cs typeface="Arial" pitchFamily="34" charset="0"/>
                </a:rPr>
                <a:t>Defense Nuclear Nonproliferation</a:t>
              </a:r>
              <a:endParaRPr lang="en-US" sz="1000" b="1" dirty="0">
                <a:solidFill>
                  <a:srgbClr val="146737"/>
                </a:solidFill>
                <a:latin typeface="Arial" pitchFamily="34" charset="0"/>
                <a:cs typeface="Arial" pitchFamily="34" charset="0"/>
              </a:endParaRPr>
            </a:p>
          </p:txBody>
        </p:sp>
      </p:grpSp>
      <p:grpSp>
        <p:nvGrpSpPr>
          <p:cNvPr id="6" name="Group 64"/>
          <p:cNvGrpSpPr/>
          <p:nvPr/>
        </p:nvGrpSpPr>
        <p:grpSpPr>
          <a:xfrm>
            <a:off x="539920" y="3279006"/>
            <a:ext cx="1564951" cy="246221"/>
            <a:chOff x="905435" y="5073985"/>
            <a:chExt cx="1564951" cy="246221"/>
          </a:xfrm>
        </p:grpSpPr>
        <p:cxnSp>
          <p:nvCxnSpPr>
            <p:cNvPr id="54" name="Straight Connector 53"/>
            <p:cNvCxnSpPr/>
            <p:nvPr/>
          </p:nvCxnSpPr>
          <p:spPr>
            <a:xfrm rot="10800000">
              <a:off x="905435" y="5187420"/>
              <a:ext cx="295275"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TextBox 26"/>
            <p:cNvSpPr txBox="1">
              <a:spLocks noChangeArrowheads="1"/>
            </p:cNvSpPr>
            <p:nvPr/>
          </p:nvSpPr>
          <p:spPr bwMode="auto">
            <a:xfrm>
              <a:off x="1098786" y="5073985"/>
              <a:ext cx="1371600" cy="246221"/>
            </a:xfrm>
            <a:prstGeom prst="rect">
              <a:avLst/>
            </a:prstGeom>
            <a:solidFill>
              <a:schemeClr val="bg1"/>
            </a:solidFill>
            <a:ln>
              <a:headEnd/>
              <a:tailEnd/>
            </a:ln>
          </p:spPr>
          <p:style>
            <a:lnRef idx="2">
              <a:schemeClr val="accent3"/>
            </a:lnRef>
            <a:fillRef idx="1">
              <a:schemeClr val="lt1"/>
            </a:fillRef>
            <a:effectRef idx="0">
              <a:schemeClr val="accent3"/>
            </a:effectRef>
            <a:fontRef idx="minor">
              <a:schemeClr val="dk1"/>
            </a:fontRef>
          </p:style>
          <p:txBody>
            <a:bodyPr anchor="ctr">
              <a:spAutoFit/>
            </a:bodyPr>
            <a:lstStyle/>
            <a:p>
              <a:pPr algn="ctr">
                <a:defRPr/>
              </a:pPr>
              <a:r>
                <a:rPr lang="en-US" sz="1000" b="1" dirty="0" smtClean="0">
                  <a:latin typeface="Arial" pitchFamily="34" charset="0"/>
                  <a:cs typeface="Arial" pitchFamily="34" charset="0"/>
                </a:rPr>
                <a:t>Defense Programs</a:t>
              </a:r>
              <a:endParaRPr lang="en-US" sz="1000" b="1" dirty="0">
                <a:solidFill>
                  <a:srgbClr val="146737"/>
                </a:solidFill>
                <a:latin typeface="Arial" pitchFamily="34" charset="0"/>
                <a:cs typeface="Arial" pitchFamily="34" charset="0"/>
              </a:endParaRPr>
            </a:p>
          </p:txBody>
        </p:sp>
      </p:grpSp>
      <p:grpSp>
        <p:nvGrpSpPr>
          <p:cNvPr id="7" name="Group 72"/>
          <p:cNvGrpSpPr/>
          <p:nvPr/>
        </p:nvGrpSpPr>
        <p:grpSpPr>
          <a:xfrm>
            <a:off x="539920" y="4177832"/>
            <a:ext cx="1564951" cy="246221"/>
            <a:chOff x="879705" y="3938116"/>
            <a:chExt cx="1564951" cy="246221"/>
          </a:xfrm>
        </p:grpSpPr>
        <p:cxnSp>
          <p:nvCxnSpPr>
            <p:cNvPr id="68" name="Straight Connector 67"/>
            <p:cNvCxnSpPr/>
            <p:nvPr/>
          </p:nvCxnSpPr>
          <p:spPr>
            <a:xfrm rot="10800000">
              <a:off x="879705" y="4060433"/>
              <a:ext cx="295275"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9" name="TextBox 23"/>
            <p:cNvSpPr txBox="1">
              <a:spLocks noChangeArrowheads="1"/>
            </p:cNvSpPr>
            <p:nvPr/>
          </p:nvSpPr>
          <p:spPr bwMode="auto">
            <a:xfrm>
              <a:off x="1073056" y="3938116"/>
              <a:ext cx="1371600" cy="246221"/>
            </a:xfrm>
            <a:prstGeom prst="rect">
              <a:avLst/>
            </a:prstGeom>
            <a:solidFill>
              <a:schemeClr val="bg1"/>
            </a:solidFill>
            <a:ln>
              <a:headEnd/>
              <a:tailEnd/>
            </a:ln>
          </p:spPr>
          <p:style>
            <a:lnRef idx="2">
              <a:schemeClr val="accent3"/>
            </a:lnRef>
            <a:fillRef idx="1">
              <a:schemeClr val="lt1"/>
            </a:fillRef>
            <a:effectRef idx="0">
              <a:schemeClr val="accent3"/>
            </a:effectRef>
            <a:fontRef idx="minor">
              <a:schemeClr val="dk1"/>
            </a:fontRef>
          </p:style>
          <p:txBody>
            <a:bodyPr anchor="ctr">
              <a:spAutoFit/>
            </a:bodyPr>
            <a:lstStyle/>
            <a:p>
              <a:pPr algn="ctr">
                <a:defRPr/>
              </a:pPr>
              <a:r>
                <a:rPr lang="en-US" sz="1000" b="1" dirty="0" smtClean="0">
                  <a:latin typeface="Arial" pitchFamily="34" charset="0"/>
                  <a:cs typeface="Arial" pitchFamily="34" charset="0"/>
                </a:rPr>
                <a:t>Counter-terrorism</a:t>
              </a:r>
              <a:endParaRPr lang="en-US" sz="1000" b="1" dirty="0">
                <a:solidFill>
                  <a:srgbClr val="146737"/>
                </a:solidFill>
                <a:latin typeface="Arial" pitchFamily="34" charset="0"/>
                <a:cs typeface="Arial" pitchFamily="34" charset="0"/>
              </a:endParaRPr>
            </a:p>
          </p:txBody>
        </p:sp>
      </p:grpSp>
      <p:grpSp>
        <p:nvGrpSpPr>
          <p:cNvPr id="9" name="Group 69"/>
          <p:cNvGrpSpPr/>
          <p:nvPr/>
        </p:nvGrpSpPr>
        <p:grpSpPr>
          <a:xfrm>
            <a:off x="539920" y="5230548"/>
            <a:ext cx="1564951" cy="400110"/>
            <a:chOff x="905435" y="4462609"/>
            <a:chExt cx="1564951" cy="400110"/>
          </a:xfrm>
        </p:grpSpPr>
        <p:cxnSp>
          <p:nvCxnSpPr>
            <p:cNvPr id="71" name="Straight Connector 70"/>
            <p:cNvCxnSpPr/>
            <p:nvPr/>
          </p:nvCxnSpPr>
          <p:spPr>
            <a:xfrm rot="10800000">
              <a:off x="905435" y="4657429"/>
              <a:ext cx="295275"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2" name="TextBox 23"/>
            <p:cNvSpPr txBox="1">
              <a:spLocks noChangeArrowheads="1"/>
            </p:cNvSpPr>
            <p:nvPr/>
          </p:nvSpPr>
          <p:spPr bwMode="auto">
            <a:xfrm>
              <a:off x="1098786" y="4462609"/>
              <a:ext cx="1371600" cy="400110"/>
            </a:xfrm>
            <a:prstGeom prst="rect">
              <a:avLst/>
            </a:prstGeom>
            <a:solidFill>
              <a:schemeClr val="bg1"/>
            </a:solidFill>
            <a:ln>
              <a:headEnd/>
              <a:tailEnd/>
            </a:ln>
          </p:spPr>
          <p:style>
            <a:lnRef idx="2">
              <a:schemeClr val="accent3"/>
            </a:lnRef>
            <a:fillRef idx="1">
              <a:schemeClr val="lt1"/>
            </a:fillRef>
            <a:effectRef idx="0">
              <a:schemeClr val="accent3"/>
            </a:effectRef>
            <a:fontRef idx="minor">
              <a:schemeClr val="dk1"/>
            </a:fontRef>
          </p:style>
          <p:txBody>
            <a:bodyPr anchor="ctr">
              <a:spAutoFit/>
            </a:bodyPr>
            <a:lstStyle/>
            <a:p>
              <a:pPr algn="ctr">
                <a:defRPr/>
              </a:pPr>
              <a:r>
                <a:rPr lang="en-US" sz="1000" b="1" dirty="0" smtClean="0">
                  <a:latin typeface="Arial" pitchFamily="34" charset="0"/>
                  <a:cs typeface="Arial" pitchFamily="34" charset="0"/>
                </a:rPr>
                <a:t>Emergency Operations</a:t>
              </a:r>
              <a:endParaRPr lang="en-US" sz="1000" b="1" dirty="0">
                <a:solidFill>
                  <a:srgbClr val="146737"/>
                </a:solidFill>
                <a:latin typeface="Arial" pitchFamily="34" charset="0"/>
                <a:cs typeface="Arial" pitchFamily="34" charset="0"/>
              </a:endParaRPr>
            </a:p>
          </p:txBody>
        </p:sp>
      </p:grpSp>
      <p:cxnSp>
        <p:nvCxnSpPr>
          <p:cNvPr id="50" name="Straight Connector 49"/>
          <p:cNvCxnSpPr/>
          <p:nvPr/>
        </p:nvCxnSpPr>
        <p:spPr>
          <a:xfrm rot="5400000">
            <a:off x="-923120" y="3947118"/>
            <a:ext cx="292608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a:endCxn id="11" idx="0"/>
          </p:cNvCxnSpPr>
          <p:nvPr/>
        </p:nvCxnSpPr>
        <p:spPr>
          <a:xfrm rot="16200000" flipH="1">
            <a:off x="7509218" y="1375118"/>
            <a:ext cx="465847" cy="224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4220320" y="3774827"/>
            <a:ext cx="164592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6640" name="TextBox 18"/>
          <p:cNvSpPr txBox="1">
            <a:spLocks noChangeArrowheads="1"/>
          </p:cNvSpPr>
          <p:nvPr/>
        </p:nvSpPr>
        <p:spPr bwMode="auto">
          <a:xfrm>
            <a:off x="4724400" y="3518109"/>
            <a:ext cx="1645920" cy="492443"/>
          </a:xfrm>
          <a:prstGeom prst="rect">
            <a:avLst/>
          </a:prstGeom>
          <a:solidFill>
            <a:schemeClr val="bg1"/>
          </a:solidFill>
          <a:ln w="9525">
            <a:solidFill>
              <a:schemeClr val="tx1"/>
            </a:solidFill>
            <a:miter lim="800000"/>
            <a:headEnd/>
            <a:tailEnd/>
          </a:ln>
        </p:spPr>
        <p:txBody>
          <a:bodyPr>
            <a:spAutoFit/>
          </a:bodyPr>
          <a:lstStyle/>
          <a:p>
            <a:pPr algn="ctr"/>
            <a:r>
              <a:rPr lang="en-US" sz="1000" b="1" dirty="0"/>
              <a:t>High Energy Physics</a:t>
            </a:r>
          </a:p>
          <a:p>
            <a:pPr algn="ctr"/>
            <a:endParaRPr lang="en-US" sz="600" b="1" dirty="0"/>
          </a:p>
          <a:p>
            <a:pPr algn="ctr"/>
            <a:r>
              <a:rPr lang="en-US" sz="1000" b="1" dirty="0" smtClean="0">
                <a:solidFill>
                  <a:srgbClr val="146737"/>
                </a:solidFill>
              </a:rPr>
              <a:t>Mike Procario (A)</a:t>
            </a:r>
            <a:endParaRPr lang="en-US" sz="1000" b="1" dirty="0">
              <a:solidFill>
                <a:srgbClr val="146737"/>
              </a:solidFill>
            </a:endParaRPr>
          </a:p>
        </p:txBody>
      </p:sp>
      <p:sp>
        <p:nvSpPr>
          <p:cNvPr id="26643" name="TextBox 21"/>
          <p:cNvSpPr txBox="1">
            <a:spLocks noChangeArrowheads="1"/>
          </p:cNvSpPr>
          <p:nvPr/>
        </p:nvSpPr>
        <p:spPr bwMode="auto">
          <a:xfrm>
            <a:off x="2911634" y="3518109"/>
            <a:ext cx="1645920" cy="548640"/>
          </a:xfrm>
          <a:prstGeom prst="rect">
            <a:avLst/>
          </a:prstGeom>
          <a:solidFill>
            <a:schemeClr val="bg1"/>
          </a:solidFill>
          <a:ln w="9525">
            <a:solidFill>
              <a:schemeClr val="tx1"/>
            </a:solidFill>
            <a:miter lim="800000"/>
            <a:headEnd/>
            <a:tailEnd/>
          </a:ln>
        </p:spPr>
        <p:txBody>
          <a:bodyPr>
            <a:spAutoFit/>
          </a:bodyPr>
          <a:lstStyle/>
          <a:p>
            <a:pPr algn="ctr"/>
            <a:r>
              <a:rPr lang="en-US" sz="1000" b="1" dirty="0"/>
              <a:t>Basic Energy Sciences</a:t>
            </a:r>
          </a:p>
          <a:p>
            <a:pPr algn="ctr"/>
            <a:endParaRPr lang="en-US" sz="600" b="1" dirty="0" smtClean="0">
              <a:solidFill>
                <a:srgbClr val="146737"/>
              </a:solidFill>
            </a:endParaRPr>
          </a:p>
          <a:p>
            <a:pPr algn="ctr"/>
            <a:r>
              <a:rPr lang="en-US" sz="1000" b="1" dirty="0" smtClean="0">
                <a:solidFill>
                  <a:srgbClr val="146737"/>
                </a:solidFill>
              </a:rPr>
              <a:t>Harriet </a:t>
            </a:r>
            <a:r>
              <a:rPr lang="en-US" sz="1000" b="1" dirty="0">
                <a:solidFill>
                  <a:srgbClr val="146737"/>
                </a:solidFill>
              </a:rPr>
              <a:t>Kung</a:t>
            </a:r>
          </a:p>
        </p:txBody>
      </p:sp>
      <p:sp>
        <p:nvSpPr>
          <p:cNvPr id="66" name="Slide Number Placeholder 4"/>
          <p:cNvSpPr>
            <a:spLocks noGrp="1"/>
          </p:cNvSpPr>
          <p:nvPr>
            <p:ph type="sldNum" sz="quarter" idx="4294967295"/>
          </p:nvPr>
        </p:nvSpPr>
        <p:spPr bwMode="auto">
          <a:xfrm>
            <a:off x="8413750" y="6351588"/>
            <a:ext cx="381000" cy="365125"/>
          </a:xfrm>
          <a:prstGeom prst="rect">
            <a:avLst/>
          </a:prstGeom>
          <a:noFill/>
          <a:ln>
            <a:miter lim="800000"/>
            <a:headEnd/>
            <a:tailEnd/>
          </a:ln>
        </p:spPr>
        <p:txBody>
          <a:bodyPr wrap="square" numCol="1" anchorCtr="0" compatLnSpc="1">
            <a:prstTxWarp prst="textNoShape">
              <a:avLst/>
            </a:prstTxWarp>
          </a:bodyPr>
          <a:lstStyle/>
          <a:p>
            <a:pPr fontAlgn="base">
              <a:spcBef>
                <a:spcPct val="0"/>
              </a:spcBef>
              <a:spcAft>
                <a:spcPct val="0"/>
              </a:spcAft>
            </a:pPr>
            <a:fld id="{BF1AEA3B-D6F3-45AE-9479-6817038FBA05}" type="slidenum">
              <a:rPr lang="en-US" sz="1200" smtClean="0">
                <a:latin typeface="Arial" charset="0"/>
                <a:cs typeface="Arial" charset="0"/>
              </a:rPr>
              <a:pPr fontAlgn="base">
                <a:spcBef>
                  <a:spcPct val="0"/>
                </a:spcBef>
                <a:spcAft>
                  <a:spcPct val="0"/>
                </a:spcAft>
              </a:pPr>
              <a:t>41</a:t>
            </a:fld>
            <a:endParaRPr lang="en-US" sz="1000" dirty="0" smtClean="0">
              <a:latin typeface="Arial" charset="0"/>
              <a:cs typeface="Arial" charset="0"/>
            </a:endParaRPr>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 and DOE</a:t>
            </a:r>
            <a:endParaRPr lang="en-US" dirty="0"/>
          </a:p>
        </p:txBody>
      </p:sp>
      <p:sp>
        <p:nvSpPr>
          <p:cNvPr id="3" name="Slide Number Placeholder 2"/>
          <p:cNvSpPr>
            <a:spLocks noGrp="1"/>
          </p:cNvSpPr>
          <p:nvPr>
            <p:ph type="sldNum" sz="quarter" idx="11"/>
          </p:nvPr>
        </p:nvSpPr>
        <p:spPr/>
        <p:txBody>
          <a:bodyPr/>
          <a:lstStyle/>
          <a:p>
            <a:pPr>
              <a:defRPr/>
            </a:pPr>
            <a:fld id="{6EEA275D-5A49-48A8-817D-44C3EA0A3A2F}" type="slidenum">
              <a:rPr lang="en-US" smtClean="0"/>
              <a:pPr>
                <a:defRPr/>
              </a:pPr>
              <a:t>42</a:t>
            </a:fld>
            <a:endParaRPr lang="en-US" dirty="0"/>
          </a:p>
        </p:txBody>
      </p:sp>
      <p:pic>
        <p:nvPicPr>
          <p:cNvPr id="1027" name="Picture 3"/>
          <p:cNvPicPr>
            <a:picLocks noChangeAspect="1" noChangeArrowheads="1"/>
          </p:cNvPicPr>
          <p:nvPr/>
        </p:nvPicPr>
        <p:blipFill>
          <a:blip r:embed="rId2" cstate="print"/>
          <a:srcRect t="5757" b="8480"/>
          <a:stretch>
            <a:fillRect/>
          </a:stretch>
        </p:blipFill>
        <p:spPr bwMode="auto">
          <a:xfrm>
            <a:off x="0" y="850006"/>
            <a:ext cx="9144000" cy="5125795"/>
          </a:xfrm>
          <a:prstGeom prst="rect">
            <a:avLst/>
          </a:prstGeom>
          <a:noFill/>
          <a:ln w="9525">
            <a:noFill/>
            <a:miter lim="800000"/>
            <a:headEnd/>
            <a:tailEnd/>
          </a:ln>
        </p:spPr>
      </p:pic>
      <p:sp>
        <p:nvSpPr>
          <p:cNvPr id="7" name="TextBox 6"/>
          <p:cNvSpPr txBox="1"/>
          <p:nvPr/>
        </p:nvSpPr>
        <p:spPr>
          <a:xfrm>
            <a:off x="3649061" y="1334973"/>
            <a:ext cx="1837940" cy="307777"/>
          </a:xfrm>
          <a:prstGeom prst="rect">
            <a:avLst/>
          </a:prstGeom>
          <a:noFill/>
        </p:spPr>
        <p:txBody>
          <a:bodyPr wrap="none" rtlCol="0">
            <a:spAutoFit/>
          </a:bodyPr>
          <a:lstStyle/>
          <a:p>
            <a:pPr algn="ctr"/>
            <a:r>
              <a:rPr lang="en-US" sz="1400" b="1" dirty="0" smtClean="0">
                <a:latin typeface="+mn-lt"/>
              </a:rPr>
              <a:t>FY2011 Req. $5,121M </a:t>
            </a:r>
            <a:endParaRPr lang="en-US" sz="1400" b="1" dirty="0">
              <a:latin typeface="+mn-lt"/>
            </a:endParaRPr>
          </a:p>
        </p:txBody>
      </p:sp>
      <p:sp>
        <p:nvSpPr>
          <p:cNvPr id="8" name="TextBox 7"/>
          <p:cNvSpPr txBox="1"/>
          <p:nvPr/>
        </p:nvSpPr>
        <p:spPr>
          <a:xfrm>
            <a:off x="3750209" y="2815861"/>
            <a:ext cx="542136" cy="230832"/>
          </a:xfrm>
          <a:prstGeom prst="rect">
            <a:avLst/>
          </a:prstGeom>
          <a:noFill/>
        </p:spPr>
        <p:txBody>
          <a:bodyPr wrap="none" rtlCol="0">
            <a:spAutoFit/>
          </a:bodyPr>
          <a:lstStyle/>
          <a:p>
            <a:r>
              <a:rPr lang="en-US" sz="900" b="1" dirty="0" smtClean="0">
                <a:latin typeface="+mn-lt"/>
                <a:cs typeface="Arial" pitchFamily="34" charset="0"/>
              </a:rPr>
              <a:t>$426M </a:t>
            </a:r>
            <a:endParaRPr lang="en-US" sz="900" b="1" dirty="0">
              <a:latin typeface="+mn-lt"/>
              <a:cs typeface="Arial" pitchFamily="34" charset="0"/>
            </a:endParaRPr>
          </a:p>
        </p:txBody>
      </p:sp>
      <p:sp>
        <p:nvSpPr>
          <p:cNvPr id="9" name="TextBox 8"/>
          <p:cNvSpPr txBox="1"/>
          <p:nvPr/>
        </p:nvSpPr>
        <p:spPr>
          <a:xfrm>
            <a:off x="3706127" y="3310167"/>
            <a:ext cx="630301" cy="230832"/>
          </a:xfrm>
          <a:prstGeom prst="rect">
            <a:avLst/>
          </a:prstGeom>
          <a:noFill/>
        </p:spPr>
        <p:txBody>
          <a:bodyPr wrap="none" rtlCol="0">
            <a:spAutoFit/>
          </a:bodyPr>
          <a:lstStyle/>
          <a:p>
            <a:r>
              <a:rPr lang="en-US" sz="900" b="1" dirty="0" smtClean="0">
                <a:latin typeface="+mn-lt"/>
                <a:cs typeface="Arial" pitchFamily="34" charset="0"/>
              </a:rPr>
              <a:t>$1,835M </a:t>
            </a:r>
            <a:endParaRPr lang="en-US" sz="900" b="1" dirty="0">
              <a:latin typeface="+mn-lt"/>
              <a:cs typeface="Arial" pitchFamily="34" charset="0"/>
            </a:endParaRPr>
          </a:p>
        </p:txBody>
      </p:sp>
      <p:sp>
        <p:nvSpPr>
          <p:cNvPr id="10" name="TextBox 9"/>
          <p:cNvSpPr txBox="1"/>
          <p:nvPr/>
        </p:nvSpPr>
        <p:spPr>
          <a:xfrm>
            <a:off x="3750209" y="3860131"/>
            <a:ext cx="542136" cy="230832"/>
          </a:xfrm>
          <a:prstGeom prst="rect">
            <a:avLst/>
          </a:prstGeom>
          <a:noFill/>
        </p:spPr>
        <p:txBody>
          <a:bodyPr wrap="none" rtlCol="0">
            <a:spAutoFit/>
          </a:bodyPr>
          <a:lstStyle/>
          <a:p>
            <a:r>
              <a:rPr lang="en-US" sz="900" b="1" dirty="0" smtClean="0">
                <a:latin typeface="+mn-lt"/>
                <a:cs typeface="Arial" pitchFamily="34" charset="0"/>
              </a:rPr>
              <a:t>$627M </a:t>
            </a:r>
            <a:endParaRPr lang="en-US" sz="900" b="1" dirty="0">
              <a:latin typeface="+mn-lt"/>
              <a:cs typeface="Arial" pitchFamily="34" charset="0"/>
            </a:endParaRPr>
          </a:p>
        </p:txBody>
      </p:sp>
      <p:sp>
        <p:nvSpPr>
          <p:cNvPr id="11" name="TextBox 10"/>
          <p:cNvSpPr txBox="1"/>
          <p:nvPr/>
        </p:nvSpPr>
        <p:spPr>
          <a:xfrm>
            <a:off x="3750209" y="4402144"/>
            <a:ext cx="542136" cy="230832"/>
          </a:xfrm>
          <a:prstGeom prst="rect">
            <a:avLst/>
          </a:prstGeom>
          <a:noFill/>
        </p:spPr>
        <p:txBody>
          <a:bodyPr wrap="none" rtlCol="0">
            <a:spAutoFit/>
          </a:bodyPr>
          <a:lstStyle/>
          <a:p>
            <a:r>
              <a:rPr lang="en-US" sz="900" b="1" dirty="0" smtClean="0">
                <a:latin typeface="+mn-lt"/>
                <a:cs typeface="Arial" pitchFamily="34" charset="0"/>
              </a:rPr>
              <a:t>$380M </a:t>
            </a:r>
            <a:endParaRPr lang="en-US" sz="900" b="1" dirty="0">
              <a:latin typeface="+mn-lt"/>
              <a:cs typeface="Arial" pitchFamily="34" charset="0"/>
            </a:endParaRPr>
          </a:p>
        </p:txBody>
      </p:sp>
      <p:sp>
        <p:nvSpPr>
          <p:cNvPr id="12" name="TextBox 11"/>
          <p:cNvSpPr txBox="1"/>
          <p:nvPr/>
        </p:nvSpPr>
        <p:spPr>
          <a:xfrm>
            <a:off x="3750209" y="4960059"/>
            <a:ext cx="542136" cy="230832"/>
          </a:xfrm>
          <a:prstGeom prst="rect">
            <a:avLst/>
          </a:prstGeom>
          <a:noFill/>
        </p:spPr>
        <p:txBody>
          <a:bodyPr wrap="none" rtlCol="0">
            <a:spAutoFit/>
          </a:bodyPr>
          <a:lstStyle/>
          <a:p>
            <a:r>
              <a:rPr lang="en-US" sz="900" b="1" dirty="0" smtClean="0">
                <a:latin typeface="+mn-lt"/>
                <a:cs typeface="Arial" pitchFamily="34" charset="0"/>
              </a:rPr>
              <a:t>$829M </a:t>
            </a:r>
            <a:endParaRPr lang="en-US" sz="900" b="1" dirty="0">
              <a:latin typeface="+mn-lt"/>
              <a:cs typeface="Arial" pitchFamily="34" charset="0"/>
            </a:endParaRPr>
          </a:p>
        </p:txBody>
      </p:sp>
      <p:sp>
        <p:nvSpPr>
          <p:cNvPr id="13" name="TextBox 12"/>
          <p:cNvSpPr txBox="1"/>
          <p:nvPr/>
        </p:nvSpPr>
        <p:spPr>
          <a:xfrm>
            <a:off x="3750209" y="5510023"/>
            <a:ext cx="542136" cy="230832"/>
          </a:xfrm>
          <a:prstGeom prst="rect">
            <a:avLst/>
          </a:prstGeom>
          <a:noFill/>
        </p:spPr>
        <p:txBody>
          <a:bodyPr wrap="none" rtlCol="0">
            <a:spAutoFit/>
          </a:bodyPr>
          <a:lstStyle/>
          <a:p>
            <a:r>
              <a:rPr lang="en-US" sz="900" b="1" dirty="0" smtClean="0">
                <a:latin typeface="+mn-lt"/>
                <a:cs typeface="Arial" pitchFamily="34" charset="0"/>
              </a:rPr>
              <a:t>$562M </a:t>
            </a:r>
            <a:endParaRPr lang="en-US" sz="900" b="1" dirty="0">
              <a:latin typeface="+mn-lt"/>
              <a:cs typeface="Arial" pitchFamily="34" charset="0"/>
            </a:endParaRPr>
          </a:p>
        </p:txBody>
      </p:sp>
      <p:sp>
        <p:nvSpPr>
          <p:cNvPr id="14" name="TextBox 13"/>
          <p:cNvSpPr txBox="1"/>
          <p:nvPr/>
        </p:nvSpPr>
        <p:spPr>
          <a:xfrm>
            <a:off x="4920375" y="2801282"/>
            <a:ext cx="484428" cy="230832"/>
          </a:xfrm>
          <a:prstGeom prst="rect">
            <a:avLst/>
          </a:prstGeom>
          <a:noFill/>
        </p:spPr>
        <p:txBody>
          <a:bodyPr wrap="none" rtlCol="0">
            <a:spAutoFit/>
          </a:bodyPr>
          <a:lstStyle/>
          <a:p>
            <a:r>
              <a:rPr lang="en-US" sz="900" b="1" dirty="0" smtClean="0">
                <a:latin typeface="+mn-lt"/>
                <a:cs typeface="Arial" pitchFamily="34" charset="0"/>
              </a:rPr>
              <a:t>$36M </a:t>
            </a:r>
            <a:endParaRPr lang="en-US" sz="900" b="1" dirty="0">
              <a:latin typeface="+mn-lt"/>
              <a:cs typeface="Arial" pitchFamily="34" charset="0"/>
            </a:endParaRPr>
          </a:p>
        </p:txBody>
      </p:sp>
      <p:sp>
        <p:nvSpPr>
          <p:cNvPr id="15" name="TextBox 14"/>
          <p:cNvSpPr txBox="1"/>
          <p:nvPr/>
        </p:nvSpPr>
        <p:spPr>
          <a:xfrm>
            <a:off x="6504009" y="4090718"/>
            <a:ext cx="542136" cy="230832"/>
          </a:xfrm>
          <a:prstGeom prst="rect">
            <a:avLst/>
          </a:prstGeom>
          <a:noFill/>
        </p:spPr>
        <p:txBody>
          <a:bodyPr wrap="none" rtlCol="0">
            <a:spAutoFit/>
          </a:bodyPr>
          <a:lstStyle/>
          <a:p>
            <a:r>
              <a:rPr lang="en-US" sz="900" b="1" dirty="0" smtClean="0">
                <a:latin typeface="+mn-lt"/>
                <a:cs typeface="Arial" pitchFamily="34" charset="0"/>
              </a:rPr>
              <a:t>$214M </a:t>
            </a:r>
            <a:endParaRPr lang="en-US" sz="900" b="1" dirty="0">
              <a:latin typeface="+mn-lt"/>
              <a:cs typeface="Arial" pitchFamily="34" charset="0"/>
            </a:endParaRPr>
          </a:p>
        </p:txBody>
      </p:sp>
      <p:sp>
        <p:nvSpPr>
          <p:cNvPr id="16" name="TextBox 15"/>
          <p:cNvSpPr txBox="1"/>
          <p:nvPr/>
        </p:nvSpPr>
        <p:spPr>
          <a:xfrm>
            <a:off x="2076460" y="5521143"/>
            <a:ext cx="700833" cy="369332"/>
          </a:xfrm>
          <a:prstGeom prst="rect">
            <a:avLst/>
          </a:prstGeom>
          <a:noFill/>
        </p:spPr>
        <p:txBody>
          <a:bodyPr wrap="none" rtlCol="0">
            <a:spAutoFit/>
          </a:bodyPr>
          <a:lstStyle/>
          <a:p>
            <a:pPr algn="ctr"/>
            <a:r>
              <a:rPr lang="en-US" sz="900" b="1" dirty="0" smtClean="0">
                <a:latin typeface="+mn-lt"/>
                <a:cs typeface="Arial" pitchFamily="34" charset="0"/>
              </a:rPr>
              <a:t>$86M S&amp;S</a:t>
            </a:r>
          </a:p>
          <a:p>
            <a:pPr algn="ctr"/>
            <a:r>
              <a:rPr lang="en-US" sz="900" b="1" dirty="0" smtClean="0">
                <a:latin typeface="+mn-lt"/>
                <a:cs typeface="Arial" pitchFamily="34" charset="0"/>
              </a:rPr>
              <a:t>$126M SLI </a:t>
            </a:r>
            <a:endParaRPr lang="en-US" sz="900" b="1" dirty="0">
              <a:latin typeface="+mn-lt"/>
              <a:cs typeface="Arial" pitchFamily="34" charset="0"/>
            </a:endParaRPr>
          </a:p>
        </p:txBody>
      </p:sp>
      <p:sp>
        <p:nvSpPr>
          <p:cNvPr id="21" name="Rectangle 20"/>
          <p:cNvSpPr/>
          <p:nvPr/>
        </p:nvSpPr>
        <p:spPr>
          <a:xfrm>
            <a:off x="786493" y="1803040"/>
            <a:ext cx="1913164" cy="59365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3577318" y="1793514"/>
            <a:ext cx="1913164" cy="59635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6343987" y="1781169"/>
            <a:ext cx="1931603" cy="61270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283338" y="6437152"/>
            <a:ext cx="951607" cy="307777"/>
          </a:xfrm>
          <a:prstGeom prst="rect">
            <a:avLst/>
          </a:prstGeom>
          <a:solidFill>
            <a:srgbClr val="0000FF"/>
          </a:solidFill>
          <a:ln w="28575">
            <a:solidFill>
              <a:schemeClr val="tx1"/>
            </a:solidFill>
          </a:ln>
        </p:spPr>
        <p:txBody>
          <a:bodyPr wrap="none" rtlCol="0">
            <a:spAutoFit/>
          </a:bodyPr>
          <a:lstStyle/>
          <a:p>
            <a:pPr algn="ctr"/>
            <a:r>
              <a:rPr lang="en-US" sz="1400" b="1" dirty="0" smtClean="0">
                <a:solidFill>
                  <a:schemeClr val="bg1"/>
                </a:solidFill>
                <a:latin typeface="+mn-lt"/>
              </a:rPr>
              <a:t>10 SC Labs</a:t>
            </a:r>
            <a:endParaRPr lang="en-US" sz="1400" b="1" dirty="0">
              <a:solidFill>
                <a:schemeClr val="bg1"/>
              </a:solidFill>
              <a:latin typeface="+mn-lt"/>
            </a:endParaRPr>
          </a:p>
        </p:txBody>
      </p:sp>
      <p:cxnSp>
        <p:nvCxnSpPr>
          <p:cNvPr id="29" name="Straight Connector 28"/>
          <p:cNvCxnSpPr/>
          <p:nvPr/>
        </p:nvCxnSpPr>
        <p:spPr>
          <a:xfrm>
            <a:off x="0" y="6246254"/>
            <a:ext cx="9144000" cy="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Slide Number Placeholder 3"/>
          <p:cNvSpPr>
            <a:spLocks noGrp="1"/>
          </p:cNvSpPr>
          <p:nvPr>
            <p:ph type="sldNum" sz="quarter" idx="4294967295"/>
          </p:nvPr>
        </p:nvSpPr>
        <p:spPr bwMode="auto">
          <a:xfrm>
            <a:off x="8413750" y="6351588"/>
            <a:ext cx="381000" cy="365125"/>
          </a:xfrm>
          <a:prstGeom prst="rect">
            <a:avLst/>
          </a:prstGeom>
          <a:noFill/>
          <a:ln>
            <a:miter lim="800000"/>
            <a:headEnd/>
            <a:tailEnd/>
          </a:ln>
        </p:spPr>
        <p:txBody>
          <a:bodyPr wrap="square" numCol="1" anchorCtr="0" compatLnSpc="1">
            <a:prstTxWarp prst="textNoShape">
              <a:avLst/>
            </a:prstTxWarp>
          </a:bodyPr>
          <a:lstStyle/>
          <a:p>
            <a:pPr fontAlgn="base">
              <a:spcBef>
                <a:spcPct val="0"/>
              </a:spcBef>
              <a:spcAft>
                <a:spcPct val="0"/>
              </a:spcAft>
            </a:pPr>
            <a:fld id="{DF32F972-5378-4979-A1EC-1F5193911C7C}" type="slidenum">
              <a:rPr lang="en-US" sz="1200" smtClean="0">
                <a:latin typeface="Arial" charset="0"/>
                <a:cs typeface="Arial" charset="0"/>
              </a:rPr>
              <a:pPr fontAlgn="base">
                <a:spcBef>
                  <a:spcPct val="0"/>
                </a:spcBef>
                <a:spcAft>
                  <a:spcPct val="0"/>
                </a:spcAft>
              </a:pPr>
              <a:t>43</a:t>
            </a:fld>
            <a:endParaRPr lang="en-US" sz="1200" dirty="0" smtClean="0">
              <a:latin typeface="Arial" charset="0"/>
              <a:cs typeface="Arial" charset="0"/>
            </a:endParaRPr>
          </a:p>
        </p:txBody>
      </p:sp>
      <p:sp>
        <p:nvSpPr>
          <p:cNvPr id="6146" name="Title 2"/>
          <p:cNvSpPr>
            <a:spLocks noGrp="1"/>
          </p:cNvSpPr>
          <p:nvPr>
            <p:ph type="title" idx="4294967295"/>
          </p:nvPr>
        </p:nvSpPr>
        <p:spPr>
          <a:xfrm>
            <a:off x="0" y="-174625"/>
            <a:ext cx="9144000" cy="1143000"/>
          </a:xfrm>
        </p:spPr>
        <p:txBody>
          <a:bodyPr/>
          <a:lstStyle/>
          <a:p>
            <a:r>
              <a:rPr lang="en-US" dirty="0" smtClean="0">
                <a:latin typeface="Arial" charset="0"/>
                <a:cs typeface="Arial" charset="0"/>
              </a:rPr>
              <a:t>Office of Science FY 2012 Budget Request to Congress</a:t>
            </a:r>
          </a:p>
        </p:txBody>
      </p:sp>
      <p:pic>
        <p:nvPicPr>
          <p:cNvPr id="2" name="Picture 1"/>
          <p:cNvPicPr>
            <a:picLocks noChangeAspect="1" noChangeArrowheads="1"/>
          </p:cNvPicPr>
          <p:nvPr/>
        </p:nvPicPr>
        <p:blipFill>
          <a:blip r:embed="rId3" cstate="print"/>
          <a:srcRect l="6148" t="20369"/>
          <a:stretch>
            <a:fillRect/>
          </a:stretch>
        </p:blipFill>
        <p:spPr bwMode="auto">
          <a:xfrm>
            <a:off x="0" y="1032789"/>
            <a:ext cx="9143999" cy="4339687"/>
          </a:xfrm>
          <a:prstGeom prst="rect">
            <a:avLst/>
          </a:prstGeom>
          <a:noFill/>
          <a:ln w="9525">
            <a:noFill/>
            <a:miter lim="800000"/>
            <a:headEnd/>
            <a:tailEnd/>
          </a:ln>
        </p:spPr>
      </p:pic>
      <p:sp>
        <p:nvSpPr>
          <p:cNvPr id="7" name="TextBox 6"/>
          <p:cNvSpPr txBox="1"/>
          <p:nvPr/>
        </p:nvSpPr>
        <p:spPr>
          <a:xfrm>
            <a:off x="1101774" y="5861155"/>
            <a:ext cx="6745573" cy="307777"/>
          </a:xfrm>
          <a:prstGeom prst="rect">
            <a:avLst/>
          </a:prstGeom>
          <a:noFill/>
          <a:ln>
            <a:noFill/>
          </a:ln>
        </p:spPr>
        <p:txBody>
          <a:bodyPr wrap="square" rtlCol="0">
            <a:spAutoFit/>
          </a:bodyPr>
          <a:lstStyle/>
          <a:p>
            <a:r>
              <a:rPr lang="en-US" sz="700" dirty="0" smtClean="0"/>
              <a:t>Continuing Resolution (CR) column reflects the current CR (P.L. 111-322), annualized to a full year.  Funding amounts reflect the FY 2010 appropriation level prior to the SBIR/STTR transfer.  Funding on the undistributed line reflects FY 2010 Congressionally directed project funding prior to the SBIR/STTR transfer.</a:t>
            </a:r>
            <a:endParaRPr lang="en-US" sz="700" dirty="0"/>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3" name="Text Box 3"/>
          <p:cNvSpPr txBox="1">
            <a:spLocks noChangeArrowheads="1"/>
          </p:cNvSpPr>
          <p:nvPr/>
        </p:nvSpPr>
        <p:spPr bwMode="auto">
          <a:xfrm>
            <a:off x="492125" y="2158535"/>
            <a:ext cx="8151091" cy="1144907"/>
          </a:xfrm>
          <a:prstGeom prst="rect">
            <a:avLst/>
          </a:prstGeom>
          <a:noFill/>
          <a:ln w="9525" algn="ctr">
            <a:noFill/>
            <a:miter lim="800000"/>
            <a:headEnd/>
            <a:tailEnd/>
          </a:ln>
          <a:effectLst/>
        </p:spPr>
        <p:txBody>
          <a:bodyPr lIns="91407" tIns="45704" rIns="91407" bIns="45704">
            <a:spAutoFit/>
          </a:bodyPr>
          <a:lstStyle/>
          <a:p>
            <a:pPr algn="ctr" defTabSz="914501" eaLnBrk="0" hangingPunct="0">
              <a:lnSpc>
                <a:spcPct val="95000"/>
              </a:lnSpc>
              <a:tabLst>
                <a:tab pos="1696528" algn="l"/>
              </a:tabLst>
            </a:pPr>
            <a:r>
              <a:rPr lang="en-US" sz="3600" b="1" dirty="0">
                <a:solidFill>
                  <a:srgbClr val="FF0000"/>
                </a:solidFill>
                <a:effectLst>
                  <a:outerShdw blurRad="38100" dist="38100" dir="2700000" algn="tl">
                    <a:srgbClr val="C0C0C0"/>
                  </a:outerShdw>
                </a:effectLst>
                <a:latin typeface="Arial" pitchFamily="34" charset="0"/>
              </a:rPr>
              <a:t>Energy sources and consumption sectors in the U.S.</a:t>
            </a:r>
          </a:p>
        </p:txBody>
      </p:sp>
      <p:grpSp>
        <p:nvGrpSpPr>
          <p:cNvPr id="2" name="Group 25"/>
          <p:cNvGrpSpPr>
            <a:grpSpLocks/>
          </p:cNvGrpSpPr>
          <p:nvPr/>
        </p:nvGrpSpPr>
        <p:grpSpPr bwMode="auto">
          <a:xfrm flipV="1">
            <a:off x="2882035" y="4754096"/>
            <a:ext cx="3378488" cy="1940019"/>
            <a:chOff x="1997" y="3394"/>
            <a:chExt cx="2341" cy="1385"/>
          </a:xfrm>
        </p:grpSpPr>
        <p:pic>
          <p:nvPicPr>
            <p:cNvPr id="465927" name="Picture 7"/>
            <p:cNvPicPr>
              <a:picLocks noChangeAspect="1" noChangeArrowheads="1"/>
            </p:cNvPicPr>
            <p:nvPr/>
          </p:nvPicPr>
          <p:blipFill>
            <a:blip r:embed="rId3" cstate="print"/>
            <a:srcRect b="13953"/>
            <a:stretch>
              <a:fillRect/>
            </a:stretch>
          </p:blipFill>
          <p:spPr bwMode="auto">
            <a:xfrm flipV="1">
              <a:off x="1997" y="3394"/>
              <a:ext cx="2341" cy="1385"/>
            </a:xfrm>
            <a:prstGeom prst="rect">
              <a:avLst/>
            </a:prstGeom>
            <a:solidFill>
              <a:srgbClr val="BBE0E3"/>
            </a:solidFill>
            <a:ln w="9525">
              <a:noFill/>
              <a:miter lim="800000"/>
              <a:headEnd/>
              <a:tailEnd/>
            </a:ln>
            <a:effectLst/>
          </p:spPr>
        </p:pic>
        <p:pic>
          <p:nvPicPr>
            <p:cNvPr id="465929" name="Picture 9"/>
            <p:cNvPicPr>
              <a:picLocks noChangeAspect="1" noChangeArrowheads="1"/>
            </p:cNvPicPr>
            <p:nvPr/>
          </p:nvPicPr>
          <p:blipFill>
            <a:blip r:embed="rId4" cstate="print"/>
            <a:srcRect/>
            <a:stretch>
              <a:fillRect/>
            </a:stretch>
          </p:blipFill>
          <p:spPr bwMode="auto">
            <a:xfrm>
              <a:off x="2312" y="4030"/>
              <a:ext cx="1037" cy="363"/>
            </a:xfrm>
            <a:prstGeom prst="rect">
              <a:avLst/>
            </a:prstGeom>
            <a:noFill/>
            <a:ln w="9525">
              <a:noFill/>
              <a:miter lim="800000"/>
              <a:headEnd/>
              <a:tailEnd/>
            </a:ln>
            <a:effectLst/>
          </p:spPr>
        </p:pic>
        <p:sp>
          <p:nvSpPr>
            <p:cNvPr id="465939" name="Line 19"/>
            <p:cNvSpPr>
              <a:spLocks noChangeShapeType="1"/>
            </p:cNvSpPr>
            <p:nvPr/>
          </p:nvSpPr>
          <p:spPr bwMode="auto">
            <a:xfrm flipH="1">
              <a:off x="3556" y="3582"/>
              <a:ext cx="240" cy="90"/>
            </a:xfrm>
            <a:prstGeom prst="line">
              <a:avLst/>
            </a:prstGeom>
            <a:noFill/>
            <a:ln w="19050">
              <a:solidFill>
                <a:schemeClr val="tx1"/>
              </a:solidFill>
              <a:miter lim="800000"/>
              <a:headEnd type="stealth" w="lg" len="lg"/>
              <a:tailEnd type="none" w="med" len="lg"/>
            </a:ln>
            <a:effectLst/>
          </p:spPr>
          <p:txBody>
            <a:bodyPr wrap="none"/>
            <a:lstStyle/>
            <a:p>
              <a:endParaRPr lang="en-US"/>
            </a:p>
          </p:txBody>
        </p:sp>
        <p:pic>
          <p:nvPicPr>
            <p:cNvPr id="465940" name="Picture 20"/>
            <p:cNvPicPr>
              <a:picLocks noChangeAspect="1" noChangeArrowheads="1"/>
            </p:cNvPicPr>
            <p:nvPr/>
          </p:nvPicPr>
          <p:blipFill>
            <a:blip r:embed="rId4" cstate="print"/>
            <a:srcRect/>
            <a:stretch>
              <a:fillRect/>
            </a:stretch>
          </p:blipFill>
          <p:spPr bwMode="auto">
            <a:xfrm>
              <a:off x="2870" y="3676"/>
              <a:ext cx="1037" cy="831"/>
            </a:xfrm>
            <a:prstGeom prst="rect">
              <a:avLst/>
            </a:prstGeom>
            <a:noFill/>
            <a:ln w="9525">
              <a:noFill/>
              <a:miter lim="800000"/>
              <a:headEnd/>
              <a:tailEnd/>
            </a:ln>
            <a:effectLst/>
          </p:spPr>
        </p:pic>
        <p:sp>
          <p:nvSpPr>
            <p:cNvPr id="465941" name="Rectangle 21"/>
            <p:cNvSpPr>
              <a:spLocks noChangeArrowheads="1"/>
            </p:cNvSpPr>
            <p:nvPr/>
          </p:nvSpPr>
          <p:spPr bwMode="auto">
            <a:xfrm>
              <a:off x="3102" y="3424"/>
              <a:ext cx="692" cy="246"/>
            </a:xfrm>
            <a:prstGeom prst="rect">
              <a:avLst/>
            </a:prstGeom>
            <a:solidFill>
              <a:schemeClr val="bg1"/>
            </a:solidFill>
            <a:ln w="19050" algn="ctr">
              <a:solidFill>
                <a:schemeClr val="bg1"/>
              </a:solidFill>
              <a:miter lim="800000"/>
              <a:headEnd/>
              <a:tailEnd/>
            </a:ln>
            <a:effectLst/>
          </p:spPr>
          <p:txBody>
            <a:bodyPr wrap="none" anchor="ctr"/>
            <a:lstStyle/>
            <a:p>
              <a:endParaRPr lang="en-US"/>
            </a:p>
          </p:txBody>
        </p:sp>
        <p:pic>
          <p:nvPicPr>
            <p:cNvPr id="465942" name="Picture 22"/>
            <p:cNvPicPr>
              <a:picLocks noChangeAspect="1" noChangeArrowheads="1"/>
            </p:cNvPicPr>
            <p:nvPr/>
          </p:nvPicPr>
          <p:blipFill>
            <a:blip r:embed="rId4" cstate="print"/>
            <a:srcRect/>
            <a:stretch>
              <a:fillRect/>
            </a:stretch>
          </p:blipFill>
          <p:spPr bwMode="auto">
            <a:xfrm>
              <a:off x="2244" y="3605"/>
              <a:ext cx="259" cy="207"/>
            </a:xfrm>
            <a:prstGeom prst="rect">
              <a:avLst/>
            </a:prstGeom>
            <a:noFill/>
            <a:ln w="9525">
              <a:noFill/>
              <a:miter lim="800000"/>
              <a:headEnd/>
              <a:tailEnd/>
            </a:ln>
            <a:effectLst/>
          </p:spPr>
        </p:pic>
        <p:sp>
          <p:nvSpPr>
            <p:cNvPr id="465943" name="Rectangle 23"/>
            <p:cNvSpPr>
              <a:spLocks noChangeArrowheads="1"/>
            </p:cNvSpPr>
            <p:nvPr/>
          </p:nvSpPr>
          <p:spPr bwMode="auto">
            <a:xfrm>
              <a:off x="3436" y="4592"/>
              <a:ext cx="244" cy="172"/>
            </a:xfrm>
            <a:prstGeom prst="rect">
              <a:avLst/>
            </a:prstGeom>
            <a:solidFill>
              <a:schemeClr val="bg1"/>
            </a:solidFill>
            <a:ln w="19050" algn="ctr">
              <a:solidFill>
                <a:schemeClr val="bg1"/>
              </a:solidFill>
              <a:miter lim="800000"/>
              <a:headEnd/>
              <a:tailEnd/>
            </a:ln>
            <a:effectLst/>
          </p:spPr>
          <p:txBody>
            <a:bodyPr wrap="none" anchor="ctr"/>
            <a:lstStyle/>
            <a:p>
              <a:endParaRPr lang="en-US"/>
            </a:p>
          </p:txBody>
        </p:sp>
      </p:grpSp>
      <p:sp>
        <p:nvSpPr>
          <p:cNvPr id="16" name="Slide Number Placeholder 15"/>
          <p:cNvSpPr>
            <a:spLocks noGrp="1"/>
          </p:cNvSpPr>
          <p:nvPr>
            <p:ph type="sldNum" sz="quarter" idx="11"/>
          </p:nvPr>
        </p:nvSpPr>
        <p:spPr/>
        <p:txBody>
          <a:bodyPr/>
          <a:lstStyle/>
          <a:p>
            <a:pPr>
              <a:defRPr/>
            </a:pPr>
            <a:fld id="{6EEA275D-5A49-48A8-817D-44C3EA0A3A2F}" type="slidenum">
              <a:rPr lang="en-US" smtClean="0"/>
              <a:pPr>
                <a:defRPr/>
              </a:pPr>
              <a:t>5</a:t>
            </a:fld>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srcRect t="4222"/>
          <a:stretch>
            <a:fillRect/>
          </a:stretch>
        </p:blipFill>
        <p:spPr bwMode="auto">
          <a:xfrm>
            <a:off x="893152" y="956930"/>
            <a:ext cx="7463834" cy="4644321"/>
          </a:xfrm>
          <a:prstGeom prst="rect">
            <a:avLst/>
          </a:prstGeom>
          <a:noFill/>
          <a:ln w="9525">
            <a:noFill/>
            <a:miter lim="800000"/>
            <a:headEnd/>
            <a:tailEnd/>
          </a:ln>
          <a:effectLst/>
        </p:spPr>
      </p:pic>
      <p:sp>
        <p:nvSpPr>
          <p:cNvPr id="29699" name="Text Box 69"/>
          <p:cNvSpPr txBox="1">
            <a:spLocks noChangeArrowheads="1"/>
          </p:cNvSpPr>
          <p:nvPr/>
        </p:nvSpPr>
        <p:spPr bwMode="auto">
          <a:xfrm>
            <a:off x="1286555" y="3837847"/>
            <a:ext cx="1525588" cy="916156"/>
          </a:xfrm>
          <a:prstGeom prst="rect">
            <a:avLst/>
          </a:prstGeom>
          <a:solidFill>
            <a:srgbClr val="BAFEC7"/>
          </a:solidFill>
          <a:ln w="9525">
            <a:noFill/>
            <a:miter lim="800000"/>
            <a:headEnd/>
            <a:tailEnd/>
          </a:ln>
        </p:spPr>
        <p:txBody>
          <a:bodyPr lIns="0" tIns="41025" rIns="0" bIns="41025">
            <a:spAutoFit/>
          </a:bodyPr>
          <a:lstStyle/>
          <a:p>
            <a:pPr algn="ctr">
              <a:lnSpc>
                <a:spcPct val="95000"/>
              </a:lnSpc>
            </a:pPr>
            <a:r>
              <a:rPr lang="en-US" sz="1900" dirty="0"/>
              <a:t>Domestic</a:t>
            </a:r>
          </a:p>
          <a:p>
            <a:pPr algn="ctr">
              <a:lnSpc>
                <a:spcPct val="95000"/>
              </a:lnSpc>
            </a:pPr>
            <a:r>
              <a:rPr lang="en-US" sz="1900" dirty="0"/>
              <a:t>Production:</a:t>
            </a:r>
          </a:p>
          <a:p>
            <a:pPr algn="ctr">
              <a:lnSpc>
                <a:spcPct val="95000"/>
              </a:lnSpc>
            </a:pPr>
            <a:r>
              <a:rPr lang="en-US" sz="1900" dirty="0" smtClean="0"/>
              <a:t>73 Quads</a:t>
            </a:r>
            <a:endParaRPr lang="en-US" sz="1900" dirty="0"/>
          </a:p>
        </p:txBody>
      </p:sp>
      <p:sp>
        <p:nvSpPr>
          <p:cNvPr id="29701" name="Text Box 71"/>
          <p:cNvSpPr txBox="1">
            <a:spLocks noChangeArrowheads="1"/>
          </p:cNvSpPr>
          <p:nvPr/>
        </p:nvSpPr>
        <p:spPr bwMode="auto">
          <a:xfrm rot="413384">
            <a:off x="1176576" y="1894745"/>
            <a:ext cx="1423987" cy="672492"/>
          </a:xfrm>
          <a:prstGeom prst="rect">
            <a:avLst/>
          </a:prstGeom>
          <a:solidFill>
            <a:srgbClr val="BAFEC7"/>
          </a:solidFill>
          <a:ln w="9525" algn="ctr">
            <a:noFill/>
            <a:miter lim="800000"/>
            <a:headEnd/>
            <a:tailEnd/>
          </a:ln>
        </p:spPr>
        <p:txBody>
          <a:bodyPr lIns="0" tIns="0" rIns="0" bIns="0">
            <a:spAutoFit/>
          </a:bodyPr>
          <a:lstStyle/>
          <a:p>
            <a:pPr algn="ctr">
              <a:lnSpc>
                <a:spcPct val="95000"/>
              </a:lnSpc>
            </a:pPr>
            <a:r>
              <a:rPr lang="en-US" sz="1900" dirty="0"/>
              <a:t>Imports:</a:t>
            </a:r>
          </a:p>
          <a:p>
            <a:pPr algn="ctr">
              <a:lnSpc>
                <a:spcPct val="95000"/>
              </a:lnSpc>
            </a:pPr>
            <a:r>
              <a:rPr lang="en-US" sz="1900" dirty="0" smtClean="0"/>
              <a:t>30 Quads</a:t>
            </a:r>
          </a:p>
          <a:p>
            <a:pPr algn="ctr">
              <a:lnSpc>
                <a:spcPct val="95000"/>
              </a:lnSpc>
            </a:pPr>
            <a:endParaRPr lang="en-US" sz="700" dirty="0"/>
          </a:p>
        </p:txBody>
      </p:sp>
      <p:sp>
        <p:nvSpPr>
          <p:cNvPr id="29702" name="Text Box 72"/>
          <p:cNvSpPr txBox="1">
            <a:spLocks noChangeArrowheads="1"/>
          </p:cNvSpPr>
          <p:nvPr/>
        </p:nvSpPr>
        <p:spPr bwMode="auto">
          <a:xfrm>
            <a:off x="5488078" y="3021245"/>
            <a:ext cx="1838325" cy="1388862"/>
          </a:xfrm>
          <a:prstGeom prst="rect">
            <a:avLst/>
          </a:prstGeom>
          <a:solidFill>
            <a:srgbClr val="BAFEC7"/>
          </a:solidFill>
          <a:ln w="9525">
            <a:noFill/>
            <a:miter lim="800000"/>
            <a:headEnd/>
            <a:tailEnd/>
          </a:ln>
        </p:spPr>
        <p:txBody>
          <a:bodyPr lIns="0" tIns="123073" rIns="0" bIns="123073">
            <a:spAutoFit/>
          </a:bodyPr>
          <a:lstStyle/>
          <a:p>
            <a:pPr algn="ctr">
              <a:lnSpc>
                <a:spcPct val="95000"/>
              </a:lnSpc>
            </a:pPr>
            <a:r>
              <a:rPr lang="en-US" sz="1900" dirty="0"/>
              <a:t>Consumption:</a:t>
            </a:r>
          </a:p>
          <a:p>
            <a:pPr algn="ctr">
              <a:lnSpc>
                <a:spcPct val="95000"/>
              </a:lnSpc>
            </a:pPr>
            <a:r>
              <a:rPr lang="en-US" sz="1900" dirty="0" smtClean="0"/>
              <a:t>95 Quads</a:t>
            </a:r>
          </a:p>
          <a:p>
            <a:pPr algn="ctr">
              <a:lnSpc>
                <a:spcPct val="95000"/>
              </a:lnSpc>
            </a:pPr>
            <a:endParaRPr lang="en-US" sz="1900" dirty="0" smtClean="0"/>
          </a:p>
          <a:p>
            <a:pPr algn="ctr">
              <a:lnSpc>
                <a:spcPct val="95000"/>
              </a:lnSpc>
            </a:pPr>
            <a:endParaRPr lang="en-US" sz="1900" dirty="0"/>
          </a:p>
        </p:txBody>
      </p:sp>
      <p:sp>
        <p:nvSpPr>
          <p:cNvPr id="29706" name="Text Box 76"/>
          <p:cNvSpPr txBox="1">
            <a:spLocks noChangeArrowheads="1"/>
          </p:cNvSpPr>
          <p:nvPr/>
        </p:nvSpPr>
        <p:spPr bwMode="auto">
          <a:xfrm>
            <a:off x="7620127" y="1536749"/>
            <a:ext cx="1327150" cy="671474"/>
          </a:xfrm>
          <a:prstGeom prst="rect">
            <a:avLst/>
          </a:prstGeom>
          <a:solidFill>
            <a:schemeClr val="bg1"/>
          </a:solidFill>
          <a:ln w="9525">
            <a:noFill/>
            <a:miter lim="800000"/>
            <a:headEnd/>
            <a:tailEnd/>
          </a:ln>
        </p:spPr>
        <p:txBody>
          <a:bodyPr wrap="square" lIns="0" tIns="41025" rIns="0" bIns="41025">
            <a:spAutoFit/>
          </a:bodyPr>
          <a:lstStyle/>
          <a:p>
            <a:pPr>
              <a:lnSpc>
                <a:spcPct val="85000"/>
              </a:lnSpc>
            </a:pPr>
            <a:r>
              <a:rPr lang="en-US" sz="1500" dirty="0" smtClean="0"/>
              <a:t>Exports:</a:t>
            </a:r>
          </a:p>
          <a:p>
            <a:pPr>
              <a:lnSpc>
                <a:spcPct val="85000"/>
              </a:lnSpc>
            </a:pPr>
            <a:r>
              <a:rPr lang="en-US" sz="1500" dirty="0" smtClean="0"/>
              <a:t>7 Quads</a:t>
            </a:r>
          </a:p>
          <a:p>
            <a:pPr>
              <a:lnSpc>
                <a:spcPct val="85000"/>
              </a:lnSpc>
            </a:pPr>
            <a:endParaRPr lang="en-US" sz="1500" dirty="0"/>
          </a:p>
        </p:txBody>
      </p:sp>
      <p:sp>
        <p:nvSpPr>
          <p:cNvPr id="29707" name="Text Box 77"/>
          <p:cNvSpPr txBox="1">
            <a:spLocks noChangeArrowheads="1"/>
          </p:cNvSpPr>
          <p:nvPr/>
        </p:nvSpPr>
        <p:spPr bwMode="auto">
          <a:xfrm rot="-5400000">
            <a:off x="-1499394" y="3230040"/>
            <a:ext cx="3538538" cy="431800"/>
          </a:xfrm>
          <a:prstGeom prst="rect">
            <a:avLst/>
          </a:prstGeom>
          <a:solidFill>
            <a:srgbClr val="FFFF99"/>
          </a:solidFill>
          <a:ln w="19050">
            <a:solidFill>
              <a:schemeClr val="tx1"/>
            </a:solidFill>
            <a:miter lim="800000"/>
            <a:headEnd/>
            <a:tailEnd/>
          </a:ln>
        </p:spPr>
        <p:txBody>
          <a:bodyPr lIns="82048" tIns="41025" rIns="82048" bIns="41025">
            <a:spAutoFit/>
          </a:bodyPr>
          <a:lstStyle/>
          <a:p>
            <a:pPr marL="209526" indent="-209526" algn="ctr"/>
            <a:r>
              <a:rPr lang="en-US" sz="2200" b="1" dirty="0">
                <a:solidFill>
                  <a:srgbClr val="FF0000"/>
                </a:solidFill>
              </a:rPr>
              <a:t>Energy Supply (Quads)</a:t>
            </a:r>
          </a:p>
        </p:txBody>
      </p:sp>
      <p:sp>
        <p:nvSpPr>
          <p:cNvPr id="29708" name="Text Box 78"/>
          <p:cNvSpPr txBox="1">
            <a:spLocks noChangeArrowheads="1"/>
          </p:cNvSpPr>
          <p:nvPr/>
        </p:nvSpPr>
        <p:spPr bwMode="auto">
          <a:xfrm rot="-5400000">
            <a:off x="7308851" y="3222897"/>
            <a:ext cx="3135312" cy="433387"/>
          </a:xfrm>
          <a:prstGeom prst="rect">
            <a:avLst/>
          </a:prstGeom>
          <a:solidFill>
            <a:srgbClr val="FFFF99"/>
          </a:solidFill>
          <a:ln w="19050" algn="ctr">
            <a:solidFill>
              <a:schemeClr val="tx1"/>
            </a:solidFill>
            <a:miter lim="800000"/>
            <a:headEnd/>
            <a:tailEnd/>
          </a:ln>
        </p:spPr>
        <p:txBody>
          <a:bodyPr lIns="82048" tIns="41025" rIns="82048" bIns="41025">
            <a:spAutoFit/>
          </a:bodyPr>
          <a:lstStyle/>
          <a:p>
            <a:pPr marL="209526" indent="-209526" algn="ctr"/>
            <a:r>
              <a:rPr lang="en-US" sz="2200" b="1" dirty="0">
                <a:solidFill>
                  <a:srgbClr val="FF0000"/>
                </a:solidFill>
              </a:rPr>
              <a:t>Energy Consumption</a:t>
            </a:r>
          </a:p>
        </p:txBody>
      </p:sp>
      <p:sp>
        <p:nvSpPr>
          <p:cNvPr id="21" name="Text Box 79"/>
          <p:cNvSpPr txBox="1">
            <a:spLocks noChangeArrowheads="1"/>
          </p:cNvSpPr>
          <p:nvPr/>
        </p:nvSpPr>
        <p:spPr bwMode="auto">
          <a:xfrm>
            <a:off x="0" y="49214"/>
            <a:ext cx="9144000" cy="889000"/>
          </a:xfrm>
          <a:prstGeom prst="rect">
            <a:avLst/>
          </a:prstGeom>
          <a:noFill/>
          <a:ln w="9525" algn="ctr">
            <a:noFill/>
            <a:miter lim="800000"/>
            <a:headEnd/>
            <a:tailEnd/>
          </a:ln>
        </p:spPr>
        <p:txBody>
          <a:bodyPr lIns="93492" tIns="46746" rIns="93492" bIns="46746"/>
          <a:lstStyle/>
          <a:p>
            <a:pPr algn="ctr" defTabSz="820642">
              <a:lnSpc>
                <a:spcPct val="80000"/>
              </a:lnSpc>
              <a:defRPr/>
            </a:pPr>
            <a:r>
              <a:rPr lang="en-US" sz="2200" b="1" i="1" dirty="0">
                <a:solidFill>
                  <a:srgbClr val="FF0000"/>
                </a:solidFill>
                <a:latin typeface="Arial Narrow" pitchFamily="34" charset="0"/>
              </a:rPr>
              <a:t> </a:t>
            </a:r>
            <a:r>
              <a:rPr lang="en-US" sz="2400" dirty="0">
                <a:solidFill>
                  <a:srgbClr val="106636"/>
                </a:solidFill>
                <a:ea typeface="+mj-ea"/>
                <a:cs typeface="Arial" charset="0"/>
              </a:rPr>
              <a:t>U.S. Energy Flow, </a:t>
            </a:r>
            <a:r>
              <a:rPr lang="en-US" sz="2400" dirty="0" smtClean="0">
                <a:solidFill>
                  <a:srgbClr val="106636"/>
                </a:solidFill>
                <a:ea typeface="+mj-ea"/>
                <a:cs typeface="Arial" charset="0"/>
              </a:rPr>
              <a:t>2009</a:t>
            </a:r>
            <a:endParaRPr lang="en-US" sz="2400" dirty="0">
              <a:solidFill>
                <a:srgbClr val="106636"/>
              </a:solidFill>
              <a:ea typeface="+mj-ea"/>
              <a:cs typeface="Arial" charset="0"/>
            </a:endParaRPr>
          </a:p>
          <a:p>
            <a:pPr algn="ctr" defTabSz="820642">
              <a:lnSpc>
                <a:spcPct val="80000"/>
              </a:lnSpc>
              <a:defRPr/>
            </a:pPr>
            <a:r>
              <a:rPr lang="en-US" i="1" dirty="0">
                <a:latin typeface="Arial Narrow" pitchFamily="34" charset="0"/>
              </a:rPr>
              <a:t>About 1/3 of U.S. primary energy is imported</a:t>
            </a:r>
            <a:endParaRPr lang="en-US" sz="2400" i="1" dirty="0">
              <a:solidFill>
                <a:srgbClr val="FF0000"/>
              </a:solidFill>
              <a:latin typeface="Arial Narrow" pitchFamily="34" charset="0"/>
            </a:endParaRPr>
          </a:p>
        </p:txBody>
      </p:sp>
      <p:sp>
        <p:nvSpPr>
          <p:cNvPr id="16" name="Title 15"/>
          <p:cNvSpPr>
            <a:spLocks noGrp="1"/>
          </p:cNvSpPr>
          <p:nvPr>
            <p:ph type="title"/>
          </p:nvPr>
        </p:nvSpPr>
        <p:spPr/>
        <p:txBody>
          <a:bodyPr/>
          <a:lstStyle/>
          <a:p>
            <a:endParaRPr lang="en-US" dirty="0"/>
          </a:p>
        </p:txBody>
      </p:sp>
      <p:sp>
        <p:nvSpPr>
          <p:cNvPr id="23" name="Slide Number Placeholder 22"/>
          <p:cNvSpPr>
            <a:spLocks noGrp="1"/>
          </p:cNvSpPr>
          <p:nvPr>
            <p:ph type="sldNum" sz="quarter" idx="11"/>
          </p:nvPr>
        </p:nvSpPr>
        <p:spPr/>
        <p:txBody>
          <a:bodyPr/>
          <a:lstStyle/>
          <a:p>
            <a:pPr>
              <a:defRPr/>
            </a:pPr>
            <a:fld id="{6EEA275D-5A49-48A8-817D-44C3EA0A3A2F}" type="slidenum">
              <a:rPr lang="en-US" smtClean="0"/>
              <a:pPr>
                <a:defRPr/>
              </a:pPr>
              <a:t>6</a:t>
            </a:fld>
            <a:endParaRPr lang="en-US" dirty="0"/>
          </a:p>
        </p:txBody>
      </p:sp>
      <p:pic>
        <p:nvPicPr>
          <p:cNvPr id="1026" name="Picture 2"/>
          <p:cNvPicPr>
            <a:picLocks noChangeAspect="1" noChangeArrowheads="1"/>
          </p:cNvPicPr>
          <p:nvPr/>
        </p:nvPicPr>
        <p:blipFill>
          <a:blip r:embed="rId3" cstate="print"/>
          <a:srcRect/>
          <a:stretch>
            <a:fillRect/>
          </a:stretch>
        </p:blipFill>
        <p:spPr bwMode="auto">
          <a:xfrm>
            <a:off x="1" y="5800436"/>
            <a:ext cx="1323975" cy="1057565"/>
          </a:xfrm>
          <a:prstGeom prst="rect">
            <a:avLst/>
          </a:prstGeom>
          <a:noFill/>
          <a:ln w="9525">
            <a:solidFill>
              <a:schemeClr val="tx1"/>
            </a:solidFill>
            <a:miter lim="800000"/>
            <a:headEnd/>
            <a:tailEnd/>
          </a:ln>
          <a:effectLst/>
        </p:spPr>
      </p:pic>
      <p:sp>
        <p:nvSpPr>
          <p:cNvPr id="25" name="Rectangle 24"/>
          <p:cNvSpPr/>
          <p:nvPr/>
        </p:nvSpPr>
        <p:spPr>
          <a:xfrm>
            <a:off x="7527869" y="1148314"/>
            <a:ext cx="340241" cy="3721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endParaRPr lang="en-US"/>
          </a:p>
        </p:txBody>
      </p:sp>
      <p:sp>
        <p:nvSpPr>
          <p:cNvPr id="22" name="Text Box 76"/>
          <p:cNvSpPr txBox="1">
            <a:spLocks noChangeArrowheads="1"/>
          </p:cNvSpPr>
          <p:nvPr/>
        </p:nvSpPr>
        <p:spPr bwMode="auto">
          <a:xfrm>
            <a:off x="6188284" y="838540"/>
            <a:ext cx="2402846" cy="671474"/>
          </a:xfrm>
          <a:prstGeom prst="rect">
            <a:avLst/>
          </a:prstGeom>
          <a:solidFill>
            <a:schemeClr val="bg1"/>
          </a:solidFill>
          <a:ln w="9525">
            <a:noFill/>
            <a:miter lim="800000"/>
            <a:headEnd/>
            <a:tailEnd/>
          </a:ln>
        </p:spPr>
        <p:txBody>
          <a:bodyPr wrap="square" lIns="0" tIns="41025" rIns="0" bIns="41025">
            <a:spAutoFit/>
          </a:bodyPr>
          <a:lstStyle/>
          <a:p>
            <a:pPr algn="ctr">
              <a:lnSpc>
                <a:spcPct val="85000"/>
              </a:lnSpc>
            </a:pPr>
            <a:endParaRPr lang="en-US" sz="1500" dirty="0" smtClean="0"/>
          </a:p>
          <a:p>
            <a:pPr algn="ctr">
              <a:lnSpc>
                <a:spcPct val="85000"/>
              </a:lnSpc>
            </a:pPr>
            <a:r>
              <a:rPr lang="en-US" sz="1500" dirty="0" smtClean="0"/>
              <a:t>Adjustments:  1 Quad</a:t>
            </a:r>
          </a:p>
          <a:p>
            <a:pPr algn="ctr">
              <a:lnSpc>
                <a:spcPct val="85000"/>
              </a:lnSpc>
            </a:pPr>
            <a:endParaRPr lang="en-US" sz="1500" dirty="0"/>
          </a:p>
        </p:txBody>
      </p:sp>
      <p:grpSp>
        <p:nvGrpSpPr>
          <p:cNvPr id="36" name="Group 35"/>
          <p:cNvGrpSpPr/>
          <p:nvPr/>
        </p:nvGrpSpPr>
        <p:grpSpPr>
          <a:xfrm>
            <a:off x="2625530" y="4250029"/>
            <a:ext cx="4509366" cy="2556456"/>
            <a:chOff x="2625530" y="4250029"/>
            <a:chExt cx="4509366" cy="2556456"/>
          </a:xfrm>
        </p:grpSpPr>
        <p:grpSp>
          <p:nvGrpSpPr>
            <p:cNvPr id="3" name="Group 42"/>
            <p:cNvGrpSpPr>
              <a:grpSpLocks/>
            </p:cNvGrpSpPr>
            <p:nvPr/>
          </p:nvGrpSpPr>
          <p:grpSpPr bwMode="auto">
            <a:xfrm>
              <a:off x="2625530" y="4250029"/>
              <a:ext cx="4509366" cy="2556456"/>
              <a:chOff x="3168" y="1432"/>
              <a:chExt cx="2896" cy="1587"/>
            </a:xfrm>
          </p:grpSpPr>
          <p:pic>
            <p:nvPicPr>
              <p:cNvPr id="27" name="Picture 15"/>
              <p:cNvPicPr>
                <a:picLocks noChangeAspect="1" noChangeArrowheads="1"/>
              </p:cNvPicPr>
              <p:nvPr/>
            </p:nvPicPr>
            <p:blipFill>
              <a:blip r:embed="rId4" cstate="print"/>
              <a:srcRect/>
              <a:stretch>
                <a:fillRect/>
              </a:stretch>
            </p:blipFill>
            <p:spPr bwMode="auto">
              <a:xfrm>
                <a:off x="3168" y="1432"/>
                <a:ext cx="2896" cy="1587"/>
              </a:xfrm>
              <a:prstGeom prst="rect">
                <a:avLst/>
              </a:prstGeom>
              <a:noFill/>
              <a:ln w="19050">
                <a:solidFill>
                  <a:schemeClr val="tx1"/>
                </a:solidFill>
                <a:miter lim="800000"/>
                <a:headEnd/>
                <a:tailEnd/>
              </a:ln>
              <a:effectLst/>
            </p:spPr>
          </p:pic>
          <p:sp>
            <p:nvSpPr>
              <p:cNvPr id="28" name="Line 16"/>
              <p:cNvSpPr>
                <a:spLocks noChangeShapeType="1"/>
              </p:cNvSpPr>
              <p:nvPr/>
            </p:nvSpPr>
            <p:spPr bwMode="auto">
              <a:xfrm>
                <a:off x="3493" y="1656"/>
                <a:ext cx="0" cy="1185"/>
              </a:xfrm>
              <a:prstGeom prst="line">
                <a:avLst/>
              </a:prstGeom>
              <a:noFill/>
              <a:ln w="9525">
                <a:solidFill>
                  <a:schemeClr val="tx1"/>
                </a:solidFill>
                <a:round/>
                <a:headEnd/>
                <a:tailEnd/>
              </a:ln>
              <a:effectLst/>
            </p:spPr>
            <p:txBody>
              <a:bodyPr/>
              <a:lstStyle/>
              <a:p>
                <a:endParaRPr lang="en-US"/>
              </a:p>
            </p:txBody>
          </p:sp>
          <p:sp>
            <p:nvSpPr>
              <p:cNvPr id="29" name="Rectangle 17"/>
              <p:cNvSpPr>
                <a:spLocks noChangeArrowheads="1"/>
              </p:cNvSpPr>
              <p:nvPr/>
            </p:nvSpPr>
            <p:spPr bwMode="auto">
              <a:xfrm>
                <a:off x="3200" y="1456"/>
                <a:ext cx="1095" cy="105"/>
              </a:xfrm>
              <a:prstGeom prst="rect">
                <a:avLst/>
              </a:prstGeom>
              <a:solidFill>
                <a:schemeClr val="bg1"/>
              </a:solidFill>
              <a:ln w="9525">
                <a:noFill/>
                <a:miter lim="800000"/>
                <a:headEnd/>
                <a:tailEnd/>
              </a:ln>
              <a:effectLst/>
            </p:spPr>
            <p:txBody>
              <a:bodyPr wrap="none" lIns="0" tIns="0" rIns="0" bIns="0">
                <a:spAutoFit/>
              </a:bodyPr>
              <a:lstStyle/>
              <a:p>
                <a:pPr defTabSz="914501"/>
                <a:r>
                  <a:rPr lang="en-US" sz="1100" b="1" dirty="0">
                    <a:solidFill>
                      <a:srgbClr val="1C1C1C"/>
                    </a:solidFill>
                    <a:latin typeface="Arial" pitchFamily="34" charset="0"/>
                  </a:rPr>
                  <a:t>U.S. Share of World, </a:t>
                </a:r>
                <a:r>
                  <a:rPr lang="en-US" sz="1100" b="1" dirty="0" smtClean="0">
                    <a:solidFill>
                      <a:srgbClr val="1C1C1C"/>
                    </a:solidFill>
                    <a:latin typeface="Arial" pitchFamily="34" charset="0"/>
                  </a:rPr>
                  <a:t>2007</a:t>
                </a:r>
                <a:endParaRPr lang="en-US" sz="1100" b="1" dirty="0">
                  <a:solidFill>
                    <a:srgbClr val="1C1C1C"/>
                  </a:solidFill>
                  <a:latin typeface="Arial" pitchFamily="34" charset="0"/>
                </a:endParaRPr>
              </a:p>
            </p:txBody>
          </p:sp>
          <p:sp>
            <p:nvSpPr>
              <p:cNvPr id="30" name="Rectangle 18"/>
              <p:cNvSpPr>
                <a:spLocks noChangeArrowheads="1"/>
              </p:cNvSpPr>
              <p:nvPr/>
            </p:nvSpPr>
            <p:spPr bwMode="auto">
              <a:xfrm>
                <a:off x="5317" y="1950"/>
                <a:ext cx="499" cy="888"/>
              </a:xfrm>
              <a:prstGeom prst="rect">
                <a:avLst/>
              </a:prstGeom>
              <a:solidFill>
                <a:srgbClr val="0000CC"/>
              </a:solidFill>
              <a:ln w="9525">
                <a:solidFill>
                  <a:srgbClr val="0000CC"/>
                </a:solidFill>
                <a:miter lim="800000"/>
                <a:headEnd/>
                <a:tailEnd/>
              </a:ln>
              <a:effectLst/>
            </p:spPr>
            <p:txBody>
              <a:bodyPr wrap="none" anchor="ctr"/>
              <a:lstStyle/>
              <a:p>
                <a:endParaRPr lang="en-US"/>
              </a:p>
            </p:txBody>
          </p:sp>
          <p:sp>
            <p:nvSpPr>
              <p:cNvPr id="31" name="Rectangle 19"/>
              <p:cNvSpPr>
                <a:spLocks noChangeArrowheads="1"/>
              </p:cNvSpPr>
              <p:nvPr/>
            </p:nvSpPr>
            <p:spPr bwMode="auto">
              <a:xfrm>
                <a:off x="4486" y="2200"/>
                <a:ext cx="499" cy="638"/>
              </a:xfrm>
              <a:prstGeom prst="rect">
                <a:avLst/>
              </a:prstGeom>
              <a:solidFill>
                <a:srgbClr val="0000CC"/>
              </a:solidFill>
              <a:ln w="9525">
                <a:solidFill>
                  <a:srgbClr val="0000CC"/>
                </a:solidFill>
                <a:miter lim="800000"/>
                <a:headEnd/>
                <a:tailEnd/>
              </a:ln>
              <a:effectLst/>
            </p:spPr>
            <p:txBody>
              <a:bodyPr wrap="none" anchor="ctr"/>
              <a:lstStyle/>
              <a:p>
                <a:endParaRPr lang="en-US"/>
              </a:p>
            </p:txBody>
          </p:sp>
          <p:sp>
            <p:nvSpPr>
              <p:cNvPr id="32" name="Rectangle 20"/>
              <p:cNvSpPr>
                <a:spLocks noChangeArrowheads="1"/>
              </p:cNvSpPr>
              <p:nvPr/>
            </p:nvSpPr>
            <p:spPr bwMode="auto">
              <a:xfrm>
                <a:off x="3655" y="2665"/>
                <a:ext cx="499" cy="173"/>
              </a:xfrm>
              <a:prstGeom prst="rect">
                <a:avLst/>
              </a:prstGeom>
              <a:solidFill>
                <a:srgbClr val="0000CC"/>
              </a:solidFill>
              <a:ln w="9525">
                <a:solidFill>
                  <a:srgbClr val="0000CC"/>
                </a:solidFill>
                <a:miter lim="800000"/>
                <a:headEnd/>
                <a:tailEnd/>
              </a:ln>
              <a:effectLst/>
            </p:spPr>
            <p:txBody>
              <a:bodyPr wrap="none" anchor="ctr"/>
              <a:lstStyle/>
              <a:p>
                <a:endParaRPr lang="en-US"/>
              </a:p>
            </p:txBody>
          </p:sp>
          <p:sp>
            <p:nvSpPr>
              <p:cNvPr id="33" name="Text Box 21"/>
              <p:cNvSpPr txBox="1">
                <a:spLocks noChangeArrowheads="1"/>
              </p:cNvSpPr>
              <p:nvPr/>
            </p:nvSpPr>
            <p:spPr bwMode="auto">
              <a:xfrm>
                <a:off x="3637" y="2884"/>
                <a:ext cx="502" cy="86"/>
              </a:xfrm>
              <a:prstGeom prst="rect">
                <a:avLst/>
              </a:prstGeom>
              <a:solidFill>
                <a:schemeClr val="bg1"/>
              </a:solidFill>
              <a:ln w="9525">
                <a:noFill/>
                <a:miter lim="800000"/>
                <a:headEnd/>
                <a:tailEnd/>
              </a:ln>
              <a:effectLst/>
            </p:spPr>
            <p:txBody>
              <a:bodyPr wrap="none" tIns="0" bIns="0">
                <a:spAutoFit/>
              </a:bodyPr>
              <a:lstStyle/>
              <a:p>
                <a:pPr algn="ctr" defTabSz="914501"/>
                <a:r>
                  <a:rPr lang="en-US" sz="900" b="1" dirty="0"/>
                  <a:t>Population</a:t>
                </a:r>
              </a:p>
            </p:txBody>
          </p:sp>
          <p:sp>
            <p:nvSpPr>
              <p:cNvPr id="34" name="Text Box 22"/>
              <p:cNvSpPr txBox="1">
                <a:spLocks noChangeArrowheads="1"/>
              </p:cNvSpPr>
              <p:nvPr/>
            </p:nvSpPr>
            <p:spPr bwMode="auto">
              <a:xfrm>
                <a:off x="4490" y="2886"/>
                <a:ext cx="510" cy="120"/>
              </a:xfrm>
              <a:prstGeom prst="rect">
                <a:avLst/>
              </a:prstGeom>
              <a:solidFill>
                <a:schemeClr val="bg1"/>
              </a:solidFill>
              <a:ln w="9525">
                <a:noFill/>
                <a:miter lim="800000"/>
                <a:headEnd/>
                <a:tailEnd/>
              </a:ln>
              <a:effectLst/>
            </p:spPr>
            <p:txBody>
              <a:bodyPr wrap="none" tIns="0" bIns="0">
                <a:spAutoFit/>
              </a:bodyPr>
              <a:lstStyle/>
              <a:p>
                <a:pPr algn="ctr" defTabSz="914501">
                  <a:lnSpc>
                    <a:spcPct val="70000"/>
                  </a:lnSpc>
                </a:pPr>
                <a:r>
                  <a:rPr lang="en-US" sz="900" b="1" dirty="0"/>
                  <a:t>Energy</a:t>
                </a:r>
              </a:p>
              <a:p>
                <a:pPr defTabSz="914501">
                  <a:lnSpc>
                    <a:spcPct val="70000"/>
                  </a:lnSpc>
                </a:pPr>
                <a:r>
                  <a:rPr lang="en-US" sz="900" b="1" dirty="0"/>
                  <a:t>Production</a:t>
                </a:r>
              </a:p>
            </p:txBody>
          </p:sp>
          <p:sp>
            <p:nvSpPr>
              <p:cNvPr id="35" name="Text Box 23"/>
              <p:cNvSpPr txBox="1">
                <a:spLocks noChangeArrowheads="1"/>
              </p:cNvSpPr>
              <p:nvPr/>
            </p:nvSpPr>
            <p:spPr bwMode="auto">
              <a:xfrm>
                <a:off x="5276" y="2889"/>
                <a:ext cx="596" cy="120"/>
              </a:xfrm>
              <a:prstGeom prst="rect">
                <a:avLst/>
              </a:prstGeom>
              <a:solidFill>
                <a:schemeClr val="bg1"/>
              </a:solidFill>
              <a:ln w="9525">
                <a:noFill/>
                <a:miter lim="800000"/>
                <a:headEnd/>
                <a:tailEnd/>
              </a:ln>
              <a:effectLst/>
            </p:spPr>
            <p:txBody>
              <a:bodyPr wrap="none" tIns="0" bIns="0">
                <a:spAutoFit/>
              </a:bodyPr>
              <a:lstStyle/>
              <a:p>
                <a:pPr algn="ctr" defTabSz="914501">
                  <a:lnSpc>
                    <a:spcPct val="70000"/>
                  </a:lnSpc>
                </a:pPr>
                <a:r>
                  <a:rPr lang="en-US" sz="900" b="1" dirty="0"/>
                  <a:t>Energy</a:t>
                </a:r>
              </a:p>
              <a:p>
                <a:pPr defTabSz="914501">
                  <a:lnSpc>
                    <a:spcPct val="70000"/>
                  </a:lnSpc>
                </a:pPr>
                <a:r>
                  <a:rPr lang="en-US" sz="900" b="1" dirty="0"/>
                  <a:t>Consumption</a:t>
                </a:r>
              </a:p>
            </p:txBody>
          </p:sp>
        </p:grpSp>
        <p:sp>
          <p:nvSpPr>
            <p:cNvPr id="19" name="Text Box 24"/>
            <p:cNvSpPr txBox="1">
              <a:spLocks noChangeArrowheads="1"/>
            </p:cNvSpPr>
            <p:nvPr/>
          </p:nvSpPr>
          <p:spPr bwMode="auto">
            <a:xfrm>
              <a:off x="3544220" y="6050378"/>
              <a:ext cx="504501" cy="169142"/>
            </a:xfrm>
            <a:prstGeom prst="rect">
              <a:avLst/>
            </a:prstGeom>
            <a:solidFill>
              <a:schemeClr val="bg1"/>
            </a:solidFill>
            <a:ln w="9525">
              <a:noFill/>
              <a:miter lim="800000"/>
              <a:headEnd/>
              <a:tailEnd/>
            </a:ln>
            <a:effectLst/>
          </p:spPr>
          <p:txBody>
            <a:bodyPr wrap="none" tIns="0" bIns="0">
              <a:spAutoFit/>
            </a:bodyPr>
            <a:lstStyle/>
            <a:p>
              <a:pPr defTabSz="914501"/>
              <a:r>
                <a:rPr lang="en-US" sz="1100" b="1" dirty="0"/>
                <a:t>4.6%</a:t>
              </a:r>
            </a:p>
          </p:txBody>
        </p:sp>
        <p:sp>
          <p:nvSpPr>
            <p:cNvPr id="20" name="Text Box 25"/>
            <p:cNvSpPr txBox="1">
              <a:spLocks noChangeArrowheads="1"/>
            </p:cNvSpPr>
            <p:nvPr/>
          </p:nvSpPr>
          <p:spPr bwMode="auto">
            <a:xfrm>
              <a:off x="4794572" y="5296489"/>
              <a:ext cx="583913" cy="169142"/>
            </a:xfrm>
            <a:prstGeom prst="rect">
              <a:avLst/>
            </a:prstGeom>
            <a:solidFill>
              <a:schemeClr val="bg1"/>
            </a:solidFill>
            <a:ln w="9525">
              <a:noFill/>
              <a:miter lim="800000"/>
              <a:headEnd/>
              <a:tailEnd/>
            </a:ln>
            <a:effectLst/>
          </p:spPr>
          <p:txBody>
            <a:bodyPr wrap="none" tIns="0" bIns="0">
              <a:spAutoFit/>
            </a:bodyPr>
            <a:lstStyle/>
            <a:p>
              <a:pPr defTabSz="914501"/>
              <a:r>
                <a:rPr lang="en-US" sz="1100" b="1" dirty="0" smtClean="0"/>
                <a:t>15.0%</a:t>
              </a:r>
              <a:endParaRPr lang="en-US" sz="1100" b="1" dirty="0"/>
            </a:p>
          </p:txBody>
        </p:sp>
        <p:sp>
          <p:nvSpPr>
            <p:cNvPr id="26" name="Text Box 26"/>
            <p:cNvSpPr txBox="1">
              <a:spLocks noChangeArrowheads="1"/>
            </p:cNvSpPr>
            <p:nvPr/>
          </p:nvSpPr>
          <p:spPr bwMode="auto">
            <a:xfrm>
              <a:off x="6091638" y="4898604"/>
              <a:ext cx="583913" cy="169142"/>
            </a:xfrm>
            <a:prstGeom prst="rect">
              <a:avLst/>
            </a:prstGeom>
            <a:solidFill>
              <a:schemeClr val="bg1"/>
            </a:solidFill>
            <a:ln w="9525">
              <a:noFill/>
              <a:miter lim="800000"/>
              <a:headEnd/>
              <a:tailEnd/>
            </a:ln>
            <a:effectLst/>
          </p:spPr>
          <p:txBody>
            <a:bodyPr wrap="none" tIns="0" bIns="0">
              <a:spAutoFit/>
            </a:bodyPr>
            <a:lstStyle/>
            <a:p>
              <a:pPr defTabSz="914501"/>
              <a:r>
                <a:rPr lang="en-US" sz="1100" b="1" dirty="0" smtClean="0"/>
                <a:t>21.0%</a:t>
              </a:r>
              <a:endParaRPr lang="en-US" sz="1100" b="1" dirty="0"/>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0" y="1021465"/>
            <a:ext cx="9144000" cy="4511524"/>
          </a:xfrm>
          <a:prstGeom prst="rect">
            <a:avLst/>
          </a:prstGeom>
          <a:noFill/>
          <a:ln w="9525">
            <a:noFill/>
            <a:miter lim="800000"/>
            <a:headEnd/>
            <a:tailEnd/>
          </a:ln>
          <a:effectLst/>
        </p:spPr>
      </p:pic>
      <p:sp>
        <p:nvSpPr>
          <p:cNvPr id="33" name="Text Box 21"/>
          <p:cNvSpPr txBox="1">
            <a:spLocks noChangeArrowheads="1"/>
          </p:cNvSpPr>
          <p:nvPr/>
        </p:nvSpPr>
        <p:spPr bwMode="auto">
          <a:xfrm>
            <a:off x="160338" y="109538"/>
            <a:ext cx="8815387" cy="889000"/>
          </a:xfrm>
          <a:prstGeom prst="rect">
            <a:avLst/>
          </a:prstGeom>
          <a:noFill/>
          <a:ln w="9525" algn="ctr">
            <a:noFill/>
            <a:miter lim="800000"/>
            <a:headEnd/>
            <a:tailEnd/>
          </a:ln>
          <a:effectLst/>
        </p:spPr>
        <p:txBody>
          <a:bodyPr lIns="93492" tIns="46746" rIns="93492" bIns="46746"/>
          <a:lstStyle/>
          <a:p>
            <a:pPr algn="ctr" defTabSz="820642">
              <a:lnSpc>
                <a:spcPct val="80000"/>
              </a:lnSpc>
              <a:defRPr/>
            </a:pPr>
            <a:r>
              <a:rPr lang="en-US" sz="2200" b="1" i="1" dirty="0">
                <a:solidFill>
                  <a:srgbClr val="FF0000"/>
                </a:solidFill>
                <a:effectLst>
                  <a:outerShdw blurRad="38100" dist="38100" dir="2700000" algn="tl">
                    <a:srgbClr val="C0C0C0"/>
                  </a:outerShdw>
                </a:effectLst>
                <a:latin typeface="Arial Narrow" pitchFamily="34" charset="0"/>
              </a:rPr>
              <a:t> </a:t>
            </a:r>
            <a:r>
              <a:rPr lang="en-US" sz="2400" dirty="0">
                <a:solidFill>
                  <a:srgbClr val="106636"/>
                </a:solidFill>
                <a:ea typeface="+mj-ea"/>
                <a:cs typeface="Arial" charset="0"/>
              </a:rPr>
              <a:t>U.S. Energy Flow, </a:t>
            </a:r>
            <a:r>
              <a:rPr lang="en-US" sz="2400" dirty="0" smtClean="0">
                <a:solidFill>
                  <a:srgbClr val="106636"/>
                </a:solidFill>
                <a:ea typeface="+mj-ea"/>
                <a:cs typeface="Arial" charset="0"/>
              </a:rPr>
              <a:t>2009 </a:t>
            </a:r>
            <a:r>
              <a:rPr lang="en-US" sz="2400" dirty="0">
                <a:solidFill>
                  <a:srgbClr val="106636"/>
                </a:solidFill>
                <a:ea typeface="+mj-ea"/>
                <a:cs typeface="Arial" charset="0"/>
              </a:rPr>
              <a:t>(Quads)</a:t>
            </a:r>
          </a:p>
          <a:p>
            <a:pPr algn="ctr" defTabSz="820642">
              <a:lnSpc>
                <a:spcPct val="80000"/>
              </a:lnSpc>
              <a:defRPr/>
            </a:pPr>
            <a:r>
              <a:rPr lang="en-US" i="1" dirty="0" smtClean="0">
                <a:latin typeface="Arial Narrow" pitchFamily="34" charset="0"/>
              </a:rPr>
              <a:t>&gt;80% </a:t>
            </a:r>
            <a:r>
              <a:rPr lang="en-US" i="1" dirty="0">
                <a:latin typeface="Arial Narrow" pitchFamily="34" charset="0"/>
              </a:rPr>
              <a:t>of primary energy is from fossil fuels</a:t>
            </a:r>
          </a:p>
          <a:p>
            <a:pPr algn="ctr" defTabSz="820642">
              <a:lnSpc>
                <a:spcPct val="80000"/>
              </a:lnSpc>
              <a:defRPr/>
            </a:pPr>
            <a:endParaRPr lang="en-US" b="1" i="1" dirty="0">
              <a:solidFill>
                <a:srgbClr val="FF0000"/>
              </a:solidFill>
              <a:effectLst>
                <a:outerShdw blurRad="38100" dist="38100" dir="2700000" algn="tl">
                  <a:srgbClr val="C0C0C0"/>
                </a:outerShdw>
              </a:effectLst>
              <a:latin typeface="Arial Narrow" pitchFamily="34" charset="0"/>
            </a:endParaRPr>
          </a:p>
          <a:p>
            <a:pPr algn="ctr" defTabSz="820642">
              <a:lnSpc>
                <a:spcPct val="80000"/>
              </a:lnSpc>
              <a:defRPr/>
            </a:pPr>
            <a:endParaRPr lang="en-US" sz="2200" b="1" i="1" dirty="0">
              <a:solidFill>
                <a:srgbClr val="FF0000"/>
              </a:solidFill>
              <a:effectLst>
                <a:outerShdw blurRad="38100" dist="38100" dir="2700000" algn="tl">
                  <a:srgbClr val="C0C0C0"/>
                </a:outerShdw>
              </a:effectLst>
              <a:latin typeface="Arial Narrow" pitchFamily="34" charset="0"/>
            </a:endParaRPr>
          </a:p>
        </p:txBody>
      </p:sp>
      <p:grpSp>
        <p:nvGrpSpPr>
          <p:cNvPr id="2" name="Group 18"/>
          <p:cNvGrpSpPr>
            <a:grpSpLocks/>
          </p:cNvGrpSpPr>
          <p:nvPr/>
        </p:nvGrpSpPr>
        <p:grpSpPr bwMode="auto">
          <a:xfrm>
            <a:off x="3567518" y="2052223"/>
            <a:ext cx="797261" cy="2739780"/>
            <a:chOff x="2469" y="1491"/>
            <a:chExt cx="552" cy="1835"/>
          </a:xfrm>
        </p:grpSpPr>
        <p:sp>
          <p:nvSpPr>
            <p:cNvPr id="30750" name="Line 19"/>
            <p:cNvSpPr>
              <a:spLocks noChangeShapeType="1"/>
            </p:cNvSpPr>
            <p:nvPr/>
          </p:nvSpPr>
          <p:spPr bwMode="auto">
            <a:xfrm>
              <a:off x="2751" y="1491"/>
              <a:ext cx="0" cy="1835"/>
            </a:xfrm>
            <a:prstGeom prst="line">
              <a:avLst/>
            </a:prstGeom>
            <a:noFill/>
            <a:ln w="28575">
              <a:solidFill>
                <a:srgbClr val="FF0000"/>
              </a:solidFill>
              <a:round/>
              <a:headEnd type="stealth" w="lg" len="lg"/>
              <a:tailEnd type="stealth" w="lg" len="lg"/>
            </a:ln>
          </p:spPr>
          <p:txBody>
            <a:bodyPr/>
            <a:lstStyle/>
            <a:p>
              <a:endParaRPr lang="en-US"/>
            </a:p>
          </p:txBody>
        </p:sp>
        <p:sp>
          <p:nvSpPr>
            <p:cNvPr id="30751" name="Text Box 20"/>
            <p:cNvSpPr txBox="1">
              <a:spLocks noChangeArrowheads="1"/>
            </p:cNvSpPr>
            <p:nvPr/>
          </p:nvSpPr>
          <p:spPr bwMode="auto">
            <a:xfrm>
              <a:off x="2469" y="2044"/>
              <a:ext cx="552" cy="612"/>
            </a:xfrm>
            <a:prstGeom prst="rect">
              <a:avLst/>
            </a:prstGeom>
            <a:solidFill>
              <a:srgbClr val="BAFEC7"/>
            </a:solidFill>
            <a:ln w="9525">
              <a:noFill/>
              <a:miter lim="800000"/>
              <a:headEnd/>
              <a:tailEnd/>
            </a:ln>
          </p:spPr>
          <p:txBody>
            <a:bodyPr wrap="none" lIns="82058" tIns="41029" rIns="82058" bIns="41029">
              <a:spAutoFit/>
            </a:bodyPr>
            <a:lstStyle/>
            <a:p>
              <a:pPr algn="ctr"/>
              <a:r>
                <a:rPr lang="en-US" b="1" dirty="0">
                  <a:solidFill>
                    <a:srgbClr val="FF0000"/>
                  </a:solidFill>
                  <a:latin typeface="Arial Narrow" pitchFamily="34" charset="0"/>
                </a:rPr>
                <a:t>Supply</a:t>
              </a:r>
            </a:p>
            <a:p>
              <a:pPr algn="ctr"/>
              <a:r>
                <a:rPr lang="en-US" b="1" dirty="0" smtClean="0">
                  <a:solidFill>
                    <a:srgbClr val="FF0000"/>
                  </a:solidFill>
                  <a:latin typeface="Arial Narrow" pitchFamily="34" charset="0"/>
                </a:rPr>
                <a:t>103 </a:t>
              </a:r>
              <a:endParaRPr lang="en-US" b="1" dirty="0">
                <a:solidFill>
                  <a:srgbClr val="FF0000"/>
                </a:solidFill>
                <a:latin typeface="Arial Narrow" pitchFamily="34" charset="0"/>
              </a:endParaRPr>
            </a:p>
            <a:p>
              <a:pPr algn="ctr"/>
              <a:r>
                <a:rPr lang="en-US" b="1" dirty="0">
                  <a:solidFill>
                    <a:srgbClr val="FF0000"/>
                  </a:solidFill>
                  <a:latin typeface="Arial Narrow" pitchFamily="34" charset="0"/>
                </a:rPr>
                <a:t>Quads</a:t>
              </a:r>
            </a:p>
          </p:txBody>
        </p:sp>
      </p:grpSp>
      <p:grpSp>
        <p:nvGrpSpPr>
          <p:cNvPr id="3" name="Group 22"/>
          <p:cNvGrpSpPr>
            <a:grpSpLocks/>
          </p:cNvGrpSpPr>
          <p:nvPr/>
        </p:nvGrpSpPr>
        <p:grpSpPr bwMode="auto">
          <a:xfrm>
            <a:off x="2466382" y="1982374"/>
            <a:ext cx="1183876" cy="1960545"/>
            <a:chOff x="1706" y="1508"/>
            <a:chExt cx="820" cy="1327"/>
          </a:xfrm>
        </p:grpSpPr>
        <p:sp>
          <p:nvSpPr>
            <p:cNvPr id="30748" name="Line 23"/>
            <p:cNvSpPr>
              <a:spLocks noChangeShapeType="1"/>
            </p:cNvSpPr>
            <p:nvPr/>
          </p:nvSpPr>
          <p:spPr bwMode="auto">
            <a:xfrm>
              <a:off x="2118" y="1508"/>
              <a:ext cx="0" cy="1327"/>
            </a:xfrm>
            <a:prstGeom prst="line">
              <a:avLst/>
            </a:prstGeom>
            <a:noFill/>
            <a:ln w="28575">
              <a:solidFill>
                <a:srgbClr val="FF0000"/>
              </a:solidFill>
              <a:round/>
              <a:headEnd type="stealth" w="lg" len="lg"/>
              <a:tailEnd type="stealth" w="lg" len="lg"/>
            </a:ln>
          </p:spPr>
          <p:txBody>
            <a:bodyPr/>
            <a:lstStyle/>
            <a:p>
              <a:endParaRPr lang="en-US"/>
            </a:p>
          </p:txBody>
        </p:sp>
        <p:sp>
          <p:nvSpPr>
            <p:cNvPr id="30749" name="Text Box 24"/>
            <p:cNvSpPr txBox="1">
              <a:spLocks noChangeArrowheads="1"/>
            </p:cNvSpPr>
            <p:nvPr/>
          </p:nvSpPr>
          <p:spPr bwMode="auto">
            <a:xfrm>
              <a:off x="1706" y="2003"/>
              <a:ext cx="820" cy="375"/>
            </a:xfrm>
            <a:prstGeom prst="rect">
              <a:avLst/>
            </a:prstGeom>
            <a:solidFill>
              <a:srgbClr val="BAFEC7"/>
            </a:solidFill>
            <a:ln w="9525">
              <a:noFill/>
              <a:miter lim="800000"/>
              <a:headEnd/>
              <a:tailEnd/>
            </a:ln>
          </p:spPr>
          <p:txBody>
            <a:bodyPr wrap="none" lIns="164117" tIns="41029" rIns="164117" bIns="41029">
              <a:spAutoFit/>
            </a:bodyPr>
            <a:lstStyle/>
            <a:p>
              <a:pPr algn="ctr">
                <a:lnSpc>
                  <a:spcPct val="85000"/>
                </a:lnSpc>
              </a:pPr>
              <a:r>
                <a:rPr lang="en-US" b="1" dirty="0">
                  <a:solidFill>
                    <a:srgbClr val="FF0000"/>
                  </a:solidFill>
                  <a:latin typeface="Arial Narrow" pitchFamily="34" charset="0"/>
                </a:rPr>
                <a:t>Domestic</a:t>
              </a:r>
            </a:p>
            <a:p>
              <a:pPr algn="ctr">
                <a:lnSpc>
                  <a:spcPct val="85000"/>
                </a:lnSpc>
              </a:pPr>
              <a:r>
                <a:rPr lang="en-US" b="1" dirty="0" smtClean="0">
                  <a:solidFill>
                    <a:srgbClr val="FF0000"/>
                  </a:solidFill>
                  <a:latin typeface="Arial Narrow" pitchFamily="34" charset="0"/>
                </a:rPr>
                <a:t>71%</a:t>
              </a:r>
              <a:endParaRPr lang="en-US" b="1" dirty="0">
                <a:solidFill>
                  <a:srgbClr val="FF0000"/>
                </a:solidFill>
                <a:latin typeface="Arial Narrow" pitchFamily="34" charset="0"/>
              </a:endParaRPr>
            </a:p>
          </p:txBody>
        </p:sp>
      </p:grpSp>
      <p:grpSp>
        <p:nvGrpSpPr>
          <p:cNvPr id="4" name="Group 25"/>
          <p:cNvGrpSpPr>
            <a:grpSpLocks/>
          </p:cNvGrpSpPr>
          <p:nvPr/>
        </p:nvGrpSpPr>
        <p:grpSpPr bwMode="auto">
          <a:xfrm>
            <a:off x="2714792" y="4053450"/>
            <a:ext cx="694812" cy="808892"/>
            <a:chOff x="1875" y="2835"/>
            <a:chExt cx="481" cy="500"/>
          </a:xfrm>
        </p:grpSpPr>
        <p:sp>
          <p:nvSpPr>
            <p:cNvPr id="30746" name="Line 26"/>
            <p:cNvSpPr>
              <a:spLocks noChangeShapeType="1"/>
            </p:cNvSpPr>
            <p:nvPr/>
          </p:nvSpPr>
          <p:spPr bwMode="auto">
            <a:xfrm>
              <a:off x="2119" y="2835"/>
              <a:ext cx="0" cy="500"/>
            </a:xfrm>
            <a:prstGeom prst="line">
              <a:avLst/>
            </a:prstGeom>
            <a:noFill/>
            <a:ln w="28575">
              <a:solidFill>
                <a:srgbClr val="FF0000"/>
              </a:solidFill>
              <a:round/>
              <a:headEnd type="stealth" w="lg" len="lg"/>
              <a:tailEnd type="stealth" w="lg" len="lg"/>
            </a:ln>
          </p:spPr>
          <p:txBody>
            <a:bodyPr/>
            <a:lstStyle/>
            <a:p>
              <a:endParaRPr lang="en-US"/>
            </a:p>
          </p:txBody>
        </p:sp>
        <p:sp>
          <p:nvSpPr>
            <p:cNvPr id="30747" name="Text Box 27"/>
            <p:cNvSpPr txBox="1">
              <a:spLocks noChangeArrowheads="1"/>
            </p:cNvSpPr>
            <p:nvPr/>
          </p:nvSpPr>
          <p:spPr bwMode="auto">
            <a:xfrm>
              <a:off x="1875" y="2951"/>
              <a:ext cx="481" cy="257"/>
            </a:xfrm>
            <a:prstGeom prst="rect">
              <a:avLst/>
            </a:prstGeom>
            <a:solidFill>
              <a:srgbClr val="BAFEC7"/>
            </a:solidFill>
            <a:ln w="9525">
              <a:noFill/>
              <a:miter lim="800000"/>
              <a:headEnd/>
              <a:tailEnd/>
            </a:ln>
          </p:spPr>
          <p:txBody>
            <a:bodyPr wrap="none" lIns="0" tIns="0" rIns="0" bIns="0">
              <a:spAutoFit/>
            </a:bodyPr>
            <a:lstStyle/>
            <a:p>
              <a:pPr algn="ctr">
                <a:lnSpc>
                  <a:spcPct val="75000"/>
                </a:lnSpc>
              </a:pPr>
              <a:r>
                <a:rPr lang="en-US" b="1" dirty="0">
                  <a:solidFill>
                    <a:srgbClr val="FF0000"/>
                  </a:solidFill>
                  <a:latin typeface="Arial Narrow" pitchFamily="34" charset="0"/>
                </a:rPr>
                <a:t>Imports</a:t>
              </a:r>
            </a:p>
            <a:p>
              <a:pPr algn="ctr">
                <a:lnSpc>
                  <a:spcPct val="75000"/>
                </a:lnSpc>
              </a:pPr>
              <a:r>
                <a:rPr lang="en-US" b="1" dirty="0" smtClean="0">
                  <a:solidFill>
                    <a:srgbClr val="FF0000"/>
                  </a:solidFill>
                  <a:latin typeface="Arial Narrow" pitchFamily="34" charset="0"/>
                </a:rPr>
                <a:t>29%</a:t>
              </a:r>
              <a:endParaRPr lang="en-US" b="1" dirty="0">
                <a:solidFill>
                  <a:srgbClr val="FF0000"/>
                </a:solidFill>
                <a:latin typeface="Arial Narrow" pitchFamily="34" charset="0"/>
              </a:endParaRPr>
            </a:p>
          </p:txBody>
        </p:sp>
      </p:grpSp>
      <p:sp>
        <p:nvSpPr>
          <p:cNvPr id="43" name="Text Box 28"/>
          <p:cNvSpPr txBox="1">
            <a:spLocks noChangeArrowheads="1"/>
          </p:cNvSpPr>
          <p:nvPr/>
        </p:nvSpPr>
        <p:spPr bwMode="auto">
          <a:xfrm rot="-755368">
            <a:off x="7271063" y="2201902"/>
            <a:ext cx="1011495" cy="276999"/>
          </a:xfrm>
          <a:prstGeom prst="rect">
            <a:avLst/>
          </a:prstGeom>
          <a:solidFill>
            <a:srgbClr val="BAFEC7"/>
          </a:solidFill>
          <a:ln w="9525">
            <a:noFill/>
            <a:miter lim="800000"/>
            <a:headEnd/>
            <a:tailEnd/>
          </a:ln>
        </p:spPr>
        <p:txBody>
          <a:bodyPr wrap="none" lIns="0" tIns="0" rIns="0" bIns="0">
            <a:spAutoFit/>
          </a:bodyPr>
          <a:lstStyle/>
          <a:p>
            <a:pPr algn="ctr"/>
            <a:r>
              <a:rPr lang="en-US" b="1" dirty="0">
                <a:solidFill>
                  <a:srgbClr val="FF0000"/>
                </a:solidFill>
                <a:latin typeface="Arial Narrow" pitchFamily="34" charset="0"/>
              </a:rPr>
              <a:t>Residential</a:t>
            </a:r>
          </a:p>
        </p:txBody>
      </p:sp>
      <p:sp>
        <p:nvSpPr>
          <p:cNvPr id="44" name="Text Box 29"/>
          <p:cNvSpPr txBox="1">
            <a:spLocks noChangeArrowheads="1"/>
          </p:cNvSpPr>
          <p:nvPr/>
        </p:nvSpPr>
        <p:spPr bwMode="auto">
          <a:xfrm rot="20976062">
            <a:off x="7203646" y="2728925"/>
            <a:ext cx="1250932" cy="442697"/>
          </a:xfrm>
          <a:prstGeom prst="rect">
            <a:avLst/>
          </a:prstGeom>
          <a:solidFill>
            <a:srgbClr val="BAFEC7"/>
          </a:solidFill>
          <a:ln w="9525">
            <a:noFill/>
            <a:miter lim="800000"/>
            <a:headEnd/>
            <a:tailEnd/>
          </a:ln>
        </p:spPr>
        <p:txBody>
          <a:bodyPr wrap="none" lIns="82048" tIns="82048" rIns="82048" bIns="82048">
            <a:spAutoFit/>
          </a:bodyPr>
          <a:lstStyle/>
          <a:p>
            <a:pPr algn="ctr"/>
            <a:r>
              <a:rPr lang="en-US" b="1" dirty="0">
                <a:solidFill>
                  <a:srgbClr val="FF0000"/>
                </a:solidFill>
                <a:latin typeface="Arial Narrow" pitchFamily="34" charset="0"/>
              </a:rPr>
              <a:t>Commercial</a:t>
            </a:r>
          </a:p>
        </p:txBody>
      </p:sp>
      <p:sp>
        <p:nvSpPr>
          <p:cNvPr id="45" name="Text Box 30"/>
          <p:cNvSpPr txBox="1">
            <a:spLocks noChangeArrowheads="1"/>
          </p:cNvSpPr>
          <p:nvPr/>
        </p:nvSpPr>
        <p:spPr bwMode="auto">
          <a:xfrm>
            <a:off x="7139025" y="3432956"/>
            <a:ext cx="1184200" cy="442697"/>
          </a:xfrm>
          <a:prstGeom prst="rect">
            <a:avLst/>
          </a:prstGeom>
          <a:solidFill>
            <a:srgbClr val="BAFEC7"/>
          </a:solidFill>
          <a:ln w="9525">
            <a:noFill/>
            <a:miter lim="800000"/>
            <a:headEnd/>
            <a:tailEnd/>
          </a:ln>
        </p:spPr>
        <p:txBody>
          <a:bodyPr wrap="none" lIns="164098" tIns="82048" rIns="164098" bIns="82048">
            <a:spAutoFit/>
          </a:bodyPr>
          <a:lstStyle/>
          <a:p>
            <a:pPr algn="ctr"/>
            <a:r>
              <a:rPr lang="en-US" b="1" dirty="0">
                <a:solidFill>
                  <a:srgbClr val="FF0000"/>
                </a:solidFill>
                <a:latin typeface="Arial Narrow" pitchFamily="34" charset="0"/>
              </a:rPr>
              <a:t>Industrial</a:t>
            </a:r>
          </a:p>
        </p:txBody>
      </p:sp>
      <p:grpSp>
        <p:nvGrpSpPr>
          <p:cNvPr id="5" name="Group 31"/>
          <p:cNvGrpSpPr>
            <a:grpSpLocks/>
          </p:cNvGrpSpPr>
          <p:nvPr/>
        </p:nvGrpSpPr>
        <p:grpSpPr bwMode="auto">
          <a:xfrm>
            <a:off x="6001439" y="2247763"/>
            <a:ext cx="1028330" cy="2525712"/>
            <a:chOff x="4162" y="1617"/>
            <a:chExt cx="712" cy="1803"/>
          </a:xfrm>
        </p:grpSpPr>
        <p:sp>
          <p:nvSpPr>
            <p:cNvPr id="30744" name="Line 32"/>
            <p:cNvSpPr>
              <a:spLocks noChangeShapeType="1"/>
            </p:cNvSpPr>
            <p:nvPr/>
          </p:nvSpPr>
          <p:spPr bwMode="auto">
            <a:xfrm>
              <a:off x="4517" y="1617"/>
              <a:ext cx="0" cy="1803"/>
            </a:xfrm>
            <a:prstGeom prst="line">
              <a:avLst/>
            </a:prstGeom>
            <a:noFill/>
            <a:ln w="28575">
              <a:solidFill>
                <a:srgbClr val="FF0000"/>
              </a:solidFill>
              <a:round/>
              <a:headEnd type="stealth" w="lg" len="lg"/>
              <a:tailEnd type="stealth" w="lg" len="lg"/>
            </a:ln>
          </p:spPr>
          <p:txBody>
            <a:bodyPr/>
            <a:lstStyle/>
            <a:p>
              <a:endParaRPr lang="en-US"/>
            </a:p>
          </p:txBody>
        </p:sp>
        <p:sp>
          <p:nvSpPr>
            <p:cNvPr id="30745" name="Text Box 33"/>
            <p:cNvSpPr txBox="1">
              <a:spLocks noChangeArrowheads="1"/>
            </p:cNvSpPr>
            <p:nvPr/>
          </p:nvSpPr>
          <p:spPr bwMode="auto">
            <a:xfrm>
              <a:off x="4162" y="2113"/>
              <a:ext cx="712" cy="652"/>
            </a:xfrm>
            <a:prstGeom prst="rect">
              <a:avLst/>
            </a:prstGeom>
            <a:solidFill>
              <a:srgbClr val="BAFEC7"/>
            </a:solidFill>
            <a:ln w="9525">
              <a:noFill/>
              <a:miter lim="800000"/>
              <a:headEnd/>
              <a:tailEnd/>
            </a:ln>
          </p:spPr>
          <p:txBody>
            <a:bodyPr wrap="none" lIns="82058" tIns="41029" rIns="82058" bIns="41029">
              <a:spAutoFit/>
            </a:bodyPr>
            <a:lstStyle/>
            <a:p>
              <a:pPr algn="ctr"/>
              <a:r>
                <a:rPr lang="en-US" b="1" dirty="0">
                  <a:solidFill>
                    <a:srgbClr val="FF0000"/>
                  </a:solidFill>
                  <a:latin typeface="Arial Narrow" pitchFamily="34" charset="0"/>
                </a:rPr>
                <a:t>Consume</a:t>
              </a:r>
            </a:p>
            <a:p>
              <a:pPr algn="ctr"/>
              <a:r>
                <a:rPr lang="en-US" b="1" dirty="0" smtClean="0">
                  <a:solidFill>
                    <a:srgbClr val="FF0000"/>
                  </a:solidFill>
                  <a:latin typeface="Arial Narrow" pitchFamily="34" charset="0"/>
                </a:rPr>
                <a:t>95 </a:t>
              </a:r>
              <a:endParaRPr lang="en-US" b="1" dirty="0">
                <a:solidFill>
                  <a:srgbClr val="FF0000"/>
                </a:solidFill>
                <a:latin typeface="Arial Narrow" pitchFamily="34" charset="0"/>
              </a:endParaRPr>
            </a:p>
            <a:p>
              <a:pPr algn="ctr"/>
              <a:r>
                <a:rPr lang="en-US" b="1" dirty="0">
                  <a:solidFill>
                    <a:srgbClr val="FF0000"/>
                  </a:solidFill>
                  <a:latin typeface="Arial Narrow" pitchFamily="34" charset="0"/>
                </a:rPr>
                <a:t>Quads</a:t>
              </a:r>
            </a:p>
          </p:txBody>
        </p:sp>
      </p:grpSp>
      <p:grpSp>
        <p:nvGrpSpPr>
          <p:cNvPr id="7" name="Group 37"/>
          <p:cNvGrpSpPr>
            <a:grpSpLocks/>
          </p:cNvGrpSpPr>
          <p:nvPr/>
        </p:nvGrpSpPr>
        <p:grpSpPr bwMode="auto">
          <a:xfrm>
            <a:off x="5736213" y="4556390"/>
            <a:ext cx="1424739" cy="277302"/>
            <a:chOff x="3974" y="3343"/>
            <a:chExt cx="987" cy="199"/>
          </a:xfrm>
        </p:grpSpPr>
        <p:sp>
          <p:nvSpPr>
            <p:cNvPr id="30740" name="Text Box 38"/>
            <p:cNvSpPr txBox="1">
              <a:spLocks noChangeArrowheads="1"/>
            </p:cNvSpPr>
            <p:nvPr/>
          </p:nvSpPr>
          <p:spPr bwMode="auto">
            <a:xfrm>
              <a:off x="3991" y="3343"/>
              <a:ext cx="970" cy="199"/>
            </a:xfrm>
            <a:prstGeom prst="rect">
              <a:avLst/>
            </a:prstGeom>
            <a:solidFill>
              <a:srgbClr val="BAFEC7"/>
            </a:solidFill>
            <a:ln w="9525">
              <a:noFill/>
              <a:miter lim="800000"/>
              <a:headEnd/>
              <a:tailEnd/>
            </a:ln>
          </p:spPr>
          <p:txBody>
            <a:bodyPr wrap="none" lIns="82058" tIns="0" rIns="0" bIns="0">
              <a:spAutoFit/>
            </a:bodyPr>
            <a:lstStyle/>
            <a:p>
              <a:r>
                <a:rPr lang="en-US" b="1" dirty="0">
                  <a:solidFill>
                    <a:srgbClr val="FF0000"/>
                  </a:solidFill>
                  <a:latin typeface="Arial Narrow" pitchFamily="34" charset="0"/>
                </a:rPr>
                <a:t>Renewable </a:t>
              </a:r>
              <a:r>
                <a:rPr lang="en-US" b="1" dirty="0" smtClean="0">
                  <a:solidFill>
                    <a:srgbClr val="FF0000"/>
                  </a:solidFill>
                  <a:latin typeface="Arial Narrow" pitchFamily="34" charset="0"/>
                </a:rPr>
                <a:t>8%</a:t>
              </a:r>
              <a:endParaRPr lang="en-US" b="1" dirty="0">
                <a:solidFill>
                  <a:srgbClr val="FF0000"/>
                </a:solidFill>
                <a:latin typeface="Arial Narrow" pitchFamily="34" charset="0"/>
              </a:endParaRPr>
            </a:p>
          </p:txBody>
        </p:sp>
        <p:sp>
          <p:nvSpPr>
            <p:cNvPr id="30741" name="Line 39"/>
            <p:cNvSpPr>
              <a:spLocks noChangeShapeType="1"/>
            </p:cNvSpPr>
            <p:nvPr/>
          </p:nvSpPr>
          <p:spPr bwMode="auto">
            <a:xfrm flipH="1">
              <a:off x="3974" y="3377"/>
              <a:ext cx="0" cy="144"/>
            </a:xfrm>
            <a:prstGeom prst="line">
              <a:avLst/>
            </a:prstGeom>
            <a:noFill/>
            <a:ln w="28575">
              <a:solidFill>
                <a:srgbClr val="FF0000"/>
              </a:solidFill>
              <a:round/>
              <a:headEnd type="none" w="lg" len="lg"/>
              <a:tailEnd type="none" w="lg" len="lg"/>
            </a:ln>
          </p:spPr>
          <p:txBody>
            <a:bodyPr lIns="0" tIns="0" rIns="0" bIns="0"/>
            <a:lstStyle/>
            <a:p>
              <a:endParaRPr lang="en-US"/>
            </a:p>
          </p:txBody>
        </p:sp>
      </p:grpSp>
      <p:grpSp>
        <p:nvGrpSpPr>
          <p:cNvPr id="8" name="Group 40"/>
          <p:cNvGrpSpPr>
            <a:grpSpLocks/>
          </p:cNvGrpSpPr>
          <p:nvPr/>
        </p:nvGrpSpPr>
        <p:grpSpPr bwMode="auto">
          <a:xfrm>
            <a:off x="5453161" y="2263195"/>
            <a:ext cx="548245" cy="2114093"/>
            <a:chOff x="3786" y="1536"/>
            <a:chExt cx="381" cy="1593"/>
          </a:xfrm>
        </p:grpSpPr>
        <p:sp>
          <p:nvSpPr>
            <p:cNvPr id="30738" name="Line 41"/>
            <p:cNvSpPr>
              <a:spLocks noChangeShapeType="1"/>
            </p:cNvSpPr>
            <p:nvPr/>
          </p:nvSpPr>
          <p:spPr bwMode="auto">
            <a:xfrm>
              <a:off x="3981" y="1536"/>
              <a:ext cx="0" cy="1593"/>
            </a:xfrm>
            <a:prstGeom prst="line">
              <a:avLst/>
            </a:prstGeom>
            <a:noFill/>
            <a:ln w="28575">
              <a:solidFill>
                <a:srgbClr val="FF0000"/>
              </a:solidFill>
              <a:round/>
              <a:headEnd type="stealth" w="lg" len="lg"/>
              <a:tailEnd type="stealth" w="lg" len="lg"/>
            </a:ln>
          </p:spPr>
          <p:txBody>
            <a:bodyPr/>
            <a:lstStyle/>
            <a:p>
              <a:endParaRPr lang="en-US"/>
            </a:p>
          </p:txBody>
        </p:sp>
        <p:sp>
          <p:nvSpPr>
            <p:cNvPr id="30739" name="Text Box 42"/>
            <p:cNvSpPr txBox="1">
              <a:spLocks noChangeArrowheads="1"/>
            </p:cNvSpPr>
            <p:nvPr/>
          </p:nvSpPr>
          <p:spPr bwMode="auto">
            <a:xfrm>
              <a:off x="3786" y="2064"/>
              <a:ext cx="381" cy="355"/>
            </a:xfrm>
            <a:prstGeom prst="rect">
              <a:avLst/>
            </a:prstGeom>
            <a:solidFill>
              <a:srgbClr val="BAFEC7"/>
            </a:solidFill>
            <a:ln w="9525" algn="ctr">
              <a:noFill/>
              <a:miter lim="800000"/>
              <a:headEnd/>
              <a:tailEnd/>
            </a:ln>
          </p:spPr>
          <p:txBody>
            <a:bodyPr wrap="none" lIns="0" tIns="0" rIns="0" bIns="0">
              <a:spAutoFit/>
            </a:bodyPr>
            <a:lstStyle/>
            <a:p>
              <a:pPr algn="ctr">
                <a:lnSpc>
                  <a:spcPct val="85000"/>
                </a:lnSpc>
              </a:pPr>
              <a:r>
                <a:rPr lang="en-US" b="1" dirty="0">
                  <a:solidFill>
                    <a:srgbClr val="FF0000"/>
                  </a:solidFill>
                  <a:latin typeface="Arial Narrow" pitchFamily="34" charset="0"/>
                </a:rPr>
                <a:t>Fossil</a:t>
              </a:r>
            </a:p>
            <a:p>
              <a:pPr algn="ctr">
                <a:lnSpc>
                  <a:spcPct val="85000"/>
                </a:lnSpc>
              </a:pPr>
              <a:r>
                <a:rPr lang="en-US" b="1" dirty="0" smtClean="0">
                  <a:solidFill>
                    <a:srgbClr val="FF0000"/>
                  </a:solidFill>
                  <a:latin typeface="Arial Narrow" pitchFamily="34" charset="0"/>
                </a:rPr>
                <a:t>83%</a:t>
              </a:r>
              <a:endParaRPr lang="en-US" b="1" dirty="0">
                <a:solidFill>
                  <a:srgbClr val="FF0000"/>
                </a:solidFill>
                <a:latin typeface="Arial Narrow" pitchFamily="34" charset="0"/>
              </a:endParaRPr>
            </a:p>
          </p:txBody>
        </p:sp>
      </p:grpSp>
      <p:sp>
        <p:nvSpPr>
          <p:cNvPr id="58" name="Text Box 43"/>
          <p:cNvSpPr txBox="1">
            <a:spLocks noChangeArrowheads="1"/>
          </p:cNvSpPr>
          <p:nvPr/>
        </p:nvSpPr>
        <p:spPr bwMode="auto">
          <a:xfrm rot="431252">
            <a:off x="7230024" y="4363889"/>
            <a:ext cx="1324914" cy="442697"/>
          </a:xfrm>
          <a:prstGeom prst="rect">
            <a:avLst/>
          </a:prstGeom>
          <a:solidFill>
            <a:srgbClr val="BAFEC7"/>
          </a:solidFill>
          <a:ln w="9525">
            <a:noFill/>
            <a:miter lim="800000"/>
            <a:headEnd/>
            <a:tailEnd/>
          </a:ln>
        </p:spPr>
        <p:txBody>
          <a:bodyPr wrap="none" lIns="0" tIns="82048" rIns="0" bIns="82048">
            <a:spAutoFit/>
          </a:bodyPr>
          <a:lstStyle/>
          <a:p>
            <a:pPr algn="ctr"/>
            <a:r>
              <a:rPr lang="en-US" b="1" dirty="0">
                <a:solidFill>
                  <a:srgbClr val="FF0000"/>
                </a:solidFill>
                <a:latin typeface="Arial Narrow" pitchFamily="34" charset="0"/>
              </a:rPr>
              <a:t>Transportation</a:t>
            </a:r>
          </a:p>
        </p:txBody>
      </p:sp>
      <p:sp>
        <p:nvSpPr>
          <p:cNvPr id="36" name="Slide Number Placeholder 35"/>
          <p:cNvSpPr>
            <a:spLocks noGrp="1"/>
          </p:cNvSpPr>
          <p:nvPr>
            <p:ph type="sldNum" sz="quarter" idx="11"/>
          </p:nvPr>
        </p:nvSpPr>
        <p:spPr/>
        <p:txBody>
          <a:bodyPr/>
          <a:lstStyle/>
          <a:p>
            <a:pPr>
              <a:defRPr/>
            </a:pPr>
            <a:fld id="{6EEA275D-5A49-48A8-817D-44C3EA0A3A2F}" type="slidenum">
              <a:rPr lang="en-US" smtClean="0"/>
              <a:pPr>
                <a:defRPr/>
              </a:pPr>
              <a:t>7</a:t>
            </a:fld>
            <a:endParaRPr lang="en-US" dirty="0"/>
          </a:p>
        </p:txBody>
      </p:sp>
      <p:pic>
        <p:nvPicPr>
          <p:cNvPr id="34" name="Picture 2"/>
          <p:cNvPicPr>
            <a:picLocks noChangeAspect="1" noChangeArrowheads="1"/>
          </p:cNvPicPr>
          <p:nvPr/>
        </p:nvPicPr>
        <p:blipFill>
          <a:blip r:embed="rId3" cstate="print"/>
          <a:srcRect/>
          <a:stretch>
            <a:fillRect/>
          </a:stretch>
        </p:blipFill>
        <p:spPr bwMode="auto">
          <a:xfrm>
            <a:off x="1" y="5800436"/>
            <a:ext cx="1323975" cy="1057565"/>
          </a:xfrm>
          <a:prstGeom prst="rect">
            <a:avLst/>
          </a:prstGeom>
          <a:noFill/>
          <a:ln w="9525">
            <a:solidFill>
              <a:schemeClr val="tx1"/>
            </a:solidFill>
            <a:miter lim="800000"/>
            <a:headEnd/>
            <a:tailEnd/>
          </a:ln>
          <a:effectLst/>
        </p:spPr>
      </p:pic>
      <p:grpSp>
        <p:nvGrpSpPr>
          <p:cNvPr id="6" name="Group 34"/>
          <p:cNvGrpSpPr>
            <a:grpSpLocks/>
          </p:cNvGrpSpPr>
          <p:nvPr/>
        </p:nvGrpSpPr>
        <p:grpSpPr bwMode="auto">
          <a:xfrm>
            <a:off x="5736210" y="4339263"/>
            <a:ext cx="1344036" cy="277343"/>
            <a:chOff x="3973" y="3201"/>
            <a:chExt cx="931" cy="198"/>
          </a:xfrm>
        </p:grpSpPr>
        <p:sp>
          <p:nvSpPr>
            <p:cNvPr id="30742" name="Text Box 35"/>
            <p:cNvSpPr txBox="1">
              <a:spLocks noChangeArrowheads="1"/>
            </p:cNvSpPr>
            <p:nvPr/>
          </p:nvSpPr>
          <p:spPr bwMode="auto">
            <a:xfrm>
              <a:off x="3997" y="3201"/>
              <a:ext cx="907" cy="198"/>
            </a:xfrm>
            <a:prstGeom prst="rect">
              <a:avLst/>
            </a:prstGeom>
            <a:solidFill>
              <a:srgbClr val="BAFEC7"/>
            </a:solidFill>
            <a:ln w="9525">
              <a:noFill/>
              <a:miter lim="800000"/>
              <a:headEnd/>
              <a:tailEnd/>
            </a:ln>
          </p:spPr>
          <p:txBody>
            <a:bodyPr lIns="82058" tIns="0" rIns="0" bIns="0">
              <a:spAutoFit/>
            </a:bodyPr>
            <a:lstStyle/>
            <a:p>
              <a:r>
                <a:rPr lang="en-US" b="1" dirty="0">
                  <a:solidFill>
                    <a:srgbClr val="FF0000"/>
                  </a:solidFill>
                  <a:latin typeface="Arial Narrow" pitchFamily="34" charset="0"/>
                </a:rPr>
                <a:t>Nuclear </a:t>
              </a:r>
              <a:r>
                <a:rPr lang="en-US" b="1" dirty="0" smtClean="0">
                  <a:solidFill>
                    <a:srgbClr val="FF0000"/>
                  </a:solidFill>
                  <a:latin typeface="Arial Narrow" pitchFamily="34" charset="0"/>
                </a:rPr>
                <a:t>9%</a:t>
              </a:r>
              <a:endParaRPr lang="en-US" b="1" dirty="0">
                <a:solidFill>
                  <a:srgbClr val="FF0000"/>
                </a:solidFill>
                <a:latin typeface="Arial Narrow" pitchFamily="34" charset="0"/>
              </a:endParaRPr>
            </a:p>
          </p:txBody>
        </p:sp>
        <p:sp>
          <p:nvSpPr>
            <p:cNvPr id="30743" name="Line 36"/>
            <p:cNvSpPr>
              <a:spLocks noChangeShapeType="1"/>
            </p:cNvSpPr>
            <p:nvPr/>
          </p:nvSpPr>
          <p:spPr bwMode="auto">
            <a:xfrm flipH="1">
              <a:off x="3973" y="3226"/>
              <a:ext cx="0" cy="144"/>
            </a:xfrm>
            <a:prstGeom prst="line">
              <a:avLst/>
            </a:prstGeom>
            <a:noFill/>
            <a:ln w="28575">
              <a:solidFill>
                <a:srgbClr val="FF0000"/>
              </a:solidFill>
              <a:round/>
              <a:headEnd type="none" w="lg" len="lg"/>
              <a:tailEnd type="none" w="lg" len="lg"/>
            </a:ln>
          </p:spPr>
          <p:txBody>
            <a:bodyPr/>
            <a:lstStyle/>
            <a:p>
              <a:endParaRPr 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4" grpId="0" animBg="1"/>
      <p:bldP spid="45" grpId="0" animBg="1"/>
      <p:bldP spid="5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762000"/>
            <a:ext cx="9144000" cy="533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anchor="ctr"/>
          <a:lstStyle/>
          <a:p>
            <a:pPr algn="ctr">
              <a:defRPr/>
            </a:pPr>
            <a:endParaRPr lang="en-US" dirty="0"/>
          </a:p>
        </p:txBody>
      </p:sp>
      <p:sp>
        <p:nvSpPr>
          <p:cNvPr id="39941" name="Rectangle 7"/>
          <p:cNvSpPr>
            <a:spLocks noChangeArrowheads="1"/>
          </p:cNvSpPr>
          <p:nvPr/>
        </p:nvSpPr>
        <p:spPr bwMode="auto">
          <a:xfrm>
            <a:off x="304800" y="5867400"/>
            <a:ext cx="8686800" cy="400110"/>
          </a:xfrm>
          <a:prstGeom prst="rect">
            <a:avLst/>
          </a:prstGeom>
          <a:noFill/>
          <a:ln w="9525">
            <a:noFill/>
            <a:miter lim="800000"/>
            <a:headEnd/>
            <a:tailEnd/>
          </a:ln>
        </p:spPr>
        <p:txBody>
          <a:bodyPr lIns="91429" tIns="45714" rIns="91429" bIns="45714">
            <a:spAutoFit/>
          </a:bodyPr>
          <a:lstStyle/>
          <a:p>
            <a:r>
              <a:rPr lang="en-US" sz="1000" b="1" i="1" dirty="0" smtClean="0">
                <a:solidFill>
                  <a:srgbClr val="146737"/>
                </a:solidFill>
              </a:rPr>
              <a:t>Source: Lawrence Livermore National Laboratory and the Department of Energy, Energy Information Administration, 2009 (based on data from DOE/EIA-0384(2008), June 2009).</a:t>
            </a:r>
            <a:endParaRPr lang="en-US" sz="1000" b="1" dirty="0">
              <a:solidFill>
                <a:srgbClr val="146737"/>
              </a:solidFill>
            </a:endParaRPr>
          </a:p>
        </p:txBody>
      </p:sp>
      <p:pic>
        <p:nvPicPr>
          <p:cNvPr id="2" name="Picture 1"/>
          <p:cNvPicPr>
            <a:picLocks noChangeAspect="1" noChangeArrowheads="1"/>
          </p:cNvPicPr>
          <p:nvPr/>
        </p:nvPicPr>
        <p:blipFill>
          <a:blip r:embed="rId3" cstate="print"/>
          <a:srcRect/>
          <a:stretch>
            <a:fillRect/>
          </a:stretch>
        </p:blipFill>
        <p:spPr bwMode="auto">
          <a:xfrm>
            <a:off x="42532" y="816367"/>
            <a:ext cx="9067800" cy="5008941"/>
          </a:xfrm>
          <a:prstGeom prst="rect">
            <a:avLst/>
          </a:prstGeom>
          <a:noFill/>
          <a:ln w="9525">
            <a:noFill/>
            <a:miter lim="800000"/>
            <a:headEnd/>
            <a:tailEnd/>
          </a:ln>
        </p:spPr>
      </p:pic>
      <p:sp>
        <p:nvSpPr>
          <p:cNvPr id="7" name="Title 2"/>
          <p:cNvSpPr txBox="1">
            <a:spLocks/>
          </p:cNvSpPr>
          <p:nvPr/>
        </p:nvSpPr>
        <p:spPr bwMode="auto">
          <a:xfrm>
            <a:off x="0" y="-154471"/>
            <a:ext cx="9144000" cy="1143000"/>
          </a:xfrm>
          <a:prstGeom prst="rect">
            <a:avLst/>
          </a:prstGeom>
          <a:noFill/>
          <a:ln w="9525">
            <a:noFill/>
            <a:miter lim="800000"/>
            <a:headEnd/>
            <a:tailEnd/>
          </a:ln>
        </p:spPr>
        <p:txBody>
          <a:bodyPr vert="horz" wrap="square" lIns="91429" tIns="45714" rIns="91429" bIns="45714" numCol="1" anchor="ctr" anchorCtr="0" compatLnSpc="1">
            <a:prstTxWarp prst="textNoShape">
              <a:avLst/>
            </a:prstTxWarp>
          </a:bodyPr>
          <a:lstStyle/>
          <a:p>
            <a:pPr algn="ctr" defTabSz="914293" eaLnBrk="0" hangingPunct="0">
              <a:lnSpc>
                <a:spcPct val="80000"/>
              </a:lnSpc>
              <a:defRPr/>
            </a:pPr>
            <a:r>
              <a:rPr lang="en-US" sz="2400" dirty="0" smtClean="0">
                <a:solidFill>
                  <a:srgbClr val="106636"/>
                </a:solidFill>
                <a:latin typeface="Arial" pitchFamily="34" charset="0"/>
                <a:ea typeface="+mj-ea"/>
                <a:cs typeface="Arial" pitchFamily="34" charset="0"/>
              </a:rPr>
              <a:t>U.S. Energy Production and Usage in 2008</a:t>
            </a:r>
            <a:br>
              <a:rPr lang="en-US" sz="2400" dirty="0" smtClean="0">
                <a:solidFill>
                  <a:srgbClr val="106636"/>
                </a:solidFill>
                <a:latin typeface="Arial" pitchFamily="34" charset="0"/>
                <a:ea typeface="+mj-ea"/>
                <a:cs typeface="Arial" pitchFamily="34" charset="0"/>
              </a:rPr>
            </a:br>
            <a:r>
              <a:rPr lang="en-US" i="1" dirty="0" smtClean="0">
                <a:latin typeface="Arial" pitchFamily="34" charset="0"/>
                <a:ea typeface="+mj-ea"/>
                <a:cs typeface="Arial" pitchFamily="34" charset="0"/>
              </a:rPr>
              <a:t>Units in Quadrillion BTUs (Quads)</a:t>
            </a:r>
          </a:p>
        </p:txBody>
      </p:sp>
      <p:sp>
        <p:nvSpPr>
          <p:cNvPr id="10" name="Slide Number Placeholder 9"/>
          <p:cNvSpPr>
            <a:spLocks noGrp="1"/>
          </p:cNvSpPr>
          <p:nvPr>
            <p:ph type="sldNum" sz="quarter" idx="11"/>
          </p:nvPr>
        </p:nvSpPr>
        <p:spPr/>
        <p:txBody>
          <a:bodyPr/>
          <a:lstStyle/>
          <a:p>
            <a:pPr>
              <a:defRPr/>
            </a:pPr>
            <a:fld id="{6EEA275D-5A49-48A8-817D-44C3EA0A3A2F}" type="slidenum">
              <a:rPr lang="en-US" smtClean="0"/>
              <a:pPr>
                <a:defRPr/>
              </a:pPr>
              <a:t>8</a:t>
            </a:fld>
            <a:endParaRPr lang="en-US" dirty="0"/>
          </a:p>
        </p:txBody>
      </p:sp>
      <p:sp>
        <p:nvSpPr>
          <p:cNvPr id="12" name="Rectangle 11"/>
          <p:cNvSpPr/>
          <p:nvPr/>
        </p:nvSpPr>
        <p:spPr>
          <a:xfrm>
            <a:off x="0" y="768096"/>
            <a:ext cx="9144000" cy="5467604"/>
          </a:xfrm>
          <a:prstGeom prst="rect">
            <a:avLst/>
          </a:prstGeom>
          <a:solidFill>
            <a:srgbClr val="FFFFFF">
              <a:alpha val="74118"/>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750888" y="2132128"/>
            <a:ext cx="7645400" cy="2516061"/>
          </a:xfrm>
          <a:prstGeom prst="rect">
            <a:avLst/>
          </a:prstGeom>
          <a:solidFill>
            <a:srgbClr val="C82222"/>
          </a:solidFill>
          <a:ln w="28575">
            <a:solidFill>
              <a:schemeClr val="tx1"/>
            </a:solidFill>
          </a:ln>
        </p:spPr>
        <p:style>
          <a:lnRef idx="0">
            <a:schemeClr val="accent1"/>
          </a:lnRef>
          <a:fillRef idx="3">
            <a:schemeClr val="accent1"/>
          </a:fillRef>
          <a:effectRef idx="3">
            <a:schemeClr val="accent1"/>
          </a:effectRef>
          <a:fontRef idx="minor">
            <a:schemeClr val="lt1"/>
          </a:fontRef>
        </p:style>
        <p:txBody>
          <a:bodyPr wrap="square" lIns="91429" tIns="45714" rIns="91429" bIns="45714" rtlCol="0">
            <a:spAutoFit/>
          </a:bodyPr>
          <a:lstStyle/>
          <a:p>
            <a:pPr>
              <a:spcAft>
                <a:spcPts val="600"/>
              </a:spcAft>
            </a:pPr>
            <a:r>
              <a:rPr lang="en-US" sz="2000" dirty="0" smtClean="0">
                <a:solidFill>
                  <a:schemeClr val="bg1"/>
                </a:solidFill>
                <a:latin typeface="Arial" pitchFamily="34" charset="0"/>
                <a:cs typeface="Arial" pitchFamily="34" charset="0"/>
              </a:rPr>
              <a:t>Today compared to 1950:</a:t>
            </a:r>
          </a:p>
          <a:p>
            <a:pPr marL="228573" indent="-228573">
              <a:spcAft>
                <a:spcPts val="300"/>
              </a:spcAft>
              <a:buFont typeface="Wingdings" pitchFamily="2" charset="2"/>
              <a:buChar char="§"/>
            </a:pPr>
            <a:r>
              <a:rPr lang="en-US" sz="2000" dirty="0" smtClean="0">
                <a:solidFill>
                  <a:schemeClr val="bg1"/>
                </a:solidFill>
                <a:latin typeface="Arial" pitchFamily="34" charset="0"/>
                <a:cs typeface="Arial" pitchFamily="34" charset="0"/>
              </a:rPr>
              <a:t>U.S. population ~2x that in 1950</a:t>
            </a:r>
          </a:p>
          <a:p>
            <a:pPr marL="228573" indent="-228573">
              <a:spcAft>
                <a:spcPts val="300"/>
              </a:spcAft>
              <a:buFont typeface="Wingdings" pitchFamily="2" charset="2"/>
              <a:buChar char="§"/>
            </a:pPr>
            <a:r>
              <a:rPr lang="en-US" sz="2000" dirty="0" smtClean="0">
                <a:solidFill>
                  <a:schemeClr val="bg1"/>
                </a:solidFill>
                <a:latin typeface="Arial" pitchFamily="34" charset="0"/>
                <a:cs typeface="Arial" pitchFamily="34" charset="0"/>
              </a:rPr>
              <a:t>Total primary energy ~3x that in 1950</a:t>
            </a:r>
          </a:p>
          <a:p>
            <a:pPr marL="228573" indent="-228573">
              <a:spcAft>
                <a:spcPts val="300"/>
              </a:spcAft>
              <a:buFont typeface="Wingdings" pitchFamily="2" charset="2"/>
              <a:buChar char="§"/>
            </a:pPr>
            <a:r>
              <a:rPr lang="en-US" sz="2000" dirty="0" smtClean="0">
                <a:solidFill>
                  <a:schemeClr val="bg1"/>
                </a:solidFill>
                <a:latin typeface="Arial" pitchFamily="34" charset="0"/>
                <a:cs typeface="Arial" pitchFamily="34" charset="0"/>
              </a:rPr>
              <a:t>Primary energy (petroleum) for transportation ~4x that in 1950</a:t>
            </a:r>
          </a:p>
          <a:p>
            <a:pPr marL="228573" indent="-228573">
              <a:spcAft>
                <a:spcPts val="300"/>
              </a:spcAft>
              <a:buFont typeface="Wingdings" pitchFamily="2" charset="2"/>
              <a:buChar char="§"/>
            </a:pPr>
            <a:r>
              <a:rPr lang="en-US" sz="2000" dirty="0" smtClean="0">
                <a:solidFill>
                  <a:schemeClr val="bg1"/>
                </a:solidFill>
                <a:latin typeface="Arial" pitchFamily="34" charset="0"/>
                <a:cs typeface="Arial" pitchFamily="34" charset="0"/>
              </a:rPr>
              <a:t>Primary energy used for electricity generation ~10x that in 1950</a:t>
            </a:r>
          </a:p>
          <a:p>
            <a:pPr marL="228573" indent="-228573">
              <a:spcAft>
                <a:spcPts val="300"/>
              </a:spcAft>
              <a:buFont typeface="Wingdings" pitchFamily="2" charset="2"/>
              <a:buChar char="§"/>
            </a:pPr>
            <a:r>
              <a:rPr lang="en-US" sz="2000" dirty="0" smtClean="0">
                <a:solidFill>
                  <a:schemeClr val="bg1"/>
                </a:solidFill>
                <a:latin typeface="Arial" pitchFamily="34" charset="0"/>
                <a:cs typeface="Arial" pitchFamily="34" charset="0"/>
              </a:rPr>
              <a:t>Little or no imported petroleum in 1950</a:t>
            </a:r>
          </a:p>
          <a:p>
            <a:pPr marL="228573" indent="-228573">
              <a:spcAft>
                <a:spcPts val="300"/>
              </a:spcAft>
              <a:buFont typeface="Wingdings" pitchFamily="2" charset="2"/>
              <a:buChar char="§"/>
            </a:pPr>
            <a:r>
              <a:rPr lang="en-US" sz="2000" dirty="0" smtClean="0">
                <a:solidFill>
                  <a:schemeClr val="bg1"/>
                </a:solidFill>
                <a:latin typeface="Arial" pitchFamily="34" charset="0"/>
                <a:cs typeface="Arial" pitchFamily="34" charset="0"/>
              </a:rPr>
              <a:t>“Used” and “Wasted” energy were about equal in 1950</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267" name="Text Box 3"/>
          <p:cNvSpPr txBox="1">
            <a:spLocks noChangeArrowheads="1"/>
          </p:cNvSpPr>
          <p:nvPr/>
        </p:nvSpPr>
        <p:spPr bwMode="auto">
          <a:xfrm>
            <a:off x="492125" y="2271993"/>
            <a:ext cx="8151091" cy="618609"/>
          </a:xfrm>
          <a:prstGeom prst="rect">
            <a:avLst/>
          </a:prstGeom>
          <a:noFill/>
          <a:ln w="9525" algn="ctr">
            <a:noFill/>
            <a:miter lim="800000"/>
            <a:headEnd/>
            <a:tailEnd/>
          </a:ln>
          <a:effectLst/>
        </p:spPr>
        <p:txBody>
          <a:bodyPr lIns="91407" tIns="45704" rIns="91407" bIns="45704">
            <a:spAutoFit/>
          </a:bodyPr>
          <a:lstStyle/>
          <a:p>
            <a:pPr algn="ctr" defTabSz="914501" eaLnBrk="0" hangingPunct="0">
              <a:lnSpc>
                <a:spcPct val="95000"/>
              </a:lnSpc>
              <a:tabLst>
                <a:tab pos="1696528" algn="l"/>
              </a:tabLst>
            </a:pPr>
            <a:r>
              <a:rPr lang="en-US" sz="3600" b="1" dirty="0">
                <a:solidFill>
                  <a:srgbClr val="FF0000"/>
                </a:solidFill>
                <a:effectLst>
                  <a:outerShdw blurRad="38100" dist="38100" dir="2700000" algn="tl">
                    <a:srgbClr val="C0C0C0"/>
                  </a:outerShdw>
                </a:effectLst>
                <a:latin typeface="Arial" pitchFamily="34" charset="0"/>
              </a:rPr>
              <a:t>Energy and the environment</a:t>
            </a:r>
          </a:p>
        </p:txBody>
      </p:sp>
      <p:pic>
        <p:nvPicPr>
          <p:cNvPr id="523276" name="Picture 12" descr="time_cover_global_warming_75"/>
          <p:cNvPicPr preferRelativeResize="0">
            <a:picLocks noChangeAspect="1" noChangeArrowheads="1"/>
          </p:cNvPicPr>
          <p:nvPr/>
        </p:nvPicPr>
        <p:blipFill>
          <a:blip r:embed="rId3" cstate="print"/>
          <a:srcRect/>
          <a:stretch>
            <a:fillRect/>
          </a:stretch>
        </p:blipFill>
        <p:spPr bwMode="auto">
          <a:xfrm>
            <a:off x="38636" y="3724932"/>
            <a:ext cx="2039152" cy="2619349"/>
          </a:xfrm>
          <a:prstGeom prst="rect">
            <a:avLst/>
          </a:prstGeom>
          <a:noFill/>
          <a:ln w="9525">
            <a:noFill/>
            <a:miter lim="800000"/>
            <a:headEnd/>
            <a:tailEnd/>
          </a:ln>
        </p:spPr>
      </p:pic>
      <p:pic>
        <p:nvPicPr>
          <p:cNvPr id="523278" name="Picture 14" descr="Time-Global-Warming"/>
          <p:cNvPicPr preferRelativeResize="0">
            <a:picLocks noChangeAspect="1" noChangeArrowheads="1"/>
          </p:cNvPicPr>
          <p:nvPr/>
        </p:nvPicPr>
        <p:blipFill>
          <a:blip r:embed="rId4" cstate="print"/>
          <a:srcRect/>
          <a:stretch>
            <a:fillRect/>
          </a:stretch>
        </p:blipFill>
        <p:spPr bwMode="auto">
          <a:xfrm>
            <a:off x="1747236" y="4016289"/>
            <a:ext cx="2039152" cy="2614248"/>
          </a:xfrm>
          <a:prstGeom prst="rect">
            <a:avLst/>
          </a:prstGeom>
          <a:noFill/>
          <a:ln w="9525">
            <a:noFill/>
            <a:miter lim="800000"/>
            <a:headEnd/>
            <a:tailEnd/>
          </a:ln>
        </p:spPr>
      </p:pic>
      <p:pic>
        <p:nvPicPr>
          <p:cNvPr id="523274" name="Picture 10" descr="Time%20climate%20be%20worried%20cover"/>
          <p:cNvPicPr preferRelativeResize="0">
            <a:picLocks noChangeAspect="1" noChangeArrowheads="1"/>
          </p:cNvPicPr>
          <p:nvPr/>
        </p:nvPicPr>
        <p:blipFill>
          <a:blip r:embed="rId5" cstate="print"/>
          <a:srcRect/>
          <a:stretch>
            <a:fillRect/>
          </a:stretch>
        </p:blipFill>
        <p:spPr bwMode="auto">
          <a:xfrm>
            <a:off x="3620689" y="3723193"/>
            <a:ext cx="2039152" cy="2632102"/>
          </a:xfrm>
          <a:prstGeom prst="rect">
            <a:avLst/>
          </a:prstGeom>
          <a:noFill/>
          <a:ln w="9525">
            <a:noFill/>
            <a:miter lim="800000"/>
            <a:headEnd/>
            <a:tailEnd/>
          </a:ln>
        </p:spPr>
      </p:pic>
      <p:sp>
        <p:nvSpPr>
          <p:cNvPr id="12" name="Slide Number Placeholder 11"/>
          <p:cNvSpPr>
            <a:spLocks noGrp="1"/>
          </p:cNvSpPr>
          <p:nvPr>
            <p:ph type="sldNum" sz="quarter" idx="11"/>
          </p:nvPr>
        </p:nvSpPr>
        <p:spPr/>
        <p:txBody>
          <a:bodyPr/>
          <a:lstStyle/>
          <a:p>
            <a:pPr>
              <a:defRPr/>
            </a:pPr>
            <a:fld id="{6EEA275D-5A49-48A8-817D-44C3EA0A3A2F}" type="slidenum">
              <a:rPr lang="en-US" smtClean="0"/>
              <a:pPr>
                <a:defRPr/>
              </a:pPr>
              <a:t>9</a:t>
            </a:fld>
            <a:endParaRPr lang="en-US" dirty="0"/>
          </a:p>
        </p:txBody>
      </p:sp>
      <p:pic>
        <p:nvPicPr>
          <p:cNvPr id="523280" name="Picture 16" descr="globalwarmingisahoaxnewsweek"/>
          <p:cNvPicPr preferRelativeResize="0">
            <a:picLocks noChangeAspect="1" noChangeArrowheads="1"/>
          </p:cNvPicPr>
          <p:nvPr/>
        </p:nvPicPr>
        <p:blipFill>
          <a:blip r:embed="rId6" cstate="print"/>
          <a:srcRect/>
          <a:stretch>
            <a:fillRect/>
          </a:stretch>
        </p:blipFill>
        <p:spPr bwMode="auto">
          <a:xfrm>
            <a:off x="5506128" y="3976353"/>
            <a:ext cx="2039152" cy="2662707"/>
          </a:xfrm>
          <a:prstGeom prst="rect">
            <a:avLst/>
          </a:prstGeom>
          <a:noFill/>
          <a:ln w="9525">
            <a:noFill/>
            <a:miter lim="800000"/>
            <a:headEnd/>
            <a:tailEnd/>
          </a:ln>
        </p:spPr>
      </p:pic>
      <p:pic>
        <p:nvPicPr>
          <p:cNvPr id="8" name="Picture 8" descr="TV_week_16APR06"/>
          <p:cNvPicPr>
            <a:picLocks noChangeAspect="1" noChangeArrowheads="1"/>
          </p:cNvPicPr>
          <p:nvPr/>
        </p:nvPicPr>
        <p:blipFill>
          <a:blip r:embed="rId7" cstate="print"/>
          <a:srcRect/>
          <a:stretch>
            <a:fillRect/>
          </a:stretch>
        </p:blipFill>
        <p:spPr bwMode="auto">
          <a:xfrm>
            <a:off x="7093867" y="3738530"/>
            <a:ext cx="2050134" cy="2654645"/>
          </a:xfrm>
          <a:prstGeom prst="rect">
            <a:avLst/>
          </a:prstGeom>
          <a:noFill/>
          <a:ln w="19050">
            <a:solidFill>
              <a:schemeClr val="folHlink"/>
            </a:solid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327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2327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2328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2327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Opulent</Template>
  <TotalTime>7893</TotalTime>
  <Words>3553</Words>
  <Application>Microsoft Office PowerPoint</Application>
  <PresentationFormat>On-screen Show (4:3)</PresentationFormat>
  <Paragraphs>500</Paragraphs>
  <Slides>43</Slides>
  <Notes>25</Notes>
  <HiddenSlides>0</HiddenSlides>
  <MMClips>0</MMClips>
  <ScaleCrop>false</ScaleCrop>
  <HeadingPairs>
    <vt:vector size="4" baseType="variant">
      <vt:variant>
        <vt:lpstr>Theme</vt:lpstr>
      </vt:variant>
      <vt:variant>
        <vt:i4>1</vt:i4>
      </vt:variant>
      <vt:variant>
        <vt:lpstr>Slide Titles</vt:lpstr>
      </vt:variant>
      <vt:variant>
        <vt:i4>43</vt:i4>
      </vt:variant>
    </vt:vector>
  </HeadingPairs>
  <TitlesOfParts>
    <vt:vector size="44" baseType="lpstr">
      <vt:lpstr>Office Theme</vt:lpstr>
      <vt:lpstr>Developing a Research Agenda for our Energy Future</vt:lpstr>
      <vt:lpstr>Slide 2</vt:lpstr>
      <vt:lpstr>400 Years of Energy Use in the U.S.  19th C discoveries and 20th C technologies are very much part of today’s infrastructure</vt:lpstr>
      <vt:lpstr>Slide 4</vt:lpstr>
      <vt:lpstr>Slide 5</vt:lpstr>
      <vt:lpstr>Slide 6</vt:lpstr>
      <vt:lpstr>Slide 7</vt:lpstr>
      <vt:lpstr>Slide 8</vt:lpstr>
      <vt:lpstr>Slide 9</vt:lpstr>
      <vt:lpstr>Slide 10</vt:lpstr>
      <vt:lpstr>Slide 11</vt:lpstr>
      <vt:lpstr>Slide 12</vt:lpstr>
      <vt:lpstr>Slide 13</vt:lpstr>
      <vt:lpstr>Overview of Climate Processes and Components</vt:lpstr>
      <vt:lpstr>Climate Models Over the Decades</vt:lpstr>
      <vt:lpstr>Scenarios from the U.S. Climate Change Science Program Report  “Scenarios of Greenhouse Gas Emissions and Atmospheric Concentrations”</vt:lpstr>
      <vt:lpstr>Slide 17</vt:lpstr>
      <vt:lpstr>Slide 18</vt:lpstr>
      <vt:lpstr>Slide 19</vt:lpstr>
      <vt:lpstr>Slide 20</vt:lpstr>
      <vt:lpstr>Slide 21</vt:lpstr>
      <vt:lpstr>A National Strategy for a New Energy Economy</vt:lpstr>
      <vt:lpstr>A National Research Strategy for a New Energy Economy</vt:lpstr>
      <vt:lpstr>Slide 24</vt:lpstr>
      <vt:lpstr>The Research Agenda: Biosystems by Design </vt:lpstr>
      <vt:lpstr>Slide 26</vt:lpstr>
      <vt:lpstr>The Research Agenda: Atomistic Probes</vt:lpstr>
      <vt:lpstr>A Few ASCR Technologies and the Companies that Use Them</vt:lpstr>
      <vt:lpstr>Computing Impacts on Society - I</vt:lpstr>
      <vt:lpstr>Slide 30</vt:lpstr>
      <vt:lpstr>Atomistic Probes Impact Society </vt:lpstr>
      <vt:lpstr>Atomistic Probes:  More than Just Pretty Logos   3 Nobel Prizes in 6 Years Using X-ray Crystallography</vt:lpstr>
      <vt:lpstr>“Basic Research Needs” and Beyond</vt:lpstr>
      <vt:lpstr>Grand Challenge Questions in Materials and Chemistry</vt:lpstr>
      <vt:lpstr>SC/BES Energy Frontier Research Centers Combining Grand Challenge Science and Energy Needs</vt:lpstr>
      <vt:lpstr>The Bioenergy Research Centers</vt:lpstr>
      <vt:lpstr>Fuels from Sunlight Energy Innovation Hub:  Joint Center for Artificial Photosynthesis (JCAP @ CalTech and LBNL)  </vt:lpstr>
      <vt:lpstr>Slide 38</vt:lpstr>
      <vt:lpstr>Slide 39</vt:lpstr>
      <vt:lpstr>Slide 40</vt:lpstr>
      <vt:lpstr>Slide 41</vt:lpstr>
      <vt:lpstr>SC and DOE</vt:lpstr>
      <vt:lpstr>Office of Science FY 2012 Budget Request to Congress</vt:lpstr>
    </vt:vector>
  </TitlesOfParts>
  <Company>US Department of Energy (SC)</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Joseph Groves</dc:creator>
  <cp:lastModifiedBy>Joseph Groves</cp:lastModifiedBy>
  <cp:revision>842</cp:revision>
  <dcterms:created xsi:type="dcterms:W3CDTF">2009-10-19T15:58:14Z</dcterms:created>
  <dcterms:modified xsi:type="dcterms:W3CDTF">2011-04-25T12:54:23Z</dcterms:modified>
</cp:coreProperties>
</file>