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drawings/drawing1.xml" ContentType="application/vnd.openxmlformats-officedocument.drawingml.chartshape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theme/themeOverride2.xml" ContentType="application/vnd.openxmlformats-officedocument.themeOverride+xml"/>
  <Override PartName="/ppt/charts/chart4.xml" ContentType="application/vnd.openxmlformats-officedocument.drawingml.chart+xml"/>
  <Override PartName="/ppt/theme/themeOverride3.xml" ContentType="application/vnd.openxmlformats-officedocument.themeOverride+xml"/>
  <Override PartName="/ppt/charts/chart5.xml" ContentType="application/vnd.openxmlformats-officedocument.drawingml.chart+xml"/>
  <Override PartName="/ppt/theme/themeOverride4.xml" ContentType="application/vnd.openxmlformats-officedocument.themeOverride+xml"/>
  <Override PartName="/ppt/charts/chart6.xml" ContentType="application/vnd.openxmlformats-officedocument.drawingml.chart+xml"/>
  <Override PartName="/ppt/theme/themeOverride5.xml" ContentType="application/vnd.openxmlformats-officedocument.themeOverride+xml"/>
  <Override PartName="/ppt/charts/chart7.xml" ContentType="application/vnd.openxmlformats-officedocument.drawingml.chart+xml"/>
  <Override PartName="/ppt/theme/themeOverride6.xml" ContentType="application/vnd.openxmlformats-officedocument.themeOverr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handoutMasterIdLst>
    <p:handoutMasterId r:id="rId23"/>
  </p:handoutMasterIdLst>
  <p:sldIdLst>
    <p:sldId id="256" r:id="rId2"/>
    <p:sldId id="298" r:id="rId3"/>
    <p:sldId id="262" r:id="rId4"/>
    <p:sldId id="274" r:id="rId5"/>
    <p:sldId id="305" r:id="rId6"/>
    <p:sldId id="306" r:id="rId7"/>
    <p:sldId id="303" r:id="rId8"/>
    <p:sldId id="315" r:id="rId9"/>
    <p:sldId id="308" r:id="rId10"/>
    <p:sldId id="309" r:id="rId11"/>
    <p:sldId id="316" r:id="rId12"/>
    <p:sldId id="318" r:id="rId13"/>
    <p:sldId id="319" r:id="rId14"/>
    <p:sldId id="317" r:id="rId15"/>
    <p:sldId id="268" r:id="rId16"/>
    <p:sldId id="312" r:id="rId17"/>
    <p:sldId id="307" r:id="rId18"/>
    <p:sldId id="311" r:id="rId19"/>
    <p:sldId id="313" r:id="rId20"/>
    <p:sldId id="314" r:id="rId21"/>
  </p:sldIdLst>
  <p:sldSz cx="9144000" cy="6858000" type="screen4x3"/>
  <p:notesSz cx="7077075" cy="9363075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006600"/>
    <a:srgbClr val="FF0000"/>
    <a:srgbClr val="0B6F0B"/>
    <a:srgbClr val="FBF9B7"/>
    <a:srgbClr val="0033CC"/>
    <a:srgbClr val="FFFF00"/>
    <a:srgbClr val="FFFF66"/>
    <a:srgbClr val="FCFBCC"/>
    <a:srgbClr val="FAF89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521" autoAdjust="0"/>
    <p:restoredTop sz="61482" autoAdjust="0"/>
  </p:normalViewPr>
  <p:slideViewPr>
    <p:cSldViewPr snapToGrid="0" showGuides="1">
      <p:cViewPr varScale="1">
        <p:scale>
          <a:sx n="72" d="100"/>
          <a:sy n="72" d="100"/>
        </p:scale>
        <p:origin x="-1122" y="-84"/>
      </p:cViewPr>
      <p:guideLst>
        <p:guide orient="horz" pos="322"/>
        <p:guide pos="2881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notesViewPr>
    <p:cSldViewPr snapToGrid="0" showGuides="1">
      <p:cViewPr varScale="1">
        <p:scale>
          <a:sx n="93" d="100"/>
          <a:sy n="93" d="100"/>
        </p:scale>
        <p:origin x="-2934" y="-96"/>
      </p:cViewPr>
      <p:guideLst>
        <p:guide orient="horz" pos="2949"/>
        <p:guide pos="2229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1.xml"/><Relationship Id="rId2" Type="http://schemas.openxmlformats.org/officeDocument/2006/relationships/oleObject" Target="file:///C:\Documents%20and%20Settings\dividan\My%20Documents\Pie%20Charts.xlsx" TargetMode="External"/><Relationship Id="rId1" Type="http://schemas.openxmlformats.org/officeDocument/2006/relationships/themeOverride" Target="../theme/themeOverride1.xm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\\scnas5p\nguyenv\BES%2011%20Stats\Lightsource_users_FY82-FY11.xls" TargetMode="External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oleObject" Target="file:///\\scnas5p\nguyenv\BES%2010%20Stats\Q%20folder\Summary_spreadsheet_all_years\Master_Sync_Light_users_90_10.xls" TargetMode="External"/><Relationship Id="rId1" Type="http://schemas.openxmlformats.org/officeDocument/2006/relationships/themeOverride" Target="../theme/themeOverride2.xml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oleObject" Target="file:///\\scnas5p\nguyenv\BES%2010%20Stats\Q%20folder\Master_Sync_Light_users_90_10.xls" TargetMode="External"/><Relationship Id="rId1" Type="http://schemas.openxmlformats.org/officeDocument/2006/relationships/themeOverride" Target="../theme/themeOverride3.xml"/></Relationships>
</file>

<file path=ppt/charts/_rels/chart5.xml.rels><?xml version="1.0" encoding="UTF-8" standalone="yes"?>
<Relationships xmlns="http://schemas.openxmlformats.org/package/2006/relationships"><Relationship Id="rId2" Type="http://schemas.openxmlformats.org/officeDocument/2006/relationships/oleObject" Target="file:///\\scnas5p\nguyenv\BES%2010%20Stats\Q%20folder\Master_Sync_Light_users_90_10.xls" TargetMode="External"/><Relationship Id="rId1" Type="http://schemas.openxmlformats.org/officeDocument/2006/relationships/themeOverride" Target="../theme/themeOverride4.xml"/></Relationships>
</file>

<file path=ppt/charts/_rels/chart6.xml.rels><?xml version="1.0" encoding="UTF-8" standalone="yes"?>
<Relationships xmlns="http://schemas.openxmlformats.org/package/2006/relationships"><Relationship Id="rId2" Type="http://schemas.openxmlformats.org/officeDocument/2006/relationships/oleObject" Target="file:///\\scnas5p\nguyenv\BES%2010%20Stats\Q%20folder\Master_Sync_Light_users_90_10.xls" TargetMode="External"/><Relationship Id="rId1" Type="http://schemas.openxmlformats.org/officeDocument/2006/relationships/themeOverride" Target="../theme/themeOverride5.xml"/></Relationships>
</file>

<file path=ppt/charts/_rels/chart7.xml.rels><?xml version="1.0" encoding="UTF-8" standalone="yes"?>
<Relationships xmlns="http://schemas.openxmlformats.org/package/2006/relationships"><Relationship Id="rId2" Type="http://schemas.openxmlformats.org/officeDocument/2006/relationships/oleObject" Target="file:///\\scnas5p\nguyenv\BES%2010%20Stats\Q%20folder\Master_Sync_Light_users_90_10.xls" TargetMode="External"/><Relationship Id="rId1" Type="http://schemas.openxmlformats.org/officeDocument/2006/relationships/themeOverride" Target="../theme/themeOverride6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/>
      <c:pieChart>
        <c:varyColors val="1"/>
        <c:ser>
          <c:idx val="0"/>
          <c:order val="0"/>
          <c:explosion val="2"/>
          <c:dPt>
            <c:idx val="0"/>
            <c:bubble3D val="0"/>
            <c:spPr>
              <a:solidFill>
                <a:srgbClr val="C00000"/>
              </a:solidFill>
              <a:ln>
                <a:solidFill>
                  <a:sysClr val="windowText" lastClr="000000"/>
                </a:solidFill>
              </a:ln>
            </c:spPr>
          </c:dPt>
          <c:dPt>
            <c:idx val="1"/>
            <c:bubble3D val="0"/>
            <c:spPr>
              <a:solidFill>
                <a:srgbClr val="0B21F3"/>
              </a:solidFill>
              <a:ln>
                <a:solidFill>
                  <a:sysClr val="windowText" lastClr="000000"/>
                </a:solidFill>
              </a:ln>
            </c:spPr>
          </c:dPt>
          <c:dPt>
            <c:idx val="2"/>
            <c:bubble3D val="0"/>
            <c:spPr>
              <a:solidFill>
                <a:srgbClr val="5960E9"/>
              </a:solidFill>
              <a:ln>
                <a:solidFill>
                  <a:sysClr val="windowText" lastClr="000000"/>
                </a:solidFill>
              </a:ln>
            </c:spPr>
          </c:dPt>
          <c:dPt>
            <c:idx val="3"/>
            <c:bubble3D val="0"/>
            <c:spPr>
              <a:solidFill>
                <a:srgbClr val="9490E2"/>
              </a:solidFill>
              <a:ln>
                <a:solidFill>
                  <a:sysClr val="windowText" lastClr="000000"/>
                </a:solidFill>
              </a:ln>
            </c:spPr>
          </c:dPt>
          <c:dPt>
            <c:idx val="4"/>
            <c:bubble3D val="0"/>
            <c:spPr>
              <a:solidFill>
                <a:schemeClr val="tx1">
                  <a:lumMod val="50000"/>
                  <a:lumOff val="50000"/>
                </a:schemeClr>
              </a:solidFill>
              <a:ln>
                <a:solidFill>
                  <a:sysClr val="windowText" lastClr="000000"/>
                </a:solidFill>
              </a:ln>
            </c:spPr>
          </c:dPt>
          <c:cat>
            <c:strRef>
              <c:f>Sheet1!$H$136:$H$140</c:f>
              <c:strCache>
                <c:ptCount val="5"/>
                <c:pt idx="0">
                  <c:v>Research</c:v>
                </c:pt>
                <c:pt idx="1">
                  <c:v>Facility Operations</c:v>
                </c:pt>
                <c:pt idx="2">
                  <c:v>Facility Construction</c:v>
                </c:pt>
                <c:pt idx="3">
                  <c:v>Major Items of Equipment</c:v>
                </c:pt>
                <c:pt idx="4">
                  <c:v>All Other</c:v>
                </c:pt>
              </c:strCache>
            </c:strRef>
          </c:cat>
          <c:val>
            <c:numRef>
              <c:f>Sheet1!$I$136:$I$140</c:f>
              <c:numCache>
                <c:formatCode>_("$"* #,##0_);_("$"* \(#,##0\);_("$"* "-"??_);_(@_)</c:formatCode>
                <c:ptCount val="5"/>
                <c:pt idx="0">
                  <c:v>2183513</c:v>
                </c:pt>
                <c:pt idx="1">
                  <c:v>1825836</c:v>
                </c:pt>
                <c:pt idx="2">
                  <c:v>321955</c:v>
                </c:pt>
                <c:pt idx="3">
                  <c:v>258870</c:v>
                </c:pt>
                <c:pt idx="4">
                  <c:v>429826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plotVisOnly val="1"/>
    <c:dispBlanksAs val="zero"/>
    <c:showDLblsOverMax val="0"/>
  </c:chart>
  <c:externalData r:id="rId2">
    <c:autoUpdate val="0"/>
  </c:externalData>
  <c:userShapes r:id="rId3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2333791950872634"/>
          <c:y val="3.1474810950071805E-2"/>
          <c:w val="0.8609107943512635"/>
          <c:h val="0.76663022796468516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'FY82-FY11 Chart'!$A$4</c:f>
              <c:strCache>
                <c:ptCount val="1"/>
                <c:pt idx="0">
                  <c:v>NSLS</c:v>
                </c:pt>
              </c:strCache>
            </c:strRef>
          </c:tx>
          <c:spPr>
            <a:solidFill>
              <a:srgbClr val="3366FF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cat>
            <c:strRef>
              <c:f>'FY82-FY11 Chart'!$B$3:$AE$3</c:f>
              <c:strCache>
                <c:ptCount val="30"/>
                <c:pt idx="0">
                  <c:v> '82</c:v>
                </c:pt>
                <c:pt idx="1">
                  <c:v> '83</c:v>
                </c:pt>
                <c:pt idx="2">
                  <c:v> '84</c:v>
                </c:pt>
                <c:pt idx="3">
                  <c:v> '85</c:v>
                </c:pt>
                <c:pt idx="4">
                  <c:v> '86</c:v>
                </c:pt>
                <c:pt idx="5">
                  <c:v> '87</c:v>
                </c:pt>
                <c:pt idx="6">
                  <c:v> '88</c:v>
                </c:pt>
                <c:pt idx="7">
                  <c:v> '89</c:v>
                </c:pt>
                <c:pt idx="8">
                  <c:v> '90</c:v>
                </c:pt>
                <c:pt idx="9">
                  <c:v> '91</c:v>
                </c:pt>
                <c:pt idx="10">
                  <c:v> '92</c:v>
                </c:pt>
                <c:pt idx="11">
                  <c:v> '93</c:v>
                </c:pt>
                <c:pt idx="12">
                  <c:v> '94</c:v>
                </c:pt>
                <c:pt idx="13">
                  <c:v> '95</c:v>
                </c:pt>
                <c:pt idx="14">
                  <c:v> '96</c:v>
                </c:pt>
                <c:pt idx="15">
                  <c:v> '97</c:v>
                </c:pt>
                <c:pt idx="16">
                  <c:v> '98</c:v>
                </c:pt>
                <c:pt idx="17">
                  <c:v> '99</c:v>
                </c:pt>
                <c:pt idx="18">
                  <c:v> '00</c:v>
                </c:pt>
                <c:pt idx="19">
                  <c:v> '01</c:v>
                </c:pt>
                <c:pt idx="20">
                  <c:v> '02</c:v>
                </c:pt>
                <c:pt idx="21">
                  <c:v> '03</c:v>
                </c:pt>
                <c:pt idx="22">
                  <c:v> '04</c:v>
                </c:pt>
                <c:pt idx="23">
                  <c:v> '05</c:v>
                </c:pt>
                <c:pt idx="24">
                  <c:v> '06</c:v>
                </c:pt>
                <c:pt idx="25">
                  <c:v> '07</c:v>
                </c:pt>
                <c:pt idx="26">
                  <c:v> '08</c:v>
                </c:pt>
                <c:pt idx="27">
                  <c:v> '09</c:v>
                </c:pt>
                <c:pt idx="28">
                  <c:v> '10</c:v>
                </c:pt>
                <c:pt idx="29">
                  <c:v> '11 </c:v>
                </c:pt>
              </c:strCache>
            </c:strRef>
          </c:cat>
          <c:val>
            <c:numRef>
              <c:f>'FY82-FY11 Chart'!$B$4:$AE$4</c:f>
              <c:numCache>
                <c:formatCode>_(* #,##0_);_(* \(#,##0\);_(* "-"??_);_(@_)</c:formatCode>
                <c:ptCount val="30"/>
                <c:pt idx="0">
                  <c:v>90</c:v>
                </c:pt>
                <c:pt idx="1">
                  <c:v>124</c:v>
                </c:pt>
                <c:pt idx="2">
                  <c:v>210</c:v>
                </c:pt>
                <c:pt idx="3">
                  <c:v>276</c:v>
                </c:pt>
                <c:pt idx="4">
                  <c:v>507</c:v>
                </c:pt>
                <c:pt idx="5">
                  <c:v>670</c:v>
                </c:pt>
                <c:pt idx="6">
                  <c:v>828</c:v>
                </c:pt>
                <c:pt idx="7">
                  <c:v>1215</c:v>
                </c:pt>
                <c:pt idx="8">
                  <c:v>1550</c:v>
                </c:pt>
                <c:pt idx="9">
                  <c:v>1725</c:v>
                </c:pt>
                <c:pt idx="10">
                  <c:v>1897</c:v>
                </c:pt>
                <c:pt idx="11">
                  <c:v>2193</c:v>
                </c:pt>
                <c:pt idx="12">
                  <c:v>2228</c:v>
                </c:pt>
                <c:pt idx="13">
                  <c:v>2206</c:v>
                </c:pt>
                <c:pt idx="14">
                  <c:v>2261</c:v>
                </c:pt>
                <c:pt idx="15">
                  <c:v>2320</c:v>
                </c:pt>
                <c:pt idx="16">
                  <c:v>2380</c:v>
                </c:pt>
                <c:pt idx="17">
                  <c:v>2416</c:v>
                </c:pt>
                <c:pt idx="18">
                  <c:v>2551</c:v>
                </c:pt>
                <c:pt idx="19">
                  <c:v>2523</c:v>
                </c:pt>
                <c:pt idx="20">
                  <c:v>2413</c:v>
                </c:pt>
                <c:pt idx="21">
                  <c:v>2206</c:v>
                </c:pt>
                <c:pt idx="22">
                  <c:v>2299</c:v>
                </c:pt>
                <c:pt idx="23">
                  <c:v>2256</c:v>
                </c:pt>
                <c:pt idx="24">
                  <c:v>2105</c:v>
                </c:pt>
                <c:pt idx="25">
                  <c:v>2219</c:v>
                </c:pt>
                <c:pt idx="26">
                  <c:v>2128</c:v>
                </c:pt>
                <c:pt idx="27">
                  <c:v>2214</c:v>
                </c:pt>
                <c:pt idx="28">
                  <c:v>2229</c:v>
                </c:pt>
                <c:pt idx="29">
                  <c:v>2313</c:v>
                </c:pt>
              </c:numCache>
            </c:numRef>
          </c:val>
        </c:ser>
        <c:ser>
          <c:idx val="1"/>
          <c:order val="1"/>
          <c:tx>
            <c:strRef>
              <c:f>'FY82-FY11 Chart'!$A$5</c:f>
              <c:strCache>
                <c:ptCount val="1"/>
                <c:pt idx="0">
                  <c:v>SSRL</c:v>
                </c:pt>
              </c:strCache>
            </c:strRef>
          </c:tx>
          <c:spPr>
            <a:solidFill>
              <a:srgbClr val="FFFF00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cat>
            <c:strRef>
              <c:f>'FY82-FY11 Chart'!$B$3:$AE$3</c:f>
              <c:strCache>
                <c:ptCount val="30"/>
                <c:pt idx="0">
                  <c:v> '82</c:v>
                </c:pt>
                <c:pt idx="1">
                  <c:v> '83</c:v>
                </c:pt>
                <c:pt idx="2">
                  <c:v> '84</c:v>
                </c:pt>
                <c:pt idx="3">
                  <c:v> '85</c:v>
                </c:pt>
                <c:pt idx="4">
                  <c:v> '86</c:v>
                </c:pt>
                <c:pt idx="5">
                  <c:v> '87</c:v>
                </c:pt>
                <c:pt idx="6">
                  <c:v> '88</c:v>
                </c:pt>
                <c:pt idx="7">
                  <c:v> '89</c:v>
                </c:pt>
                <c:pt idx="8">
                  <c:v> '90</c:v>
                </c:pt>
                <c:pt idx="9">
                  <c:v> '91</c:v>
                </c:pt>
                <c:pt idx="10">
                  <c:v> '92</c:v>
                </c:pt>
                <c:pt idx="11">
                  <c:v> '93</c:v>
                </c:pt>
                <c:pt idx="12">
                  <c:v> '94</c:v>
                </c:pt>
                <c:pt idx="13">
                  <c:v> '95</c:v>
                </c:pt>
                <c:pt idx="14">
                  <c:v> '96</c:v>
                </c:pt>
                <c:pt idx="15">
                  <c:v> '97</c:v>
                </c:pt>
                <c:pt idx="16">
                  <c:v> '98</c:v>
                </c:pt>
                <c:pt idx="17">
                  <c:v> '99</c:v>
                </c:pt>
                <c:pt idx="18">
                  <c:v> '00</c:v>
                </c:pt>
                <c:pt idx="19">
                  <c:v> '01</c:v>
                </c:pt>
                <c:pt idx="20">
                  <c:v> '02</c:v>
                </c:pt>
                <c:pt idx="21">
                  <c:v> '03</c:v>
                </c:pt>
                <c:pt idx="22">
                  <c:v> '04</c:v>
                </c:pt>
                <c:pt idx="23">
                  <c:v> '05</c:v>
                </c:pt>
                <c:pt idx="24">
                  <c:v> '06</c:v>
                </c:pt>
                <c:pt idx="25">
                  <c:v> '07</c:v>
                </c:pt>
                <c:pt idx="26">
                  <c:v> '08</c:v>
                </c:pt>
                <c:pt idx="27">
                  <c:v> '09</c:v>
                </c:pt>
                <c:pt idx="28">
                  <c:v> '10</c:v>
                </c:pt>
                <c:pt idx="29">
                  <c:v> '11 </c:v>
                </c:pt>
              </c:strCache>
            </c:strRef>
          </c:cat>
          <c:val>
            <c:numRef>
              <c:f>'FY82-FY11 Chart'!$B$5:$AE$5</c:f>
              <c:numCache>
                <c:formatCode>_(* #,##0_);_(* \(#,##0\);_(* "-"??_);_(@_)</c:formatCode>
                <c:ptCount val="30"/>
                <c:pt idx="0">
                  <c:v>148</c:v>
                </c:pt>
                <c:pt idx="1">
                  <c:v>177</c:v>
                </c:pt>
                <c:pt idx="2">
                  <c:v>189</c:v>
                </c:pt>
                <c:pt idx="3">
                  <c:v>189</c:v>
                </c:pt>
                <c:pt idx="4">
                  <c:v>191</c:v>
                </c:pt>
                <c:pt idx="5">
                  <c:v>191</c:v>
                </c:pt>
                <c:pt idx="6">
                  <c:v>146</c:v>
                </c:pt>
                <c:pt idx="7">
                  <c:v>144</c:v>
                </c:pt>
                <c:pt idx="8">
                  <c:v>107</c:v>
                </c:pt>
                <c:pt idx="9">
                  <c:v>250</c:v>
                </c:pt>
                <c:pt idx="10">
                  <c:v>240</c:v>
                </c:pt>
                <c:pt idx="11">
                  <c:v>292</c:v>
                </c:pt>
                <c:pt idx="12">
                  <c:v>387</c:v>
                </c:pt>
                <c:pt idx="13">
                  <c:v>493</c:v>
                </c:pt>
                <c:pt idx="14">
                  <c:v>647</c:v>
                </c:pt>
                <c:pt idx="15">
                  <c:v>721</c:v>
                </c:pt>
                <c:pt idx="16">
                  <c:v>763</c:v>
                </c:pt>
                <c:pt idx="17">
                  <c:v>782</c:v>
                </c:pt>
                <c:pt idx="18">
                  <c:v>895</c:v>
                </c:pt>
                <c:pt idx="19">
                  <c:v>907</c:v>
                </c:pt>
                <c:pt idx="20">
                  <c:v>1023</c:v>
                </c:pt>
                <c:pt idx="21">
                  <c:v>867</c:v>
                </c:pt>
                <c:pt idx="22">
                  <c:v>741</c:v>
                </c:pt>
                <c:pt idx="23">
                  <c:v>1007</c:v>
                </c:pt>
                <c:pt idx="24">
                  <c:v>1124</c:v>
                </c:pt>
                <c:pt idx="25">
                  <c:v>1151</c:v>
                </c:pt>
                <c:pt idx="26">
                  <c:v>1147</c:v>
                </c:pt>
                <c:pt idx="27">
                  <c:v>1361</c:v>
                </c:pt>
                <c:pt idx="28">
                  <c:v>1436</c:v>
                </c:pt>
                <c:pt idx="29">
                  <c:v>1515</c:v>
                </c:pt>
              </c:numCache>
            </c:numRef>
          </c:val>
        </c:ser>
        <c:ser>
          <c:idx val="2"/>
          <c:order val="2"/>
          <c:tx>
            <c:strRef>
              <c:f>'FY82-FY11 Chart'!$A$6</c:f>
              <c:strCache>
                <c:ptCount val="1"/>
                <c:pt idx="0">
                  <c:v>ALS</c:v>
                </c:pt>
              </c:strCache>
            </c:strRef>
          </c:tx>
          <c:spPr>
            <a:solidFill>
              <a:srgbClr val="FF0000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cat>
            <c:strRef>
              <c:f>'FY82-FY11 Chart'!$B$3:$AE$3</c:f>
              <c:strCache>
                <c:ptCount val="30"/>
                <c:pt idx="0">
                  <c:v> '82</c:v>
                </c:pt>
                <c:pt idx="1">
                  <c:v> '83</c:v>
                </c:pt>
                <c:pt idx="2">
                  <c:v> '84</c:v>
                </c:pt>
                <c:pt idx="3">
                  <c:v> '85</c:v>
                </c:pt>
                <c:pt idx="4">
                  <c:v> '86</c:v>
                </c:pt>
                <c:pt idx="5">
                  <c:v> '87</c:v>
                </c:pt>
                <c:pt idx="6">
                  <c:v> '88</c:v>
                </c:pt>
                <c:pt idx="7">
                  <c:v> '89</c:v>
                </c:pt>
                <c:pt idx="8">
                  <c:v> '90</c:v>
                </c:pt>
                <c:pt idx="9">
                  <c:v> '91</c:v>
                </c:pt>
                <c:pt idx="10">
                  <c:v> '92</c:v>
                </c:pt>
                <c:pt idx="11">
                  <c:v> '93</c:v>
                </c:pt>
                <c:pt idx="12">
                  <c:v> '94</c:v>
                </c:pt>
                <c:pt idx="13">
                  <c:v> '95</c:v>
                </c:pt>
                <c:pt idx="14">
                  <c:v> '96</c:v>
                </c:pt>
                <c:pt idx="15">
                  <c:v> '97</c:v>
                </c:pt>
                <c:pt idx="16">
                  <c:v> '98</c:v>
                </c:pt>
                <c:pt idx="17">
                  <c:v> '99</c:v>
                </c:pt>
                <c:pt idx="18">
                  <c:v> '00</c:v>
                </c:pt>
                <c:pt idx="19">
                  <c:v> '01</c:v>
                </c:pt>
                <c:pt idx="20">
                  <c:v> '02</c:v>
                </c:pt>
                <c:pt idx="21">
                  <c:v> '03</c:v>
                </c:pt>
                <c:pt idx="22">
                  <c:v> '04</c:v>
                </c:pt>
                <c:pt idx="23">
                  <c:v> '05</c:v>
                </c:pt>
                <c:pt idx="24">
                  <c:v> '06</c:v>
                </c:pt>
                <c:pt idx="25">
                  <c:v> '07</c:v>
                </c:pt>
                <c:pt idx="26">
                  <c:v> '08</c:v>
                </c:pt>
                <c:pt idx="27">
                  <c:v> '09</c:v>
                </c:pt>
                <c:pt idx="28">
                  <c:v> '10</c:v>
                </c:pt>
                <c:pt idx="29">
                  <c:v> '11 </c:v>
                </c:pt>
              </c:strCache>
            </c:strRef>
          </c:cat>
          <c:val>
            <c:numRef>
              <c:f>'FY82-FY11 Chart'!$B$6:$AE$6</c:f>
              <c:numCache>
                <c:formatCode>_(* #,##0_);_(* \(#,##0\);_(* "-"??_);_(@_)</c:formatCode>
                <c:ptCount val="30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91</c:v>
                </c:pt>
                <c:pt idx="13">
                  <c:v>182</c:v>
                </c:pt>
                <c:pt idx="14">
                  <c:v>184</c:v>
                </c:pt>
                <c:pt idx="15">
                  <c:v>295</c:v>
                </c:pt>
                <c:pt idx="16">
                  <c:v>659</c:v>
                </c:pt>
                <c:pt idx="17">
                  <c:v>805</c:v>
                </c:pt>
                <c:pt idx="18">
                  <c:v>1036</c:v>
                </c:pt>
                <c:pt idx="19">
                  <c:v>1163</c:v>
                </c:pt>
                <c:pt idx="20">
                  <c:v>1385</c:v>
                </c:pt>
                <c:pt idx="21">
                  <c:v>1662</c:v>
                </c:pt>
                <c:pt idx="22">
                  <c:v>1898</c:v>
                </c:pt>
                <c:pt idx="23">
                  <c:v>2003</c:v>
                </c:pt>
                <c:pt idx="24">
                  <c:v>2158</c:v>
                </c:pt>
                <c:pt idx="25">
                  <c:v>1748</c:v>
                </c:pt>
                <c:pt idx="26">
                  <c:v>1938</c:v>
                </c:pt>
                <c:pt idx="27">
                  <c:v>1918</c:v>
                </c:pt>
                <c:pt idx="28">
                  <c:v>2032</c:v>
                </c:pt>
                <c:pt idx="29">
                  <c:v>1931</c:v>
                </c:pt>
              </c:numCache>
            </c:numRef>
          </c:val>
        </c:ser>
        <c:ser>
          <c:idx val="3"/>
          <c:order val="3"/>
          <c:tx>
            <c:strRef>
              <c:f>'FY82-FY11 Chart'!$A$7</c:f>
              <c:strCache>
                <c:ptCount val="1"/>
                <c:pt idx="0">
                  <c:v>APS</c:v>
                </c:pt>
              </c:strCache>
            </c:strRef>
          </c:tx>
          <c:spPr>
            <a:solidFill>
              <a:srgbClr val="00FF00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cat>
            <c:strRef>
              <c:f>'FY82-FY11 Chart'!$B$3:$AE$3</c:f>
              <c:strCache>
                <c:ptCount val="30"/>
                <c:pt idx="0">
                  <c:v> '82</c:v>
                </c:pt>
                <c:pt idx="1">
                  <c:v> '83</c:v>
                </c:pt>
                <c:pt idx="2">
                  <c:v> '84</c:v>
                </c:pt>
                <c:pt idx="3">
                  <c:v> '85</c:v>
                </c:pt>
                <c:pt idx="4">
                  <c:v> '86</c:v>
                </c:pt>
                <c:pt idx="5">
                  <c:v> '87</c:v>
                </c:pt>
                <c:pt idx="6">
                  <c:v> '88</c:v>
                </c:pt>
                <c:pt idx="7">
                  <c:v> '89</c:v>
                </c:pt>
                <c:pt idx="8">
                  <c:v> '90</c:v>
                </c:pt>
                <c:pt idx="9">
                  <c:v> '91</c:v>
                </c:pt>
                <c:pt idx="10">
                  <c:v> '92</c:v>
                </c:pt>
                <c:pt idx="11">
                  <c:v> '93</c:v>
                </c:pt>
                <c:pt idx="12">
                  <c:v> '94</c:v>
                </c:pt>
                <c:pt idx="13">
                  <c:v> '95</c:v>
                </c:pt>
                <c:pt idx="14">
                  <c:v> '96</c:v>
                </c:pt>
                <c:pt idx="15">
                  <c:v> '97</c:v>
                </c:pt>
                <c:pt idx="16">
                  <c:v> '98</c:v>
                </c:pt>
                <c:pt idx="17">
                  <c:v> '99</c:v>
                </c:pt>
                <c:pt idx="18">
                  <c:v> '00</c:v>
                </c:pt>
                <c:pt idx="19">
                  <c:v> '01</c:v>
                </c:pt>
                <c:pt idx="20">
                  <c:v> '02</c:v>
                </c:pt>
                <c:pt idx="21">
                  <c:v> '03</c:v>
                </c:pt>
                <c:pt idx="22">
                  <c:v> '04</c:v>
                </c:pt>
                <c:pt idx="23">
                  <c:v> '05</c:v>
                </c:pt>
                <c:pt idx="24">
                  <c:v> '06</c:v>
                </c:pt>
                <c:pt idx="25">
                  <c:v> '07</c:v>
                </c:pt>
                <c:pt idx="26">
                  <c:v> '08</c:v>
                </c:pt>
                <c:pt idx="27">
                  <c:v> '09</c:v>
                </c:pt>
                <c:pt idx="28">
                  <c:v> '10</c:v>
                </c:pt>
                <c:pt idx="29">
                  <c:v> '11 </c:v>
                </c:pt>
              </c:strCache>
            </c:strRef>
          </c:cat>
          <c:val>
            <c:numRef>
              <c:f>'FY82-FY11 Chart'!$B$7:$AE$7</c:f>
              <c:numCache>
                <c:formatCode>_(* #,##0_);_(* \(#,##0\);_(* "-"??_);_(@_)</c:formatCode>
                <c:ptCount val="30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536</c:v>
                </c:pt>
                <c:pt idx="16">
                  <c:v>734</c:v>
                </c:pt>
                <c:pt idx="17">
                  <c:v>1222</c:v>
                </c:pt>
                <c:pt idx="18">
                  <c:v>1527</c:v>
                </c:pt>
                <c:pt idx="19">
                  <c:v>1989</c:v>
                </c:pt>
                <c:pt idx="20">
                  <c:v>2299</c:v>
                </c:pt>
                <c:pt idx="21">
                  <c:v>2767</c:v>
                </c:pt>
                <c:pt idx="22">
                  <c:v>2773</c:v>
                </c:pt>
                <c:pt idx="23">
                  <c:v>3215</c:v>
                </c:pt>
                <c:pt idx="24">
                  <c:v>3274</c:v>
                </c:pt>
                <c:pt idx="25">
                  <c:v>3420</c:v>
                </c:pt>
                <c:pt idx="26">
                  <c:v>3279</c:v>
                </c:pt>
                <c:pt idx="27">
                  <c:v>3537</c:v>
                </c:pt>
                <c:pt idx="28">
                  <c:v>3796</c:v>
                </c:pt>
                <c:pt idx="29">
                  <c:v>3986</c:v>
                </c:pt>
              </c:numCache>
            </c:numRef>
          </c:val>
        </c:ser>
        <c:ser>
          <c:idx val="4"/>
          <c:order val="4"/>
          <c:tx>
            <c:strRef>
              <c:f>'FY82-FY11 Chart'!$A$8</c:f>
              <c:strCache>
                <c:ptCount val="1"/>
                <c:pt idx="0">
                  <c:v>LCLS</c:v>
                </c:pt>
              </c:strCache>
            </c:strRef>
          </c:tx>
          <c:spPr>
            <a:solidFill>
              <a:srgbClr val="003366"/>
            </a:solidFill>
            <a:ln>
              <a:solidFill>
                <a:srgbClr val="000000"/>
              </a:solidFill>
            </a:ln>
          </c:spPr>
          <c:invertIfNegative val="0"/>
          <c:cat>
            <c:strRef>
              <c:f>'FY82-FY11 Chart'!$B$3:$AE$3</c:f>
              <c:strCache>
                <c:ptCount val="30"/>
                <c:pt idx="0">
                  <c:v> '82</c:v>
                </c:pt>
                <c:pt idx="1">
                  <c:v> '83</c:v>
                </c:pt>
                <c:pt idx="2">
                  <c:v> '84</c:v>
                </c:pt>
                <c:pt idx="3">
                  <c:v> '85</c:v>
                </c:pt>
                <c:pt idx="4">
                  <c:v> '86</c:v>
                </c:pt>
                <c:pt idx="5">
                  <c:v> '87</c:v>
                </c:pt>
                <c:pt idx="6">
                  <c:v> '88</c:v>
                </c:pt>
                <c:pt idx="7">
                  <c:v> '89</c:v>
                </c:pt>
                <c:pt idx="8">
                  <c:v> '90</c:v>
                </c:pt>
                <c:pt idx="9">
                  <c:v> '91</c:v>
                </c:pt>
                <c:pt idx="10">
                  <c:v> '92</c:v>
                </c:pt>
                <c:pt idx="11">
                  <c:v> '93</c:v>
                </c:pt>
                <c:pt idx="12">
                  <c:v> '94</c:v>
                </c:pt>
                <c:pt idx="13">
                  <c:v> '95</c:v>
                </c:pt>
                <c:pt idx="14">
                  <c:v> '96</c:v>
                </c:pt>
                <c:pt idx="15">
                  <c:v> '97</c:v>
                </c:pt>
                <c:pt idx="16">
                  <c:v> '98</c:v>
                </c:pt>
                <c:pt idx="17">
                  <c:v> '99</c:v>
                </c:pt>
                <c:pt idx="18">
                  <c:v> '00</c:v>
                </c:pt>
                <c:pt idx="19">
                  <c:v> '01</c:v>
                </c:pt>
                <c:pt idx="20">
                  <c:v> '02</c:v>
                </c:pt>
                <c:pt idx="21">
                  <c:v> '03</c:v>
                </c:pt>
                <c:pt idx="22">
                  <c:v> '04</c:v>
                </c:pt>
                <c:pt idx="23">
                  <c:v> '05</c:v>
                </c:pt>
                <c:pt idx="24">
                  <c:v> '06</c:v>
                </c:pt>
                <c:pt idx="25">
                  <c:v> '07</c:v>
                </c:pt>
                <c:pt idx="26">
                  <c:v> '08</c:v>
                </c:pt>
                <c:pt idx="27">
                  <c:v> '09</c:v>
                </c:pt>
                <c:pt idx="28">
                  <c:v> '10</c:v>
                </c:pt>
                <c:pt idx="29">
                  <c:v> '11 </c:v>
                </c:pt>
              </c:strCache>
            </c:strRef>
          </c:cat>
          <c:val>
            <c:numRef>
              <c:f>'FY82-FY11 Chart'!$B$8:$AE$8</c:f>
              <c:numCache>
                <c:formatCode>General</c:formatCode>
                <c:ptCount val="30"/>
                <c:pt idx="28" formatCode="_(* #,##0_);_(* \(#,##0\);_(* &quot;-&quot;??_);_(@_)">
                  <c:v>359</c:v>
                </c:pt>
                <c:pt idx="29" formatCode="_(* #,##0_);_(* \(#,##0\);_(* &quot;-&quot;??_);_(@_)">
                  <c:v>516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60"/>
        <c:overlap val="100"/>
        <c:axId val="65187840"/>
        <c:axId val="65189760"/>
      </c:barChart>
      <c:catAx>
        <c:axId val="65187840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 sz="1200" b="1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r>
                  <a:rPr lang="en-US" dirty="0"/>
                  <a:t>Fiscal Year</a:t>
                </a:r>
              </a:p>
            </c:rich>
          </c:tx>
          <c:layout>
            <c:manualLayout>
              <c:xMode val="edge"/>
              <c:yMode val="edge"/>
              <c:x val="0.50325125747241461"/>
              <c:y val="0.91516710411198476"/>
            </c:manualLayout>
          </c:layout>
          <c:overlay val="0"/>
          <c:spPr>
            <a:noFill/>
            <a:ln w="25400">
              <a:noFill/>
            </a:ln>
          </c:spPr>
        </c:title>
        <c:numFmt formatCode="@" sourceLinked="0"/>
        <c:majorTickMark val="none"/>
        <c:minorTickMark val="none"/>
        <c:tickLblPos val="nextTo"/>
        <c:spPr>
          <a:ln w="25400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65189760"/>
        <c:crossesAt val="0"/>
        <c:auto val="0"/>
        <c:lblAlgn val="ctr"/>
        <c:lblOffset val="100"/>
        <c:tickLblSkip val="1"/>
        <c:tickMarkSkip val="1"/>
        <c:noMultiLvlLbl val="0"/>
      </c:catAx>
      <c:valAx>
        <c:axId val="65189760"/>
        <c:scaling>
          <c:orientation val="minMax"/>
          <c:max val="12000"/>
          <c:min val="0"/>
        </c:scaling>
        <c:delete val="0"/>
        <c:axPos val="l"/>
        <c:majorGridlines>
          <c:spPr>
            <a:ln w="12700">
              <a:solidFill>
                <a:srgbClr val="C0C0C0"/>
              </a:solidFill>
              <a:prstDash val="sysDash"/>
            </a:ln>
          </c:spPr>
        </c:majorGridlines>
        <c:title>
          <c:tx>
            <c:rich>
              <a:bodyPr/>
              <a:lstStyle/>
              <a:p>
                <a:pPr>
                  <a:defRPr sz="1200" b="1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r>
                  <a:rPr lang="en-US" dirty="0"/>
                  <a:t>Number of Users</a:t>
                </a:r>
              </a:p>
            </c:rich>
          </c:tx>
          <c:layout>
            <c:manualLayout>
              <c:xMode val="edge"/>
              <c:yMode val="edge"/>
              <c:x val="1.3003859467399383E-2"/>
              <c:y val="0.28534706238643248"/>
            </c:manualLayout>
          </c:layout>
          <c:overlay val="0"/>
          <c:spPr>
            <a:noFill/>
            <a:ln w="25400">
              <a:noFill/>
            </a:ln>
          </c:spPr>
        </c:title>
        <c:numFmt formatCode="#,##0" sourceLinked="0"/>
        <c:majorTickMark val="in"/>
        <c:minorTickMark val="none"/>
        <c:tickLblPos val="nextTo"/>
        <c:spPr>
          <a:ln w="25400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65187840"/>
        <c:crosses val="autoZero"/>
        <c:crossBetween val="between"/>
        <c:majorUnit val="1000"/>
        <c:minorUnit val="200"/>
      </c:valAx>
      <c:spPr>
        <a:solidFill>
          <a:srgbClr val="FFFFFF"/>
        </a:solidFill>
        <a:ln w="25400">
          <a:noFill/>
        </a:ln>
      </c:spPr>
    </c:plotArea>
    <c:legend>
      <c:legendPos val="r"/>
      <c:layout>
        <c:manualLayout>
          <c:xMode val="edge"/>
          <c:yMode val="edge"/>
          <c:x val="0.1541666666666667"/>
          <c:y val="0.41419596223819516"/>
          <c:w val="9.0035764154687822E-2"/>
          <c:h val="0.28851845126326264"/>
        </c:manualLayout>
      </c:layout>
      <c:overlay val="0"/>
      <c:spPr>
        <a:solidFill>
          <a:srgbClr val="FFFFFF"/>
        </a:solidFill>
        <a:ln w="3175">
          <a:solidFill>
            <a:srgbClr val="000000"/>
          </a:solidFill>
          <a:prstDash val="solid"/>
        </a:ln>
        <a:effectLst>
          <a:outerShdw dist="35921" dir="2700000" algn="br">
            <a:srgbClr val="000000"/>
          </a:outerShdw>
        </a:effectLst>
      </c:spPr>
      <c:txPr>
        <a:bodyPr/>
        <a:lstStyle/>
        <a:p>
          <a:pPr>
            <a:defRPr sz="1400" b="0" i="0" u="none" strike="noStrike" baseline="0">
              <a:solidFill>
                <a:srgbClr val="000000"/>
              </a:solidFill>
              <a:latin typeface="Arial"/>
              <a:ea typeface="Arial"/>
              <a:cs typeface="Arial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rgbClr val="FFFFFF"/>
    </a:solidFill>
    <a:ln w="9525">
      <a:noFill/>
    </a:ln>
  </c:spPr>
  <c:txPr>
    <a:bodyPr/>
    <a:lstStyle/>
    <a:p>
      <a:pPr>
        <a:defRPr sz="900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en-US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0.12232866617538689"/>
          <c:y val="3.1141868512110951E-2"/>
          <c:w val="0.57406042741341501"/>
          <c:h val="0.77162629757785872"/>
        </c:manualLayout>
      </c:layout>
      <c:barChart>
        <c:barDir val="col"/>
        <c:grouping val="percentStacked"/>
        <c:varyColors val="0"/>
        <c:ser>
          <c:idx val="4"/>
          <c:order val="0"/>
          <c:tx>
            <c:strRef>
              <c:f>'4Total Charts'!$B$27</c:f>
              <c:strCache>
                <c:ptCount val="1"/>
                <c:pt idx="0">
                  <c:v>Other</c:v>
                </c:pt>
              </c:strCache>
            </c:strRef>
          </c:tx>
          <c:spPr>
            <a:solidFill>
              <a:srgbClr val="C0C0C0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cat>
            <c:numRef>
              <c:f>'4Total Charts'!$C$3:$W$3</c:f>
              <c:numCache>
                <c:formatCode>General</c:formatCode>
                <c:ptCount val="21"/>
                <c:pt idx="0">
                  <c:v>1990</c:v>
                </c:pt>
                <c:pt idx="1">
                  <c:v>1991</c:v>
                </c:pt>
                <c:pt idx="2">
                  <c:v>1992</c:v>
                </c:pt>
                <c:pt idx="3">
                  <c:v>1993</c:v>
                </c:pt>
                <c:pt idx="4">
                  <c:v>1994</c:v>
                </c:pt>
                <c:pt idx="5">
                  <c:v>1995</c:v>
                </c:pt>
                <c:pt idx="6">
                  <c:v>1996</c:v>
                </c:pt>
                <c:pt idx="7">
                  <c:v>1997</c:v>
                </c:pt>
                <c:pt idx="8">
                  <c:v>1998</c:v>
                </c:pt>
                <c:pt idx="9">
                  <c:v>1999</c:v>
                </c:pt>
                <c:pt idx="10">
                  <c:v>2000</c:v>
                </c:pt>
                <c:pt idx="11">
                  <c:v>2001</c:v>
                </c:pt>
                <c:pt idx="12">
                  <c:v>2002</c:v>
                </c:pt>
                <c:pt idx="13">
                  <c:v>2003</c:v>
                </c:pt>
                <c:pt idx="14">
                  <c:v>2004</c:v>
                </c:pt>
                <c:pt idx="15">
                  <c:v>2005</c:v>
                </c:pt>
                <c:pt idx="16">
                  <c:v>2006</c:v>
                </c:pt>
                <c:pt idx="17">
                  <c:v>2007</c:v>
                </c:pt>
                <c:pt idx="18">
                  <c:v>2008</c:v>
                </c:pt>
                <c:pt idx="19">
                  <c:v>2009</c:v>
                </c:pt>
                <c:pt idx="20">
                  <c:v>2010</c:v>
                </c:pt>
              </c:numCache>
            </c:numRef>
          </c:cat>
          <c:val>
            <c:numRef>
              <c:f>'4Total Charts'!$C$27:$W$27</c:f>
              <c:numCache>
                <c:formatCode>_(* #,##0_);_(* \(#,##0\);_(* "-"??_);_(@_)</c:formatCode>
                <c:ptCount val="21"/>
                <c:pt idx="0">
                  <c:v>0</c:v>
                </c:pt>
                <c:pt idx="1">
                  <c:v>2</c:v>
                </c:pt>
                <c:pt idx="2">
                  <c:v>2</c:v>
                </c:pt>
                <c:pt idx="3">
                  <c:v>0</c:v>
                </c:pt>
                <c:pt idx="4">
                  <c:v>61</c:v>
                </c:pt>
                <c:pt idx="5">
                  <c:v>69</c:v>
                </c:pt>
                <c:pt idx="6">
                  <c:v>79</c:v>
                </c:pt>
                <c:pt idx="7">
                  <c:v>92</c:v>
                </c:pt>
                <c:pt idx="8">
                  <c:v>90</c:v>
                </c:pt>
                <c:pt idx="9">
                  <c:v>68</c:v>
                </c:pt>
                <c:pt idx="10">
                  <c:v>86</c:v>
                </c:pt>
                <c:pt idx="11">
                  <c:v>62</c:v>
                </c:pt>
                <c:pt idx="12">
                  <c:v>68</c:v>
                </c:pt>
                <c:pt idx="13">
                  <c:v>85</c:v>
                </c:pt>
                <c:pt idx="14">
                  <c:v>196</c:v>
                </c:pt>
                <c:pt idx="15">
                  <c:v>239</c:v>
                </c:pt>
                <c:pt idx="16">
                  <c:v>168</c:v>
                </c:pt>
                <c:pt idx="17">
                  <c:v>155.22999999999999</c:v>
                </c:pt>
                <c:pt idx="18">
                  <c:v>158</c:v>
                </c:pt>
                <c:pt idx="19">
                  <c:v>187</c:v>
                </c:pt>
                <c:pt idx="20">
                  <c:v>168</c:v>
                </c:pt>
              </c:numCache>
            </c:numRef>
          </c:val>
        </c:ser>
        <c:ser>
          <c:idx val="0"/>
          <c:order val="1"/>
          <c:tx>
            <c:strRef>
              <c:f>'4Total Charts'!$B$22</c:f>
              <c:strCache>
                <c:ptCount val="1"/>
                <c:pt idx="0">
                  <c:v>Materials Sciences</c:v>
                </c:pt>
              </c:strCache>
            </c:strRef>
          </c:tx>
          <c:spPr>
            <a:solidFill>
              <a:srgbClr val="4600A5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cat>
            <c:numRef>
              <c:f>'4Total Charts'!$C$3:$W$3</c:f>
              <c:numCache>
                <c:formatCode>General</c:formatCode>
                <c:ptCount val="21"/>
                <c:pt idx="0">
                  <c:v>1990</c:v>
                </c:pt>
                <c:pt idx="1">
                  <c:v>1991</c:v>
                </c:pt>
                <c:pt idx="2">
                  <c:v>1992</c:v>
                </c:pt>
                <c:pt idx="3">
                  <c:v>1993</c:v>
                </c:pt>
                <c:pt idx="4">
                  <c:v>1994</c:v>
                </c:pt>
                <c:pt idx="5">
                  <c:v>1995</c:v>
                </c:pt>
                <c:pt idx="6">
                  <c:v>1996</c:v>
                </c:pt>
                <c:pt idx="7">
                  <c:v>1997</c:v>
                </c:pt>
                <c:pt idx="8">
                  <c:v>1998</c:v>
                </c:pt>
                <c:pt idx="9">
                  <c:v>1999</c:v>
                </c:pt>
                <c:pt idx="10">
                  <c:v>2000</c:v>
                </c:pt>
                <c:pt idx="11">
                  <c:v>2001</c:v>
                </c:pt>
                <c:pt idx="12">
                  <c:v>2002</c:v>
                </c:pt>
                <c:pt idx="13">
                  <c:v>2003</c:v>
                </c:pt>
                <c:pt idx="14">
                  <c:v>2004</c:v>
                </c:pt>
                <c:pt idx="15">
                  <c:v>2005</c:v>
                </c:pt>
                <c:pt idx="16">
                  <c:v>2006</c:v>
                </c:pt>
                <c:pt idx="17">
                  <c:v>2007</c:v>
                </c:pt>
                <c:pt idx="18">
                  <c:v>2008</c:v>
                </c:pt>
                <c:pt idx="19">
                  <c:v>2009</c:v>
                </c:pt>
                <c:pt idx="20">
                  <c:v>2010</c:v>
                </c:pt>
              </c:numCache>
            </c:numRef>
          </c:cat>
          <c:val>
            <c:numRef>
              <c:f>'4Total Charts'!$C$22:$W$22</c:f>
              <c:numCache>
                <c:formatCode>_(* #,##0_);_(* \(#,##0\);_(* "-"??_);_(@_)</c:formatCode>
                <c:ptCount val="21"/>
                <c:pt idx="0">
                  <c:v>881</c:v>
                </c:pt>
                <c:pt idx="1">
                  <c:v>1083</c:v>
                </c:pt>
                <c:pt idx="2">
                  <c:v>975</c:v>
                </c:pt>
                <c:pt idx="3">
                  <c:v>1212</c:v>
                </c:pt>
                <c:pt idx="4">
                  <c:v>1119</c:v>
                </c:pt>
                <c:pt idx="5">
                  <c:v>1233</c:v>
                </c:pt>
                <c:pt idx="6">
                  <c:v>1266</c:v>
                </c:pt>
                <c:pt idx="7">
                  <c:v>1303</c:v>
                </c:pt>
                <c:pt idx="8">
                  <c:v>1479</c:v>
                </c:pt>
                <c:pt idx="9">
                  <c:v>1633</c:v>
                </c:pt>
                <c:pt idx="10">
                  <c:v>1644</c:v>
                </c:pt>
                <c:pt idx="11">
                  <c:v>1765</c:v>
                </c:pt>
                <c:pt idx="12">
                  <c:v>1940</c:v>
                </c:pt>
                <c:pt idx="13">
                  <c:v>1789</c:v>
                </c:pt>
                <c:pt idx="14">
                  <c:v>1560</c:v>
                </c:pt>
                <c:pt idx="15">
                  <c:v>1696</c:v>
                </c:pt>
                <c:pt idx="16">
                  <c:v>1833</c:v>
                </c:pt>
                <c:pt idx="17">
                  <c:v>1856.6289999999999</c:v>
                </c:pt>
                <c:pt idx="18">
                  <c:v>1903</c:v>
                </c:pt>
                <c:pt idx="19">
                  <c:v>2011</c:v>
                </c:pt>
                <c:pt idx="20">
                  <c:v>2281</c:v>
                </c:pt>
              </c:numCache>
            </c:numRef>
          </c:val>
        </c:ser>
        <c:ser>
          <c:idx val="3"/>
          <c:order val="2"/>
          <c:tx>
            <c:strRef>
              <c:f>'4Total Charts'!$B$26</c:f>
              <c:strCache>
                <c:ptCount val="1"/>
                <c:pt idx="0">
                  <c:v>Optical/General Physics</c:v>
                </c:pt>
              </c:strCache>
            </c:strRef>
          </c:tx>
          <c:spPr>
            <a:solidFill>
              <a:srgbClr val="FF8080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cat>
            <c:numRef>
              <c:f>'4Total Charts'!$C$3:$W$3</c:f>
              <c:numCache>
                <c:formatCode>General</c:formatCode>
                <c:ptCount val="21"/>
                <c:pt idx="0">
                  <c:v>1990</c:v>
                </c:pt>
                <c:pt idx="1">
                  <c:v>1991</c:v>
                </c:pt>
                <c:pt idx="2">
                  <c:v>1992</c:v>
                </c:pt>
                <c:pt idx="3">
                  <c:v>1993</c:v>
                </c:pt>
                <c:pt idx="4">
                  <c:v>1994</c:v>
                </c:pt>
                <c:pt idx="5">
                  <c:v>1995</c:v>
                </c:pt>
                <c:pt idx="6">
                  <c:v>1996</c:v>
                </c:pt>
                <c:pt idx="7">
                  <c:v>1997</c:v>
                </c:pt>
                <c:pt idx="8">
                  <c:v>1998</c:v>
                </c:pt>
                <c:pt idx="9">
                  <c:v>1999</c:v>
                </c:pt>
                <c:pt idx="10">
                  <c:v>2000</c:v>
                </c:pt>
                <c:pt idx="11">
                  <c:v>2001</c:v>
                </c:pt>
                <c:pt idx="12">
                  <c:v>2002</c:v>
                </c:pt>
                <c:pt idx="13">
                  <c:v>2003</c:v>
                </c:pt>
                <c:pt idx="14">
                  <c:v>2004</c:v>
                </c:pt>
                <c:pt idx="15">
                  <c:v>2005</c:v>
                </c:pt>
                <c:pt idx="16">
                  <c:v>2006</c:v>
                </c:pt>
                <c:pt idx="17">
                  <c:v>2007</c:v>
                </c:pt>
                <c:pt idx="18">
                  <c:v>2008</c:v>
                </c:pt>
                <c:pt idx="19">
                  <c:v>2009</c:v>
                </c:pt>
                <c:pt idx="20">
                  <c:v>2010</c:v>
                </c:pt>
              </c:numCache>
            </c:numRef>
          </c:cat>
          <c:val>
            <c:numRef>
              <c:f>'4Total Charts'!$C$26:$W$26</c:f>
              <c:numCache>
                <c:formatCode>_(* #,##0_);_(* \(#,##0\);_(* "-"??_);_(@_)</c:formatCode>
                <c:ptCount val="21"/>
                <c:pt idx="0">
                  <c:v>171</c:v>
                </c:pt>
                <c:pt idx="1">
                  <c:v>130</c:v>
                </c:pt>
                <c:pt idx="2">
                  <c:v>186</c:v>
                </c:pt>
                <c:pt idx="3">
                  <c:v>154</c:v>
                </c:pt>
                <c:pt idx="4">
                  <c:v>137</c:v>
                </c:pt>
                <c:pt idx="5">
                  <c:v>133</c:v>
                </c:pt>
                <c:pt idx="6">
                  <c:v>123</c:v>
                </c:pt>
                <c:pt idx="7">
                  <c:v>344</c:v>
                </c:pt>
                <c:pt idx="8">
                  <c:v>476</c:v>
                </c:pt>
                <c:pt idx="9">
                  <c:v>426</c:v>
                </c:pt>
                <c:pt idx="10">
                  <c:v>559</c:v>
                </c:pt>
                <c:pt idx="11">
                  <c:v>639</c:v>
                </c:pt>
                <c:pt idx="12">
                  <c:v>617</c:v>
                </c:pt>
                <c:pt idx="13">
                  <c:v>700</c:v>
                </c:pt>
                <c:pt idx="14">
                  <c:v>768</c:v>
                </c:pt>
                <c:pt idx="15">
                  <c:v>855</c:v>
                </c:pt>
                <c:pt idx="16">
                  <c:v>880</c:v>
                </c:pt>
                <c:pt idx="17">
                  <c:v>908.26400000000001</c:v>
                </c:pt>
                <c:pt idx="18">
                  <c:v>981</c:v>
                </c:pt>
                <c:pt idx="19">
                  <c:v>1076</c:v>
                </c:pt>
                <c:pt idx="20">
                  <c:v>1051</c:v>
                </c:pt>
              </c:numCache>
            </c:numRef>
          </c:val>
        </c:ser>
        <c:ser>
          <c:idx val="2"/>
          <c:order val="3"/>
          <c:tx>
            <c:strRef>
              <c:f>'4Total Charts'!$B$25</c:f>
              <c:strCache>
                <c:ptCount val="1"/>
                <c:pt idx="0">
                  <c:v>Applied Science/Engineering</c:v>
                </c:pt>
              </c:strCache>
            </c:strRef>
          </c:tx>
          <c:spPr>
            <a:solidFill>
              <a:srgbClr val="CC99FF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cat>
            <c:numRef>
              <c:f>'4Total Charts'!$C$3:$W$3</c:f>
              <c:numCache>
                <c:formatCode>General</c:formatCode>
                <c:ptCount val="21"/>
                <c:pt idx="0">
                  <c:v>1990</c:v>
                </c:pt>
                <c:pt idx="1">
                  <c:v>1991</c:v>
                </c:pt>
                <c:pt idx="2">
                  <c:v>1992</c:v>
                </c:pt>
                <c:pt idx="3">
                  <c:v>1993</c:v>
                </c:pt>
                <c:pt idx="4">
                  <c:v>1994</c:v>
                </c:pt>
                <c:pt idx="5">
                  <c:v>1995</c:v>
                </c:pt>
                <c:pt idx="6">
                  <c:v>1996</c:v>
                </c:pt>
                <c:pt idx="7">
                  <c:v>1997</c:v>
                </c:pt>
                <c:pt idx="8">
                  <c:v>1998</c:v>
                </c:pt>
                <c:pt idx="9">
                  <c:v>1999</c:v>
                </c:pt>
                <c:pt idx="10">
                  <c:v>2000</c:v>
                </c:pt>
                <c:pt idx="11">
                  <c:v>2001</c:v>
                </c:pt>
                <c:pt idx="12">
                  <c:v>2002</c:v>
                </c:pt>
                <c:pt idx="13">
                  <c:v>2003</c:v>
                </c:pt>
                <c:pt idx="14">
                  <c:v>2004</c:v>
                </c:pt>
                <c:pt idx="15">
                  <c:v>2005</c:v>
                </c:pt>
                <c:pt idx="16">
                  <c:v>2006</c:v>
                </c:pt>
                <c:pt idx="17">
                  <c:v>2007</c:v>
                </c:pt>
                <c:pt idx="18">
                  <c:v>2008</c:v>
                </c:pt>
                <c:pt idx="19">
                  <c:v>2009</c:v>
                </c:pt>
                <c:pt idx="20">
                  <c:v>2010</c:v>
                </c:pt>
              </c:numCache>
            </c:numRef>
          </c:cat>
          <c:val>
            <c:numRef>
              <c:f>'4Total Charts'!$C$25:$W$25</c:f>
              <c:numCache>
                <c:formatCode>_(* #,##0_);_(* \(#,##0\);_(* "-"??_);_(@_)</c:formatCode>
                <c:ptCount val="21"/>
                <c:pt idx="0">
                  <c:v>163</c:v>
                </c:pt>
                <c:pt idx="1">
                  <c:v>117</c:v>
                </c:pt>
                <c:pt idx="2">
                  <c:v>186</c:v>
                </c:pt>
                <c:pt idx="3">
                  <c:v>198</c:v>
                </c:pt>
                <c:pt idx="4">
                  <c:v>203</c:v>
                </c:pt>
                <c:pt idx="5">
                  <c:v>205</c:v>
                </c:pt>
                <c:pt idx="6">
                  <c:v>195</c:v>
                </c:pt>
                <c:pt idx="7">
                  <c:v>199</c:v>
                </c:pt>
                <c:pt idx="8">
                  <c:v>246</c:v>
                </c:pt>
                <c:pt idx="9">
                  <c:v>295</c:v>
                </c:pt>
                <c:pt idx="10">
                  <c:v>415</c:v>
                </c:pt>
                <c:pt idx="11">
                  <c:v>466</c:v>
                </c:pt>
                <c:pt idx="12">
                  <c:v>466</c:v>
                </c:pt>
                <c:pt idx="13">
                  <c:v>559</c:v>
                </c:pt>
                <c:pt idx="14">
                  <c:v>623</c:v>
                </c:pt>
                <c:pt idx="15">
                  <c:v>528</c:v>
                </c:pt>
                <c:pt idx="16">
                  <c:v>502</c:v>
                </c:pt>
                <c:pt idx="17">
                  <c:v>383.21000000000004</c:v>
                </c:pt>
                <c:pt idx="18">
                  <c:v>396</c:v>
                </c:pt>
                <c:pt idx="19">
                  <c:v>448</c:v>
                </c:pt>
                <c:pt idx="20">
                  <c:v>425</c:v>
                </c:pt>
              </c:numCache>
            </c:numRef>
          </c:val>
        </c:ser>
        <c:ser>
          <c:idx val="7"/>
          <c:order val="4"/>
          <c:tx>
            <c:strRef>
              <c:f>'4Total Charts'!$B$24</c:f>
              <c:strCache>
                <c:ptCount val="1"/>
                <c:pt idx="0">
                  <c:v>Geosciences &amp; Ecology</c:v>
                </c:pt>
              </c:strCache>
            </c:strRef>
          </c:tx>
          <c:spPr>
            <a:solidFill>
              <a:srgbClr val="99CCFF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cat>
            <c:numRef>
              <c:f>'4Total Charts'!$C$3:$W$3</c:f>
              <c:numCache>
                <c:formatCode>General</c:formatCode>
                <c:ptCount val="21"/>
                <c:pt idx="0">
                  <c:v>1990</c:v>
                </c:pt>
                <c:pt idx="1">
                  <c:v>1991</c:v>
                </c:pt>
                <c:pt idx="2">
                  <c:v>1992</c:v>
                </c:pt>
                <c:pt idx="3">
                  <c:v>1993</c:v>
                </c:pt>
                <c:pt idx="4">
                  <c:v>1994</c:v>
                </c:pt>
                <c:pt idx="5">
                  <c:v>1995</c:v>
                </c:pt>
                <c:pt idx="6">
                  <c:v>1996</c:v>
                </c:pt>
                <c:pt idx="7">
                  <c:v>1997</c:v>
                </c:pt>
                <c:pt idx="8">
                  <c:v>1998</c:v>
                </c:pt>
                <c:pt idx="9">
                  <c:v>1999</c:v>
                </c:pt>
                <c:pt idx="10">
                  <c:v>2000</c:v>
                </c:pt>
                <c:pt idx="11">
                  <c:v>2001</c:v>
                </c:pt>
                <c:pt idx="12">
                  <c:v>2002</c:v>
                </c:pt>
                <c:pt idx="13">
                  <c:v>2003</c:v>
                </c:pt>
                <c:pt idx="14">
                  <c:v>2004</c:v>
                </c:pt>
                <c:pt idx="15">
                  <c:v>2005</c:v>
                </c:pt>
                <c:pt idx="16">
                  <c:v>2006</c:v>
                </c:pt>
                <c:pt idx="17">
                  <c:v>2007</c:v>
                </c:pt>
                <c:pt idx="18">
                  <c:v>2008</c:v>
                </c:pt>
                <c:pt idx="19">
                  <c:v>2009</c:v>
                </c:pt>
                <c:pt idx="20">
                  <c:v>2010</c:v>
                </c:pt>
              </c:numCache>
            </c:numRef>
          </c:cat>
          <c:val>
            <c:numRef>
              <c:f>'4Total Charts'!$C$24:$W$24</c:f>
              <c:numCache>
                <c:formatCode>_(* #,##0_);_(* \(#,##0\);_(* "-"??_);_(@_)</c:formatCode>
                <c:ptCount val="21"/>
                <c:pt idx="0">
                  <c:v>70</c:v>
                </c:pt>
                <c:pt idx="1">
                  <c:v>51</c:v>
                </c:pt>
                <c:pt idx="2">
                  <c:v>89</c:v>
                </c:pt>
                <c:pt idx="3">
                  <c:v>100</c:v>
                </c:pt>
                <c:pt idx="4">
                  <c:v>151</c:v>
                </c:pt>
                <c:pt idx="5">
                  <c:v>164</c:v>
                </c:pt>
                <c:pt idx="6">
                  <c:v>201</c:v>
                </c:pt>
                <c:pt idx="7">
                  <c:v>275</c:v>
                </c:pt>
                <c:pt idx="8">
                  <c:v>251</c:v>
                </c:pt>
                <c:pt idx="9">
                  <c:v>378</c:v>
                </c:pt>
                <c:pt idx="10">
                  <c:v>421</c:v>
                </c:pt>
                <c:pt idx="11">
                  <c:v>520</c:v>
                </c:pt>
                <c:pt idx="12">
                  <c:v>559</c:v>
                </c:pt>
                <c:pt idx="13">
                  <c:v>619</c:v>
                </c:pt>
                <c:pt idx="14">
                  <c:v>642</c:v>
                </c:pt>
                <c:pt idx="15">
                  <c:v>780</c:v>
                </c:pt>
                <c:pt idx="16">
                  <c:v>810</c:v>
                </c:pt>
                <c:pt idx="17">
                  <c:v>790.17000000000053</c:v>
                </c:pt>
                <c:pt idx="18">
                  <c:v>792</c:v>
                </c:pt>
                <c:pt idx="19">
                  <c:v>861</c:v>
                </c:pt>
                <c:pt idx="20">
                  <c:v>847</c:v>
                </c:pt>
              </c:numCache>
            </c:numRef>
          </c:val>
        </c:ser>
        <c:ser>
          <c:idx val="1"/>
          <c:order val="5"/>
          <c:tx>
            <c:strRef>
              <c:f>'4Total Charts'!$B$21</c:f>
              <c:strCache>
                <c:ptCount val="1"/>
                <c:pt idx="0">
                  <c:v>Chemical Sciences</c:v>
                </c:pt>
              </c:strCache>
            </c:strRef>
          </c:tx>
          <c:spPr>
            <a:solidFill>
              <a:srgbClr val="FCF305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cat>
            <c:numRef>
              <c:f>'4Total Charts'!$C$3:$W$3</c:f>
              <c:numCache>
                <c:formatCode>General</c:formatCode>
                <c:ptCount val="21"/>
                <c:pt idx="0">
                  <c:v>1990</c:v>
                </c:pt>
                <c:pt idx="1">
                  <c:v>1991</c:v>
                </c:pt>
                <c:pt idx="2">
                  <c:v>1992</c:v>
                </c:pt>
                <c:pt idx="3">
                  <c:v>1993</c:v>
                </c:pt>
                <c:pt idx="4">
                  <c:v>1994</c:v>
                </c:pt>
                <c:pt idx="5">
                  <c:v>1995</c:v>
                </c:pt>
                <c:pt idx="6">
                  <c:v>1996</c:v>
                </c:pt>
                <c:pt idx="7">
                  <c:v>1997</c:v>
                </c:pt>
                <c:pt idx="8">
                  <c:v>1998</c:v>
                </c:pt>
                <c:pt idx="9">
                  <c:v>1999</c:v>
                </c:pt>
                <c:pt idx="10">
                  <c:v>2000</c:v>
                </c:pt>
                <c:pt idx="11">
                  <c:v>2001</c:v>
                </c:pt>
                <c:pt idx="12">
                  <c:v>2002</c:v>
                </c:pt>
                <c:pt idx="13">
                  <c:v>2003</c:v>
                </c:pt>
                <c:pt idx="14">
                  <c:v>2004</c:v>
                </c:pt>
                <c:pt idx="15">
                  <c:v>2005</c:v>
                </c:pt>
                <c:pt idx="16">
                  <c:v>2006</c:v>
                </c:pt>
                <c:pt idx="17">
                  <c:v>2007</c:v>
                </c:pt>
                <c:pt idx="18">
                  <c:v>2008</c:v>
                </c:pt>
                <c:pt idx="19">
                  <c:v>2009</c:v>
                </c:pt>
                <c:pt idx="20">
                  <c:v>2010</c:v>
                </c:pt>
              </c:numCache>
            </c:numRef>
          </c:cat>
          <c:val>
            <c:numRef>
              <c:f>'4Total Charts'!$C$21:$W$21</c:f>
              <c:numCache>
                <c:formatCode>_(* #,##0_);_(* \(#,##0\);_(* "-"??_);_(@_)</c:formatCode>
                <c:ptCount val="21"/>
                <c:pt idx="0">
                  <c:v>271</c:v>
                </c:pt>
                <c:pt idx="1">
                  <c:v>321</c:v>
                </c:pt>
                <c:pt idx="2">
                  <c:v>324</c:v>
                </c:pt>
                <c:pt idx="3">
                  <c:v>353</c:v>
                </c:pt>
                <c:pt idx="4">
                  <c:v>362</c:v>
                </c:pt>
                <c:pt idx="5">
                  <c:v>348</c:v>
                </c:pt>
                <c:pt idx="6">
                  <c:v>371</c:v>
                </c:pt>
                <c:pt idx="7">
                  <c:v>443</c:v>
                </c:pt>
                <c:pt idx="8">
                  <c:v>467</c:v>
                </c:pt>
                <c:pt idx="9">
                  <c:v>486</c:v>
                </c:pt>
                <c:pt idx="10">
                  <c:v>482</c:v>
                </c:pt>
                <c:pt idx="11">
                  <c:v>510</c:v>
                </c:pt>
                <c:pt idx="12">
                  <c:v>562</c:v>
                </c:pt>
                <c:pt idx="13">
                  <c:v>644</c:v>
                </c:pt>
                <c:pt idx="14">
                  <c:v>699</c:v>
                </c:pt>
                <c:pt idx="15">
                  <c:v>756</c:v>
                </c:pt>
                <c:pt idx="16">
                  <c:v>829</c:v>
                </c:pt>
                <c:pt idx="17">
                  <c:v>745.83999999999946</c:v>
                </c:pt>
                <c:pt idx="18">
                  <c:v>798</c:v>
                </c:pt>
                <c:pt idx="19">
                  <c:v>885</c:v>
                </c:pt>
                <c:pt idx="20">
                  <c:v>1042</c:v>
                </c:pt>
              </c:numCache>
            </c:numRef>
          </c:val>
        </c:ser>
        <c:ser>
          <c:idx val="6"/>
          <c:order val="6"/>
          <c:tx>
            <c:strRef>
              <c:f>'4Total Charts'!$B$23</c:f>
              <c:strCache>
                <c:ptCount val="1"/>
                <c:pt idx="0">
                  <c:v>Life Sciences</c:v>
                </c:pt>
              </c:strCache>
            </c:strRef>
          </c:tx>
          <c:spPr>
            <a:solidFill>
              <a:srgbClr val="1FB714"/>
            </a:solidFill>
            <a:ln w="12700">
              <a:solidFill>
                <a:sysClr val="windowText" lastClr="000000"/>
              </a:solidFill>
              <a:prstDash val="solid"/>
            </a:ln>
          </c:spPr>
          <c:invertIfNegative val="0"/>
          <c:cat>
            <c:numRef>
              <c:f>'4Total Charts'!$C$3:$W$3</c:f>
              <c:numCache>
                <c:formatCode>General</c:formatCode>
                <c:ptCount val="21"/>
                <c:pt idx="0">
                  <c:v>1990</c:v>
                </c:pt>
                <c:pt idx="1">
                  <c:v>1991</c:v>
                </c:pt>
                <c:pt idx="2">
                  <c:v>1992</c:v>
                </c:pt>
                <c:pt idx="3">
                  <c:v>1993</c:v>
                </c:pt>
                <c:pt idx="4">
                  <c:v>1994</c:v>
                </c:pt>
                <c:pt idx="5">
                  <c:v>1995</c:v>
                </c:pt>
                <c:pt idx="6">
                  <c:v>1996</c:v>
                </c:pt>
                <c:pt idx="7">
                  <c:v>1997</c:v>
                </c:pt>
                <c:pt idx="8">
                  <c:v>1998</c:v>
                </c:pt>
                <c:pt idx="9">
                  <c:v>1999</c:v>
                </c:pt>
                <c:pt idx="10">
                  <c:v>2000</c:v>
                </c:pt>
                <c:pt idx="11">
                  <c:v>2001</c:v>
                </c:pt>
                <c:pt idx="12">
                  <c:v>2002</c:v>
                </c:pt>
                <c:pt idx="13">
                  <c:v>2003</c:v>
                </c:pt>
                <c:pt idx="14">
                  <c:v>2004</c:v>
                </c:pt>
                <c:pt idx="15">
                  <c:v>2005</c:v>
                </c:pt>
                <c:pt idx="16">
                  <c:v>2006</c:v>
                </c:pt>
                <c:pt idx="17">
                  <c:v>2007</c:v>
                </c:pt>
                <c:pt idx="18">
                  <c:v>2008</c:v>
                </c:pt>
                <c:pt idx="19">
                  <c:v>2009</c:v>
                </c:pt>
                <c:pt idx="20">
                  <c:v>2010</c:v>
                </c:pt>
              </c:numCache>
            </c:numRef>
          </c:cat>
          <c:val>
            <c:numRef>
              <c:f>'4Total Charts'!$C$23:$W$23</c:f>
              <c:numCache>
                <c:formatCode>_(* #,##0_);_(* \(#,##0\);_(* "-"??_);_(@_)</c:formatCode>
                <c:ptCount val="21"/>
                <c:pt idx="0">
                  <c:v>101</c:v>
                </c:pt>
                <c:pt idx="1">
                  <c:v>271</c:v>
                </c:pt>
                <c:pt idx="2">
                  <c:v>375</c:v>
                </c:pt>
                <c:pt idx="3">
                  <c:v>468</c:v>
                </c:pt>
                <c:pt idx="4">
                  <c:v>673</c:v>
                </c:pt>
                <c:pt idx="5">
                  <c:v>729</c:v>
                </c:pt>
                <c:pt idx="6">
                  <c:v>857</c:v>
                </c:pt>
                <c:pt idx="7">
                  <c:v>1216</c:v>
                </c:pt>
                <c:pt idx="8">
                  <c:v>1527</c:v>
                </c:pt>
                <c:pt idx="9">
                  <c:v>1939</c:v>
                </c:pt>
                <c:pt idx="10">
                  <c:v>2402</c:v>
                </c:pt>
                <c:pt idx="11">
                  <c:v>2620</c:v>
                </c:pt>
                <c:pt idx="12">
                  <c:v>2908</c:v>
                </c:pt>
                <c:pt idx="13">
                  <c:v>3106</c:v>
                </c:pt>
                <c:pt idx="14">
                  <c:v>3223</c:v>
                </c:pt>
                <c:pt idx="15">
                  <c:v>3627</c:v>
                </c:pt>
                <c:pt idx="16">
                  <c:v>3639</c:v>
                </c:pt>
                <c:pt idx="17">
                  <c:v>3698.62</c:v>
                </c:pt>
                <c:pt idx="18">
                  <c:v>3464</c:v>
                </c:pt>
                <c:pt idx="19">
                  <c:v>3562</c:v>
                </c:pt>
                <c:pt idx="20">
                  <c:v>3678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65312640"/>
        <c:axId val="65319296"/>
      </c:barChart>
      <c:lineChart>
        <c:grouping val="standard"/>
        <c:varyColors val="0"/>
        <c:ser>
          <c:idx val="5"/>
          <c:order val="7"/>
          <c:tx>
            <c:strRef>
              <c:f>'4Total Charts'!$B$4</c:f>
              <c:strCache>
                <c:ptCount val="1"/>
                <c:pt idx="0">
                  <c:v>Total Number of Users</c:v>
                </c:pt>
              </c:strCache>
            </c:strRef>
          </c:tx>
          <c:spPr>
            <a:ln w="25400">
              <a:solidFill>
                <a:srgbClr val="FF0000"/>
              </a:solidFill>
              <a:prstDash val="solid"/>
            </a:ln>
          </c:spPr>
          <c:marker>
            <c:symbol val="diamond"/>
            <c:size val="12"/>
            <c:spPr>
              <a:solidFill>
                <a:srgbClr val="FF0000"/>
              </a:solidFill>
              <a:ln>
                <a:solidFill>
                  <a:srgbClr val="FF0000"/>
                </a:solidFill>
                <a:prstDash val="solid"/>
              </a:ln>
              <a:effectLst>
                <a:outerShdw dist="35921" dir="2700000" algn="br">
                  <a:srgbClr val="000000"/>
                </a:outerShdw>
              </a:effectLst>
            </c:spPr>
          </c:marker>
          <c:val>
            <c:numRef>
              <c:f>'4Total Charts'!$C$4:$W$4</c:f>
              <c:numCache>
                <c:formatCode>_(* #,##0_);_(* \(#,##0\);_(* "-"??_);_(@_)</c:formatCode>
                <c:ptCount val="21"/>
                <c:pt idx="0">
                  <c:v>1657</c:v>
                </c:pt>
                <c:pt idx="1">
                  <c:v>1975</c:v>
                </c:pt>
                <c:pt idx="2">
                  <c:v>2137</c:v>
                </c:pt>
                <c:pt idx="3">
                  <c:v>2485</c:v>
                </c:pt>
                <c:pt idx="4">
                  <c:v>2706</c:v>
                </c:pt>
                <c:pt idx="5">
                  <c:v>2881</c:v>
                </c:pt>
                <c:pt idx="6">
                  <c:v>3092</c:v>
                </c:pt>
                <c:pt idx="7">
                  <c:v>3872</c:v>
                </c:pt>
                <c:pt idx="8">
                  <c:v>4536</c:v>
                </c:pt>
                <c:pt idx="9">
                  <c:v>5225</c:v>
                </c:pt>
                <c:pt idx="10">
                  <c:v>6009</c:v>
                </c:pt>
                <c:pt idx="11">
                  <c:v>6582</c:v>
                </c:pt>
                <c:pt idx="12">
                  <c:v>7120</c:v>
                </c:pt>
                <c:pt idx="13">
                  <c:v>7502</c:v>
                </c:pt>
                <c:pt idx="14">
                  <c:v>7711</c:v>
                </c:pt>
                <c:pt idx="15">
                  <c:v>8481</c:v>
                </c:pt>
                <c:pt idx="16">
                  <c:v>8661</c:v>
                </c:pt>
                <c:pt idx="17">
                  <c:v>8538</c:v>
                </c:pt>
                <c:pt idx="18">
                  <c:v>8492</c:v>
                </c:pt>
                <c:pt idx="19">
                  <c:v>9030</c:v>
                </c:pt>
                <c:pt idx="20">
                  <c:v>9492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65321216"/>
        <c:axId val="65327104"/>
      </c:lineChart>
      <c:catAx>
        <c:axId val="65312640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 sz="1600" b="0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r>
                  <a:rPr lang="en-US" b="0" dirty="0"/>
                  <a:t>Fiscal Year</a:t>
                </a:r>
              </a:p>
            </c:rich>
          </c:tx>
          <c:layout>
            <c:manualLayout>
              <c:xMode val="edge"/>
              <c:yMode val="edge"/>
              <c:x val="0.36499912319876798"/>
              <c:y val="0.88586494622538969"/>
            </c:manualLayout>
          </c:layout>
          <c:overlay val="0"/>
          <c:spPr>
            <a:noFill/>
            <a:ln w="25400">
              <a:noFill/>
            </a:ln>
          </c:spPr>
        </c:title>
        <c:numFmt formatCode="General" sourceLinked="1"/>
        <c:majorTickMark val="out"/>
        <c:minorTickMark val="none"/>
        <c:tickLblPos val="nextTo"/>
        <c:spPr>
          <a:ln w="25400">
            <a:solidFill>
              <a:srgbClr val="000000"/>
            </a:solidFill>
            <a:prstDash val="solid"/>
          </a:ln>
        </c:spPr>
        <c:txPr>
          <a:bodyPr rot="-5400000" vert="horz"/>
          <a:lstStyle/>
          <a:p>
            <a:pPr>
              <a:defRPr sz="1200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65319296"/>
        <c:crosses val="autoZero"/>
        <c:auto val="0"/>
        <c:lblAlgn val="ctr"/>
        <c:lblOffset val="100"/>
        <c:tickLblSkip val="1"/>
        <c:tickMarkSkip val="1"/>
        <c:noMultiLvlLbl val="0"/>
      </c:catAx>
      <c:valAx>
        <c:axId val="65319296"/>
        <c:scaling>
          <c:orientation val="minMax"/>
        </c:scaling>
        <c:delete val="0"/>
        <c:axPos val="l"/>
        <c:majorGridlines>
          <c:spPr>
            <a:ln w="3175">
              <a:solidFill>
                <a:srgbClr val="000000"/>
              </a:solidFill>
              <a:prstDash val="sysDash"/>
            </a:ln>
          </c:spPr>
        </c:majorGridlines>
        <c:title>
          <c:tx>
            <c:rich>
              <a:bodyPr/>
              <a:lstStyle/>
              <a:p>
                <a:pPr>
                  <a:defRPr sz="1800" b="0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r>
                  <a:rPr lang="en-US" sz="1800" b="0" dirty="0" smtClean="0"/>
                  <a:t>% of Users</a:t>
                </a:r>
                <a:endParaRPr lang="en-US" sz="1800" b="0" dirty="0"/>
              </a:p>
            </c:rich>
          </c:tx>
          <c:layout>
            <c:manualLayout>
              <c:xMode val="edge"/>
              <c:yMode val="edge"/>
              <c:x val="2.8059567636832677E-2"/>
              <c:y val="0.27905184665788024"/>
            </c:manualLayout>
          </c:layout>
          <c:overlay val="0"/>
          <c:spPr>
            <a:noFill/>
            <a:ln w="25400">
              <a:noFill/>
            </a:ln>
          </c:spPr>
        </c:title>
        <c:numFmt formatCode="0%" sourceLinked="1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200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65312640"/>
        <c:crosses val="autoZero"/>
        <c:crossBetween val="between"/>
        <c:majorUnit val="0.1"/>
        <c:minorUnit val="5.0000000000000024E-2"/>
      </c:valAx>
      <c:catAx>
        <c:axId val="65321216"/>
        <c:scaling>
          <c:orientation val="minMax"/>
        </c:scaling>
        <c:delete val="1"/>
        <c:axPos val="b"/>
        <c:majorTickMark val="out"/>
        <c:minorTickMark val="none"/>
        <c:tickLblPos val="none"/>
        <c:crossAx val="65327104"/>
        <c:crosses val="autoZero"/>
        <c:auto val="0"/>
        <c:lblAlgn val="ctr"/>
        <c:lblOffset val="100"/>
        <c:noMultiLvlLbl val="0"/>
      </c:catAx>
      <c:valAx>
        <c:axId val="65327104"/>
        <c:scaling>
          <c:orientation val="minMax"/>
          <c:min val="0"/>
        </c:scaling>
        <c:delete val="0"/>
        <c:axPos val="r"/>
        <c:title>
          <c:tx>
            <c:rich>
              <a:bodyPr rot="0" vert="horz"/>
              <a:lstStyle/>
              <a:p>
                <a:pPr algn="l">
                  <a:defRPr sz="1600" b="1" i="0" u="none" strike="noStrike" baseline="0">
                    <a:solidFill>
                      <a:srgbClr val="FF0000"/>
                    </a:solidFill>
                    <a:latin typeface="Arial"/>
                    <a:ea typeface="Arial"/>
                    <a:cs typeface="Arial"/>
                  </a:defRPr>
                </a:pPr>
                <a:r>
                  <a:rPr lang="en-US" dirty="0" smtClean="0">
                    <a:solidFill>
                      <a:srgbClr val="FF0000"/>
                    </a:solidFill>
                  </a:rPr>
                  <a:t>Number </a:t>
                </a:r>
                <a:r>
                  <a:rPr lang="en-US" dirty="0">
                    <a:solidFill>
                      <a:srgbClr val="FF0000"/>
                    </a:solidFill>
                  </a:rPr>
                  <a:t>of Users</a:t>
                </a:r>
              </a:p>
            </c:rich>
          </c:tx>
          <c:layout>
            <c:manualLayout>
              <c:xMode val="edge"/>
              <c:yMode val="edge"/>
              <c:x val="0.46525140842558294"/>
              <c:y val="6.9714847864551122E-2"/>
            </c:manualLayout>
          </c:layout>
          <c:overlay val="0"/>
          <c:spPr>
            <a:solidFill>
              <a:srgbClr val="FFFFFF"/>
            </a:solidFill>
            <a:ln w="12700">
              <a:solidFill>
                <a:srgbClr val="000000"/>
              </a:solidFill>
              <a:prstDash val="solid"/>
            </a:ln>
            <a:effectLst>
              <a:outerShdw dist="35921" dir="2700000" algn="br">
                <a:srgbClr val="000000"/>
              </a:outerShdw>
            </a:effectLst>
          </c:spPr>
        </c:title>
        <c:numFmt formatCode="_(* #,##0_);_(* \(#,##0\);_(* &quot;-&quot;??_);_(@_)" sourceLinked="1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200" b="1" i="0" u="none" strike="noStrike" baseline="0">
                <a:solidFill>
                  <a:srgbClr val="FF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65321216"/>
        <c:crosses val="max"/>
        <c:crossBetween val="between"/>
        <c:majorUnit val="500"/>
        <c:minorUnit val="100"/>
      </c:valAx>
      <c:spPr>
        <a:solidFill>
          <a:srgbClr val="FFFFFF"/>
        </a:solidFill>
        <a:ln w="12700">
          <a:solidFill>
            <a:srgbClr val="000000"/>
          </a:solidFill>
          <a:prstDash val="solid"/>
        </a:ln>
      </c:spPr>
    </c:plotArea>
    <c:legend>
      <c:legendPos val="r"/>
      <c:legendEntry>
        <c:idx val="7"/>
        <c:txPr>
          <a:bodyPr/>
          <a:lstStyle/>
          <a:p>
            <a:pPr>
              <a:defRPr sz="1400" b="0" i="0" u="none" strike="noStrike" baseline="0">
                <a:solidFill>
                  <a:srgbClr val="FF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</c:legendEntry>
      <c:layout>
        <c:manualLayout>
          <c:xMode val="edge"/>
          <c:yMode val="edge"/>
          <c:x val="0.78333832299230854"/>
          <c:y val="6.6649241277491625E-2"/>
          <c:w val="0.21591709713125878"/>
          <c:h val="0.67614406039112929"/>
        </c:manualLayout>
      </c:layout>
      <c:overlay val="0"/>
      <c:spPr>
        <a:noFill/>
        <a:ln w="12700">
          <a:noFill/>
          <a:prstDash val="solid"/>
        </a:ln>
        <a:effectLst/>
      </c:spPr>
      <c:txPr>
        <a:bodyPr/>
        <a:lstStyle/>
        <a:p>
          <a:pPr>
            <a:defRPr sz="1400" b="0" i="0" u="none" strike="noStrike" baseline="0">
              <a:solidFill>
                <a:srgbClr val="000000"/>
              </a:solidFill>
              <a:latin typeface="Arial"/>
              <a:ea typeface="Arial"/>
              <a:cs typeface="Arial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rgbClr val="FFFFFF"/>
    </a:solidFill>
    <a:ln w="9525">
      <a:noFill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en-US"/>
    </a:p>
  </c:txPr>
  <c:externalData r:id="rId2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4735336194563661"/>
          <c:y val="0.13480598879889341"/>
          <c:w val="0.51931330472102621"/>
          <c:h val="0.69916326394002259"/>
        </c:manualLayout>
      </c:layout>
      <c:barChart>
        <c:barDir val="col"/>
        <c:grouping val="percentStacked"/>
        <c:varyColors val="0"/>
        <c:ser>
          <c:idx val="0"/>
          <c:order val="0"/>
          <c:tx>
            <c:strRef>
              <c:f>'4Total Charts'!$B$6</c:f>
              <c:strCache>
                <c:ptCount val="1"/>
                <c:pt idx="0">
                  <c:v>University</c:v>
                </c:pt>
              </c:strCache>
            </c:strRef>
          </c:tx>
          <c:spPr>
            <a:solidFill>
              <a:srgbClr val="9999FF"/>
            </a:solidFill>
            <a:ln w="9525">
              <a:solidFill>
                <a:srgbClr val="000000"/>
              </a:solidFill>
              <a:prstDash val="solid"/>
            </a:ln>
          </c:spPr>
          <c:invertIfNegative val="0"/>
          <c:cat>
            <c:numRef>
              <c:f>'4Total Charts'!$C$3:$W$3</c:f>
              <c:numCache>
                <c:formatCode>General</c:formatCode>
                <c:ptCount val="21"/>
                <c:pt idx="0">
                  <c:v>1990</c:v>
                </c:pt>
                <c:pt idx="1">
                  <c:v>1991</c:v>
                </c:pt>
                <c:pt idx="2">
                  <c:v>1992</c:v>
                </c:pt>
                <c:pt idx="3">
                  <c:v>1993</c:v>
                </c:pt>
                <c:pt idx="4">
                  <c:v>1994</c:v>
                </c:pt>
                <c:pt idx="5">
                  <c:v>1995</c:v>
                </c:pt>
                <c:pt idx="6">
                  <c:v>1996</c:v>
                </c:pt>
                <c:pt idx="7">
                  <c:v>1997</c:v>
                </c:pt>
                <c:pt idx="8">
                  <c:v>1998</c:v>
                </c:pt>
                <c:pt idx="9">
                  <c:v>1999</c:v>
                </c:pt>
                <c:pt idx="10">
                  <c:v>2000</c:v>
                </c:pt>
                <c:pt idx="11">
                  <c:v>2001</c:v>
                </c:pt>
                <c:pt idx="12">
                  <c:v>2002</c:v>
                </c:pt>
                <c:pt idx="13">
                  <c:v>2003</c:v>
                </c:pt>
                <c:pt idx="14">
                  <c:v>2004</c:v>
                </c:pt>
                <c:pt idx="15">
                  <c:v>2005</c:v>
                </c:pt>
                <c:pt idx="16">
                  <c:v>2006</c:v>
                </c:pt>
                <c:pt idx="17">
                  <c:v>2007</c:v>
                </c:pt>
                <c:pt idx="18">
                  <c:v>2008</c:v>
                </c:pt>
                <c:pt idx="19">
                  <c:v>2009</c:v>
                </c:pt>
                <c:pt idx="20">
                  <c:v>2010</c:v>
                </c:pt>
              </c:numCache>
            </c:numRef>
          </c:cat>
          <c:val>
            <c:numRef>
              <c:f>'4Total Charts'!$C$6:$W$6</c:f>
              <c:numCache>
                <c:formatCode>_(* #,##0_);_(* \(#,##0\);_(* "-"??_);_(@_)</c:formatCode>
                <c:ptCount val="21"/>
                <c:pt idx="0">
                  <c:v>913</c:v>
                </c:pt>
                <c:pt idx="1">
                  <c:v>962</c:v>
                </c:pt>
                <c:pt idx="2">
                  <c:v>1116</c:v>
                </c:pt>
                <c:pt idx="3">
                  <c:v>1272</c:v>
                </c:pt>
                <c:pt idx="4">
                  <c:v>1343</c:v>
                </c:pt>
                <c:pt idx="5">
                  <c:v>1424</c:v>
                </c:pt>
                <c:pt idx="6">
                  <c:v>1587</c:v>
                </c:pt>
                <c:pt idx="7">
                  <c:v>1888</c:v>
                </c:pt>
                <c:pt idx="8">
                  <c:v>2283</c:v>
                </c:pt>
                <c:pt idx="9">
                  <c:v>2583</c:v>
                </c:pt>
                <c:pt idx="10">
                  <c:v>3077</c:v>
                </c:pt>
                <c:pt idx="11">
                  <c:v>3352</c:v>
                </c:pt>
                <c:pt idx="12">
                  <c:v>3811</c:v>
                </c:pt>
                <c:pt idx="13">
                  <c:v>4077</c:v>
                </c:pt>
                <c:pt idx="14">
                  <c:v>4203</c:v>
                </c:pt>
                <c:pt idx="15">
                  <c:v>4635</c:v>
                </c:pt>
                <c:pt idx="16">
                  <c:v>4651</c:v>
                </c:pt>
                <c:pt idx="17">
                  <c:v>4788</c:v>
                </c:pt>
                <c:pt idx="18">
                  <c:v>4696</c:v>
                </c:pt>
                <c:pt idx="19">
                  <c:v>5205</c:v>
                </c:pt>
                <c:pt idx="20">
                  <c:v>5559</c:v>
                </c:pt>
              </c:numCache>
            </c:numRef>
          </c:val>
        </c:ser>
        <c:ser>
          <c:idx val="1"/>
          <c:order val="1"/>
          <c:tx>
            <c:strRef>
              <c:f>'4Total Charts'!$B$7</c:f>
              <c:strCache>
                <c:ptCount val="1"/>
                <c:pt idx="0">
                  <c:v>Industry</c:v>
                </c:pt>
              </c:strCache>
            </c:strRef>
          </c:tx>
          <c:spPr>
            <a:solidFill>
              <a:srgbClr val="FF00FF"/>
            </a:solidFill>
            <a:ln w="9525">
              <a:solidFill>
                <a:srgbClr val="000000"/>
              </a:solidFill>
              <a:prstDash val="solid"/>
            </a:ln>
          </c:spPr>
          <c:invertIfNegative val="0"/>
          <c:cat>
            <c:numRef>
              <c:f>'4Total Charts'!$C$3:$W$3</c:f>
              <c:numCache>
                <c:formatCode>General</c:formatCode>
                <c:ptCount val="21"/>
                <c:pt idx="0">
                  <c:v>1990</c:v>
                </c:pt>
                <c:pt idx="1">
                  <c:v>1991</c:v>
                </c:pt>
                <c:pt idx="2">
                  <c:v>1992</c:v>
                </c:pt>
                <c:pt idx="3">
                  <c:v>1993</c:v>
                </c:pt>
                <c:pt idx="4">
                  <c:v>1994</c:v>
                </c:pt>
                <c:pt idx="5">
                  <c:v>1995</c:v>
                </c:pt>
                <c:pt idx="6">
                  <c:v>1996</c:v>
                </c:pt>
                <c:pt idx="7">
                  <c:v>1997</c:v>
                </c:pt>
                <c:pt idx="8">
                  <c:v>1998</c:v>
                </c:pt>
                <c:pt idx="9">
                  <c:v>1999</c:v>
                </c:pt>
                <c:pt idx="10">
                  <c:v>2000</c:v>
                </c:pt>
                <c:pt idx="11">
                  <c:v>2001</c:v>
                </c:pt>
                <c:pt idx="12">
                  <c:v>2002</c:v>
                </c:pt>
                <c:pt idx="13">
                  <c:v>2003</c:v>
                </c:pt>
                <c:pt idx="14">
                  <c:v>2004</c:v>
                </c:pt>
                <c:pt idx="15">
                  <c:v>2005</c:v>
                </c:pt>
                <c:pt idx="16">
                  <c:v>2006</c:v>
                </c:pt>
                <c:pt idx="17">
                  <c:v>2007</c:v>
                </c:pt>
                <c:pt idx="18">
                  <c:v>2008</c:v>
                </c:pt>
                <c:pt idx="19">
                  <c:v>2009</c:v>
                </c:pt>
                <c:pt idx="20">
                  <c:v>2010</c:v>
                </c:pt>
              </c:numCache>
            </c:numRef>
          </c:cat>
          <c:val>
            <c:numRef>
              <c:f>'4Total Charts'!$C$7:$W$7</c:f>
              <c:numCache>
                <c:formatCode>_(* #,##0_);_(* \(#,##0\);_(* "-"??_);_(@_)</c:formatCode>
                <c:ptCount val="21"/>
                <c:pt idx="0">
                  <c:v>306</c:v>
                </c:pt>
                <c:pt idx="1">
                  <c:v>387</c:v>
                </c:pt>
                <c:pt idx="2">
                  <c:v>352</c:v>
                </c:pt>
                <c:pt idx="3">
                  <c:v>361</c:v>
                </c:pt>
                <c:pt idx="4">
                  <c:v>360</c:v>
                </c:pt>
                <c:pt idx="5">
                  <c:v>364</c:v>
                </c:pt>
                <c:pt idx="6">
                  <c:v>325</c:v>
                </c:pt>
                <c:pt idx="7">
                  <c:v>450</c:v>
                </c:pt>
                <c:pt idx="8">
                  <c:v>522</c:v>
                </c:pt>
                <c:pt idx="9">
                  <c:v>550</c:v>
                </c:pt>
                <c:pt idx="10">
                  <c:v>543</c:v>
                </c:pt>
                <c:pt idx="11">
                  <c:v>568</c:v>
                </c:pt>
                <c:pt idx="12">
                  <c:v>550</c:v>
                </c:pt>
                <c:pt idx="13">
                  <c:v>635</c:v>
                </c:pt>
                <c:pt idx="14">
                  <c:v>513</c:v>
                </c:pt>
                <c:pt idx="15">
                  <c:v>572</c:v>
                </c:pt>
                <c:pt idx="16">
                  <c:v>546</c:v>
                </c:pt>
                <c:pt idx="17">
                  <c:v>493</c:v>
                </c:pt>
                <c:pt idx="18">
                  <c:v>477</c:v>
                </c:pt>
                <c:pt idx="19">
                  <c:v>438</c:v>
                </c:pt>
                <c:pt idx="20">
                  <c:v>391</c:v>
                </c:pt>
              </c:numCache>
            </c:numRef>
          </c:val>
        </c:ser>
        <c:ser>
          <c:idx val="2"/>
          <c:order val="2"/>
          <c:tx>
            <c:strRef>
              <c:f>'4Total Charts'!$B$8</c:f>
              <c:strCache>
                <c:ptCount val="1"/>
                <c:pt idx="0">
                  <c:v>Laboratory On Site</c:v>
                </c:pt>
              </c:strCache>
            </c:strRef>
          </c:tx>
          <c:spPr>
            <a:solidFill>
              <a:srgbClr val="FCF305"/>
            </a:solidFill>
            <a:ln w="9525">
              <a:solidFill>
                <a:srgbClr val="000000"/>
              </a:solidFill>
              <a:prstDash val="solid"/>
            </a:ln>
          </c:spPr>
          <c:invertIfNegative val="0"/>
          <c:cat>
            <c:numRef>
              <c:f>'4Total Charts'!$C$3:$W$3</c:f>
              <c:numCache>
                <c:formatCode>General</c:formatCode>
                <c:ptCount val="21"/>
                <c:pt idx="0">
                  <c:v>1990</c:v>
                </c:pt>
                <c:pt idx="1">
                  <c:v>1991</c:v>
                </c:pt>
                <c:pt idx="2">
                  <c:v>1992</c:v>
                </c:pt>
                <c:pt idx="3">
                  <c:v>1993</c:v>
                </c:pt>
                <c:pt idx="4">
                  <c:v>1994</c:v>
                </c:pt>
                <c:pt idx="5">
                  <c:v>1995</c:v>
                </c:pt>
                <c:pt idx="6">
                  <c:v>1996</c:v>
                </c:pt>
                <c:pt idx="7">
                  <c:v>1997</c:v>
                </c:pt>
                <c:pt idx="8">
                  <c:v>1998</c:v>
                </c:pt>
                <c:pt idx="9">
                  <c:v>1999</c:v>
                </c:pt>
                <c:pt idx="10">
                  <c:v>2000</c:v>
                </c:pt>
                <c:pt idx="11">
                  <c:v>2001</c:v>
                </c:pt>
                <c:pt idx="12">
                  <c:v>2002</c:v>
                </c:pt>
                <c:pt idx="13">
                  <c:v>2003</c:v>
                </c:pt>
                <c:pt idx="14">
                  <c:v>2004</c:v>
                </c:pt>
                <c:pt idx="15">
                  <c:v>2005</c:v>
                </c:pt>
                <c:pt idx="16">
                  <c:v>2006</c:v>
                </c:pt>
                <c:pt idx="17">
                  <c:v>2007</c:v>
                </c:pt>
                <c:pt idx="18">
                  <c:v>2008</c:v>
                </c:pt>
                <c:pt idx="19">
                  <c:v>2009</c:v>
                </c:pt>
                <c:pt idx="20">
                  <c:v>2010</c:v>
                </c:pt>
              </c:numCache>
            </c:numRef>
          </c:cat>
          <c:val>
            <c:numRef>
              <c:f>'4Total Charts'!$C$8:$W$8</c:f>
              <c:numCache>
                <c:formatCode>_(* #,##0_);_(* \(#,##0\);_(* "-"??_);_(@_)</c:formatCode>
                <c:ptCount val="21"/>
                <c:pt idx="0">
                  <c:v>97</c:v>
                </c:pt>
                <c:pt idx="1">
                  <c:v>20</c:v>
                </c:pt>
                <c:pt idx="2">
                  <c:v>58</c:v>
                </c:pt>
                <c:pt idx="3">
                  <c:v>103</c:v>
                </c:pt>
                <c:pt idx="4">
                  <c:v>205</c:v>
                </c:pt>
                <c:pt idx="5">
                  <c:v>246</c:v>
                </c:pt>
                <c:pt idx="6">
                  <c:v>304</c:v>
                </c:pt>
                <c:pt idx="7">
                  <c:v>504</c:v>
                </c:pt>
                <c:pt idx="8">
                  <c:v>580</c:v>
                </c:pt>
                <c:pt idx="9">
                  <c:v>667</c:v>
                </c:pt>
                <c:pt idx="10">
                  <c:v>957</c:v>
                </c:pt>
                <c:pt idx="11">
                  <c:v>905</c:v>
                </c:pt>
                <c:pt idx="12">
                  <c:v>982</c:v>
                </c:pt>
                <c:pt idx="13">
                  <c:v>823</c:v>
                </c:pt>
                <c:pt idx="14">
                  <c:v>1034</c:v>
                </c:pt>
                <c:pt idx="15">
                  <c:v>1088</c:v>
                </c:pt>
                <c:pt idx="16">
                  <c:v>1151</c:v>
                </c:pt>
                <c:pt idx="17">
                  <c:v>1087</c:v>
                </c:pt>
                <c:pt idx="18">
                  <c:v>1096</c:v>
                </c:pt>
                <c:pt idx="19">
                  <c:v>1144</c:v>
                </c:pt>
                <c:pt idx="20">
                  <c:v>1078</c:v>
                </c:pt>
              </c:numCache>
            </c:numRef>
          </c:val>
        </c:ser>
        <c:ser>
          <c:idx val="3"/>
          <c:order val="3"/>
          <c:tx>
            <c:strRef>
              <c:f>'4Total Charts'!$B$9</c:f>
              <c:strCache>
                <c:ptCount val="1"/>
                <c:pt idx="0">
                  <c:v>Other DOE Laboratories</c:v>
                </c:pt>
              </c:strCache>
            </c:strRef>
          </c:tx>
          <c:spPr>
            <a:solidFill>
              <a:srgbClr val="FFFFCC"/>
            </a:solidFill>
            <a:ln w="9525">
              <a:solidFill>
                <a:srgbClr val="000000"/>
              </a:solidFill>
              <a:prstDash val="solid"/>
            </a:ln>
          </c:spPr>
          <c:invertIfNegative val="0"/>
          <c:cat>
            <c:numRef>
              <c:f>'4Total Charts'!$C$3:$W$3</c:f>
              <c:numCache>
                <c:formatCode>General</c:formatCode>
                <c:ptCount val="21"/>
                <c:pt idx="0">
                  <c:v>1990</c:v>
                </c:pt>
                <c:pt idx="1">
                  <c:v>1991</c:v>
                </c:pt>
                <c:pt idx="2">
                  <c:v>1992</c:v>
                </c:pt>
                <c:pt idx="3">
                  <c:v>1993</c:v>
                </c:pt>
                <c:pt idx="4">
                  <c:v>1994</c:v>
                </c:pt>
                <c:pt idx="5">
                  <c:v>1995</c:v>
                </c:pt>
                <c:pt idx="6">
                  <c:v>1996</c:v>
                </c:pt>
                <c:pt idx="7">
                  <c:v>1997</c:v>
                </c:pt>
                <c:pt idx="8">
                  <c:v>1998</c:v>
                </c:pt>
                <c:pt idx="9">
                  <c:v>1999</c:v>
                </c:pt>
                <c:pt idx="10">
                  <c:v>2000</c:v>
                </c:pt>
                <c:pt idx="11">
                  <c:v>2001</c:v>
                </c:pt>
                <c:pt idx="12">
                  <c:v>2002</c:v>
                </c:pt>
                <c:pt idx="13">
                  <c:v>2003</c:v>
                </c:pt>
                <c:pt idx="14">
                  <c:v>2004</c:v>
                </c:pt>
                <c:pt idx="15">
                  <c:v>2005</c:v>
                </c:pt>
                <c:pt idx="16">
                  <c:v>2006</c:v>
                </c:pt>
                <c:pt idx="17">
                  <c:v>2007</c:v>
                </c:pt>
                <c:pt idx="18">
                  <c:v>2008</c:v>
                </c:pt>
                <c:pt idx="19">
                  <c:v>2009</c:v>
                </c:pt>
                <c:pt idx="20">
                  <c:v>2010</c:v>
                </c:pt>
              </c:numCache>
            </c:numRef>
          </c:cat>
          <c:val>
            <c:numRef>
              <c:f>'4Total Charts'!$C$9:$W$9</c:f>
              <c:numCache>
                <c:formatCode>_(* #,##0_);_(* \(#,##0\);_(* "-"??_);_(@_)</c:formatCode>
                <c:ptCount val="21"/>
                <c:pt idx="0">
                  <c:v>186</c:v>
                </c:pt>
                <c:pt idx="1">
                  <c:v>362</c:v>
                </c:pt>
                <c:pt idx="2">
                  <c:v>252</c:v>
                </c:pt>
                <c:pt idx="3">
                  <c:v>285</c:v>
                </c:pt>
                <c:pt idx="4">
                  <c:v>281</c:v>
                </c:pt>
                <c:pt idx="5">
                  <c:v>292</c:v>
                </c:pt>
                <c:pt idx="6">
                  <c:v>285</c:v>
                </c:pt>
                <c:pt idx="7">
                  <c:v>302</c:v>
                </c:pt>
                <c:pt idx="8">
                  <c:v>308</c:v>
                </c:pt>
                <c:pt idx="9">
                  <c:v>340</c:v>
                </c:pt>
                <c:pt idx="10">
                  <c:v>259</c:v>
                </c:pt>
                <c:pt idx="11">
                  <c:v>344</c:v>
                </c:pt>
                <c:pt idx="12">
                  <c:v>366</c:v>
                </c:pt>
                <c:pt idx="13">
                  <c:v>348</c:v>
                </c:pt>
                <c:pt idx="14">
                  <c:v>388</c:v>
                </c:pt>
                <c:pt idx="15">
                  <c:v>422</c:v>
                </c:pt>
                <c:pt idx="16">
                  <c:v>408</c:v>
                </c:pt>
                <c:pt idx="17">
                  <c:v>387</c:v>
                </c:pt>
                <c:pt idx="18">
                  <c:v>377</c:v>
                </c:pt>
                <c:pt idx="19">
                  <c:v>392</c:v>
                </c:pt>
                <c:pt idx="20">
                  <c:v>449</c:v>
                </c:pt>
              </c:numCache>
            </c:numRef>
          </c:val>
        </c:ser>
        <c:ser>
          <c:idx val="4"/>
          <c:order val="4"/>
          <c:tx>
            <c:strRef>
              <c:f>'4Total Charts'!$B$10</c:f>
              <c:strCache>
                <c:ptCount val="1"/>
                <c:pt idx="0">
                  <c:v>Other Government Labs</c:v>
                </c:pt>
              </c:strCache>
            </c:strRef>
          </c:tx>
          <c:spPr>
            <a:solidFill>
              <a:srgbClr val="FF8080"/>
            </a:solidFill>
            <a:ln w="9525">
              <a:solidFill>
                <a:srgbClr val="000000"/>
              </a:solidFill>
              <a:prstDash val="solid"/>
            </a:ln>
          </c:spPr>
          <c:invertIfNegative val="0"/>
          <c:cat>
            <c:numRef>
              <c:f>'4Total Charts'!$C$3:$W$3</c:f>
              <c:numCache>
                <c:formatCode>General</c:formatCode>
                <c:ptCount val="21"/>
                <c:pt idx="0">
                  <c:v>1990</c:v>
                </c:pt>
                <c:pt idx="1">
                  <c:v>1991</c:v>
                </c:pt>
                <c:pt idx="2">
                  <c:v>1992</c:v>
                </c:pt>
                <c:pt idx="3">
                  <c:v>1993</c:v>
                </c:pt>
                <c:pt idx="4">
                  <c:v>1994</c:v>
                </c:pt>
                <c:pt idx="5">
                  <c:v>1995</c:v>
                </c:pt>
                <c:pt idx="6">
                  <c:v>1996</c:v>
                </c:pt>
                <c:pt idx="7">
                  <c:v>1997</c:v>
                </c:pt>
                <c:pt idx="8">
                  <c:v>1998</c:v>
                </c:pt>
                <c:pt idx="9">
                  <c:v>1999</c:v>
                </c:pt>
                <c:pt idx="10">
                  <c:v>2000</c:v>
                </c:pt>
                <c:pt idx="11">
                  <c:v>2001</c:v>
                </c:pt>
                <c:pt idx="12">
                  <c:v>2002</c:v>
                </c:pt>
                <c:pt idx="13">
                  <c:v>2003</c:v>
                </c:pt>
                <c:pt idx="14">
                  <c:v>2004</c:v>
                </c:pt>
                <c:pt idx="15">
                  <c:v>2005</c:v>
                </c:pt>
                <c:pt idx="16">
                  <c:v>2006</c:v>
                </c:pt>
                <c:pt idx="17">
                  <c:v>2007</c:v>
                </c:pt>
                <c:pt idx="18">
                  <c:v>2008</c:v>
                </c:pt>
                <c:pt idx="19">
                  <c:v>2009</c:v>
                </c:pt>
                <c:pt idx="20">
                  <c:v>2010</c:v>
                </c:pt>
              </c:numCache>
            </c:numRef>
          </c:cat>
          <c:val>
            <c:numRef>
              <c:f>'4Total Charts'!$C$10:$W$10</c:f>
              <c:numCache>
                <c:formatCode>_(* #,##0_);_(* \(#,##0\);_(* "-"??_);_(@_)</c:formatCode>
                <c:ptCount val="21"/>
                <c:pt idx="0">
                  <c:v>41</c:v>
                </c:pt>
                <c:pt idx="1">
                  <c:v>4</c:v>
                </c:pt>
                <c:pt idx="2">
                  <c:v>46</c:v>
                </c:pt>
                <c:pt idx="3">
                  <c:v>68</c:v>
                </c:pt>
                <c:pt idx="4">
                  <c:v>107</c:v>
                </c:pt>
                <c:pt idx="5">
                  <c:v>116</c:v>
                </c:pt>
                <c:pt idx="6">
                  <c:v>119</c:v>
                </c:pt>
                <c:pt idx="7">
                  <c:v>146</c:v>
                </c:pt>
                <c:pt idx="8">
                  <c:v>162</c:v>
                </c:pt>
                <c:pt idx="9">
                  <c:v>170</c:v>
                </c:pt>
                <c:pt idx="10">
                  <c:v>201</c:v>
                </c:pt>
                <c:pt idx="11">
                  <c:v>191</c:v>
                </c:pt>
                <c:pt idx="12">
                  <c:v>192</c:v>
                </c:pt>
                <c:pt idx="13">
                  <c:v>370</c:v>
                </c:pt>
                <c:pt idx="14">
                  <c:v>276</c:v>
                </c:pt>
                <c:pt idx="15">
                  <c:v>261</c:v>
                </c:pt>
                <c:pt idx="16">
                  <c:v>189</c:v>
                </c:pt>
                <c:pt idx="17">
                  <c:v>185</c:v>
                </c:pt>
                <c:pt idx="18">
                  <c:v>187</c:v>
                </c:pt>
                <c:pt idx="19">
                  <c:v>195</c:v>
                </c:pt>
                <c:pt idx="20">
                  <c:v>220</c:v>
                </c:pt>
              </c:numCache>
            </c:numRef>
          </c:val>
        </c:ser>
        <c:ser>
          <c:idx val="5"/>
          <c:order val="5"/>
          <c:tx>
            <c:strRef>
              <c:f>'4Total Charts'!$B$11</c:f>
              <c:strCache>
                <c:ptCount val="1"/>
                <c:pt idx="0">
                  <c:v>Foreign</c:v>
                </c:pt>
              </c:strCache>
            </c:strRef>
          </c:tx>
          <c:spPr>
            <a:solidFill>
              <a:srgbClr val="33CCCC"/>
            </a:solidFill>
            <a:ln w="9525">
              <a:solidFill>
                <a:srgbClr val="000000"/>
              </a:solidFill>
              <a:prstDash val="solid"/>
            </a:ln>
          </c:spPr>
          <c:invertIfNegative val="0"/>
          <c:cat>
            <c:numRef>
              <c:f>'4Total Charts'!$C$3:$W$3</c:f>
              <c:numCache>
                <c:formatCode>General</c:formatCode>
                <c:ptCount val="21"/>
                <c:pt idx="0">
                  <c:v>1990</c:v>
                </c:pt>
                <c:pt idx="1">
                  <c:v>1991</c:v>
                </c:pt>
                <c:pt idx="2">
                  <c:v>1992</c:v>
                </c:pt>
                <c:pt idx="3">
                  <c:v>1993</c:v>
                </c:pt>
                <c:pt idx="4">
                  <c:v>1994</c:v>
                </c:pt>
                <c:pt idx="5">
                  <c:v>1995</c:v>
                </c:pt>
                <c:pt idx="6">
                  <c:v>1996</c:v>
                </c:pt>
                <c:pt idx="7">
                  <c:v>1997</c:v>
                </c:pt>
                <c:pt idx="8">
                  <c:v>1998</c:v>
                </c:pt>
                <c:pt idx="9">
                  <c:v>1999</c:v>
                </c:pt>
                <c:pt idx="10">
                  <c:v>2000</c:v>
                </c:pt>
                <c:pt idx="11">
                  <c:v>2001</c:v>
                </c:pt>
                <c:pt idx="12">
                  <c:v>2002</c:v>
                </c:pt>
                <c:pt idx="13">
                  <c:v>2003</c:v>
                </c:pt>
                <c:pt idx="14">
                  <c:v>2004</c:v>
                </c:pt>
                <c:pt idx="15">
                  <c:v>2005</c:v>
                </c:pt>
                <c:pt idx="16">
                  <c:v>2006</c:v>
                </c:pt>
                <c:pt idx="17">
                  <c:v>2007</c:v>
                </c:pt>
                <c:pt idx="18">
                  <c:v>2008</c:v>
                </c:pt>
                <c:pt idx="19">
                  <c:v>2009</c:v>
                </c:pt>
                <c:pt idx="20">
                  <c:v>2010</c:v>
                </c:pt>
              </c:numCache>
            </c:numRef>
          </c:cat>
          <c:val>
            <c:numRef>
              <c:f>'4Total Charts'!$C$11:$W$11</c:f>
              <c:numCache>
                <c:formatCode>_(* #,##0_);_(* \(#,##0\);_(* "-"??_);_(@_)</c:formatCode>
                <c:ptCount val="21"/>
                <c:pt idx="0">
                  <c:v>114</c:v>
                </c:pt>
                <c:pt idx="1">
                  <c:v>134</c:v>
                </c:pt>
                <c:pt idx="2">
                  <c:v>188</c:v>
                </c:pt>
                <c:pt idx="3">
                  <c:v>261</c:v>
                </c:pt>
                <c:pt idx="4">
                  <c:v>280</c:v>
                </c:pt>
                <c:pt idx="5">
                  <c:v>308</c:v>
                </c:pt>
                <c:pt idx="6">
                  <c:v>347</c:v>
                </c:pt>
                <c:pt idx="7">
                  <c:v>446</c:v>
                </c:pt>
                <c:pt idx="8">
                  <c:v>523</c:v>
                </c:pt>
                <c:pt idx="9">
                  <c:v>652</c:v>
                </c:pt>
                <c:pt idx="10">
                  <c:v>698</c:v>
                </c:pt>
                <c:pt idx="11">
                  <c:v>828</c:v>
                </c:pt>
                <c:pt idx="12">
                  <c:v>856</c:v>
                </c:pt>
                <c:pt idx="13">
                  <c:v>870</c:v>
                </c:pt>
                <c:pt idx="14">
                  <c:v>912</c:v>
                </c:pt>
                <c:pt idx="15">
                  <c:v>1081</c:v>
                </c:pt>
                <c:pt idx="16">
                  <c:v>1158</c:v>
                </c:pt>
                <c:pt idx="17">
                  <c:v>1089</c:v>
                </c:pt>
                <c:pt idx="18">
                  <c:v>1131</c:v>
                </c:pt>
                <c:pt idx="19">
                  <c:v>1122</c:v>
                </c:pt>
                <c:pt idx="20">
                  <c:v>1222</c:v>
                </c:pt>
              </c:numCache>
            </c:numRef>
          </c:val>
        </c:ser>
        <c:ser>
          <c:idx val="6"/>
          <c:order val="6"/>
          <c:tx>
            <c:strRef>
              <c:f>'4Total Charts'!$B$12</c:f>
              <c:strCache>
                <c:ptCount val="1"/>
                <c:pt idx="0">
                  <c:v>Other (US, Foreign)</c:v>
                </c:pt>
              </c:strCache>
            </c:strRef>
          </c:tx>
          <c:spPr>
            <a:solidFill>
              <a:srgbClr val="C0C0C0"/>
            </a:solidFill>
            <a:ln w="9525">
              <a:solidFill>
                <a:srgbClr val="000000"/>
              </a:solidFill>
              <a:prstDash val="solid"/>
            </a:ln>
          </c:spPr>
          <c:invertIfNegative val="0"/>
          <c:cat>
            <c:numRef>
              <c:f>'4Total Charts'!$C$3:$W$3</c:f>
              <c:numCache>
                <c:formatCode>General</c:formatCode>
                <c:ptCount val="21"/>
                <c:pt idx="0">
                  <c:v>1990</c:v>
                </c:pt>
                <c:pt idx="1">
                  <c:v>1991</c:v>
                </c:pt>
                <c:pt idx="2">
                  <c:v>1992</c:v>
                </c:pt>
                <c:pt idx="3">
                  <c:v>1993</c:v>
                </c:pt>
                <c:pt idx="4">
                  <c:v>1994</c:v>
                </c:pt>
                <c:pt idx="5">
                  <c:v>1995</c:v>
                </c:pt>
                <c:pt idx="6">
                  <c:v>1996</c:v>
                </c:pt>
                <c:pt idx="7">
                  <c:v>1997</c:v>
                </c:pt>
                <c:pt idx="8">
                  <c:v>1998</c:v>
                </c:pt>
                <c:pt idx="9">
                  <c:v>1999</c:v>
                </c:pt>
                <c:pt idx="10">
                  <c:v>2000</c:v>
                </c:pt>
                <c:pt idx="11">
                  <c:v>2001</c:v>
                </c:pt>
                <c:pt idx="12">
                  <c:v>2002</c:v>
                </c:pt>
                <c:pt idx="13">
                  <c:v>2003</c:v>
                </c:pt>
                <c:pt idx="14">
                  <c:v>2004</c:v>
                </c:pt>
                <c:pt idx="15">
                  <c:v>2005</c:v>
                </c:pt>
                <c:pt idx="16">
                  <c:v>2006</c:v>
                </c:pt>
                <c:pt idx="17">
                  <c:v>2007</c:v>
                </c:pt>
                <c:pt idx="18">
                  <c:v>2008</c:v>
                </c:pt>
                <c:pt idx="19">
                  <c:v>2009</c:v>
                </c:pt>
                <c:pt idx="20">
                  <c:v>2010</c:v>
                </c:pt>
              </c:numCache>
            </c:numRef>
          </c:cat>
          <c:val>
            <c:numRef>
              <c:f>'4Total Charts'!$C$12:$W$12</c:f>
              <c:numCache>
                <c:formatCode>_(* #,##0_);_(* \(#,##0\);_(* "-"??_);_(@_)</c:formatCode>
                <c:ptCount val="21"/>
                <c:pt idx="0">
                  <c:v>0</c:v>
                </c:pt>
                <c:pt idx="1">
                  <c:v>106</c:v>
                </c:pt>
                <c:pt idx="2">
                  <c:v>125</c:v>
                </c:pt>
                <c:pt idx="3">
                  <c:v>135</c:v>
                </c:pt>
                <c:pt idx="4">
                  <c:v>130</c:v>
                </c:pt>
                <c:pt idx="5">
                  <c:v>131</c:v>
                </c:pt>
                <c:pt idx="6">
                  <c:v>125</c:v>
                </c:pt>
                <c:pt idx="7">
                  <c:v>136</c:v>
                </c:pt>
                <c:pt idx="8">
                  <c:v>158</c:v>
                </c:pt>
                <c:pt idx="9">
                  <c:v>263</c:v>
                </c:pt>
                <c:pt idx="10">
                  <c:v>274</c:v>
                </c:pt>
                <c:pt idx="11">
                  <c:v>394</c:v>
                </c:pt>
                <c:pt idx="12">
                  <c:v>363</c:v>
                </c:pt>
                <c:pt idx="13">
                  <c:v>379</c:v>
                </c:pt>
                <c:pt idx="14">
                  <c:v>385</c:v>
                </c:pt>
                <c:pt idx="15">
                  <c:v>422</c:v>
                </c:pt>
                <c:pt idx="16">
                  <c:v>558</c:v>
                </c:pt>
                <c:pt idx="17">
                  <c:v>509</c:v>
                </c:pt>
                <c:pt idx="18">
                  <c:v>528</c:v>
                </c:pt>
                <c:pt idx="19">
                  <c:v>534</c:v>
                </c:pt>
                <c:pt idx="20">
                  <c:v>573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66434560"/>
        <c:axId val="66436480"/>
      </c:barChart>
      <c:catAx>
        <c:axId val="66434560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 marL="0" marR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sz="1200" b="1" i="0" u="none" strike="noStrike" kern="1200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r>
                  <a:rPr lang="en-US" sz="1200" b="0" i="0" baseline="0" dirty="0" smtClean="0"/>
                  <a:t>Fiscal Year</a:t>
                </a:r>
                <a:endParaRPr lang="en-US" sz="1200" dirty="0" smtClean="0"/>
              </a:p>
            </c:rich>
          </c:tx>
          <c:layout>
            <c:manualLayout>
              <c:xMode val="edge"/>
              <c:yMode val="edge"/>
              <c:x val="0.36532397745872364"/>
              <c:y val="0.89755056791297072"/>
            </c:manualLayout>
          </c:layout>
          <c:overlay val="0"/>
          <c:spPr>
            <a:noFill/>
            <a:ln w="25400">
              <a:noFill/>
            </a:ln>
            <a:effectLst/>
          </c:spPr>
        </c:title>
        <c:numFmt formatCode="General" sourceLinked="1"/>
        <c:majorTickMark val="out"/>
        <c:minorTickMark val="none"/>
        <c:tickLblPos val="nextTo"/>
        <c:spPr>
          <a:ln w="25400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05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66436480"/>
        <c:crosses val="autoZero"/>
        <c:auto val="1"/>
        <c:lblAlgn val="ctr"/>
        <c:lblOffset val="100"/>
        <c:tickLblSkip val="2"/>
        <c:tickMarkSkip val="1"/>
        <c:noMultiLvlLbl val="0"/>
      </c:catAx>
      <c:valAx>
        <c:axId val="66436480"/>
        <c:scaling>
          <c:orientation val="minMax"/>
        </c:scaling>
        <c:delete val="0"/>
        <c:axPos val="l"/>
        <c:majorGridlines>
          <c:spPr>
            <a:ln w="3175">
              <a:solidFill>
                <a:srgbClr val="000000"/>
              </a:solidFill>
              <a:prstDash val="sysDash"/>
            </a:ln>
          </c:spPr>
        </c:majorGridlines>
        <c:title>
          <c:tx>
            <c:rich>
              <a:bodyPr/>
              <a:lstStyle/>
              <a:p>
                <a:pPr>
                  <a:defRPr sz="1500" b="1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r>
                  <a:rPr lang="en-US" sz="1800" b="0" i="0" baseline="0" dirty="0" smtClean="0"/>
                  <a:t>% of Users</a:t>
                </a:r>
                <a:endParaRPr lang="en-US" sz="1800" b="0" i="0" baseline="0" dirty="0"/>
              </a:p>
            </c:rich>
          </c:tx>
          <c:layout>
            <c:manualLayout>
              <c:xMode val="edge"/>
              <c:yMode val="edge"/>
              <c:x val="6.2066370355459088E-2"/>
              <c:y val="0.37223950640863163"/>
            </c:manualLayout>
          </c:layout>
          <c:overlay val="0"/>
          <c:spPr>
            <a:noFill/>
            <a:ln w="25400">
              <a:noFill/>
            </a:ln>
          </c:spPr>
        </c:title>
        <c:numFmt formatCode="0%" sourceLinked="1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05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66434560"/>
        <c:crosses val="autoZero"/>
        <c:crossBetween val="between"/>
      </c:valAx>
      <c:spPr>
        <a:solidFill>
          <a:srgbClr val="FFFFFF"/>
        </a:solidFill>
        <a:ln w="12700">
          <a:solidFill>
            <a:srgbClr val="000000"/>
          </a:solidFill>
          <a:prstDash val="solid"/>
        </a:ln>
      </c:spPr>
    </c:plotArea>
    <c:legend>
      <c:legendPos val="r"/>
      <c:layout>
        <c:manualLayout>
          <c:xMode val="edge"/>
          <c:yMode val="edge"/>
          <c:x val="0.68183221523184423"/>
          <c:y val="0.25664126812715449"/>
          <c:w val="0.21248040847934824"/>
          <c:h val="0.46762490904671838"/>
        </c:manualLayout>
      </c:layout>
      <c:overlay val="0"/>
      <c:spPr>
        <a:solidFill>
          <a:srgbClr val="FFFFFF"/>
        </a:solidFill>
        <a:ln w="12700">
          <a:noFill/>
          <a:prstDash val="solid"/>
        </a:ln>
        <a:effectLst/>
      </c:spPr>
      <c:txPr>
        <a:bodyPr/>
        <a:lstStyle/>
        <a:p>
          <a:pPr>
            <a:defRPr sz="1200" b="0" i="0" u="none" strike="noStrike" baseline="0">
              <a:solidFill>
                <a:srgbClr val="000000"/>
              </a:solidFill>
              <a:latin typeface="Arial"/>
              <a:ea typeface="Arial"/>
              <a:cs typeface="Arial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rgbClr val="FFFFFF"/>
    </a:solidFill>
    <a:ln w="9525">
      <a:noFill/>
    </a:ln>
  </c:spPr>
  <c:txPr>
    <a:bodyPr/>
    <a:lstStyle/>
    <a:p>
      <a:pPr>
        <a:defRPr sz="1200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en-US"/>
    </a:p>
  </c:txPr>
  <c:externalData r:id="rId2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170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r>
              <a:rPr lang="en-US" b="0" dirty="0"/>
              <a:t>User Employment Level</a:t>
            </a:r>
          </a:p>
        </c:rich>
      </c:tx>
      <c:layout>
        <c:manualLayout>
          <c:xMode val="edge"/>
          <c:yMode val="edge"/>
          <c:x val="0.27272821069780151"/>
          <c:y val="3.4482813142333112E-2"/>
        </c:manualLayout>
      </c:layout>
      <c:overlay val="0"/>
      <c:spPr>
        <a:noFill/>
        <a:ln w="25400">
          <a:noFill/>
        </a:ln>
      </c:spPr>
    </c:title>
    <c:autoTitleDeleted val="0"/>
    <c:plotArea>
      <c:layout>
        <c:manualLayout>
          <c:layoutTarget val="inner"/>
          <c:xMode val="edge"/>
          <c:yMode val="edge"/>
          <c:x val="8.9194123854671264E-2"/>
          <c:y val="0.15987558701255764"/>
          <c:w val="0.4099499154089683"/>
          <c:h val="0.74922088815689003"/>
        </c:manualLayout>
      </c:layout>
      <c:pieChart>
        <c:varyColors val="1"/>
        <c:ser>
          <c:idx val="0"/>
          <c:order val="0"/>
          <c:spPr>
            <a:solidFill>
              <a:srgbClr val="9999FF"/>
            </a:solidFill>
            <a:ln w="12700">
              <a:solidFill>
                <a:srgbClr val="000000"/>
              </a:solidFill>
              <a:prstDash val="solid"/>
            </a:ln>
          </c:spPr>
          <c:dPt>
            <c:idx val="1"/>
            <c:bubble3D val="0"/>
            <c:spPr>
              <a:solidFill>
                <a:srgbClr val="0000D4"/>
              </a:solidFill>
              <a:ln w="12700">
                <a:solidFill>
                  <a:srgbClr val="000000"/>
                </a:solidFill>
                <a:prstDash val="solid"/>
              </a:ln>
            </c:spPr>
          </c:dPt>
          <c:dPt>
            <c:idx val="2"/>
            <c:bubble3D val="0"/>
            <c:spPr>
              <a:solidFill>
                <a:srgbClr val="1FB714"/>
              </a:solidFill>
              <a:ln w="12700">
                <a:noFill/>
                <a:prstDash val="solid"/>
              </a:ln>
            </c:spPr>
          </c:dPt>
          <c:dPt>
            <c:idx val="3"/>
            <c:bubble3D val="0"/>
            <c:spPr>
              <a:solidFill>
                <a:srgbClr val="DD0806"/>
              </a:solidFill>
              <a:ln w="12700">
                <a:solidFill>
                  <a:srgbClr val="000000"/>
                </a:solidFill>
                <a:prstDash val="solid"/>
              </a:ln>
            </c:spPr>
          </c:dPt>
          <c:dPt>
            <c:idx val="4"/>
            <c:bubble3D val="0"/>
            <c:spPr>
              <a:solidFill>
                <a:srgbClr val="C0C0C0"/>
              </a:solidFill>
              <a:ln w="12700">
                <a:solidFill>
                  <a:srgbClr val="000000"/>
                </a:solidFill>
                <a:prstDash val="solid"/>
              </a:ln>
            </c:spPr>
          </c:dPt>
          <c:cat>
            <c:strRef>
              <c:f>'[Master_Sync_Light_users_90_10.xls]FY10'!$W$40:$W$44</c:f>
              <c:strCache>
                <c:ptCount val="5"/>
                <c:pt idx="0">
                  <c:v>Undergraduate Students</c:v>
                </c:pt>
                <c:pt idx="1">
                  <c:v>Graduate Students</c:v>
                </c:pt>
                <c:pt idx="2">
                  <c:v>Post Doctoral Associates</c:v>
                </c:pt>
                <c:pt idx="3">
                  <c:v>Professional</c:v>
                </c:pt>
                <c:pt idx="4">
                  <c:v>Other/NA</c:v>
                </c:pt>
              </c:strCache>
            </c:strRef>
          </c:cat>
          <c:val>
            <c:numRef>
              <c:f>'[Master_Sync_Light_users_90_10.xls]FY10'!$X$40:$X$44</c:f>
              <c:numCache>
                <c:formatCode>_(* #,##0_);_(* \(#,##0\);_(* "-"??_);_(@_)</c:formatCode>
                <c:ptCount val="5"/>
                <c:pt idx="0">
                  <c:v>561</c:v>
                </c:pt>
                <c:pt idx="1">
                  <c:v>2909</c:v>
                </c:pt>
                <c:pt idx="2">
                  <c:v>2112</c:v>
                </c:pt>
                <c:pt idx="3">
                  <c:v>3694</c:v>
                </c:pt>
                <c:pt idx="4">
                  <c:v>216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 w="25400">
          <a:noFill/>
        </a:ln>
      </c:spPr>
    </c:plotArea>
    <c:legend>
      <c:legendPos val="r"/>
      <c:layout>
        <c:manualLayout>
          <c:xMode val="edge"/>
          <c:yMode val="edge"/>
          <c:x val="0.53688007964521678"/>
          <c:y val="0.17450321274952429"/>
          <c:w val="0.4442554077292063"/>
          <c:h val="0.76944909454380483"/>
        </c:manualLayout>
      </c:layout>
      <c:overlay val="0"/>
      <c:spPr>
        <a:solidFill>
          <a:srgbClr val="FFFFFF"/>
        </a:solidFill>
        <a:ln w="3175">
          <a:noFill/>
          <a:prstDash val="solid"/>
        </a:ln>
      </c:spPr>
      <c:txPr>
        <a:bodyPr/>
        <a:lstStyle/>
        <a:p>
          <a:pPr>
            <a:defRPr sz="1285" b="0" i="0" u="none" strike="noStrike" baseline="0">
              <a:solidFill>
                <a:srgbClr val="000000"/>
              </a:solidFill>
              <a:latin typeface="Arial"/>
              <a:ea typeface="Arial"/>
              <a:cs typeface="Arial"/>
            </a:defRPr>
          </a:pPr>
          <a:endParaRPr lang="en-US"/>
        </a:p>
      </c:txPr>
    </c:legend>
    <c:plotVisOnly val="1"/>
    <c:dispBlanksAs val="zero"/>
    <c:showDLblsOverMax val="0"/>
  </c:chart>
  <c:spPr>
    <a:solidFill>
      <a:srgbClr val="FFFFFF"/>
    </a:solidFill>
    <a:ln w="9525">
      <a:noFill/>
    </a:ln>
  </c:spPr>
  <c:txPr>
    <a:bodyPr/>
    <a:lstStyle/>
    <a:p>
      <a:pPr>
        <a:defRPr sz="800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en-US"/>
    </a:p>
  </c:txPr>
  <c:externalData r:id="rId2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2398373983739837"/>
          <c:y val="5.3398058252427182E-2"/>
          <c:w val="0.86585365853658913"/>
          <c:h val="0.80097087378640774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'FY10'!$X$22</c:f>
              <c:strCache>
                <c:ptCount val="1"/>
                <c:pt idx="0">
                  <c:v>Number of Users</c:v>
                </c:pt>
              </c:strCache>
            </c:strRef>
          </c:tx>
          <c:spPr>
            <a:solidFill>
              <a:srgbClr val="969696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cat>
            <c:strRef>
              <c:f>'FY10'!$W$23:$W$30</c:f>
              <c:strCache>
                <c:ptCount val="8"/>
                <c:pt idx="0">
                  <c:v>&lt; 20</c:v>
                </c:pt>
                <c:pt idx="1">
                  <c:v>20–29</c:v>
                </c:pt>
                <c:pt idx="2">
                  <c:v>30–39</c:v>
                </c:pt>
                <c:pt idx="3">
                  <c:v>40–49</c:v>
                </c:pt>
                <c:pt idx="4">
                  <c:v>50–59</c:v>
                </c:pt>
                <c:pt idx="5">
                  <c:v>60–69</c:v>
                </c:pt>
                <c:pt idx="6">
                  <c:v>&gt; 69</c:v>
                </c:pt>
                <c:pt idx="7">
                  <c:v>N/A</c:v>
                </c:pt>
              </c:strCache>
            </c:strRef>
          </c:cat>
          <c:val>
            <c:numRef>
              <c:f>'FY10'!$X$23:$X$30</c:f>
              <c:numCache>
                <c:formatCode>_(* #,##0_);_(* \(#,##0\);_(* "-"??_);_(@_)</c:formatCode>
                <c:ptCount val="8"/>
                <c:pt idx="0">
                  <c:v>45</c:v>
                </c:pt>
                <c:pt idx="1">
                  <c:v>3303</c:v>
                </c:pt>
                <c:pt idx="2">
                  <c:v>3315</c:v>
                </c:pt>
                <c:pt idx="3">
                  <c:v>1495</c:v>
                </c:pt>
                <c:pt idx="4">
                  <c:v>742</c:v>
                </c:pt>
                <c:pt idx="5">
                  <c:v>261</c:v>
                </c:pt>
                <c:pt idx="6">
                  <c:v>64</c:v>
                </c:pt>
                <c:pt idx="7">
                  <c:v>267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0"/>
        <c:axId val="66500864"/>
        <c:axId val="66515328"/>
      </c:barChart>
      <c:catAx>
        <c:axId val="66500864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 sz="1475" b="1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r>
                  <a:rPr lang="en-US"/>
                  <a:t>Age (years)</a:t>
                </a:r>
              </a:p>
            </c:rich>
          </c:tx>
          <c:layout>
            <c:manualLayout>
              <c:xMode val="edge"/>
              <c:yMode val="edge"/>
              <c:x val="0.44735057205070533"/>
              <c:y val="0.93456259715108358"/>
            </c:manualLayout>
          </c:layout>
          <c:overlay val="0"/>
          <c:spPr>
            <a:noFill/>
            <a:ln w="25400">
              <a:noFill/>
            </a:ln>
          </c:spPr>
        </c:title>
        <c:numFmt formatCode="General" sourceLinked="1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200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66515328"/>
        <c:crossesAt val="0"/>
        <c:auto val="1"/>
        <c:lblAlgn val="ctr"/>
        <c:lblOffset val="100"/>
        <c:tickLblSkip val="1"/>
        <c:tickMarkSkip val="1"/>
        <c:noMultiLvlLbl val="0"/>
      </c:catAx>
      <c:valAx>
        <c:axId val="66515328"/>
        <c:scaling>
          <c:orientation val="minMax"/>
          <c:max val="3500"/>
          <c:min val="0"/>
        </c:scaling>
        <c:delete val="0"/>
        <c:axPos val="l"/>
        <c:majorGridlines>
          <c:spPr>
            <a:ln w="3175">
              <a:solidFill>
                <a:srgbClr val="FFFFFF"/>
              </a:solidFill>
              <a:prstDash val="solid"/>
            </a:ln>
          </c:spPr>
        </c:majorGridlines>
        <c:title>
          <c:tx>
            <c:rich>
              <a:bodyPr/>
              <a:lstStyle/>
              <a:p>
                <a:pPr>
                  <a:defRPr sz="1325" b="1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r>
                  <a:rPr lang="en-US"/>
                  <a:t>Number of Users</a:t>
                </a:r>
              </a:p>
            </c:rich>
          </c:tx>
          <c:layout>
            <c:manualLayout>
              <c:xMode val="edge"/>
              <c:yMode val="edge"/>
              <c:x val="0.10889289954374365"/>
              <c:y val="9.1335269984455847E-2"/>
            </c:manualLayout>
          </c:layout>
          <c:overlay val="0"/>
          <c:spPr>
            <a:noFill/>
            <a:ln w="25400">
              <a:noFill/>
            </a:ln>
          </c:spPr>
        </c:title>
        <c:numFmt formatCode="_(* #,##0_);_(* \(#,##0\);_(* &quot;-&quot;??_);_(@_)" sourceLinked="1"/>
        <c:majorTickMark val="out"/>
        <c:minorTickMark val="none"/>
        <c:tickLblPos val="nextTo"/>
        <c:spPr>
          <a:ln w="9525">
            <a:noFill/>
          </a:ln>
        </c:spPr>
        <c:txPr>
          <a:bodyPr rot="0" vert="horz"/>
          <a:lstStyle/>
          <a:p>
            <a:pPr>
              <a:defRPr sz="1025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66500864"/>
        <c:crosses val="autoZero"/>
        <c:crossBetween val="between"/>
      </c:valAx>
      <c:spPr>
        <a:solidFill>
          <a:srgbClr val="FFFFFF"/>
        </a:solidFill>
        <a:ln w="25400">
          <a:noFill/>
        </a:ln>
      </c:spPr>
    </c:plotArea>
    <c:plotVisOnly val="1"/>
    <c:dispBlanksAs val="gap"/>
    <c:showDLblsOverMax val="0"/>
  </c:chart>
  <c:spPr>
    <a:solidFill>
      <a:srgbClr val="FFFFFF"/>
    </a:solidFill>
    <a:ln w="9525">
      <a:noFill/>
    </a:ln>
  </c:spPr>
  <c:txPr>
    <a:bodyPr/>
    <a:lstStyle/>
    <a:p>
      <a:pPr>
        <a:defRPr sz="800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en-US"/>
    </a:p>
  </c:txPr>
  <c:externalData r:id="rId2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1675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r>
              <a:rPr lang="en-US" b="0"/>
              <a:t>Source of User Support</a:t>
            </a:r>
          </a:p>
        </c:rich>
      </c:tx>
      <c:layout>
        <c:manualLayout>
          <c:xMode val="edge"/>
          <c:yMode val="edge"/>
          <c:x val="0.15928401328321681"/>
          <c:y val="0.10166758077467557"/>
        </c:manualLayout>
      </c:layout>
      <c:overlay val="0"/>
      <c:spPr>
        <a:noFill/>
        <a:ln w="25400">
          <a:noFill/>
        </a:ln>
      </c:spPr>
    </c:title>
    <c:autoTitleDeleted val="0"/>
    <c:plotArea>
      <c:layout>
        <c:manualLayout>
          <c:layoutTarget val="inner"/>
          <c:xMode val="edge"/>
          <c:yMode val="edge"/>
          <c:x val="7.0626003210272875E-2"/>
          <c:y val="0.19365319510410595"/>
          <c:w val="0.36115569823435095"/>
          <c:h val="0.71429457210531089"/>
        </c:manualLayout>
      </c:layout>
      <c:pieChart>
        <c:varyColors val="1"/>
        <c:ser>
          <c:idx val="0"/>
          <c:order val="0"/>
          <c:spPr>
            <a:solidFill>
              <a:srgbClr val="9999FF"/>
            </a:solidFill>
            <a:ln w="12700">
              <a:solidFill>
                <a:srgbClr val="000000"/>
              </a:solidFill>
              <a:prstDash val="solid"/>
            </a:ln>
          </c:spPr>
          <c:dPt>
            <c:idx val="1"/>
            <c:bubble3D val="0"/>
            <c:spPr>
              <a:solidFill>
                <a:srgbClr val="0000D4"/>
              </a:solidFill>
              <a:ln w="12700">
                <a:solidFill>
                  <a:srgbClr val="000000"/>
                </a:solidFill>
                <a:prstDash val="solid"/>
              </a:ln>
            </c:spPr>
          </c:dPt>
          <c:dPt>
            <c:idx val="2"/>
            <c:bubble3D val="0"/>
            <c:spPr>
              <a:solidFill>
                <a:srgbClr val="1FB714"/>
              </a:solidFill>
              <a:ln w="12700">
                <a:solidFill>
                  <a:srgbClr val="000000"/>
                </a:solidFill>
                <a:prstDash val="solid"/>
              </a:ln>
            </c:spPr>
          </c:dPt>
          <c:dPt>
            <c:idx val="3"/>
            <c:bubble3D val="0"/>
            <c:spPr>
              <a:solidFill>
                <a:srgbClr val="DD0806"/>
              </a:solidFill>
              <a:ln w="12700">
                <a:solidFill>
                  <a:srgbClr val="000000"/>
                </a:solidFill>
                <a:prstDash val="solid"/>
              </a:ln>
            </c:spPr>
          </c:dPt>
          <c:dPt>
            <c:idx val="4"/>
            <c:bubble3D val="0"/>
            <c:spPr>
              <a:solidFill>
                <a:srgbClr val="FF8080"/>
              </a:solidFill>
              <a:ln w="12700">
                <a:solidFill>
                  <a:srgbClr val="000000"/>
                </a:solidFill>
                <a:prstDash val="solid"/>
              </a:ln>
            </c:spPr>
          </c:dPt>
          <c:dPt>
            <c:idx val="5"/>
            <c:bubble3D val="0"/>
            <c:spPr>
              <a:solidFill>
                <a:srgbClr val="FCF305"/>
              </a:solidFill>
              <a:ln w="12700">
                <a:solidFill>
                  <a:srgbClr val="000000"/>
                </a:solidFill>
                <a:prstDash val="solid"/>
              </a:ln>
            </c:spPr>
          </c:dPt>
          <c:dPt>
            <c:idx val="6"/>
            <c:bubble3D val="0"/>
            <c:spPr>
              <a:solidFill>
                <a:srgbClr val="4600A5"/>
              </a:solidFill>
              <a:ln w="12700">
                <a:solidFill>
                  <a:srgbClr val="000000"/>
                </a:solidFill>
                <a:prstDash val="solid"/>
              </a:ln>
            </c:spPr>
          </c:dPt>
          <c:dPt>
            <c:idx val="7"/>
            <c:bubble3D val="0"/>
            <c:spPr>
              <a:solidFill>
                <a:srgbClr val="C0C0C0"/>
              </a:solidFill>
              <a:ln w="12700">
                <a:solidFill>
                  <a:srgbClr val="000000"/>
                </a:solidFill>
                <a:prstDash val="solid"/>
              </a:ln>
            </c:spPr>
          </c:dPt>
          <c:cat>
            <c:strRef>
              <c:f>'FY10'!$W$46:$W$53</c:f>
              <c:strCache>
                <c:ptCount val="8"/>
                <c:pt idx="0">
                  <c:v>BES</c:v>
                </c:pt>
                <c:pt idx="1">
                  <c:v>Other DOE</c:v>
                </c:pt>
                <c:pt idx="2">
                  <c:v>NIH</c:v>
                </c:pt>
                <c:pt idx="3">
                  <c:v>NSF</c:v>
                </c:pt>
                <c:pt idx="4">
                  <c:v>Other Gov.</c:v>
                </c:pt>
                <c:pt idx="5">
                  <c:v>Industry</c:v>
                </c:pt>
                <c:pt idx="6">
                  <c:v>Foreign</c:v>
                </c:pt>
                <c:pt idx="7">
                  <c:v>Other/NA</c:v>
                </c:pt>
              </c:strCache>
            </c:strRef>
          </c:cat>
          <c:val>
            <c:numRef>
              <c:f>'FY10'!$X$46:$X$53</c:f>
              <c:numCache>
                <c:formatCode>_(* #,##0_);_(* \(#,##0\);_(* "-"??_);_(@_)</c:formatCode>
                <c:ptCount val="8"/>
                <c:pt idx="0">
                  <c:v>2057</c:v>
                </c:pt>
                <c:pt idx="1">
                  <c:v>619</c:v>
                </c:pt>
                <c:pt idx="2">
                  <c:v>2413</c:v>
                </c:pt>
                <c:pt idx="3">
                  <c:v>1040</c:v>
                </c:pt>
                <c:pt idx="4">
                  <c:v>508</c:v>
                </c:pt>
                <c:pt idx="5">
                  <c:v>501</c:v>
                </c:pt>
                <c:pt idx="6">
                  <c:v>771</c:v>
                </c:pt>
                <c:pt idx="7">
                  <c:v>1583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 w="25400">
          <a:noFill/>
        </a:ln>
      </c:spPr>
    </c:plotArea>
    <c:legend>
      <c:legendPos val="r"/>
      <c:layout>
        <c:manualLayout>
          <c:xMode val="edge"/>
          <c:yMode val="edge"/>
          <c:x val="0.46888757029905392"/>
          <c:y val="0.29207834374890901"/>
          <c:w val="0.343687011650611"/>
          <c:h val="0.51111740605594957"/>
        </c:manualLayout>
      </c:layout>
      <c:overlay val="0"/>
      <c:spPr>
        <a:solidFill>
          <a:srgbClr val="FFFFFF"/>
        </a:solidFill>
        <a:ln w="3175">
          <a:noFill/>
          <a:prstDash val="solid"/>
        </a:ln>
      </c:spPr>
      <c:txPr>
        <a:bodyPr/>
        <a:lstStyle/>
        <a:p>
          <a:pPr>
            <a:defRPr sz="1285" b="0" i="0" u="none" strike="noStrike" baseline="0">
              <a:solidFill>
                <a:srgbClr val="000000"/>
              </a:solidFill>
              <a:latin typeface="Arial"/>
              <a:ea typeface="Arial"/>
              <a:cs typeface="Arial"/>
            </a:defRPr>
          </a:pPr>
          <a:endParaRPr lang="en-US"/>
        </a:p>
      </c:txPr>
    </c:legend>
    <c:plotVisOnly val="1"/>
    <c:dispBlanksAs val="zero"/>
    <c:showDLblsOverMax val="0"/>
  </c:chart>
  <c:spPr>
    <a:solidFill>
      <a:srgbClr val="FFFFFF"/>
    </a:solidFill>
    <a:ln w="9525">
      <a:noFill/>
    </a:ln>
  </c:spPr>
  <c:txPr>
    <a:bodyPr/>
    <a:lstStyle/>
    <a:p>
      <a:pPr>
        <a:defRPr sz="800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en-US"/>
    </a:p>
  </c:txPr>
  <c:externalData r:id="rId2">
    <c:autoUpdate val="0"/>
  </c:externalData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.emf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0.17665</cdr:x>
      <cdr:y>0.26434</cdr:y>
    </cdr:from>
    <cdr:to>
      <cdr:x>0.26295</cdr:x>
      <cdr:y>0.30502</cdr:y>
    </cdr:to>
    <cdr:sp macro="" textlink="">
      <cdr:nvSpPr>
        <cdr:cNvPr id="2" name="AutoShape 24"/>
        <cdr:cNvSpPr>
          <a:spLocks xmlns:a="http://schemas.openxmlformats.org/drawingml/2006/main"/>
        </cdr:cNvSpPr>
      </cdr:nvSpPr>
      <cdr:spPr bwMode="auto">
        <a:xfrm xmlns:a="http://schemas.openxmlformats.org/drawingml/2006/main" rot="14326625" flipH="1">
          <a:off x="1475957" y="943655"/>
          <a:ext cx="178775" cy="614589"/>
        </a:xfrm>
        <a:prstGeom xmlns:a="http://schemas.openxmlformats.org/drawingml/2006/main" prst="rightBrace">
          <a:avLst>
            <a:gd name="adj1" fmla="val 35156"/>
            <a:gd name="adj2" fmla="val 63833"/>
          </a:avLst>
        </a:prstGeom>
        <a:noFill xmlns:a="http://schemas.openxmlformats.org/drawingml/2006/main"/>
        <a:ln xmlns:a="http://schemas.openxmlformats.org/drawingml/2006/main" w="9525">
          <a:solidFill>
            <a:sysClr val="window" lastClr="FFFFFF"/>
          </a:solidFill>
          <a:round/>
          <a:headEnd/>
          <a:tailEnd/>
        </a:ln>
      </cdr:spPr>
      <cdr:txBody>
        <a:bodyPr xmlns:a="http://schemas.openxmlformats.org/drawingml/2006/main" wrap="none" anchor="ctr"/>
        <a:lstStyle xmlns:a="http://schemas.openxmlformats.org/drawingml/2006/main">
          <a:defPPr>
            <a:defRPr lang="en-US"/>
          </a:defPPr>
          <a:lvl1pPr marL="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1pPr>
          <a:lvl2pPr marL="4572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2pPr>
          <a:lvl3pPr marL="9144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3pPr>
          <a:lvl4pPr marL="13716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4pPr>
          <a:lvl5pPr marL="18288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5pPr>
          <a:lvl6pPr marL="22860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6pPr>
          <a:lvl7pPr marL="27432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7pPr>
          <a:lvl8pPr marL="32004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8pPr>
          <a:lvl9pPr marL="36576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9pPr>
        </a:lstStyle>
        <a:p xmlns:a="http://schemas.openxmlformats.org/drawingml/2006/main">
          <a:endParaRPr lang="en-US" dirty="0">
            <a:solidFill>
              <a:sysClr val="window" lastClr="FFFFFF"/>
            </a:solidFill>
          </a:endParaRPr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067374" cy="468474"/>
          </a:xfrm>
          <a:prstGeom prst="rect">
            <a:avLst/>
          </a:prstGeom>
        </p:spPr>
        <p:txBody>
          <a:bodyPr vert="horz" lIns="92172" tIns="46085" rIns="92172" bIns="46085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008101" y="0"/>
            <a:ext cx="3067374" cy="468474"/>
          </a:xfrm>
          <a:prstGeom prst="rect">
            <a:avLst/>
          </a:prstGeom>
        </p:spPr>
        <p:txBody>
          <a:bodyPr vert="horz" lIns="92172" tIns="46085" rIns="92172" bIns="46085" rtlCol="0"/>
          <a:lstStyle>
            <a:lvl1pPr algn="r">
              <a:defRPr sz="1200"/>
            </a:lvl1pPr>
          </a:lstStyle>
          <a:p>
            <a:fld id="{1DCF576A-B395-4BA3-973E-2655D899A55A}" type="datetimeFigureOut">
              <a:rPr lang="en-US" smtClean="0"/>
              <a:pPr/>
              <a:t>5/17/2012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8893003"/>
            <a:ext cx="3067374" cy="468474"/>
          </a:xfrm>
          <a:prstGeom prst="rect">
            <a:avLst/>
          </a:prstGeom>
        </p:spPr>
        <p:txBody>
          <a:bodyPr vert="horz" lIns="92172" tIns="46085" rIns="92172" bIns="46085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008101" y="8893003"/>
            <a:ext cx="3067374" cy="468474"/>
          </a:xfrm>
          <a:prstGeom prst="rect">
            <a:avLst/>
          </a:prstGeom>
        </p:spPr>
        <p:txBody>
          <a:bodyPr vert="horz" lIns="92172" tIns="46085" rIns="92172" bIns="46085" rtlCol="0" anchor="b"/>
          <a:lstStyle>
            <a:lvl1pPr algn="r">
              <a:defRPr sz="1200"/>
            </a:lvl1pPr>
          </a:lstStyle>
          <a:p>
            <a:fld id="{A0D92419-4B5B-4C6E-854B-DA725B5B53F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740414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3" y="1"/>
            <a:ext cx="3065771" cy="468315"/>
          </a:xfrm>
          <a:prstGeom prst="rect">
            <a:avLst/>
          </a:prstGeom>
        </p:spPr>
        <p:txBody>
          <a:bodyPr vert="horz" lIns="93143" tIns="46573" rIns="93143" bIns="46573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09703" y="1"/>
            <a:ext cx="3065771" cy="468315"/>
          </a:xfrm>
          <a:prstGeom prst="rect">
            <a:avLst/>
          </a:prstGeom>
        </p:spPr>
        <p:txBody>
          <a:bodyPr vert="horz" lIns="93143" tIns="46573" rIns="93143" bIns="46573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E8BFB6E3-E718-4ADF-8A24-8EDFEB6E0545}" type="datetimeFigureOut">
              <a:rPr lang="en-US"/>
              <a:pPr>
                <a:defRPr/>
              </a:pPr>
              <a:t>5/17/2012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98563" y="701675"/>
            <a:ext cx="4679950" cy="35099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43" tIns="46573" rIns="93143" bIns="46573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8351" y="4448189"/>
            <a:ext cx="5660378" cy="4213224"/>
          </a:xfrm>
          <a:prstGeom prst="rect">
            <a:avLst/>
          </a:prstGeom>
        </p:spPr>
        <p:txBody>
          <a:bodyPr vert="horz" lIns="93143" tIns="46573" rIns="93143" bIns="46573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3" y="8893154"/>
            <a:ext cx="3065771" cy="468315"/>
          </a:xfrm>
          <a:prstGeom prst="rect">
            <a:avLst/>
          </a:prstGeom>
        </p:spPr>
        <p:txBody>
          <a:bodyPr vert="horz" lIns="93143" tIns="46573" rIns="93143" bIns="46573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09703" y="8893154"/>
            <a:ext cx="3065771" cy="468315"/>
          </a:xfrm>
          <a:prstGeom prst="rect">
            <a:avLst/>
          </a:prstGeom>
        </p:spPr>
        <p:txBody>
          <a:bodyPr vert="horz" lIns="93143" tIns="46573" rIns="93143" bIns="46573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B9E21006-5B50-44E3-AEBF-5DCAA283C66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756341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9E21006-5B50-44E3-AEBF-5DCAA283C668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B1DF7A1-5830-4DD0-B533-CC8BB9AE064A}" type="slidenum">
              <a:rPr lang="en-US"/>
              <a:pPr/>
              <a:t>17</a:t>
            </a:fld>
            <a:endParaRPr lang="en-US"/>
          </a:p>
        </p:txBody>
      </p:sp>
      <p:sp>
        <p:nvSpPr>
          <p:cNvPr id="4546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96975" y="701675"/>
            <a:ext cx="4684713" cy="3513138"/>
          </a:xfrm>
          <a:ln/>
        </p:spPr>
      </p:sp>
      <p:sp>
        <p:nvSpPr>
          <p:cNvPr id="4546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08350" y="4446503"/>
            <a:ext cx="5660378" cy="4214663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B1DF7A1-5830-4DD0-B533-CC8BB9AE064A}" type="slidenum">
              <a:rPr lang="en-US"/>
              <a:pPr/>
              <a:t>18</a:t>
            </a:fld>
            <a:endParaRPr lang="en-US"/>
          </a:p>
        </p:txBody>
      </p:sp>
      <p:sp>
        <p:nvSpPr>
          <p:cNvPr id="4546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96975" y="701675"/>
            <a:ext cx="4684713" cy="3513138"/>
          </a:xfrm>
          <a:ln/>
        </p:spPr>
      </p:sp>
      <p:sp>
        <p:nvSpPr>
          <p:cNvPr id="4546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08350" y="4446503"/>
            <a:ext cx="5660378" cy="4214663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B1DF7A1-5830-4DD0-B533-CC8BB9AE064A}" type="slidenum">
              <a:rPr lang="en-US"/>
              <a:pPr/>
              <a:t>19</a:t>
            </a:fld>
            <a:endParaRPr lang="en-US"/>
          </a:p>
        </p:txBody>
      </p:sp>
      <p:sp>
        <p:nvSpPr>
          <p:cNvPr id="4546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96975" y="701675"/>
            <a:ext cx="4684713" cy="3513138"/>
          </a:xfrm>
          <a:ln/>
        </p:spPr>
      </p:sp>
      <p:sp>
        <p:nvSpPr>
          <p:cNvPr id="4546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08350" y="4446503"/>
            <a:ext cx="5660378" cy="4214663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B1DF7A1-5830-4DD0-B533-CC8BB9AE064A}" type="slidenum">
              <a:rPr lang="en-US"/>
              <a:pPr/>
              <a:t>20</a:t>
            </a:fld>
            <a:endParaRPr lang="en-US"/>
          </a:p>
        </p:txBody>
      </p:sp>
      <p:sp>
        <p:nvSpPr>
          <p:cNvPr id="4546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96975" y="701675"/>
            <a:ext cx="4684713" cy="3513138"/>
          </a:xfrm>
          <a:ln/>
        </p:spPr>
      </p:sp>
      <p:sp>
        <p:nvSpPr>
          <p:cNvPr id="4546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08350" y="4446503"/>
            <a:ext cx="5660378" cy="4214663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B1DF7A1-5830-4DD0-B533-CC8BB9AE064A}" type="slidenum">
              <a:rPr lang="en-US"/>
              <a:pPr/>
              <a:t>4</a:t>
            </a:fld>
            <a:endParaRPr lang="en-US"/>
          </a:p>
        </p:txBody>
      </p:sp>
      <p:sp>
        <p:nvSpPr>
          <p:cNvPr id="4546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96975" y="701675"/>
            <a:ext cx="4684713" cy="3513138"/>
          </a:xfrm>
          <a:ln/>
        </p:spPr>
      </p:sp>
      <p:sp>
        <p:nvSpPr>
          <p:cNvPr id="4546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08350" y="4446503"/>
            <a:ext cx="5660378" cy="4214663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9E21006-5B50-44E3-AEBF-5DCAA283C668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9E21006-5B50-44E3-AEBF-5DCAA283C668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9E21006-5B50-44E3-AEBF-5DCAA283C668}" type="slidenum">
              <a:rPr lang="en-US" smtClean="0"/>
              <a:pPr>
                <a:defRPr/>
              </a:pPr>
              <a:t>7</a:t>
            </a:fld>
            <a:endParaRPr lang="en-US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208088" y="700088"/>
            <a:ext cx="4660900" cy="34956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9C815CE-594B-44AB-BC3C-68E8EAF5333B}" type="slidenum">
              <a:rPr lang="en-US" smtClean="0"/>
              <a:pPr>
                <a:defRPr/>
              </a:pPr>
              <a:t>9</a:t>
            </a:fld>
            <a:endParaRPr lang="en-US"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5532">
              <a:defRPr sz="1400">
                <a:solidFill>
                  <a:schemeClr val="tx1"/>
                </a:solidFill>
                <a:latin typeface="Arial" charset="0"/>
              </a:defRPr>
            </a:lvl1pPr>
            <a:lvl2pPr marL="750691" indent="-288727" defTabSz="925532">
              <a:defRPr sz="1400">
                <a:solidFill>
                  <a:schemeClr val="tx1"/>
                </a:solidFill>
                <a:latin typeface="Arial" charset="0"/>
              </a:defRPr>
            </a:lvl2pPr>
            <a:lvl3pPr marL="1154909" indent="-230982" defTabSz="925532">
              <a:defRPr sz="1400">
                <a:solidFill>
                  <a:schemeClr val="tx1"/>
                </a:solidFill>
                <a:latin typeface="Arial" charset="0"/>
              </a:defRPr>
            </a:lvl3pPr>
            <a:lvl4pPr marL="1616871" indent="-230982" defTabSz="925532">
              <a:defRPr sz="1400">
                <a:solidFill>
                  <a:schemeClr val="tx1"/>
                </a:solidFill>
                <a:latin typeface="Arial" charset="0"/>
              </a:defRPr>
            </a:lvl4pPr>
            <a:lvl5pPr marL="2078835" indent="-230982" defTabSz="925532">
              <a:defRPr sz="1400">
                <a:solidFill>
                  <a:schemeClr val="tx1"/>
                </a:solidFill>
                <a:latin typeface="Arial" charset="0"/>
              </a:defRPr>
            </a:lvl5pPr>
            <a:lvl6pPr marL="2540799" indent="-230982" defTabSz="925532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6pPr>
            <a:lvl7pPr marL="3002762" indent="-230982" defTabSz="925532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7pPr>
            <a:lvl8pPr marL="3464726" indent="-230982" defTabSz="925532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8pPr>
            <a:lvl9pPr marL="3926689" indent="-230982" defTabSz="925532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CB592AFB-39D6-457B-BD45-4D6F365E8D71}" type="slidenum">
              <a:rPr lang="en-US" sz="1200"/>
              <a:pPr/>
              <a:t>13</a:t>
            </a:fld>
            <a:endParaRPr lang="en-US" sz="1200"/>
          </a:p>
        </p:txBody>
      </p:sp>
      <p:sp>
        <p:nvSpPr>
          <p:cNvPr id="296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7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9E21006-5B50-44E3-AEBF-5DCAA283C668}" type="slidenum">
              <a:rPr lang="en-US" smtClean="0"/>
              <a:pPr>
                <a:defRPr/>
              </a:pPr>
              <a:t>14</a:t>
            </a:fld>
            <a:endParaRPr lang="en-US"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B1DF7A1-5830-4DD0-B533-CC8BB9AE064A}" type="slidenum">
              <a:rPr lang="en-US"/>
              <a:pPr/>
              <a:t>16</a:t>
            </a:fld>
            <a:endParaRPr lang="en-US"/>
          </a:p>
        </p:txBody>
      </p:sp>
      <p:sp>
        <p:nvSpPr>
          <p:cNvPr id="4546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96975" y="701675"/>
            <a:ext cx="4684713" cy="3513138"/>
          </a:xfrm>
          <a:ln/>
        </p:spPr>
      </p:sp>
      <p:sp>
        <p:nvSpPr>
          <p:cNvPr id="4546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08350" y="4446503"/>
            <a:ext cx="5660378" cy="4214663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304800" y="6248400"/>
            <a:ext cx="2667000" cy="609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pic>
        <p:nvPicPr>
          <p:cNvPr id="5" name="Picture 8" descr="horizontal-logo-green-text.jpg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05000" y="304800"/>
            <a:ext cx="5334000" cy="892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EEA275D-5A49-48A8-817D-44C3EA0A3A2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3969"/>
            <a:ext cx="5334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100">
                <a:solidFill>
                  <a:srgbClr val="106636"/>
                </a:solidFill>
                <a:latin typeface="+mn-lt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US" smtClean="0"/>
              <a:t>DOE Review of EM Program and Project Organization</a:t>
            </a:r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1"/>
          <p:cNvSpPr>
            <a:spLocks noChangeArrowheads="1"/>
          </p:cNvSpPr>
          <p:nvPr userDrawn="1"/>
        </p:nvSpPr>
        <p:spPr bwMode="auto">
          <a:xfrm>
            <a:off x="0" y="0"/>
            <a:ext cx="9144000" cy="6858000"/>
          </a:xfrm>
          <a:prstGeom prst="rect">
            <a:avLst/>
          </a:prstGeom>
          <a:gradFill rotWithShape="1">
            <a:gsLst>
              <a:gs pos="0">
                <a:srgbClr val="D9F0FF"/>
              </a:gs>
              <a:gs pos="100000">
                <a:srgbClr val="D6D6D8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82058" tIns="41029" rIns="82058" bIns="41029" anchor="ctr"/>
          <a:lstStyle/>
          <a:p>
            <a:pPr defTabSz="914608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EEA275D-5A49-48A8-817D-44C3EA0A3A2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F455FD-F83C-4433-AE11-4D89943CC4D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Footer Placeholder 10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SC New Employee Orientation</a:t>
            </a:r>
            <a:endParaRPr lang="en-US"/>
          </a:p>
        </p:txBody>
      </p:sp>
      <p:sp>
        <p:nvSpPr>
          <p:cNvPr id="4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B29B34-169A-448E-ADA3-90215CC0E92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2429" y="866775"/>
            <a:ext cx="8410575" cy="52593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Office of Science FY 2011 Budget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722FF3-B2FF-4B9D-A1FC-2641F0BD8CF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489" y="274544"/>
            <a:ext cx="8229023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489" y="1599640"/>
            <a:ext cx="4045238" cy="4527176"/>
          </a:xfrm>
          <a:prstGeom prst="rect">
            <a:avLst/>
          </a:prstGeom>
        </p:spPr>
        <p:txBody>
          <a:bodyPr lIns="82058" tIns="41029" rIns="82058" bIns="41029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1273" y="1599640"/>
            <a:ext cx="4045239" cy="2196353"/>
          </a:xfrm>
          <a:prstGeom prst="rect">
            <a:avLst/>
          </a:prstGeom>
        </p:spPr>
        <p:txBody>
          <a:bodyPr lIns="82058" tIns="41029" rIns="82058" bIns="41029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1273" y="3930463"/>
            <a:ext cx="4045239" cy="2196353"/>
          </a:xfrm>
          <a:prstGeom prst="rect">
            <a:avLst/>
          </a:prstGeom>
        </p:spPr>
        <p:txBody>
          <a:bodyPr lIns="82058" tIns="41029" rIns="82058" bIns="41029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1157657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9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Placeholder 1"/>
          <p:cNvSpPr>
            <a:spLocks noGrp="1"/>
          </p:cNvSpPr>
          <p:nvPr>
            <p:ph type="title"/>
          </p:nvPr>
        </p:nvSpPr>
        <p:spPr bwMode="auto">
          <a:xfrm>
            <a:off x="0" y="87088"/>
            <a:ext cx="9144000" cy="5987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Insert Title</a:t>
            </a: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3969"/>
            <a:ext cx="5334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100">
                <a:solidFill>
                  <a:srgbClr val="106636"/>
                </a:solidFill>
                <a:latin typeface="+mn-lt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US" smtClean="0"/>
              <a:t>DOE Review of EM Program and Project Organization</a:t>
            </a:r>
            <a:endParaRPr lang="en-US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13750" y="6353969"/>
            <a:ext cx="381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100">
                <a:solidFill>
                  <a:srgbClr val="106636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6EEA275D-5A49-48A8-817D-44C3EA0A3A2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9" r:id="rId2"/>
    <p:sldLayoutId id="2147483800" r:id="rId3"/>
    <p:sldLayoutId id="2147483803" r:id="rId4"/>
    <p:sldLayoutId id="2147483804" r:id="rId5"/>
    <p:sldLayoutId id="2147483805" r:id="rId6"/>
    <p:sldLayoutId id="2147483806" r:id="rId7"/>
  </p:sldLayoutIdLst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2400" kern="1200" baseline="0">
          <a:solidFill>
            <a:srgbClr val="106636"/>
          </a:solidFill>
          <a:latin typeface="Arial" pitchFamily="34" charset="0"/>
          <a:ea typeface="+mj-ea"/>
          <a:cs typeface="Arial" pitchFamily="34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2400">
          <a:solidFill>
            <a:srgbClr val="106636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2400">
          <a:solidFill>
            <a:srgbClr val="106636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2400">
          <a:solidFill>
            <a:srgbClr val="106636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2400">
          <a:solidFill>
            <a:srgbClr val="106636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2400">
          <a:solidFill>
            <a:srgbClr val="106636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2400">
          <a:solidFill>
            <a:srgbClr val="106636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2400">
          <a:solidFill>
            <a:srgbClr val="106636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2400">
          <a:solidFill>
            <a:srgbClr val="106636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b="1" kern="1200">
          <a:solidFill>
            <a:srgbClr val="146737"/>
          </a:solidFill>
          <a:latin typeface="Arial" pitchFamily="34" charset="0"/>
          <a:ea typeface="+mn-ea"/>
          <a:cs typeface="Arial" pitchFamily="34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200" kern="1200">
          <a:solidFill>
            <a:srgbClr val="404040"/>
          </a:solidFill>
          <a:latin typeface="Arial" pitchFamily="34" charset="0"/>
          <a:ea typeface="+mn-ea"/>
          <a:cs typeface="Arial" pitchFamily="34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http://www.science.energy.gov/sc-2/presentations-and-testimony/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emf"/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5.xml"/><Relationship Id="rId5" Type="http://schemas.openxmlformats.org/officeDocument/2006/relationships/chart" Target="../charts/chart7.xml"/><Relationship Id="rId4" Type="http://schemas.openxmlformats.org/officeDocument/2006/relationships/chart" Target="../charts/char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22.emf"/><Relationship Id="rId4" Type="http://schemas.openxmlformats.org/officeDocument/2006/relationships/oleObject" Target="../embeddings/oleObject1.bin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image" Target="../media/image5.jpeg"/><Relationship Id="rId7" Type="http://schemas.openxmlformats.org/officeDocument/2006/relationships/image" Target="../media/image9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10" Type="http://schemas.openxmlformats.org/officeDocument/2006/relationships/image" Target="../media/image12.jpeg"/><Relationship Id="rId4" Type="http://schemas.openxmlformats.org/officeDocument/2006/relationships/image" Target="../media/image6.jpeg"/><Relationship Id="rId9" Type="http://schemas.openxmlformats.org/officeDocument/2006/relationships/image" Target="../media/image11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eg"/><Relationship Id="rId3" Type="http://schemas.openxmlformats.org/officeDocument/2006/relationships/chart" Target="../charts/chart2.xml"/><Relationship Id="rId7" Type="http://schemas.openxmlformats.org/officeDocument/2006/relationships/image" Target="../media/image18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Relationship Id="rId9" Type="http://schemas.openxmlformats.org/officeDocument/2006/relationships/image" Target="../media/image2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075" name="Title 3"/>
          <p:cNvSpPr>
            <a:spLocks noGrp="1"/>
          </p:cNvSpPr>
          <p:nvPr>
            <p:ph type="title" idx="4294967295"/>
          </p:nvPr>
        </p:nvSpPr>
        <p:spPr>
          <a:xfrm>
            <a:off x="69156" y="3586088"/>
            <a:ext cx="8978900" cy="923330"/>
          </a:xfr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1800" dirty="0" smtClean="0">
                <a:solidFill>
                  <a:schemeClr val="tx1"/>
                </a:solidFill>
              </a:rPr>
              <a:t>Committee to Assess the Current Status and Future Direction</a:t>
            </a:r>
            <a:br>
              <a:rPr lang="en-US" sz="1800" dirty="0" smtClean="0">
                <a:solidFill>
                  <a:schemeClr val="tx1"/>
                </a:solidFill>
              </a:rPr>
            </a:br>
            <a:r>
              <a:rPr lang="en-US" sz="1800" dirty="0" smtClean="0">
                <a:solidFill>
                  <a:schemeClr val="tx1"/>
                </a:solidFill>
              </a:rPr>
              <a:t>of High Magnetic Field Science in the United States</a:t>
            </a:r>
            <a:br>
              <a:rPr lang="en-US" sz="1800" dirty="0" smtClean="0">
                <a:solidFill>
                  <a:schemeClr val="tx1"/>
                </a:solidFill>
              </a:rPr>
            </a:br>
            <a:r>
              <a:rPr lang="en-US" sz="1800" dirty="0" smtClean="0">
                <a:solidFill>
                  <a:schemeClr val="tx1"/>
                </a:solidFill>
              </a:rPr>
              <a:t>18 May 2012</a:t>
            </a:r>
            <a:endParaRPr lang="en-US" sz="1800" i="1" dirty="0" smtClean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677449" y="5851571"/>
            <a:ext cx="7792278" cy="10064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  <a:spcBef>
                <a:spcPts val="0"/>
              </a:spcBef>
            </a:pPr>
            <a:r>
              <a:rPr lang="en-US" dirty="0">
                <a:latin typeface="+mn-lt"/>
                <a:cs typeface="Arial" charset="0"/>
              </a:rPr>
              <a:t>Dr. Patricia M. Dehmer</a:t>
            </a:r>
            <a:br>
              <a:rPr lang="en-US" dirty="0">
                <a:latin typeface="+mn-lt"/>
                <a:cs typeface="Arial" charset="0"/>
              </a:rPr>
            </a:br>
            <a:r>
              <a:rPr lang="en-US" dirty="0">
                <a:latin typeface="+mn-lt"/>
                <a:cs typeface="Arial" charset="0"/>
              </a:rPr>
              <a:t>Deputy Director for Science Programs</a:t>
            </a:r>
          </a:p>
          <a:p>
            <a:pPr algn="ctr">
              <a:lnSpc>
                <a:spcPct val="90000"/>
              </a:lnSpc>
              <a:spcBef>
                <a:spcPts val="0"/>
              </a:spcBef>
            </a:pPr>
            <a:r>
              <a:rPr lang="en-US" dirty="0">
                <a:latin typeface="+mn-lt"/>
                <a:cs typeface="Arial" charset="0"/>
              </a:rPr>
              <a:t>Office of Science, U.S. Department of </a:t>
            </a:r>
            <a:r>
              <a:rPr lang="en-US" dirty="0" smtClean="0">
                <a:latin typeface="+mn-lt"/>
                <a:cs typeface="Arial" charset="0"/>
              </a:rPr>
              <a:t>Energy</a:t>
            </a:r>
          </a:p>
          <a:p>
            <a:pPr algn="ctr">
              <a:lnSpc>
                <a:spcPct val="90000"/>
              </a:lnSpc>
              <a:spcBef>
                <a:spcPts val="0"/>
              </a:spcBef>
            </a:pPr>
            <a:r>
              <a:rPr lang="en-US" sz="1200" dirty="0" smtClean="0">
                <a:latin typeface="+mn-lt"/>
                <a:cs typeface="Arial" charset="0"/>
                <a:hlinkClick r:id="rId2"/>
              </a:rPr>
              <a:t>http://www.science.energy.gov/sc-2/presentations-and-testimony/</a:t>
            </a:r>
            <a:r>
              <a:rPr lang="en-US" sz="1200" dirty="0" smtClean="0">
                <a:latin typeface="+mn-lt"/>
                <a:cs typeface="Arial" charset="0"/>
              </a:rPr>
              <a:t> </a:t>
            </a:r>
            <a:endParaRPr lang="en-US" dirty="0">
              <a:latin typeface="+mn-lt"/>
              <a:cs typeface="Arial" charset="0"/>
            </a:endParaRPr>
          </a:p>
        </p:txBody>
      </p:sp>
      <p:sp useBgFill="1">
        <p:nvSpPr>
          <p:cNvPr id="7" name="Title 3"/>
          <p:cNvSpPr txBox="1">
            <a:spLocks/>
          </p:cNvSpPr>
          <p:nvPr/>
        </p:nvSpPr>
        <p:spPr bwMode="auto">
          <a:xfrm>
            <a:off x="0" y="2082396"/>
            <a:ext cx="8978900" cy="11951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marL="0" marR="0" lvl="0" indent="0" algn="ctr" defTabSz="914400" rtl="0" eaLnBrk="1" fontAlgn="base" latinLnBrk="0" hangingPunct="1">
              <a:lnSpc>
                <a:spcPts val="432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50" normalizeH="0" baseline="0" noProof="0" dirty="0" smtClean="0">
                <a:ln w="11430"/>
                <a:solidFill>
                  <a:srgbClr val="0B6F0B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latin typeface="+mn-lt"/>
                <a:ea typeface="+mj-ea"/>
                <a:cs typeface="Arial" pitchFamily="34" charset="0"/>
              </a:rPr>
              <a:t>User Facilities in</a:t>
            </a:r>
            <a:br>
              <a:rPr kumimoji="0" lang="en-US" sz="3600" b="1" i="0" u="none" strike="noStrike" kern="1200" cap="none" spc="50" normalizeH="0" baseline="0" noProof="0" dirty="0" smtClean="0">
                <a:ln w="11430"/>
                <a:solidFill>
                  <a:srgbClr val="0B6F0B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latin typeface="+mn-lt"/>
                <a:ea typeface="+mj-ea"/>
                <a:cs typeface="Arial" pitchFamily="34" charset="0"/>
              </a:rPr>
            </a:br>
            <a:r>
              <a:rPr kumimoji="0" lang="en-US" sz="3600" b="1" i="0" u="none" strike="noStrike" kern="1200" cap="none" spc="50" normalizeH="0" baseline="0" noProof="0" dirty="0" smtClean="0">
                <a:ln w="11430"/>
                <a:solidFill>
                  <a:srgbClr val="0B6F0B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latin typeface="+mn-lt"/>
                <a:ea typeface="+mj-ea"/>
                <a:cs typeface="Arial" pitchFamily="34" charset="0"/>
              </a:rPr>
              <a:t>DOE’s Office of Science</a:t>
            </a:r>
            <a:endParaRPr kumimoji="0" lang="en-US" sz="3600" b="1" i="1" u="none" strike="noStrike" kern="1200" cap="none" spc="50" normalizeH="0" baseline="0" noProof="0" dirty="0" smtClean="0">
              <a:ln w="11430"/>
              <a:solidFill>
                <a:srgbClr val="0B6F0B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uLnTx/>
              <a:uFillTx/>
              <a:latin typeface="+mn-lt"/>
              <a:ea typeface="+mj-ea"/>
              <a:cs typeface="Arial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37849" y="187761"/>
            <a:ext cx="8471477" cy="433725"/>
          </a:xfrm>
          <a:prstGeom prst="rect">
            <a:avLst/>
          </a:prstGeom>
        </p:spPr>
        <p:txBody>
          <a:bodyPr lIns="82058" tIns="41029" rIns="82058" bIns="41029">
            <a:spAutoFit/>
          </a:bodyPr>
          <a:lstStyle/>
          <a:p>
            <a:pPr algn="ctr" defTabSz="914608">
              <a:lnSpc>
                <a:spcPct val="95000"/>
              </a:lnSpc>
              <a:tabLst>
                <a:tab pos="1696726" algn="l"/>
              </a:tabLst>
              <a:defRPr/>
            </a:pPr>
            <a:r>
              <a:rPr lang="en-US" sz="2400" dirty="0" smtClean="0">
                <a:solidFill>
                  <a:srgbClr val="0B6F0B"/>
                </a:solidFill>
                <a:latin typeface="Arial" pitchFamily="34" charset="0"/>
                <a:cs typeface="Arial" pitchFamily="34" charset="0"/>
              </a:rPr>
              <a:t>Users </a:t>
            </a:r>
            <a:r>
              <a:rPr lang="en-US" sz="2400" dirty="0">
                <a:solidFill>
                  <a:srgbClr val="0B6F0B"/>
                </a:solidFill>
                <a:latin typeface="Arial" pitchFamily="34" charset="0"/>
                <a:cs typeface="Arial" pitchFamily="34" charset="0"/>
              </a:rPr>
              <a:t>by Discipline at the Synchrotron </a:t>
            </a:r>
            <a:r>
              <a:rPr lang="en-US" sz="2400" dirty="0" smtClean="0">
                <a:solidFill>
                  <a:srgbClr val="0B6F0B"/>
                </a:solidFill>
                <a:latin typeface="Arial" pitchFamily="34" charset="0"/>
                <a:cs typeface="Arial" pitchFamily="34" charset="0"/>
              </a:rPr>
              <a:t>Light </a:t>
            </a:r>
            <a:r>
              <a:rPr lang="en-US" sz="2400" dirty="0">
                <a:solidFill>
                  <a:srgbClr val="0B6F0B"/>
                </a:solidFill>
                <a:latin typeface="Arial" pitchFamily="34" charset="0"/>
                <a:cs typeface="Arial" pitchFamily="34" charset="0"/>
              </a:rPr>
              <a:t>Sources</a:t>
            </a:r>
          </a:p>
        </p:txBody>
      </p:sp>
      <p:graphicFrame>
        <p:nvGraphicFramePr>
          <p:cNvPr id="4" name="Content Placeholder 3"/>
          <p:cNvGraphicFramePr>
            <a:graphicFrameLocks/>
          </p:cNvGraphicFramePr>
          <p:nvPr/>
        </p:nvGraphicFramePr>
        <p:xfrm>
          <a:off x="-191069" y="846162"/>
          <a:ext cx="9335069" cy="64690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le 1"/>
          <p:cNvSpPr>
            <a:spLocks noGrp="1"/>
          </p:cNvSpPr>
          <p:nvPr>
            <p:ph type="title"/>
          </p:nvPr>
        </p:nvSpPr>
        <p:spPr bwMode="auto">
          <a:xfrm>
            <a:off x="0" y="186274"/>
            <a:ext cx="9144000" cy="784590"/>
          </a:xfrm>
        </p:spPr>
        <p:txBody>
          <a:bodyPr lIns="82058" tIns="41029" rIns="82058" bIns="41029">
            <a:spAutoFit/>
          </a:bodyPr>
          <a:lstStyle/>
          <a:p>
            <a:pPr defTabSz="914608">
              <a:lnSpc>
                <a:spcPct val="95000"/>
              </a:lnSpc>
              <a:tabLst>
                <a:tab pos="1696726" algn="l"/>
              </a:tabLst>
              <a:defRPr/>
            </a:pPr>
            <a:r>
              <a:rPr lang="en-US" dirty="0" smtClean="0">
                <a:solidFill>
                  <a:srgbClr val="0B6F0B"/>
                </a:solidFill>
                <a:ea typeface="+mn-ea"/>
              </a:rPr>
              <a:t>Users by Employer at the Synchrotron Light Sources</a:t>
            </a:r>
            <a:br>
              <a:rPr lang="en-US" dirty="0" smtClean="0">
                <a:solidFill>
                  <a:srgbClr val="0B6F0B"/>
                </a:solidFill>
                <a:ea typeface="+mn-ea"/>
              </a:rPr>
            </a:br>
            <a:endParaRPr lang="en-US" dirty="0" smtClean="0">
              <a:solidFill>
                <a:srgbClr val="0B6F0B"/>
              </a:solidFill>
              <a:ea typeface="+mn-ea"/>
            </a:endParaRPr>
          </a:p>
        </p:txBody>
      </p:sp>
      <p:graphicFrame>
        <p:nvGraphicFramePr>
          <p:cNvPr id="5" name="Chart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92134860"/>
              </p:ext>
            </p:extLst>
          </p:nvPr>
        </p:nvGraphicFramePr>
        <p:xfrm>
          <a:off x="-262467" y="880533"/>
          <a:ext cx="9909961" cy="583512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/>
          <p:cNvSpPr>
            <a:spLocks noGrp="1"/>
          </p:cNvSpPr>
          <p:nvPr>
            <p:ph type="title"/>
          </p:nvPr>
        </p:nvSpPr>
        <p:spPr bwMode="auto">
          <a:xfrm>
            <a:off x="0" y="180585"/>
            <a:ext cx="9144000" cy="31936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82058" tIns="41029" rIns="82058" bIns="41029" numCol="1" anchor="t" anchorCtr="0" compatLnSpc="1">
            <a:prstTxWarp prst="textNoShape">
              <a:avLst/>
            </a:prstTxWarp>
          </a:bodyPr>
          <a:lstStyle/>
          <a:p>
            <a:r>
              <a:rPr lang="en-US" sz="2200" dirty="0"/>
              <a:t>Characteristics of Users at the Synchrotron </a:t>
            </a:r>
            <a:r>
              <a:rPr lang="en-US" sz="2200" dirty="0" smtClean="0"/>
              <a:t>Light </a:t>
            </a:r>
            <a:r>
              <a:rPr lang="en-US" sz="2200" dirty="0"/>
              <a:t>Sources in FY 2010</a:t>
            </a:r>
            <a:br>
              <a:rPr lang="en-US" sz="2200" dirty="0"/>
            </a:br>
            <a:endParaRPr lang="en-US" sz="2200" dirty="0"/>
          </a:p>
        </p:txBody>
      </p:sp>
      <p:graphicFrame>
        <p:nvGraphicFramePr>
          <p:cNvPr id="8" name="Chart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85872615"/>
              </p:ext>
            </p:extLst>
          </p:nvPr>
        </p:nvGraphicFramePr>
        <p:xfrm>
          <a:off x="4737680" y="4162185"/>
          <a:ext cx="4169559" cy="249731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21508" name="Picture 5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687" y="809942"/>
            <a:ext cx="3870614" cy="2714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0" name="Chart 9"/>
          <p:cNvGraphicFramePr>
            <a:graphicFrameLocks/>
          </p:cNvGraphicFramePr>
          <p:nvPr/>
        </p:nvGraphicFramePr>
        <p:xfrm>
          <a:off x="4473039" y="832438"/>
          <a:ext cx="4037610" cy="30351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1" name="Chart 1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97327864"/>
              </p:ext>
            </p:extLst>
          </p:nvPr>
        </p:nvGraphicFramePr>
        <p:xfrm>
          <a:off x="-32987" y="3996588"/>
          <a:ext cx="4407065" cy="26637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29122047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0626" name="Text Box 2"/>
          <p:cNvSpPr txBox="1">
            <a:spLocks noChangeArrowheads="1"/>
          </p:cNvSpPr>
          <p:nvPr/>
        </p:nvSpPr>
        <p:spPr bwMode="auto">
          <a:xfrm>
            <a:off x="0" y="176067"/>
            <a:ext cx="9138227" cy="48605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lIns="91418" tIns="45709" rIns="91418" bIns="45709"/>
          <a:lstStyle/>
          <a:p>
            <a:pPr algn="ctr" defTabSz="914608">
              <a:lnSpc>
                <a:spcPct val="95000"/>
              </a:lnSpc>
              <a:tabLst>
                <a:tab pos="1696726" algn="l"/>
              </a:tabLst>
              <a:defRPr/>
            </a:pPr>
            <a:r>
              <a:rPr lang="en-US" sz="2400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Distribution of Technical Quality of </a:t>
            </a:r>
            <a:r>
              <a:rPr lang="en-US" sz="2400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171 </a:t>
            </a:r>
            <a:r>
              <a:rPr lang="en-US" sz="2400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Beamlines</a:t>
            </a:r>
            <a:r>
              <a:rPr lang="en-US" sz="2400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(2005)</a:t>
            </a:r>
            <a:endParaRPr lang="en-US" sz="2400" dirty="0">
              <a:solidFill>
                <a:srgbClr val="0066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330627" name="Rectangle 3"/>
          <p:cNvSpPr>
            <a:spLocks noChangeArrowheads="1"/>
          </p:cNvSpPr>
          <p:nvPr/>
        </p:nvSpPr>
        <p:spPr bwMode="auto">
          <a:xfrm>
            <a:off x="0" y="2250347"/>
            <a:ext cx="165783" cy="3598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82058" tIns="41029" rIns="82058" bIns="41029" anchor="ctr">
            <a:spAutoFit/>
          </a:bodyPr>
          <a:lstStyle/>
          <a:p>
            <a:pPr>
              <a:defRPr/>
            </a:pPr>
            <a:endParaRPr lang="en-US"/>
          </a:p>
        </p:txBody>
      </p:sp>
      <p:sp>
        <p:nvSpPr>
          <p:cNvPr id="2053" name="Rectangle 4"/>
          <p:cNvSpPr>
            <a:spLocks noChangeArrowheads="1"/>
          </p:cNvSpPr>
          <p:nvPr/>
        </p:nvSpPr>
        <p:spPr bwMode="auto">
          <a:xfrm>
            <a:off x="255588" y="3987769"/>
            <a:ext cx="8636000" cy="22372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2058" tIns="41029" rIns="82058" bIns="41029" anchor="ctr">
            <a:spAutoFit/>
          </a:bodyPr>
          <a:lstStyle/>
          <a:p>
            <a:pPr>
              <a:tabLst>
                <a:tab pos="3282330" algn="l"/>
              </a:tabLst>
            </a:pPr>
            <a:r>
              <a:rPr lang="en-US" sz="1400" dirty="0">
                <a:effectLst/>
                <a:latin typeface="Arial Narrow" pitchFamily="34" charset="0"/>
              </a:rPr>
              <a:t>After the </a:t>
            </a:r>
            <a:r>
              <a:rPr lang="en-US" sz="1400" dirty="0" err="1">
                <a:effectLst/>
                <a:latin typeface="Arial Narrow" pitchFamily="34" charset="0"/>
              </a:rPr>
              <a:t>beamlines</a:t>
            </a:r>
            <a:r>
              <a:rPr lang="en-US" sz="1400" dirty="0">
                <a:effectLst/>
                <a:latin typeface="Arial Narrow" pitchFamily="34" charset="0"/>
              </a:rPr>
              <a:t> were counted, the operating </a:t>
            </a:r>
            <a:r>
              <a:rPr lang="en-US" sz="1400" dirty="0" err="1">
                <a:effectLst/>
                <a:latin typeface="Arial Narrow" pitchFamily="34" charset="0"/>
              </a:rPr>
              <a:t>beamlines</a:t>
            </a:r>
            <a:r>
              <a:rPr lang="en-US" sz="1400" dirty="0">
                <a:effectLst/>
                <a:latin typeface="Arial Narrow" pitchFamily="34" charset="0"/>
              </a:rPr>
              <a:t> were </a:t>
            </a:r>
            <a:r>
              <a:rPr lang="en-US" sz="1400" dirty="0" smtClean="0">
                <a:effectLst/>
                <a:latin typeface="Arial Narrow" pitchFamily="34" charset="0"/>
              </a:rPr>
              <a:t>rated </a:t>
            </a:r>
            <a:r>
              <a:rPr lang="en-US" sz="1400" dirty="0">
                <a:effectLst/>
                <a:latin typeface="Arial Narrow" pitchFamily="34" charset="0"/>
              </a:rPr>
              <a:t>according to a quality factor.  This was done by the light source senior staff.  For the four DOE synchrotrons that participated in the FY 2004 pilot study, the quality factor assignments for each </a:t>
            </a:r>
            <a:r>
              <a:rPr lang="en-US" sz="1400" dirty="0" err="1">
                <a:effectLst/>
                <a:latin typeface="Arial Narrow" pitchFamily="34" charset="0"/>
              </a:rPr>
              <a:t>beamline</a:t>
            </a:r>
            <a:r>
              <a:rPr lang="en-US" sz="1400" dirty="0">
                <a:effectLst/>
                <a:latin typeface="Arial Narrow" pitchFamily="34" charset="0"/>
              </a:rPr>
              <a:t> were vetted by a “normalization” team consisting of one senior technical staff member from each of the light sources.  The team visited the light sources and spot checked the ratings to ensure uniformity.  </a:t>
            </a:r>
          </a:p>
          <a:p>
            <a:pPr>
              <a:tabLst>
                <a:tab pos="3282330" algn="l"/>
              </a:tabLst>
            </a:pPr>
            <a:endParaRPr lang="en-US" sz="1400" dirty="0">
              <a:effectLst/>
              <a:latin typeface="Arial Narrow" pitchFamily="34" charset="0"/>
            </a:endParaRPr>
          </a:p>
          <a:p>
            <a:pPr>
              <a:tabLst>
                <a:tab pos="3282330" algn="l"/>
              </a:tabLst>
            </a:pPr>
            <a:r>
              <a:rPr lang="en-US" sz="1400" dirty="0">
                <a:effectLst/>
                <a:latin typeface="Arial Narrow" pitchFamily="34" charset="0"/>
              </a:rPr>
              <a:t>After a “beta test” during FY 2004, refined instructions were provided for FY 2005.  The data shown here were collected based on FY 2005 </a:t>
            </a:r>
            <a:r>
              <a:rPr lang="en-US" sz="1400" dirty="0" smtClean="0">
                <a:effectLst/>
                <a:latin typeface="Arial Narrow" pitchFamily="34" charset="0"/>
              </a:rPr>
              <a:t>surveys.  The quality factor data indicate that only 18 percent of the </a:t>
            </a:r>
            <a:r>
              <a:rPr lang="en-US" sz="1400" dirty="0" err="1" smtClean="0">
                <a:effectLst/>
                <a:latin typeface="Arial Narrow" pitchFamily="34" charset="0"/>
              </a:rPr>
              <a:t>beamlines</a:t>
            </a:r>
            <a:r>
              <a:rPr lang="en-US" sz="1400" dirty="0" smtClean="0">
                <a:effectLst/>
                <a:latin typeface="Arial Narrow" pitchFamily="34" charset="0"/>
              </a:rPr>
              <a:t> at the four DOE facilities are operating at optimal performance.  An equal number of operating </a:t>
            </a:r>
            <a:r>
              <a:rPr lang="en-US" sz="1400" dirty="0" err="1" smtClean="0">
                <a:effectLst/>
                <a:latin typeface="Arial Narrow" pitchFamily="34" charset="0"/>
              </a:rPr>
              <a:t>beamlines</a:t>
            </a:r>
            <a:r>
              <a:rPr lang="en-US" sz="1400" dirty="0" smtClean="0">
                <a:effectLst/>
                <a:latin typeface="Arial Narrow" pitchFamily="34" charset="0"/>
              </a:rPr>
              <a:t> require major upgrades or are marginally useful.  The majority of </a:t>
            </a:r>
            <a:r>
              <a:rPr lang="en-US" sz="1400" dirty="0" err="1" smtClean="0">
                <a:effectLst/>
                <a:latin typeface="Arial Narrow" pitchFamily="34" charset="0"/>
              </a:rPr>
              <a:t>beamlines</a:t>
            </a:r>
            <a:r>
              <a:rPr lang="en-US" sz="1400" dirty="0" smtClean="0">
                <a:effectLst/>
                <a:latin typeface="Arial Narrow" pitchFamily="34" charset="0"/>
              </a:rPr>
              <a:t>, 64 percent, require minor or moderate upgrades.  Across the four DOE facilities, 46 </a:t>
            </a:r>
            <a:r>
              <a:rPr lang="en-US" sz="1400" dirty="0" err="1" smtClean="0">
                <a:effectLst/>
                <a:latin typeface="Arial Narrow" pitchFamily="34" charset="0"/>
              </a:rPr>
              <a:t>beamlines</a:t>
            </a:r>
            <a:r>
              <a:rPr lang="en-US" sz="1400" dirty="0" smtClean="0">
                <a:effectLst/>
                <a:latin typeface="Arial Narrow" pitchFamily="34" charset="0"/>
              </a:rPr>
              <a:t> (27 percent) were rated as "Best in Class" as bench-marked against similar capabilities worldwide.</a:t>
            </a:r>
            <a:endParaRPr lang="en-US" sz="1400" dirty="0">
              <a:effectLst/>
              <a:latin typeface="Arial Narrow" pitchFamily="34" charset="0"/>
            </a:endParaRPr>
          </a:p>
        </p:txBody>
      </p:sp>
      <p:graphicFrame>
        <p:nvGraphicFramePr>
          <p:cNvPr id="2050" name="Object 5"/>
          <p:cNvGraphicFramePr>
            <a:graphicFrameLocks noChangeAspect="1"/>
          </p:cNvGraphicFramePr>
          <p:nvPr/>
        </p:nvGraphicFramePr>
        <p:xfrm>
          <a:off x="186171" y="722779"/>
          <a:ext cx="5105977" cy="320068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3" name="Chart" r:id="rId4" imgW="6964762" imgH="4145211" progId="Excel.Chart.8">
                  <p:embed/>
                </p:oleObj>
              </mc:Choice>
              <mc:Fallback>
                <p:oleObj name="Chart" r:id="rId4" imgW="6964762" imgH="4145211" progId="Excel.Chart.8">
                  <p:embed/>
                  <p:pic>
                    <p:nvPicPr>
                      <p:cNvPr id="0" name=""/>
                      <p:cNvPicPr>
                        <a:picLocks noRot="1"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6171" y="722779"/>
                        <a:ext cx="5105977" cy="320068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000000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">
                            <a:solidFill>
                              <a:srgbClr val="FFFFFF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330630" name="Freeform 6"/>
          <p:cNvSpPr>
            <a:spLocks/>
          </p:cNvSpPr>
          <p:nvPr/>
        </p:nvSpPr>
        <p:spPr bwMode="auto">
          <a:xfrm>
            <a:off x="6361545" y="1557618"/>
            <a:ext cx="704273" cy="790015"/>
          </a:xfrm>
          <a:custGeom>
            <a:avLst/>
            <a:gdLst/>
            <a:ahLst/>
            <a:cxnLst>
              <a:cxn ang="0">
                <a:pos x="117" y="72"/>
              </a:cxn>
              <a:cxn ang="0">
                <a:pos x="0" y="1"/>
              </a:cxn>
              <a:cxn ang="0">
                <a:pos x="0" y="1"/>
              </a:cxn>
              <a:cxn ang="0">
                <a:pos x="0" y="132"/>
              </a:cxn>
              <a:cxn ang="0">
                <a:pos x="117" y="72"/>
              </a:cxn>
            </a:cxnLst>
            <a:rect l="0" t="0" r="r" b="b"/>
            <a:pathLst>
              <a:path w="117" h="132">
                <a:moveTo>
                  <a:pt x="117" y="72"/>
                </a:moveTo>
                <a:cubicBezTo>
                  <a:pt x="95" y="28"/>
                  <a:pt x="49" y="1"/>
                  <a:pt x="0" y="1"/>
                </a:cubicBezTo>
                <a:cubicBezTo>
                  <a:pt x="0" y="0"/>
                  <a:pt x="0" y="1"/>
                  <a:pt x="0" y="1"/>
                </a:cubicBezTo>
                <a:lnTo>
                  <a:pt x="0" y="132"/>
                </a:lnTo>
                <a:lnTo>
                  <a:pt x="117" y="72"/>
                </a:lnTo>
                <a:close/>
              </a:path>
            </a:pathLst>
          </a:custGeom>
          <a:solidFill>
            <a:srgbClr val="000000"/>
          </a:solidFill>
          <a:ln w="7938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lIns="82058" tIns="41029" rIns="82058" bIns="41029"/>
          <a:lstStyle/>
          <a:p>
            <a:pPr>
              <a:defRPr/>
            </a:pPr>
            <a:endParaRPr lang="en-US"/>
          </a:p>
        </p:txBody>
      </p:sp>
      <p:sp>
        <p:nvSpPr>
          <p:cNvPr id="2330631" name="Freeform 7"/>
          <p:cNvSpPr>
            <a:spLocks/>
          </p:cNvSpPr>
          <p:nvPr/>
        </p:nvSpPr>
        <p:spPr bwMode="auto">
          <a:xfrm>
            <a:off x="6084455" y="1989044"/>
            <a:ext cx="1072285" cy="1148603"/>
          </a:xfrm>
          <a:custGeom>
            <a:avLst/>
            <a:gdLst/>
            <a:ahLst/>
            <a:cxnLst>
              <a:cxn ang="0">
                <a:pos x="0" y="183"/>
              </a:cxn>
              <a:cxn ang="0">
                <a:pos x="46" y="191"/>
              </a:cxn>
              <a:cxn ang="0">
                <a:pos x="178" y="60"/>
              </a:cxn>
              <a:cxn ang="0">
                <a:pos x="163" y="0"/>
              </a:cxn>
              <a:cxn ang="0">
                <a:pos x="46" y="60"/>
              </a:cxn>
              <a:cxn ang="0">
                <a:pos x="0" y="183"/>
              </a:cxn>
            </a:cxnLst>
            <a:rect l="0" t="0" r="r" b="b"/>
            <a:pathLst>
              <a:path w="178" h="192">
                <a:moveTo>
                  <a:pt x="0" y="183"/>
                </a:moveTo>
                <a:cubicBezTo>
                  <a:pt x="15" y="189"/>
                  <a:pt x="30" y="191"/>
                  <a:pt x="46" y="191"/>
                </a:cubicBezTo>
                <a:cubicBezTo>
                  <a:pt x="119" y="192"/>
                  <a:pt x="178" y="133"/>
                  <a:pt x="178" y="60"/>
                </a:cubicBezTo>
                <a:cubicBezTo>
                  <a:pt x="178" y="39"/>
                  <a:pt x="173" y="19"/>
                  <a:pt x="163" y="0"/>
                </a:cubicBezTo>
                <a:lnTo>
                  <a:pt x="46" y="60"/>
                </a:lnTo>
                <a:lnTo>
                  <a:pt x="0" y="183"/>
                </a:lnTo>
                <a:close/>
              </a:path>
            </a:pathLst>
          </a:custGeom>
          <a:solidFill>
            <a:srgbClr val="000000"/>
          </a:solidFill>
          <a:ln w="7938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lIns="82058" tIns="41029" rIns="82058" bIns="41029"/>
          <a:lstStyle/>
          <a:p>
            <a:pPr>
              <a:defRPr/>
            </a:pPr>
            <a:endParaRPr lang="en-US"/>
          </a:p>
        </p:txBody>
      </p:sp>
      <p:sp>
        <p:nvSpPr>
          <p:cNvPr id="2330632" name="Freeform 8"/>
          <p:cNvSpPr>
            <a:spLocks/>
          </p:cNvSpPr>
          <p:nvPr/>
        </p:nvSpPr>
        <p:spPr bwMode="auto">
          <a:xfrm>
            <a:off x="5566353" y="2019860"/>
            <a:ext cx="795193" cy="1064559"/>
          </a:xfrm>
          <a:custGeom>
            <a:avLst/>
            <a:gdLst/>
            <a:ahLst/>
            <a:cxnLst>
              <a:cxn ang="0">
                <a:pos x="13" y="0"/>
              </a:cxn>
              <a:cxn ang="0">
                <a:pos x="1" y="55"/>
              </a:cxn>
              <a:cxn ang="0">
                <a:pos x="86" y="178"/>
              </a:cxn>
              <a:cxn ang="0">
                <a:pos x="132" y="55"/>
              </a:cxn>
              <a:cxn ang="0">
                <a:pos x="13" y="0"/>
              </a:cxn>
            </a:cxnLst>
            <a:rect l="0" t="0" r="r" b="b"/>
            <a:pathLst>
              <a:path w="132" h="178">
                <a:moveTo>
                  <a:pt x="13" y="0"/>
                </a:moveTo>
                <a:cubicBezTo>
                  <a:pt x="5" y="17"/>
                  <a:pt x="1" y="36"/>
                  <a:pt x="1" y="55"/>
                </a:cubicBezTo>
                <a:cubicBezTo>
                  <a:pt x="0" y="110"/>
                  <a:pt x="35" y="159"/>
                  <a:pt x="86" y="178"/>
                </a:cubicBezTo>
                <a:lnTo>
                  <a:pt x="132" y="55"/>
                </a:lnTo>
                <a:lnTo>
                  <a:pt x="13" y="0"/>
                </a:lnTo>
                <a:close/>
              </a:path>
            </a:pathLst>
          </a:custGeom>
          <a:solidFill>
            <a:srgbClr val="000000"/>
          </a:solidFill>
          <a:ln w="7938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lIns="82058" tIns="41029" rIns="82058" bIns="41029"/>
          <a:lstStyle/>
          <a:p>
            <a:pPr>
              <a:defRPr/>
            </a:pPr>
            <a:endParaRPr lang="en-US"/>
          </a:p>
        </p:txBody>
      </p:sp>
      <p:sp>
        <p:nvSpPr>
          <p:cNvPr id="2330633" name="Freeform 9"/>
          <p:cNvSpPr>
            <a:spLocks/>
          </p:cNvSpPr>
          <p:nvPr/>
        </p:nvSpPr>
        <p:spPr bwMode="auto">
          <a:xfrm>
            <a:off x="5645727" y="1612247"/>
            <a:ext cx="715818" cy="735386"/>
          </a:xfrm>
          <a:custGeom>
            <a:avLst/>
            <a:gdLst/>
            <a:ahLst/>
            <a:cxnLst>
              <a:cxn ang="0">
                <a:pos x="71" y="0"/>
              </a:cxn>
              <a:cxn ang="0">
                <a:pos x="0" y="68"/>
              </a:cxn>
              <a:cxn ang="0">
                <a:pos x="119" y="123"/>
              </a:cxn>
              <a:cxn ang="0">
                <a:pos x="71" y="0"/>
              </a:cxn>
            </a:cxnLst>
            <a:rect l="0" t="0" r="r" b="b"/>
            <a:pathLst>
              <a:path w="119" h="123">
                <a:moveTo>
                  <a:pt x="71" y="0"/>
                </a:moveTo>
                <a:cubicBezTo>
                  <a:pt x="40" y="13"/>
                  <a:pt x="14" y="37"/>
                  <a:pt x="0" y="68"/>
                </a:cubicBezTo>
                <a:lnTo>
                  <a:pt x="119" y="123"/>
                </a:lnTo>
                <a:lnTo>
                  <a:pt x="71" y="0"/>
                </a:lnTo>
                <a:close/>
              </a:path>
            </a:pathLst>
          </a:custGeom>
          <a:solidFill>
            <a:srgbClr val="000000"/>
          </a:solidFill>
          <a:ln w="7938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lIns="82058" tIns="41029" rIns="82058" bIns="41029"/>
          <a:lstStyle/>
          <a:p>
            <a:pPr>
              <a:defRPr/>
            </a:pPr>
            <a:endParaRPr lang="en-US"/>
          </a:p>
        </p:txBody>
      </p:sp>
      <p:sp>
        <p:nvSpPr>
          <p:cNvPr id="2330634" name="Freeform 10"/>
          <p:cNvSpPr>
            <a:spLocks/>
          </p:cNvSpPr>
          <p:nvPr/>
        </p:nvSpPr>
        <p:spPr bwMode="auto">
          <a:xfrm>
            <a:off x="6071467" y="1564622"/>
            <a:ext cx="290079" cy="783011"/>
          </a:xfrm>
          <a:custGeom>
            <a:avLst/>
            <a:gdLst/>
            <a:ahLst/>
            <a:cxnLst>
              <a:cxn ang="0">
                <a:pos x="48" y="0"/>
              </a:cxn>
              <a:cxn ang="0">
                <a:pos x="0" y="8"/>
              </a:cxn>
              <a:cxn ang="0">
                <a:pos x="48" y="131"/>
              </a:cxn>
              <a:cxn ang="0">
                <a:pos x="48" y="0"/>
              </a:cxn>
            </a:cxnLst>
            <a:rect l="0" t="0" r="r" b="b"/>
            <a:pathLst>
              <a:path w="48" h="131">
                <a:moveTo>
                  <a:pt x="48" y="0"/>
                </a:moveTo>
                <a:cubicBezTo>
                  <a:pt x="31" y="0"/>
                  <a:pt x="15" y="3"/>
                  <a:pt x="0" y="8"/>
                </a:cubicBezTo>
                <a:lnTo>
                  <a:pt x="48" y="131"/>
                </a:lnTo>
                <a:lnTo>
                  <a:pt x="48" y="0"/>
                </a:lnTo>
                <a:close/>
              </a:path>
            </a:pathLst>
          </a:custGeom>
          <a:solidFill>
            <a:srgbClr val="000000"/>
          </a:solidFill>
          <a:ln w="7938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lIns="82058" tIns="41029" rIns="82058" bIns="41029"/>
          <a:lstStyle/>
          <a:p>
            <a:pPr>
              <a:defRPr/>
            </a:pPr>
            <a:endParaRPr lang="en-US"/>
          </a:p>
        </p:txBody>
      </p:sp>
      <p:sp>
        <p:nvSpPr>
          <p:cNvPr id="2330635" name="Freeform 11"/>
          <p:cNvSpPr>
            <a:spLocks/>
          </p:cNvSpPr>
          <p:nvPr/>
        </p:nvSpPr>
        <p:spPr bwMode="auto">
          <a:xfrm>
            <a:off x="6348558" y="1546412"/>
            <a:ext cx="705715" cy="790015"/>
          </a:xfrm>
          <a:custGeom>
            <a:avLst/>
            <a:gdLst/>
            <a:ahLst/>
            <a:cxnLst>
              <a:cxn ang="0">
                <a:pos x="117" y="72"/>
              </a:cxn>
              <a:cxn ang="0">
                <a:pos x="0" y="1"/>
              </a:cxn>
              <a:cxn ang="0">
                <a:pos x="0" y="1"/>
              </a:cxn>
              <a:cxn ang="0">
                <a:pos x="0" y="132"/>
              </a:cxn>
              <a:cxn ang="0">
                <a:pos x="117" y="72"/>
              </a:cxn>
            </a:cxnLst>
            <a:rect l="0" t="0" r="r" b="b"/>
            <a:pathLst>
              <a:path w="117" h="132">
                <a:moveTo>
                  <a:pt x="117" y="72"/>
                </a:moveTo>
                <a:cubicBezTo>
                  <a:pt x="95" y="28"/>
                  <a:pt x="49" y="1"/>
                  <a:pt x="0" y="1"/>
                </a:cubicBezTo>
                <a:cubicBezTo>
                  <a:pt x="0" y="0"/>
                  <a:pt x="0" y="1"/>
                  <a:pt x="0" y="1"/>
                </a:cubicBezTo>
                <a:lnTo>
                  <a:pt x="0" y="132"/>
                </a:lnTo>
                <a:lnTo>
                  <a:pt x="117" y="72"/>
                </a:lnTo>
                <a:close/>
              </a:path>
            </a:pathLst>
          </a:custGeom>
          <a:solidFill>
            <a:srgbClr val="FF99CC"/>
          </a:solidFill>
          <a:ln w="7938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lIns="82058" tIns="41029" rIns="82058" bIns="41029"/>
          <a:lstStyle/>
          <a:p>
            <a:pPr>
              <a:defRPr/>
            </a:pPr>
            <a:endParaRPr lang="en-US"/>
          </a:p>
        </p:txBody>
      </p:sp>
      <p:sp>
        <p:nvSpPr>
          <p:cNvPr id="2330636" name="Freeform 12"/>
          <p:cNvSpPr>
            <a:spLocks/>
          </p:cNvSpPr>
          <p:nvPr/>
        </p:nvSpPr>
        <p:spPr bwMode="auto">
          <a:xfrm>
            <a:off x="6071466" y="1977838"/>
            <a:ext cx="1072284" cy="1148603"/>
          </a:xfrm>
          <a:custGeom>
            <a:avLst/>
            <a:gdLst/>
            <a:ahLst/>
            <a:cxnLst>
              <a:cxn ang="0">
                <a:pos x="0" y="183"/>
              </a:cxn>
              <a:cxn ang="0">
                <a:pos x="46" y="191"/>
              </a:cxn>
              <a:cxn ang="0">
                <a:pos x="178" y="60"/>
              </a:cxn>
              <a:cxn ang="0">
                <a:pos x="163" y="0"/>
              </a:cxn>
              <a:cxn ang="0">
                <a:pos x="46" y="60"/>
              </a:cxn>
              <a:cxn ang="0">
                <a:pos x="0" y="183"/>
              </a:cxn>
            </a:cxnLst>
            <a:rect l="0" t="0" r="r" b="b"/>
            <a:pathLst>
              <a:path w="178" h="192">
                <a:moveTo>
                  <a:pt x="0" y="183"/>
                </a:moveTo>
                <a:cubicBezTo>
                  <a:pt x="15" y="189"/>
                  <a:pt x="30" y="191"/>
                  <a:pt x="46" y="191"/>
                </a:cubicBezTo>
                <a:cubicBezTo>
                  <a:pt x="119" y="192"/>
                  <a:pt x="178" y="133"/>
                  <a:pt x="178" y="60"/>
                </a:cubicBezTo>
                <a:cubicBezTo>
                  <a:pt x="178" y="39"/>
                  <a:pt x="173" y="19"/>
                  <a:pt x="163" y="0"/>
                </a:cubicBezTo>
                <a:lnTo>
                  <a:pt x="46" y="60"/>
                </a:lnTo>
                <a:lnTo>
                  <a:pt x="0" y="183"/>
                </a:lnTo>
                <a:close/>
              </a:path>
            </a:pathLst>
          </a:custGeom>
          <a:solidFill>
            <a:srgbClr val="99CCFF"/>
          </a:solidFill>
          <a:ln w="7938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lIns="82058" tIns="41029" rIns="82058" bIns="41029"/>
          <a:lstStyle/>
          <a:p>
            <a:pPr>
              <a:defRPr/>
            </a:pPr>
            <a:endParaRPr lang="en-US"/>
          </a:p>
        </p:txBody>
      </p:sp>
      <p:sp>
        <p:nvSpPr>
          <p:cNvPr id="2330637" name="Freeform 13"/>
          <p:cNvSpPr>
            <a:spLocks/>
          </p:cNvSpPr>
          <p:nvPr/>
        </p:nvSpPr>
        <p:spPr bwMode="auto">
          <a:xfrm>
            <a:off x="5554808" y="2007254"/>
            <a:ext cx="793750" cy="1064559"/>
          </a:xfrm>
          <a:custGeom>
            <a:avLst/>
            <a:gdLst/>
            <a:ahLst/>
            <a:cxnLst>
              <a:cxn ang="0">
                <a:pos x="13" y="0"/>
              </a:cxn>
              <a:cxn ang="0">
                <a:pos x="1" y="55"/>
              </a:cxn>
              <a:cxn ang="0">
                <a:pos x="86" y="178"/>
              </a:cxn>
              <a:cxn ang="0">
                <a:pos x="132" y="55"/>
              </a:cxn>
              <a:cxn ang="0">
                <a:pos x="13" y="0"/>
              </a:cxn>
            </a:cxnLst>
            <a:rect l="0" t="0" r="r" b="b"/>
            <a:pathLst>
              <a:path w="132" h="178">
                <a:moveTo>
                  <a:pt x="13" y="0"/>
                </a:moveTo>
                <a:cubicBezTo>
                  <a:pt x="5" y="17"/>
                  <a:pt x="1" y="36"/>
                  <a:pt x="1" y="55"/>
                </a:cubicBezTo>
                <a:cubicBezTo>
                  <a:pt x="0" y="110"/>
                  <a:pt x="35" y="159"/>
                  <a:pt x="86" y="178"/>
                </a:cubicBezTo>
                <a:lnTo>
                  <a:pt x="132" y="55"/>
                </a:lnTo>
                <a:lnTo>
                  <a:pt x="13" y="0"/>
                </a:lnTo>
                <a:close/>
              </a:path>
            </a:pathLst>
          </a:custGeom>
          <a:solidFill>
            <a:srgbClr val="CCFFCC"/>
          </a:solidFill>
          <a:ln w="7938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lIns="82058" tIns="41029" rIns="82058" bIns="41029"/>
          <a:lstStyle/>
          <a:p>
            <a:pPr>
              <a:defRPr/>
            </a:pPr>
            <a:endParaRPr lang="en-US"/>
          </a:p>
        </p:txBody>
      </p:sp>
      <p:sp>
        <p:nvSpPr>
          <p:cNvPr id="2330638" name="Freeform 14"/>
          <p:cNvSpPr>
            <a:spLocks/>
          </p:cNvSpPr>
          <p:nvPr/>
        </p:nvSpPr>
        <p:spPr bwMode="auto">
          <a:xfrm>
            <a:off x="5632739" y="1601041"/>
            <a:ext cx="715818" cy="735386"/>
          </a:xfrm>
          <a:custGeom>
            <a:avLst/>
            <a:gdLst/>
            <a:ahLst/>
            <a:cxnLst>
              <a:cxn ang="0">
                <a:pos x="71" y="0"/>
              </a:cxn>
              <a:cxn ang="0">
                <a:pos x="0" y="68"/>
              </a:cxn>
              <a:cxn ang="0">
                <a:pos x="119" y="123"/>
              </a:cxn>
              <a:cxn ang="0">
                <a:pos x="71" y="0"/>
              </a:cxn>
            </a:cxnLst>
            <a:rect l="0" t="0" r="r" b="b"/>
            <a:pathLst>
              <a:path w="119" h="123">
                <a:moveTo>
                  <a:pt x="71" y="0"/>
                </a:moveTo>
                <a:cubicBezTo>
                  <a:pt x="40" y="13"/>
                  <a:pt x="14" y="37"/>
                  <a:pt x="0" y="68"/>
                </a:cubicBezTo>
                <a:lnTo>
                  <a:pt x="119" y="123"/>
                </a:lnTo>
                <a:lnTo>
                  <a:pt x="71" y="0"/>
                </a:lnTo>
                <a:close/>
              </a:path>
            </a:pathLst>
          </a:custGeom>
          <a:solidFill>
            <a:srgbClr val="FFF58C"/>
          </a:solidFill>
          <a:ln w="7938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lIns="82058" tIns="41029" rIns="82058" bIns="41029"/>
          <a:lstStyle/>
          <a:p>
            <a:pPr>
              <a:defRPr/>
            </a:pPr>
            <a:endParaRPr lang="en-US"/>
          </a:p>
        </p:txBody>
      </p:sp>
      <p:sp>
        <p:nvSpPr>
          <p:cNvPr id="2330639" name="Freeform 15"/>
          <p:cNvSpPr>
            <a:spLocks/>
          </p:cNvSpPr>
          <p:nvPr/>
        </p:nvSpPr>
        <p:spPr bwMode="auto">
          <a:xfrm>
            <a:off x="6059921" y="1552015"/>
            <a:ext cx="288636" cy="784412"/>
          </a:xfrm>
          <a:custGeom>
            <a:avLst/>
            <a:gdLst/>
            <a:ahLst/>
            <a:cxnLst>
              <a:cxn ang="0">
                <a:pos x="48" y="0"/>
              </a:cxn>
              <a:cxn ang="0">
                <a:pos x="0" y="8"/>
              </a:cxn>
              <a:cxn ang="0">
                <a:pos x="48" y="131"/>
              </a:cxn>
              <a:cxn ang="0">
                <a:pos x="48" y="0"/>
              </a:cxn>
            </a:cxnLst>
            <a:rect l="0" t="0" r="r" b="b"/>
            <a:pathLst>
              <a:path w="48" h="131">
                <a:moveTo>
                  <a:pt x="48" y="0"/>
                </a:moveTo>
                <a:cubicBezTo>
                  <a:pt x="31" y="0"/>
                  <a:pt x="15" y="3"/>
                  <a:pt x="0" y="8"/>
                </a:cubicBezTo>
                <a:lnTo>
                  <a:pt x="48" y="131"/>
                </a:lnTo>
                <a:lnTo>
                  <a:pt x="48" y="0"/>
                </a:lnTo>
                <a:close/>
              </a:path>
            </a:pathLst>
          </a:custGeom>
          <a:solidFill>
            <a:srgbClr val="CC99FF"/>
          </a:solidFill>
          <a:ln w="7938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lIns="82058" tIns="41029" rIns="82058" bIns="41029"/>
          <a:lstStyle/>
          <a:p>
            <a:pPr>
              <a:defRPr/>
            </a:pPr>
            <a:endParaRPr lang="en-US"/>
          </a:p>
        </p:txBody>
      </p:sp>
      <p:sp>
        <p:nvSpPr>
          <p:cNvPr id="2330640" name="Rectangle 16"/>
          <p:cNvSpPr>
            <a:spLocks noChangeArrowheads="1"/>
          </p:cNvSpPr>
          <p:nvPr/>
        </p:nvSpPr>
        <p:spPr bwMode="auto">
          <a:xfrm>
            <a:off x="6156614" y="1696292"/>
            <a:ext cx="169918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>
              <a:defRPr/>
            </a:pPr>
            <a:r>
              <a:rPr lang="en-US" sz="1200" b="1">
                <a:solidFill>
                  <a:srgbClr val="000000"/>
                </a:solidFill>
              </a:rPr>
              <a:t>10</a:t>
            </a:r>
            <a:endParaRPr lang="en-US" sz="110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2330641" name="Rectangle 17"/>
          <p:cNvSpPr>
            <a:spLocks noChangeArrowheads="1"/>
          </p:cNvSpPr>
          <p:nvPr/>
        </p:nvSpPr>
        <p:spPr bwMode="auto">
          <a:xfrm>
            <a:off x="5896841" y="1858777"/>
            <a:ext cx="169918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>
              <a:defRPr/>
            </a:pPr>
            <a:r>
              <a:rPr lang="en-US" sz="1200" b="1">
                <a:solidFill>
                  <a:srgbClr val="000000"/>
                </a:solidFill>
              </a:rPr>
              <a:t>21</a:t>
            </a:r>
            <a:endParaRPr lang="en-US" sz="110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2330642" name="Rectangle 18"/>
          <p:cNvSpPr>
            <a:spLocks noChangeArrowheads="1"/>
          </p:cNvSpPr>
          <p:nvPr/>
        </p:nvSpPr>
        <p:spPr bwMode="auto">
          <a:xfrm>
            <a:off x="6546273" y="1767728"/>
            <a:ext cx="169918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>
              <a:defRPr/>
            </a:pPr>
            <a:r>
              <a:rPr lang="en-US" sz="1200" b="1">
                <a:solidFill>
                  <a:srgbClr val="000000"/>
                </a:solidFill>
              </a:rPr>
              <a:t>30</a:t>
            </a:r>
            <a:endParaRPr lang="en-US" sz="110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2330643" name="Rectangle 19"/>
          <p:cNvSpPr>
            <a:spLocks noChangeArrowheads="1"/>
          </p:cNvSpPr>
          <p:nvPr/>
        </p:nvSpPr>
        <p:spPr bwMode="auto">
          <a:xfrm>
            <a:off x="5749636" y="2419071"/>
            <a:ext cx="169918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>
              <a:defRPr/>
            </a:pPr>
            <a:r>
              <a:rPr lang="en-US" sz="1200" b="1">
                <a:solidFill>
                  <a:srgbClr val="000000"/>
                </a:solidFill>
              </a:rPr>
              <a:t>45</a:t>
            </a:r>
            <a:endParaRPr lang="en-US" sz="110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2330644" name="Rectangle 20"/>
          <p:cNvSpPr>
            <a:spLocks noChangeArrowheads="1"/>
          </p:cNvSpPr>
          <p:nvPr/>
        </p:nvSpPr>
        <p:spPr bwMode="auto">
          <a:xfrm>
            <a:off x="6624205" y="2588559"/>
            <a:ext cx="169918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>
              <a:defRPr/>
            </a:pPr>
            <a:r>
              <a:rPr lang="en-US" sz="1200" b="1">
                <a:solidFill>
                  <a:srgbClr val="000000"/>
                </a:solidFill>
              </a:rPr>
              <a:t>65</a:t>
            </a:r>
            <a:endParaRPr lang="en-US" sz="110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2330645" name="Rectangle 21"/>
          <p:cNvSpPr>
            <a:spLocks noChangeArrowheads="1"/>
          </p:cNvSpPr>
          <p:nvPr/>
        </p:nvSpPr>
        <p:spPr bwMode="auto">
          <a:xfrm>
            <a:off x="7257762" y="1965232"/>
            <a:ext cx="76488" cy="77040"/>
          </a:xfrm>
          <a:prstGeom prst="rect">
            <a:avLst/>
          </a:prstGeom>
          <a:solidFill>
            <a:srgbClr val="FF99CC"/>
          </a:solidFill>
          <a:ln w="7938">
            <a:solidFill>
              <a:srgbClr val="000000"/>
            </a:solidFill>
            <a:miter lim="800000"/>
            <a:headEnd/>
            <a:tailEnd/>
          </a:ln>
        </p:spPr>
        <p:txBody>
          <a:bodyPr lIns="82058" tIns="41029" rIns="82058" bIns="41029"/>
          <a:lstStyle/>
          <a:p>
            <a:pPr>
              <a:defRPr/>
            </a:pPr>
            <a:endParaRPr lang="en-US"/>
          </a:p>
        </p:txBody>
      </p:sp>
      <p:sp>
        <p:nvSpPr>
          <p:cNvPr id="2330646" name="Rectangle 22"/>
          <p:cNvSpPr>
            <a:spLocks noChangeArrowheads="1"/>
          </p:cNvSpPr>
          <p:nvPr/>
        </p:nvSpPr>
        <p:spPr bwMode="auto">
          <a:xfrm>
            <a:off x="7374659" y="1921809"/>
            <a:ext cx="1343316" cy="1692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>
              <a:defRPr/>
            </a:pPr>
            <a:r>
              <a:rPr lang="en-US" sz="1100">
                <a:solidFill>
                  <a:srgbClr val="000000"/>
                </a:solidFill>
                <a:latin typeface="Arial Narrow" pitchFamily="34" charset="0"/>
              </a:rPr>
              <a:t>1.0 = optimal performance</a:t>
            </a:r>
            <a:endParaRPr lang="en-US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2330647" name="Rectangle 23"/>
          <p:cNvSpPr>
            <a:spLocks noChangeArrowheads="1"/>
          </p:cNvSpPr>
          <p:nvPr/>
        </p:nvSpPr>
        <p:spPr bwMode="auto">
          <a:xfrm>
            <a:off x="7257762" y="2136122"/>
            <a:ext cx="76488" cy="77040"/>
          </a:xfrm>
          <a:prstGeom prst="rect">
            <a:avLst/>
          </a:prstGeom>
          <a:solidFill>
            <a:srgbClr val="99CCFF"/>
          </a:solidFill>
          <a:ln w="7938">
            <a:solidFill>
              <a:srgbClr val="000000"/>
            </a:solidFill>
            <a:miter lim="800000"/>
            <a:headEnd/>
            <a:tailEnd/>
          </a:ln>
        </p:spPr>
        <p:txBody>
          <a:bodyPr lIns="82058" tIns="41029" rIns="82058" bIns="41029"/>
          <a:lstStyle/>
          <a:p>
            <a:pPr>
              <a:defRPr/>
            </a:pPr>
            <a:endParaRPr lang="en-US"/>
          </a:p>
        </p:txBody>
      </p:sp>
      <p:sp>
        <p:nvSpPr>
          <p:cNvPr id="2330648" name="Rectangle 24"/>
          <p:cNvSpPr>
            <a:spLocks noChangeArrowheads="1"/>
          </p:cNvSpPr>
          <p:nvPr/>
        </p:nvSpPr>
        <p:spPr bwMode="auto">
          <a:xfrm>
            <a:off x="7374659" y="2092699"/>
            <a:ext cx="1490793" cy="1692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>
              <a:defRPr/>
            </a:pPr>
            <a:r>
              <a:rPr lang="en-US" sz="1100">
                <a:solidFill>
                  <a:srgbClr val="000000"/>
                </a:solidFill>
                <a:latin typeface="Arial Narrow" pitchFamily="34" charset="0"/>
              </a:rPr>
              <a:t>0.8 = minor upgrade required</a:t>
            </a:r>
            <a:endParaRPr lang="en-US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2330649" name="Rectangle 25"/>
          <p:cNvSpPr>
            <a:spLocks noChangeArrowheads="1"/>
          </p:cNvSpPr>
          <p:nvPr/>
        </p:nvSpPr>
        <p:spPr bwMode="auto">
          <a:xfrm>
            <a:off x="7257762" y="2307011"/>
            <a:ext cx="76488" cy="77040"/>
          </a:xfrm>
          <a:prstGeom prst="rect">
            <a:avLst/>
          </a:prstGeom>
          <a:solidFill>
            <a:srgbClr val="CCFFCC"/>
          </a:solidFill>
          <a:ln w="7938">
            <a:solidFill>
              <a:srgbClr val="000000"/>
            </a:solidFill>
            <a:miter lim="800000"/>
            <a:headEnd/>
            <a:tailEnd/>
          </a:ln>
        </p:spPr>
        <p:txBody>
          <a:bodyPr lIns="82058" tIns="41029" rIns="82058" bIns="41029"/>
          <a:lstStyle/>
          <a:p>
            <a:pPr>
              <a:defRPr/>
            </a:pPr>
            <a:endParaRPr lang="en-US"/>
          </a:p>
        </p:txBody>
      </p:sp>
      <p:sp>
        <p:nvSpPr>
          <p:cNvPr id="2330650" name="Rectangle 26"/>
          <p:cNvSpPr>
            <a:spLocks noChangeArrowheads="1"/>
          </p:cNvSpPr>
          <p:nvPr/>
        </p:nvSpPr>
        <p:spPr bwMode="auto">
          <a:xfrm>
            <a:off x="7374659" y="2263589"/>
            <a:ext cx="1689565" cy="1692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>
              <a:defRPr/>
            </a:pPr>
            <a:r>
              <a:rPr lang="en-US" sz="1100">
                <a:solidFill>
                  <a:srgbClr val="000000"/>
                </a:solidFill>
                <a:latin typeface="Arial Narrow" pitchFamily="34" charset="0"/>
              </a:rPr>
              <a:t>0.6 = moderate upgrade required</a:t>
            </a:r>
            <a:endParaRPr lang="en-US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2330651" name="Rectangle 27"/>
          <p:cNvSpPr>
            <a:spLocks noChangeArrowheads="1"/>
          </p:cNvSpPr>
          <p:nvPr/>
        </p:nvSpPr>
        <p:spPr bwMode="auto">
          <a:xfrm>
            <a:off x="7257762" y="2477901"/>
            <a:ext cx="76488" cy="77040"/>
          </a:xfrm>
          <a:prstGeom prst="rect">
            <a:avLst/>
          </a:prstGeom>
          <a:solidFill>
            <a:srgbClr val="FFF58C"/>
          </a:solidFill>
          <a:ln w="7938">
            <a:solidFill>
              <a:srgbClr val="000000"/>
            </a:solidFill>
            <a:miter lim="800000"/>
            <a:headEnd/>
            <a:tailEnd/>
          </a:ln>
        </p:spPr>
        <p:txBody>
          <a:bodyPr lIns="82058" tIns="41029" rIns="82058" bIns="41029"/>
          <a:lstStyle/>
          <a:p>
            <a:pPr>
              <a:defRPr/>
            </a:pPr>
            <a:endParaRPr lang="en-US"/>
          </a:p>
        </p:txBody>
      </p:sp>
      <p:sp>
        <p:nvSpPr>
          <p:cNvPr id="2330652" name="Rectangle 28"/>
          <p:cNvSpPr>
            <a:spLocks noChangeArrowheads="1"/>
          </p:cNvSpPr>
          <p:nvPr/>
        </p:nvSpPr>
        <p:spPr bwMode="auto">
          <a:xfrm>
            <a:off x="7374659" y="2434478"/>
            <a:ext cx="1490793" cy="1692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>
              <a:defRPr/>
            </a:pPr>
            <a:r>
              <a:rPr lang="en-US" sz="1100">
                <a:solidFill>
                  <a:srgbClr val="000000"/>
                </a:solidFill>
                <a:latin typeface="Arial Narrow" pitchFamily="34" charset="0"/>
              </a:rPr>
              <a:t>0.4 = major upgrade required</a:t>
            </a:r>
            <a:endParaRPr lang="en-US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2330653" name="Rectangle 29"/>
          <p:cNvSpPr>
            <a:spLocks noChangeArrowheads="1"/>
          </p:cNvSpPr>
          <p:nvPr/>
        </p:nvSpPr>
        <p:spPr bwMode="auto">
          <a:xfrm>
            <a:off x="7257762" y="2648791"/>
            <a:ext cx="76488" cy="78441"/>
          </a:xfrm>
          <a:prstGeom prst="rect">
            <a:avLst/>
          </a:prstGeom>
          <a:solidFill>
            <a:srgbClr val="CC99FF"/>
          </a:solidFill>
          <a:ln w="7938">
            <a:solidFill>
              <a:srgbClr val="000000"/>
            </a:solidFill>
            <a:miter lim="800000"/>
            <a:headEnd/>
            <a:tailEnd/>
          </a:ln>
        </p:spPr>
        <p:txBody>
          <a:bodyPr lIns="82058" tIns="41029" rIns="82058" bIns="41029"/>
          <a:lstStyle/>
          <a:p>
            <a:pPr>
              <a:defRPr/>
            </a:pPr>
            <a:endParaRPr lang="en-US"/>
          </a:p>
        </p:txBody>
      </p:sp>
      <p:sp>
        <p:nvSpPr>
          <p:cNvPr id="2330654" name="Rectangle 30"/>
          <p:cNvSpPr>
            <a:spLocks noChangeArrowheads="1"/>
          </p:cNvSpPr>
          <p:nvPr/>
        </p:nvSpPr>
        <p:spPr bwMode="auto">
          <a:xfrm>
            <a:off x="7374659" y="2605368"/>
            <a:ext cx="1157368" cy="1692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>
              <a:defRPr/>
            </a:pPr>
            <a:r>
              <a:rPr lang="en-US" sz="1100">
                <a:solidFill>
                  <a:srgbClr val="000000"/>
                </a:solidFill>
                <a:latin typeface="Arial Narrow" pitchFamily="34" charset="0"/>
              </a:rPr>
              <a:t>0.2 = marginally useful</a:t>
            </a:r>
            <a:endParaRPr lang="en-US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73723933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2"/>
          <p:cNvSpPr>
            <a:spLocks noGrp="1"/>
          </p:cNvSpPr>
          <p:nvPr>
            <p:ph type="sldNum" sz="quarter" idx="11"/>
          </p:nvPr>
        </p:nvSpPr>
        <p:spPr>
          <a:xfrm>
            <a:off x="8413750" y="6353969"/>
            <a:ext cx="381000" cy="365125"/>
          </a:xfrm>
        </p:spPr>
        <p:txBody>
          <a:bodyPr/>
          <a:lstStyle/>
          <a:p>
            <a:pPr>
              <a:defRPr/>
            </a:pPr>
            <a:fld id="{6EEA275D-5A49-48A8-817D-44C3EA0A3A2F}" type="slidenum">
              <a:rPr lang="en-US" smtClean="0"/>
              <a:pPr>
                <a:defRPr/>
              </a:pPr>
              <a:t>14</a:t>
            </a:fld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650943" y="1081019"/>
            <a:ext cx="7845287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latin typeface="Arial" pitchFamily="34" charset="0"/>
                <a:cs typeface="Arial" pitchFamily="34" charset="0"/>
              </a:rPr>
              <a:t>From the letter of invitation:</a:t>
            </a:r>
          </a:p>
          <a:p>
            <a:endParaRPr lang="en-US" dirty="0" smtClean="0">
              <a:latin typeface="Arial" pitchFamily="34" charset="0"/>
              <a:cs typeface="Arial" pitchFamily="34" charset="0"/>
            </a:endParaRPr>
          </a:p>
          <a:p>
            <a:r>
              <a:rPr lang="en-US" dirty="0" smtClean="0">
                <a:latin typeface="Arial" pitchFamily="34" charset="0"/>
                <a:cs typeface="Arial" pitchFamily="34" charset="0"/>
              </a:rPr>
              <a:t>The High Magnetic Field Science Committee … is particularly interested in:</a:t>
            </a:r>
            <a:endParaRPr lang="en-US" dirty="0">
              <a:latin typeface="Arial" pitchFamily="34" charset="0"/>
              <a:cs typeface="Arial" pitchFamily="34" charset="0"/>
            </a:endParaRPr>
          </a:p>
          <a:p>
            <a:pPr marL="688975" indent="-227013">
              <a:buFont typeface="Wingdings" pitchFamily="2" charset="2"/>
              <a:buChar char="§"/>
            </a:pPr>
            <a:r>
              <a:rPr lang="en-US" dirty="0">
                <a:latin typeface="Arial" pitchFamily="34" charset="0"/>
                <a:cs typeface="Arial" pitchFamily="34" charset="0"/>
              </a:rPr>
              <a:t>the steward-partner model and its applicability to research facilities of varying types, </a:t>
            </a:r>
          </a:p>
          <a:p>
            <a:pPr marL="688975" indent="-227013">
              <a:buFont typeface="Wingdings" pitchFamily="2" charset="2"/>
              <a:buChar char="§"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centralized vs. distributed research capabilities, </a:t>
            </a:r>
          </a:p>
          <a:p>
            <a:pPr marL="688975" indent="-227013">
              <a:buFont typeface="Wingdings" pitchFamily="2" charset="2"/>
              <a:buChar char="§"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opportunities and challenges of co-locating experimental capabilities.</a:t>
            </a:r>
          </a:p>
          <a:p>
            <a:pPr marL="688975" indent="-227013">
              <a:buFont typeface="Wingdings" pitchFamily="2" charset="2"/>
              <a:buChar char="§"/>
            </a:pPr>
            <a:endParaRPr lang="en-US" dirty="0" smtClean="0">
              <a:latin typeface="Arial" pitchFamily="34" charset="0"/>
              <a:cs typeface="Arial" pitchFamily="34" charset="0"/>
            </a:endParaRPr>
          </a:p>
          <a:p>
            <a:pPr marL="688975" indent="-227013">
              <a:buFont typeface="Wingdings" pitchFamily="2" charset="2"/>
              <a:buChar char="§"/>
            </a:pPr>
            <a:endParaRPr lang="en-US" dirty="0">
              <a:latin typeface="Arial" pitchFamily="34" charset="0"/>
              <a:cs typeface="Arial" pitchFamily="34" charset="0"/>
            </a:endParaRPr>
          </a:p>
          <a:p>
            <a:r>
              <a:rPr lang="en-US" dirty="0" smtClean="0">
                <a:latin typeface="Arial" pitchFamily="34" charset="0"/>
                <a:cs typeface="Arial" pitchFamily="34" charset="0"/>
              </a:rPr>
              <a:t>Other questions from the Statement of Task:</a:t>
            </a:r>
          </a:p>
          <a:p>
            <a:r>
              <a:rPr lang="en-US" dirty="0" smtClean="0">
                <a:latin typeface="Arial" pitchFamily="34" charset="0"/>
                <a:cs typeface="Arial" pitchFamily="34" charset="0"/>
              </a:rPr>
              <a:t> </a:t>
            </a:r>
          </a:p>
          <a:p>
            <a:pPr marL="749300" indent="-285750">
              <a:buFont typeface="Wingdings" pitchFamily="2" charset="2"/>
              <a:buChar char="§"/>
            </a:pPr>
            <a:r>
              <a:rPr lang="en-US" dirty="0">
                <a:latin typeface="Arial" pitchFamily="34" charset="0"/>
                <a:cs typeface="Arial" pitchFamily="34" charset="0"/>
              </a:rPr>
              <a:t>How can the operational and financial stewardship of the research and facilities be optimized to address changes in the disciplinary spectrum and user needs?</a:t>
            </a:r>
          </a:p>
          <a:p>
            <a:pPr marL="749300" indent="-285750">
              <a:buFont typeface="Wingdings" pitchFamily="2" charset="2"/>
              <a:buChar char="§"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In-house versus outside users? 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ext Box 2"/>
          <p:cNvSpPr txBox="1">
            <a:spLocks noChangeArrowheads="1"/>
          </p:cNvSpPr>
          <p:nvPr/>
        </p:nvSpPr>
        <p:spPr bwMode="auto">
          <a:xfrm>
            <a:off x="0" y="176067"/>
            <a:ext cx="9138227" cy="48605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lIns="91418" tIns="45709" rIns="91418" bIns="45709"/>
          <a:lstStyle/>
          <a:p>
            <a:pPr algn="ctr" defTabSz="914608">
              <a:lnSpc>
                <a:spcPct val="95000"/>
              </a:lnSpc>
              <a:tabLst>
                <a:tab pos="1696726" algn="l"/>
              </a:tabLst>
              <a:defRPr/>
            </a:pPr>
            <a:r>
              <a:rPr lang="en-US" sz="2400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Your Questions</a:t>
            </a:r>
            <a:endParaRPr lang="en-US" sz="2400" dirty="0">
              <a:solidFill>
                <a:srgbClr val="0066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3986687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1588" y="0"/>
            <a:ext cx="9144000" cy="6858000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EEA275D-5A49-48A8-817D-44C3EA0A3A2F}" type="slidenum">
              <a:rPr lang="en-US" smtClean="0">
                <a:solidFill>
                  <a:schemeClr val="bg1"/>
                </a:solidFill>
              </a:rPr>
              <a:pPr>
                <a:defRPr/>
              </a:pPr>
              <a:t>15</a:t>
            </a:fld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0" y="2843167"/>
            <a:ext cx="9144000" cy="598714"/>
          </a:xfrm>
          <a:noFill/>
        </p:spPr>
        <p:txBody>
          <a:bodyPr/>
          <a:lstStyle/>
          <a:p>
            <a:r>
              <a:rPr lang="en-US" sz="13800" dirty="0" smtClean="0">
                <a:solidFill>
                  <a:schemeClr val="bg1"/>
                </a:solidFill>
              </a:rPr>
              <a:t>END</a:t>
            </a:r>
            <a:endParaRPr lang="en-US" sz="138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lide Number Placeholder 2"/>
          <p:cNvSpPr>
            <a:spLocks noGrp="1"/>
          </p:cNvSpPr>
          <p:nvPr>
            <p:ph type="sldNum" sz="quarter" idx="11"/>
          </p:nvPr>
        </p:nvSpPr>
        <p:spPr>
          <a:xfrm>
            <a:off x="8413750" y="6353969"/>
            <a:ext cx="381000" cy="365125"/>
          </a:xfrm>
        </p:spPr>
        <p:txBody>
          <a:bodyPr/>
          <a:lstStyle/>
          <a:p>
            <a:pPr>
              <a:defRPr/>
            </a:pPr>
            <a:fld id="{6EEA275D-5A49-48A8-817D-44C3EA0A3A2F}" type="slidenum">
              <a:rPr lang="en-US" smtClean="0"/>
              <a:pPr>
                <a:defRPr/>
              </a:pPr>
              <a:t>16</a:t>
            </a:fld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 t="1326"/>
          <a:stretch>
            <a:fillRect/>
          </a:stretch>
        </p:blipFill>
        <p:spPr bwMode="auto">
          <a:xfrm>
            <a:off x="144463" y="990600"/>
            <a:ext cx="4572000" cy="5625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/>
          <a:srcRect l="-243" t="1827" r="3160"/>
          <a:stretch>
            <a:fillRect/>
          </a:stretch>
        </p:blipFill>
        <p:spPr bwMode="auto">
          <a:xfrm>
            <a:off x="4705350" y="1027564"/>
            <a:ext cx="4438650" cy="55967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lide Number Placeholder 2"/>
          <p:cNvSpPr>
            <a:spLocks noGrp="1"/>
          </p:cNvSpPr>
          <p:nvPr>
            <p:ph type="sldNum" sz="quarter" idx="11"/>
          </p:nvPr>
        </p:nvSpPr>
        <p:spPr>
          <a:xfrm>
            <a:off x="8413750" y="6353969"/>
            <a:ext cx="381000" cy="365125"/>
          </a:xfrm>
        </p:spPr>
        <p:txBody>
          <a:bodyPr/>
          <a:lstStyle/>
          <a:p>
            <a:pPr>
              <a:defRPr/>
            </a:pPr>
            <a:fld id="{6EEA275D-5A49-48A8-817D-44C3EA0A3A2F}" type="slidenum">
              <a:rPr lang="en-US" smtClean="0"/>
              <a:pPr>
                <a:defRPr/>
              </a:pPr>
              <a:t>17</a:t>
            </a:fld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 l="2500" t="1672" r="3750"/>
          <a:stretch>
            <a:fillRect/>
          </a:stretch>
        </p:blipFill>
        <p:spPr bwMode="auto">
          <a:xfrm>
            <a:off x="114300" y="1025729"/>
            <a:ext cx="4286250" cy="56020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 cstate="print"/>
          <a:srcRect l="3542" t="1170"/>
          <a:stretch>
            <a:fillRect/>
          </a:stretch>
        </p:blipFill>
        <p:spPr bwMode="auto">
          <a:xfrm>
            <a:off x="4733925" y="997154"/>
            <a:ext cx="4410075" cy="56318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lide Number Placeholder 2"/>
          <p:cNvSpPr>
            <a:spLocks noGrp="1"/>
          </p:cNvSpPr>
          <p:nvPr>
            <p:ph type="sldNum" sz="quarter" idx="11"/>
          </p:nvPr>
        </p:nvSpPr>
        <p:spPr>
          <a:xfrm>
            <a:off x="8413750" y="6353969"/>
            <a:ext cx="381000" cy="365125"/>
          </a:xfrm>
        </p:spPr>
        <p:txBody>
          <a:bodyPr/>
          <a:lstStyle/>
          <a:p>
            <a:pPr>
              <a:defRPr/>
            </a:pPr>
            <a:fld id="{6EEA275D-5A49-48A8-817D-44C3EA0A3A2F}" type="slidenum">
              <a:rPr lang="en-US" smtClean="0"/>
              <a:pPr>
                <a:defRPr/>
              </a:pPr>
              <a:t>18</a:t>
            </a:fld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/>
          <a:srcRect r="2420"/>
          <a:stretch>
            <a:fillRect/>
          </a:stretch>
        </p:blipFill>
        <p:spPr bwMode="auto">
          <a:xfrm>
            <a:off x="1588" y="926809"/>
            <a:ext cx="4461355" cy="56856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 cstate="print"/>
          <a:srcRect l="2882" t="1288" r="3368" b="1626"/>
          <a:stretch>
            <a:fillRect/>
          </a:stretch>
        </p:blipFill>
        <p:spPr bwMode="auto">
          <a:xfrm>
            <a:off x="4705350" y="1003009"/>
            <a:ext cx="4286250" cy="5743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lide Number Placeholder 2"/>
          <p:cNvSpPr>
            <a:spLocks noGrp="1"/>
          </p:cNvSpPr>
          <p:nvPr>
            <p:ph type="sldNum" sz="quarter" idx="11"/>
          </p:nvPr>
        </p:nvSpPr>
        <p:spPr>
          <a:xfrm>
            <a:off x="8413750" y="6353969"/>
            <a:ext cx="381000" cy="365125"/>
          </a:xfrm>
        </p:spPr>
        <p:txBody>
          <a:bodyPr/>
          <a:lstStyle/>
          <a:p>
            <a:pPr>
              <a:defRPr/>
            </a:pPr>
            <a:fld id="{6EEA275D-5A49-48A8-817D-44C3EA0A3A2F}" type="slidenum">
              <a:rPr lang="en-US" smtClean="0"/>
              <a:pPr>
                <a:defRPr/>
              </a:pPr>
              <a:t>19</a:t>
            </a:fld>
            <a:endParaRPr lang="en-US" dirty="0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print"/>
          <a:srcRect l="2708" t="2066" r="3750" b="997"/>
          <a:stretch>
            <a:fillRect/>
          </a:stretch>
        </p:blipFill>
        <p:spPr bwMode="auto">
          <a:xfrm>
            <a:off x="4695825" y="1052032"/>
            <a:ext cx="4276725" cy="5734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 cstate="print"/>
          <a:srcRect r="3853"/>
          <a:stretch>
            <a:fillRect/>
          </a:stretch>
        </p:blipFill>
        <p:spPr bwMode="auto">
          <a:xfrm>
            <a:off x="0" y="945785"/>
            <a:ext cx="4395831" cy="5684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today.slac.stanford.edu/images/2009/lcls-21-undulator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7815" y="773723"/>
            <a:ext cx="6515493" cy="6084277"/>
          </a:xfrm>
          <a:prstGeom prst="rect">
            <a:avLst/>
          </a:prstGeom>
          <a:noFill/>
        </p:spPr>
      </p:pic>
      <p:sp>
        <p:nvSpPr>
          <p:cNvPr id="11" name="Rectangle 10"/>
          <p:cNvSpPr/>
          <p:nvPr/>
        </p:nvSpPr>
        <p:spPr>
          <a:xfrm>
            <a:off x="0" y="-19444"/>
            <a:ext cx="9147176" cy="850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>
              <a:lnSpc>
                <a:spcPct val="80000"/>
              </a:lnSpc>
              <a:defRPr/>
            </a:pPr>
            <a:r>
              <a:rPr lang="en-US" sz="2400" dirty="0" smtClean="0">
                <a:solidFill>
                  <a:srgbClr val="006600"/>
                </a:solidFill>
                <a:cs typeface="Arial" charset="0"/>
              </a:rPr>
              <a:t>Office of Science (~$5B/year)</a:t>
            </a:r>
            <a:endParaRPr lang="en-US" sz="2000" dirty="0" smtClean="0">
              <a:solidFill>
                <a:srgbClr val="006600"/>
              </a:solidFill>
              <a:cs typeface="Arial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507678" y="772732"/>
            <a:ext cx="2640257" cy="6085268"/>
          </a:xfrm>
          <a:prstGeom prst="rect">
            <a:avLst/>
          </a:prstGeom>
          <a:solidFill>
            <a:srgbClr val="CBCBC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-10" y="772732"/>
            <a:ext cx="9144000" cy="6085268"/>
          </a:xfrm>
          <a:prstGeom prst="rect">
            <a:avLst/>
          </a:prstGeom>
          <a:gradFill flip="none" rotWithShape="1">
            <a:gsLst>
              <a:gs pos="41000">
                <a:schemeClr val="bg1">
                  <a:lumMod val="95000"/>
                  <a:alpha val="0"/>
                </a:schemeClr>
              </a:gs>
              <a:gs pos="52000">
                <a:schemeClr val="accent1">
                  <a:tint val="44500"/>
                  <a:satMod val="160000"/>
                  <a:alpha val="43000"/>
                </a:schemeClr>
              </a:gs>
              <a:gs pos="61000">
                <a:schemeClr val="accent1">
                  <a:tint val="23500"/>
                  <a:satMod val="160000"/>
                  <a:alpha val="93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Text Box 3"/>
          <p:cNvSpPr txBox="1">
            <a:spLocks noChangeArrowheads="1"/>
          </p:cNvSpPr>
          <p:nvPr/>
        </p:nvSpPr>
        <p:spPr bwMode="auto">
          <a:xfrm>
            <a:off x="5605668" y="1155691"/>
            <a:ext cx="3445555" cy="53193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82048" tIns="41025" rIns="82048" bIns="41025">
            <a:spAutoFit/>
          </a:bodyPr>
          <a:lstStyle/>
          <a:p>
            <a:pPr marL="401638" lvl="1" indent="-177800">
              <a:lnSpc>
                <a:spcPts val="2400"/>
              </a:lnSpc>
              <a:spcAft>
                <a:spcPts val="2400"/>
              </a:spcAft>
              <a:buFont typeface="Wingdings" pitchFamily="2" charset="2"/>
              <a:buChar char="§"/>
            </a:pPr>
            <a:r>
              <a:rPr lang="en-US" sz="2400" dirty="0" smtClean="0">
                <a:latin typeface="+mn-lt"/>
                <a:cs typeface="Arial" pitchFamily="34" charset="0"/>
              </a:rPr>
              <a:t>25,000</a:t>
            </a:r>
            <a:r>
              <a:rPr lang="en-US" dirty="0" smtClean="0">
                <a:latin typeface="+mn-lt"/>
                <a:cs typeface="Arial" pitchFamily="34" charset="0"/>
              </a:rPr>
              <a:t> Ph.D. scientists, graduate students, undergraduates, engineers, and support staff at more than </a:t>
            </a:r>
            <a:r>
              <a:rPr lang="en-US" sz="2400" dirty="0" smtClean="0">
                <a:latin typeface="+mn-lt"/>
                <a:cs typeface="Arial" pitchFamily="34" charset="0"/>
              </a:rPr>
              <a:t>300</a:t>
            </a:r>
            <a:r>
              <a:rPr lang="en-US" dirty="0" smtClean="0">
                <a:latin typeface="+mn-lt"/>
                <a:cs typeface="Arial" pitchFamily="34" charset="0"/>
              </a:rPr>
              <a:t> institutions</a:t>
            </a:r>
            <a:endParaRPr lang="en-US" sz="900" dirty="0" smtClean="0">
              <a:latin typeface="+mn-lt"/>
            </a:endParaRPr>
          </a:p>
          <a:p>
            <a:pPr marL="401638" lvl="1" indent="-177800">
              <a:lnSpc>
                <a:spcPts val="2400"/>
              </a:lnSpc>
              <a:spcAft>
                <a:spcPts val="2400"/>
              </a:spcAft>
              <a:buFont typeface="Wingdings" pitchFamily="2" charset="2"/>
              <a:buChar char="§"/>
            </a:pPr>
            <a:r>
              <a:rPr lang="en-US" sz="2400" dirty="0">
                <a:latin typeface="+mn-lt"/>
                <a:cs typeface="Arial" pitchFamily="34" charset="0"/>
              </a:rPr>
              <a:t>32 </a:t>
            </a:r>
            <a:r>
              <a:rPr lang="en-US" dirty="0">
                <a:latin typeface="+mn-lt"/>
                <a:cs typeface="Arial" pitchFamily="34" charset="0"/>
              </a:rPr>
              <a:t>national user facilities serving more than </a:t>
            </a:r>
            <a:r>
              <a:rPr lang="en-US" sz="2400" dirty="0">
                <a:latin typeface="+mn-lt"/>
                <a:cs typeface="Arial" pitchFamily="34" charset="0"/>
              </a:rPr>
              <a:t>26,000</a:t>
            </a:r>
            <a:r>
              <a:rPr lang="en-US" dirty="0">
                <a:latin typeface="+mn-lt"/>
                <a:cs typeface="Arial" pitchFamily="34" charset="0"/>
              </a:rPr>
              <a:t> users each year</a:t>
            </a:r>
            <a:endParaRPr lang="en-US" dirty="0">
              <a:latin typeface="+mn-lt"/>
            </a:endParaRPr>
          </a:p>
          <a:p>
            <a:pPr marL="401638" lvl="1" indent="-177800">
              <a:lnSpc>
                <a:spcPts val="2400"/>
              </a:lnSpc>
              <a:spcAft>
                <a:spcPts val="2400"/>
              </a:spcAft>
              <a:buFont typeface="Wingdings" pitchFamily="2" charset="2"/>
              <a:buChar char="§"/>
            </a:pPr>
            <a:r>
              <a:rPr lang="en-US" sz="2400" dirty="0" smtClean="0">
                <a:latin typeface="+mn-lt"/>
                <a:cs typeface="Arial" pitchFamily="34" charset="0"/>
              </a:rPr>
              <a:t>45% </a:t>
            </a:r>
            <a:r>
              <a:rPr lang="en-US" dirty="0" smtClean="0">
                <a:latin typeface="+mn-lt"/>
                <a:cs typeface="Arial" pitchFamily="34" charset="0"/>
              </a:rPr>
              <a:t>of Federal support of basic research in the physical sciences</a:t>
            </a:r>
          </a:p>
          <a:p>
            <a:pPr marL="401638" lvl="1" indent="-177800">
              <a:lnSpc>
                <a:spcPts val="2400"/>
              </a:lnSpc>
              <a:spcAft>
                <a:spcPts val="2400"/>
              </a:spcAft>
              <a:buFont typeface="Wingdings" pitchFamily="2" charset="2"/>
              <a:buChar char="§"/>
            </a:pPr>
            <a:r>
              <a:rPr lang="en-US" sz="2400" dirty="0" smtClean="0">
                <a:latin typeface="+mn-lt"/>
                <a:cs typeface="Arial" pitchFamily="34" charset="0"/>
              </a:rPr>
              <a:t>100</a:t>
            </a:r>
            <a:r>
              <a:rPr lang="en-US" dirty="0" smtClean="0">
                <a:latin typeface="+mn-lt"/>
                <a:cs typeface="Arial" pitchFamily="34" charset="0"/>
              </a:rPr>
              <a:t> Nobel Prizes during the past </a:t>
            </a:r>
            <a:r>
              <a:rPr lang="en-US" sz="2400" dirty="0" smtClean="0">
                <a:latin typeface="+mn-lt"/>
                <a:cs typeface="Arial" pitchFamily="34" charset="0"/>
              </a:rPr>
              <a:t>6</a:t>
            </a:r>
            <a:r>
              <a:rPr lang="en-US" dirty="0" smtClean="0">
                <a:latin typeface="+mn-lt"/>
                <a:cs typeface="Arial" pitchFamily="34" charset="0"/>
              </a:rPr>
              <a:t> decades—more than </a:t>
            </a:r>
            <a:r>
              <a:rPr lang="en-US" sz="2400" dirty="0" smtClean="0">
                <a:latin typeface="+mn-lt"/>
                <a:cs typeface="Arial" pitchFamily="34" charset="0"/>
              </a:rPr>
              <a:t>20</a:t>
            </a:r>
            <a:r>
              <a:rPr lang="en-US" dirty="0" smtClean="0">
                <a:latin typeface="+mn-lt"/>
                <a:cs typeface="Arial" pitchFamily="34" charset="0"/>
              </a:rPr>
              <a:t> in the past </a:t>
            </a:r>
            <a:r>
              <a:rPr lang="en-US" sz="2400" dirty="0" smtClean="0">
                <a:latin typeface="+mn-lt"/>
                <a:cs typeface="Arial" pitchFamily="34" charset="0"/>
              </a:rPr>
              <a:t>10</a:t>
            </a:r>
            <a:r>
              <a:rPr lang="en-US" dirty="0" smtClean="0">
                <a:latin typeface="+mn-lt"/>
                <a:cs typeface="Arial" pitchFamily="34" charset="0"/>
              </a:rPr>
              <a:t> years</a:t>
            </a:r>
          </a:p>
        </p:txBody>
      </p:sp>
      <p:graphicFrame>
        <p:nvGraphicFramePr>
          <p:cNvPr id="10" name="Table 9"/>
          <p:cNvGraphicFramePr>
            <a:graphicFrameLocks noGrp="1"/>
          </p:cNvGraphicFramePr>
          <p:nvPr/>
        </p:nvGraphicFramePr>
        <p:xfrm>
          <a:off x="406400" y="6355080"/>
          <a:ext cx="3289300" cy="426720"/>
        </p:xfrm>
        <a:graphic>
          <a:graphicData uri="http://schemas.openxmlformats.org/drawingml/2006/table">
            <a:tbl>
              <a:tblPr/>
              <a:tblGrid>
                <a:gridCol w="3289300"/>
              </a:tblGrid>
              <a:tr h="0">
                <a:tc>
                  <a:txBody>
                    <a:bodyPr/>
                    <a:lstStyle/>
                    <a:p>
                      <a:r>
                        <a:rPr lang="en-US" sz="1400" b="1" dirty="0">
                          <a:solidFill>
                            <a:schemeClr val="tx1"/>
                          </a:solidFill>
                        </a:rPr>
                        <a:t>The </a:t>
                      </a:r>
                      <a:r>
                        <a:rPr lang="en-US" sz="1400" b="1" dirty="0" err="1" smtClean="0">
                          <a:solidFill>
                            <a:schemeClr val="tx1"/>
                          </a:solidFill>
                        </a:rPr>
                        <a:t>undulator</a:t>
                      </a:r>
                      <a:r>
                        <a:rPr lang="en-US" sz="1400" b="1" dirty="0" smtClean="0">
                          <a:solidFill>
                            <a:schemeClr val="tx1"/>
                          </a:solidFill>
                        </a:rPr>
                        <a:t> hall at the </a:t>
                      </a:r>
                      <a:br>
                        <a:rPr lang="en-US" sz="1400" b="1" dirty="0" smtClean="0">
                          <a:solidFill>
                            <a:schemeClr val="tx1"/>
                          </a:solidFill>
                        </a:rPr>
                      </a:br>
                      <a:r>
                        <a:rPr lang="en-US" sz="1400" b="1" dirty="0" err="1" smtClean="0">
                          <a:solidFill>
                            <a:schemeClr val="tx1"/>
                          </a:solidFill>
                        </a:rPr>
                        <a:t>Linac</a:t>
                      </a:r>
                      <a:r>
                        <a:rPr lang="en-US" sz="1400" b="1" dirty="0" smtClean="0">
                          <a:solidFill>
                            <a:schemeClr val="tx1"/>
                          </a:solidFill>
                        </a:rPr>
                        <a:t> Coherent Light Source, SLAC, 2011.</a:t>
                      </a:r>
                      <a:endParaRPr lang="en-US" sz="1400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sp>
        <p:nvSpPr>
          <p:cNvPr id="13" name="Slide Number Placeholder 2"/>
          <p:cNvSpPr>
            <a:spLocks noGrp="1"/>
          </p:cNvSpPr>
          <p:nvPr>
            <p:ph type="sldNum" sz="quarter" idx="11"/>
          </p:nvPr>
        </p:nvSpPr>
        <p:spPr>
          <a:xfrm>
            <a:off x="8413750" y="6353969"/>
            <a:ext cx="381000" cy="365125"/>
          </a:xfrm>
        </p:spPr>
        <p:txBody>
          <a:bodyPr/>
          <a:lstStyle/>
          <a:p>
            <a:pPr>
              <a:defRPr/>
            </a:pPr>
            <a:fld id="{6EEA275D-5A49-48A8-817D-44C3EA0A3A2F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lide Number Placeholder 2"/>
          <p:cNvSpPr>
            <a:spLocks noGrp="1"/>
          </p:cNvSpPr>
          <p:nvPr>
            <p:ph type="sldNum" sz="quarter" idx="11"/>
          </p:nvPr>
        </p:nvSpPr>
        <p:spPr>
          <a:xfrm>
            <a:off x="8413750" y="6353969"/>
            <a:ext cx="381000" cy="365125"/>
          </a:xfrm>
        </p:spPr>
        <p:txBody>
          <a:bodyPr/>
          <a:lstStyle/>
          <a:p>
            <a:pPr>
              <a:defRPr/>
            </a:pPr>
            <a:fld id="{6EEA275D-5A49-48A8-817D-44C3EA0A3A2F}" type="slidenum">
              <a:rPr lang="en-US" smtClean="0"/>
              <a:pPr>
                <a:defRPr/>
              </a:pPr>
              <a:t>20</a:t>
            </a:fld>
            <a:endParaRPr 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925935"/>
            <a:ext cx="4572000" cy="570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4" cstate="print"/>
          <a:srcRect t="2005"/>
          <a:stretch>
            <a:fillRect/>
          </a:stretch>
        </p:blipFill>
        <p:spPr bwMode="auto">
          <a:xfrm>
            <a:off x="4572000" y="1040235"/>
            <a:ext cx="4572000" cy="55866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0" y="100340"/>
            <a:ext cx="9144000" cy="598714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r>
              <a:rPr lang="en-US" dirty="0" smtClean="0">
                <a:latin typeface="Arial" charset="0"/>
                <a:cs typeface="Arial" charset="0"/>
              </a:rPr>
              <a:t>Research and Facilities in the Office of Science</a:t>
            </a:r>
            <a:endParaRPr lang="en-US" dirty="0">
              <a:latin typeface="Arial" charset="0"/>
              <a:cs typeface="Arial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9DE7923-09E4-41C2-83EA-D1A09CA1BB7E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  <p:graphicFrame>
        <p:nvGraphicFramePr>
          <p:cNvPr id="4" name="Chart 3"/>
          <p:cNvGraphicFramePr/>
          <p:nvPr/>
        </p:nvGraphicFramePr>
        <p:xfrm>
          <a:off x="889000" y="1397000"/>
          <a:ext cx="7121525" cy="4394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ext Box 12"/>
          <p:cNvSpPr txBox="1">
            <a:spLocks noChangeArrowheads="1"/>
          </p:cNvSpPr>
          <p:nvPr/>
        </p:nvSpPr>
        <p:spPr bwMode="auto">
          <a:xfrm>
            <a:off x="6576072" y="3160059"/>
            <a:ext cx="1282723" cy="400110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en-US" sz="20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Research</a:t>
            </a:r>
            <a:endParaRPr lang="en-US" sz="2000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xt Box 13"/>
          <p:cNvSpPr txBox="1">
            <a:spLocks noChangeArrowheads="1"/>
          </p:cNvSpPr>
          <p:nvPr/>
        </p:nvSpPr>
        <p:spPr bwMode="auto">
          <a:xfrm>
            <a:off x="419100" y="4572000"/>
            <a:ext cx="2308645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20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Facility Operations</a:t>
            </a:r>
          </a:p>
        </p:txBody>
      </p:sp>
      <p:sp>
        <p:nvSpPr>
          <p:cNvPr id="7" name="Text Box 14"/>
          <p:cNvSpPr txBox="1">
            <a:spLocks noChangeArrowheads="1"/>
          </p:cNvSpPr>
          <p:nvPr/>
        </p:nvSpPr>
        <p:spPr bwMode="auto">
          <a:xfrm>
            <a:off x="114300" y="2514600"/>
            <a:ext cx="2494594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20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Facility Construction</a:t>
            </a:r>
          </a:p>
        </p:txBody>
      </p:sp>
      <p:sp>
        <p:nvSpPr>
          <p:cNvPr id="8" name="Text Box 15"/>
          <p:cNvSpPr txBox="1">
            <a:spLocks noChangeArrowheads="1"/>
          </p:cNvSpPr>
          <p:nvPr/>
        </p:nvSpPr>
        <p:spPr bwMode="auto">
          <a:xfrm>
            <a:off x="-14042" y="1676400"/>
            <a:ext cx="3102131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en-US" sz="20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Major Items of </a:t>
            </a:r>
            <a:r>
              <a:rPr lang="en-US" sz="20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Equipment</a:t>
            </a:r>
            <a:endParaRPr lang="en-US" sz="2000" dirty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Text Box 16"/>
          <p:cNvSpPr txBox="1">
            <a:spLocks noChangeArrowheads="1"/>
          </p:cNvSpPr>
          <p:nvPr/>
        </p:nvSpPr>
        <p:spPr bwMode="auto">
          <a:xfrm>
            <a:off x="2979872" y="1219200"/>
            <a:ext cx="1181735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All </a:t>
            </a:r>
            <a:r>
              <a:rPr lang="en-US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Other</a:t>
            </a:r>
            <a:endParaRPr lang="en-US" sz="2000" dirty="0">
              <a:solidFill>
                <a:schemeClr val="tx1">
                  <a:lumMod val="65000"/>
                  <a:lumOff val="3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Text Box 18"/>
          <p:cNvSpPr txBox="1">
            <a:spLocks noChangeArrowheads="1"/>
          </p:cNvSpPr>
          <p:nvPr/>
        </p:nvSpPr>
        <p:spPr bwMode="auto">
          <a:xfrm>
            <a:off x="6340162" y="1134057"/>
            <a:ext cx="1764406" cy="369332"/>
          </a:xfrm>
          <a:prstGeom prst="rect">
            <a:avLst/>
          </a:prstGeom>
          <a:solidFill>
            <a:srgbClr val="FBF9B7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0" hangingPunct="0"/>
            <a:r>
              <a:rPr lang="en-US" dirty="0" smtClean="0">
                <a:latin typeface="Arial" pitchFamily="34" charset="0"/>
                <a:cs typeface="Arial" pitchFamily="34" charset="0"/>
              </a:rPr>
              <a:t>Funding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= $5B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4687913" y="2302654"/>
            <a:ext cx="1738647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>
              <a:lnSpc>
                <a:spcPts val="2000"/>
              </a:lnSpc>
              <a:spcAft>
                <a:spcPts val="1800"/>
              </a:spcAft>
              <a:buClr>
                <a:schemeClr val="bg1"/>
              </a:buClr>
            </a:pPr>
            <a:r>
              <a:rPr lang="en-US" sz="1400" dirty="0" smtClean="0">
                <a:solidFill>
                  <a:schemeClr val="bg1"/>
                </a:solidFill>
                <a:cs typeface="Arial" pitchFamily="34" charset="0"/>
              </a:rPr>
              <a:t>Support for </a:t>
            </a:r>
            <a:r>
              <a:rPr lang="en-US" dirty="0" smtClean="0">
                <a:solidFill>
                  <a:schemeClr val="bg1"/>
                </a:solidFill>
                <a:cs typeface="Arial" pitchFamily="34" charset="0"/>
              </a:rPr>
              <a:t>25,000 </a:t>
            </a:r>
            <a:r>
              <a:rPr lang="en-US" sz="1400" dirty="0" smtClean="0">
                <a:solidFill>
                  <a:schemeClr val="bg1"/>
                </a:solidFill>
                <a:cs typeface="Arial" pitchFamily="34" charset="0"/>
              </a:rPr>
              <a:t>Ph.D.s, grad students, undergrads, engineers, and support staff</a:t>
            </a:r>
            <a:endParaRPr lang="en-US" sz="1400" dirty="0" smtClean="0">
              <a:solidFill>
                <a:schemeClr val="bg1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2640169" y="3667814"/>
            <a:ext cx="2034865" cy="11182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5875" lvl="1" indent="-15875" defTabSz="914608">
              <a:lnSpc>
                <a:spcPts val="2000"/>
              </a:lnSpc>
              <a:spcAft>
                <a:spcPts val="1200"/>
              </a:spcAft>
              <a:buClr>
                <a:schemeClr val="bg1"/>
              </a:buClr>
            </a:pPr>
            <a:r>
              <a:rPr lang="en-US" sz="1400" dirty="0" smtClean="0">
                <a:solidFill>
                  <a:schemeClr val="bg1"/>
                </a:solidFill>
                <a:cs typeface="Arial" pitchFamily="34" charset="0"/>
              </a:rPr>
              <a:t>The world’s largest collection of  scientific user facilities with over </a:t>
            </a:r>
            <a:r>
              <a:rPr lang="en-US" dirty="0" smtClean="0">
                <a:solidFill>
                  <a:schemeClr val="bg1"/>
                </a:solidFill>
                <a:cs typeface="Arial" pitchFamily="34" charset="0"/>
              </a:rPr>
              <a:t>26,000</a:t>
            </a:r>
            <a:r>
              <a:rPr lang="en-US" sz="1400" dirty="0" smtClean="0">
                <a:solidFill>
                  <a:schemeClr val="bg1"/>
                </a:solidFill>
                <a:cs typeface="Arial" pitchFamily="34" charset="0"/>
              </a:rPr>
              <a:t> users /yr</a:t>
            </a:r>
            <a:endParaRPr lang="en-US" sz="1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67235" y="3590365"/>
            <a:ext cx="3457410" cy="2666253"/>
            <a:chOff x="5146622" y="3881721"/>
            <a:chExt cx="3645669" cy="2950879"/>
          </a:xfrm>
        </p:grpSpPr>
        <p:pic>
          <p:nvPicPr>
            <p:cNvPr id="20" name="Picture 19" descr="6289028043_b2754f6d63_b.jpg"/>
            <p:cNvPicPr>
              <a:picLocks noChangeAspect="1"/>
            </p:cNvPicPr>
            <p:nvPr/>
          </p:nvPicPr>
          <p:blipFill>
            <a:blip r:embed="rId3" cstate="print"/>
            <a:srcRect t="9854" b="11585"/>
            <a:stretch>
              <a:fillRect/>
            </a:stretch>
          </p:blipFill>
          <p:spPr>
            <a:xfrm>
              <a:off x="5146622" y="3881721"/>
              <a:ext cx="3645669" cy="2950879"/>
            </a:xfrm>
            <a:prstGeom prst="rect">
              <a:avLst/>
            </a:prstGeom>
            <a:ln w="38100">
              <a:solidFill>
                <a:srgbClr val="FF0000"/>
              </a:solidFill>
            </a:ln>
          </p:spPr>
        </p:pic>
        <p:sp>
          <p:nvSpPr>
            <p:cNvPr id="21" name="Rectangle 20"/>
            <p:cNvSpPr/>
            <p:nvPr/>
          </p:nvSpPr>
          <p:spPr>
            <a:xfrm>
              <a:off x="6093457" y="3976009"/>
              <a:ext cx="628698" cy="292388"/>
            </a:xfrm>
            <a:prstGeom prst="rect">
              <a:avLst/>
            </a:prstGeom>
            <a:ln w="38100">
              <a:noFill/>
            </a:ln>
          </p:spPr>
          <p:txBody>
            <a:bodyPr wrap="none">
              <a:spAutoFit/>
            </a:bodyPr>
            <a:lstStyle/>
            <a:p>
              <a:r>
                <a:rPr lang="en-US" sz="1300" b="1" dirty="0" smtClean="0">
                  <a:solidFill>
                    <a:schemeClr val="bg1"/>
                  </a:solidFill>
                  <a:latin typeface="Arial" pitchFamily="34" charset="0"/>
                  <a:ea typeface="Osaka" charset="-128"/>
                  <a:cs typeface="Arial" pitchFamily="34" charset="0"/>
                </a:rPr>
                <a:t>NSLS</a:t>
              </a:r>
              <a:endParaRPr lang="en-US" sz="1300" b="1" dirty="0">
                <a:solidFill>
                  <a:schemeClr val="bg1"/>
                </a:solidFill>
              </a:endParaRPr>
            </a:p>
          </p:txBody>
        </p:sp>
        <p:sp>
          <p:nvSpPr>
            <p:cNvPr id="22" name="Rectangle 21"/>
            <p:cNvSpPr/>
            <p:nvPr/>
          </p:nvSpPr>
          <p:spPr>
            <a:xfrm>
              <a:off x="6093457" y="5304208"/>
              <a:ext cx="777777" cy="292388"/>
            </a:xfrm>
            <a:prstGeom prst="rect">
              <a:avLst/>
            </a:prstGeom>
            <a:ln w="38100">
              <a:noFill/>
            </a:ln>
          </p:spPr>
          <p:txBody>
            <a:bodyPr wrap="none">
              <a:spAutoFit/>
            </a:bodyPr>
            <a:lstStyle/>
            <a:p>
              <a:r>
                <a:rPr lang="en-US" sz="1300" b="1" dirty="0" smtClean="0">
                  <a:solidFill>
                    <a:schemeClr val="bg1"/>
                  </a:solidFill>
                  <a:latin typeface="Arial" pitchFamily="34" charset="0"/>
                  <a:ea typeface="Osaka" charset="-128"/>
                  <a:cs typeface="Arial" pitchFamily="34" charset="0"/>
                </a:rPr>
                <a:t>NSLS-II</a:t>
              </a:r>
              <a:endParaRPr lang="en-US" sz="1300" b="1" dirty="0">
                <a:solidFill>
                  <a:schemeClr val="bg1"/>
                </a:solidFill>
              </a:endParaRPr>
            </a:p>
          </p:txBody>
        </p:sp>
      </p:grpSp>
      <p:pic>
        <p:nvPicPr>
          <p:cNvPr id="18" name="Picture 4" descr="lcls_II_slideshow_09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9275" y="806824"/>
            <a:ext cx="3594298" cy="2696920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</p:spPr>
      </p:pic>
      <p:pic>
        <p:nvPicPr>
          <p:cNvPr id="2054" name="Picture 6" descr="http://www.arm.gov/images/cms/nsa-walter-low.jpg"/>
          <p:cNvPicPr>
            <a:picLocks noChangeAspect="1" noChangeArrowheads="1"/>
          </p:cNvPicPr>
          <p:nvPr/>
        </p:nvPicPr>
        <p:blipFill>
          <a:blip r:embed="rId5" cstate="print"/>
          <a:srcRect r="17837" b="9110"/>
          <a:stretch>
            <a:fillRect/>
          </a:stretch>
        </p:blipFill>
        <p:spPr bwMode="auto">
          <a:xfrm>
            <a:off x="3332738" y="806824"/>
            <a:ext cx="2838450" cy="1941032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</p:pic>
      <p:pic>
        <p:nvPicPr>
          <p:cNvPr id="12" name="Picture 11" descr="hopper_small.jpg"/>
          <p:cNvPicPr>
            <a:picLocks noChangeAspect="1"/>
          </p:cNvPicPr>
          <p:nvPr/>
        </p:nvPicPr>
        <p:blipFill>
          <a:blip r:embed="rId6" cstate="print"/>
          <a:srcRect l="9492"/>
          <a:stretch>
            <a:fillRect/>
          </a:stretch>
        </p:blipFill>
        <p:spPr>
          <a:xfrm>
            <a:off x="3332737" y="2718796"/>
            <a:ext cx="3744913" cy="2221504"/>
          </a:xfrm>
          <a:prstGeom prst="rect">
            <a:avLst/>
          </a:prstGeom>
          <a:ln w="38100">
            <a:solidFill>
              <a:srgbClr val="FF0000"/>
            </a:solidFill>
          </a:ln>
        </p:spPr>
      </p:pic>
      <p:sp>
        <p:nvSpPr>
          <p:cNvPr id="6" name="Rectangle 5"/>
          <p:cNvSpPr/>
          <p:nvPr/>
        </p:nvSpPr>
        <p:spPr>
          <a:xfrm>
            <a:off x="0" y="134673"/>
            <a:ext cx="9147176" cy="850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>
              <a:lnSpc>
                <a:spcPct val="80000"/>
              </a:lnSpc>
              <a:defRPr/>
            </a:pPr>
            <a:r>
              <a:rPr lang="en-US" sz="2400" dirty="0" smtClean="0">
                <a:solidFill>
                  <a:srgbClr val="106636"/>
                </a:solidFill>
                <a:cs typeface="Arial" charset="0"/>
              </a:rPr>
              <a:t>Some of the 32 Office of Science User Facilities</a:t>
            </a:r>
            <a:br>
              <a:rPr lang="en-US" sz="2400" dirty="0" smtClean="0">
                <a:solidFill>
                  <a:srgbClr val="106636"/>
                </a:solidFill>
                <a:cs typeface="Arial" charset="0"/>
              </a:rPr>
            </a:br>
            <a:endParaRPr lang="en-US" sz="2400" dirty="0" smtClean="0">
              <a:solidFill>
                <a:srgbClr val="106636"/>
              </a:solidFill>
              <a:cs typeface="Arial" charset="0"/>
            </a:endParaRPr>
          </a:p>
        </p:txBody>
      </p:sp>
      <p:pic>
        <p:nvPicPr>
          <p:cNvPr id="15" name="Picture 14" descr="CN2-21-99-STAR-300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6303963" y="806824"/>
            <a:ext cx="2727694" cy="2181622"/>
          </a:xfrm>
          <a:prstGeom prst="rect">
            <a:avLst/>
          </a:prstGeom>
          <a:ln w="38100">
            <a:solidFill>
              <a:srgbClr val="FF0000"/>
            </a:solidFill>
          </a:ln>
        </p:spPr>
      </p:pic>
      <p:sp>
        <p:nvSpPr>
          <p:cNvPr id="17" name="TextBox 16"/>
          <p:cNvSpPr txBox="1"/>
          <p:nvPr/>
        </p:nvSpPr>
        <p:spPr>
          <a:xfrm>
            <a:off x="-1" y="6364436"/>
            <a:ext cx="3253563" cy="461665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800" b="1" dirty="0" smtClean="0"/>
              <a:t>LCLS, SLAC; ARM, North Slope of Alaska; STAR Detector at RHIC, BNL; NSTX, PPPL; APS, ANL; MINOS far detector, </a:t>
            </a:r>
            <a:r>
              <a:rPr lang="en-US" sz="800" b="1" dirty="0" err="1" smtClean="0"/>
              <a:t>U.Minn</a:t>
            </a:r>
            <a:r>
              <a:rPr lang="en-US" sz="800" b="1" dirty="0" smtClean="0"/>
              <a:t>/FNAL; NSLS-II, BNL, NERSC Computing Center, LBNL</a:t>
            </a:r>
            <a:endParaRPr lang="en-US" sz="800" b="1" dirty="0">
              <a:latin typeface="Arial" charset="0"/>
            </a:endParaRPr>
          </a:p>
        </p:txBody>
      </p:sp>
      <p:pic>
        <p:nvPicPr>
          <p:cNvPr id="2050" name="Picture 2" descr="http://www-numi.fnal.gov/PublicInfo/PhotoGalleries/Far_Detector_Installation/Far_Complete_A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386524" y="4504707"/>
            <a:ext cx="2445763" cy="2275326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</p:pic>
      <p:pic>
        <p:nvPicPr>
          <p:cNvPr id="11" name="Picture 10" descr="NSTX.jp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7088557" y="2689225"/>
            <a:ext cx="1943100" cy="2557350"/>
          </a:xfrm>
          <a:prstGeom prst="rect">
            <a:avLst/>
          </a:prstGeom>
          <a:ln w="38100">
            <a:solidFill>
              <a:srgbClr val="FF0000"/>
            </a:solidFill>
          </a:ln>
        </p:spPr>
      </p:pic>
      <p:pic>
        <p:nvPicPr>
          <p:cNvPr id="14" name="Picture 13" descr="5259-00209_monitor_proof01.jpg"/>
          <p:cNvPicPr>
            <a:picLocks noChangeAspect="1"/>
          </p:cNvPicPr>
          <p:nvPr/>
        </p:nvPicPr>
        <p:blipFill>
          <a:blip r:embed="rId10" cstate="print"/>
          <a:srcRect t="10276"/>
          <a:stretch>
            <a:fillRect/>
          </a:stretch>
        </p:blipFill>
        <p:spPr>
          <a:xfrm>
            <a:off x="5926970" y="4495800"/>
            <a:ext cx="3104687" cy="2284233"/>
          </a:xfrm>
          <a:prstGeom prst="rect">
            <a:avLst/>
          </a:prstGeom>
          <a:ln w="38100">
            <a:solidFill>
              <a:srgbClr val="FF0000"/>
            </a:solidFill>
          </a:ln>
        </p:spPr>
      </p:pic>
      <p:sp>
        <p:nvSpPr>
          <p:cNvPr id="13" name="Slide Number Placeholder 2"/>
          <p:cNvSpPr>
            <a:spLocks noGrp="1"/>
          </p:cNvSpPr>
          <p:nvPr>
            <p:ph type="sldNum" sz="quarter" idx="11"/>
          </p:nvPr>
        </p:nvSpPr>
        <p:spPr>
          <a:xfrm>
            <a:off x="8413750" y="6353969"/>
            <a:ext cx="381000" cy="365125"/>
          </a:xfrm>
        </p:spPr>
        <p:txBody>
          <a:bodyPr/>
          <a:lstStyle/>
          <a:p>
            <a:pPr>
              <a:defRPr/>
            </a:pPr>
            <a:fld id="{6EEA275D-5A49-48A8-817D-44C3EA0A3A2F}" type="slidenum">
              <a:rPr lang="en-US" smtClean="0">
                <a:solidFill>
                  <a:schemeClr val="bg1"/>
                </a:solidFill>
              </a:rPr>
              <a:pPr>
                <a:defRPr/>
              </a:pPr>
              <a:t>4</a:t>
            </a:fld>
            <a:endParaRPr lang="en-US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2"/>
          <p:cNvSpPr>
            <a:spLocks noGrp="1"/>
          </p:cNvSpPr>
          <p:nvPr>
            <p:ph type="sldNum" sz="quarter" idx="11"/>
          </p:nvPr>
        </p:nvSpPr>
        <p:spPr>
          <a:xfrm>
            <a:off x="8413750" y="6353969"/>
            <a:ext cx="381000" cy="365125"/>
          </a:xfrm>
        </p:spPr>
        <p:txBody>
          <a:bodyPr/>
          <a:lstStyle/>
          <a:p>
            <a:pPr>
              <a:defRPr/>
            </a:pPr>
            <a:fld id="{6EEA275D-5A49-48A8-817D-44C3EA0A3A2F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/>
          <a:srcRect t="8610" b="50005"/>
          <a:stretch>
            <a:fillRect/>
          </a:stretch>
        </p:blipFill>
        <p:spPr bwMode="auto">
          <a:xfrm>
            <a:off x="400050" y="1045192"/>
            <a:ext cx="8393112" cy="5676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itle 2"/>
          <p:cNvSpPr txBox="1">
            <a:spLocks/>
          </p:cNvSpPr>
          <p:nvPr/>
        </p:nvSpPr>
        <p:spPr bwMode="auto">
          <a:xfrm>
            <a:off x="0" y="36033"/>
            <a:ext cx="9144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2400" dirty="0" smtClean="0">
                <a:solidFill>
                  <a:srgbClr val="106636"/>
                </a:solidFill>
                <a:latin typeface="Arial" pitchFamily="34" charset="0"/>
                <a:ea typeface="+mj-ea"/>
                <a:cs typeface="Arial" pitchFamily="34" charset="0"/>
              </a:rPr>
              <a:t>Office of Science User Facilities, 2012</a:t>
            </a:r>
            <a:endParaRPr kumimoji="0" lang="en-US" sz="3600" b="0" i="0" u="none" strike="noStrike" kern="1200" cap="none" spc="0" normalizeH="0" baseline="0" noProof="0" dirty="0" smtClean="0">
              <a:ln>
                <a:noFill/>
              </a:ln>
              <a:solidFill>
                <a:srgbClr val="106636"/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Slide Number Placeholder 2"/>
          <p:cNvSpPr>
            <a:spLocks noGrp="1"/>
          </p:cNvSpPr>
          <p:nvPr>
            <p:ph type="sldNum" sz="quarter" idx="11"/>
          </p:nvPr>
        </p:nvSpPr>
        <p:spPr>
          <a:xfrm>
            <a:off x="8413750" y="6353969"/>
            <a:ext cx="381000" cy="365125"/>
          </a:xfrm>
        </p:spPr>
        <p:txBody>
          <a:bodyPr/>
          <a:lstStyle/>
          <a:p>
            <a:pPr>
              <a:defRPr/>
            </a:pPr>
            <a:fld id="{6EEA275D-5A49-48A8-817D-44C3EA0A3A2F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/>
          <a:srcRect t="50005"/>
          <a:stretch>
            <a:fillRect/>
          </a:stretch>
        </p:blipFill>
        <p:spPr bwMode="auto">
          <a:xfrm>
            <a:off x="367507" y="285750"/>
            <a:ext cx="8393112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Slide Number Placeholder 2"/>
          <p:cNvSpPr>
            <a:spLocks noGrp="1"/>
          </p:cNvSpPr>
          <p:nvPr>
            <p:ph type="sldNum" sz="quarter" idx="11"/>
          </p:nvPr>
        </p:nvSpPr>
        <p:spPr>
          <a:xfrm>
            <a:off x="8413750" y="6353969"/>
            <a:ext cx="381000" cy="365125"/>
          </a:xfrm>
        </p:spPr>
        <p:txBody>
          <a:bodyPr/>
          <a:lstStyle/>
          <a:p>
            <a:pPr>
              <a:defRPr/>
            </a:pPr>
            <a:fld id="{6EEA275D-5A49-48A8-817D-44C3EA0A3A2F}" type="slidenum">
              <a:rPr lang="en-US" smtClean="0"/>
              <a:pPr>
                <a:defRPr/>
              </a:pPr>
              <a:t>7</a:t>
            </a:fld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 l="18783" r="14261"/>
          <a:stretch>
            <a:fillRect/>
          </a:stretch>
        </p:blipFill>
        <p:spPr bwMode="auto">
          <a:xfrm>
            <a:off x="729193" y="-150134"/>
            <a:ext cx="7653071" cy="81630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77092" y="179294"/>
            <a:ext cx="8471477" cy="433725"/>
          </a:xfrm>
          <a:prstGeom prst="rect">
            <a:avLst/>
          </a:prstGeom>
        </p:spPr>
        <p:txBody>
          <a:bodyPr lIns="82058" tIns="41029" rIns="82058" bIns="41029">
            <a:spAutoFit/>
          </a:bodyPr>
          <a:lstStyle/>
          <a:p>
            <a:pPr algn="ctr" defTabSz="914608">
              <a:lnSpc>
                <a:spcPct val="95000"/>
              </a:lnSpc>
              <a:tabLst>
                <a:tab pos="1696726" algn="l"/>
              </a:tabLst>
              <a:defRPr/>
            </a:pPr>
            <a:r>
              <a:rPr lang="en-US" sz="2400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Evaluation for the BES Facilities</a:t>
            </a:r>
            <a:endParaRPr lang="en-US" sz="2400" dirty="0">
              <a:solidFill>
                <a:srgbClr val="0066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941368" y="1463501"/>
            <a:ext cx="7142923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§"/>
            </a:pPr>
            <a:r>
              <a:rPr lang="en-US" sz="2000" dirty="0" smtClean="0"/>
              <a:t>Annual (rare</a:t>
            </a:r>
            <a:r>
              <a:rPr lang="en-US" sz="2000" dirty="0"/>
              <a:t>), biennial, </a:t>
            </a:r>
            <a:r>
              <a:rPr lang="en-US" sz="2000" dirty="0" smtClean="0"/>
              <a:t>or triennial (common) external peer review to assess:</a:t>
            </a:r>
          </a:p>
          <a:p>
            <a:pPr marL="800100" lvl="1" indent="-342900">
              <a:buFont typeface="Symbol" pitchFamily="18" charset="2"/>
              <a:buChar char=""/>
            </a:pPr>
            <a:r>
              <a:rPr lang="en-US" sz="2000" dirty="0" smtClean="0"/>
              <a:t>Impact of science, in the aggregate</a:t>
            </a:r>
          </a:p>
          <a:p>
            <a:pPr marL="800100" lvl="1" indent="-342900">
              <a:buFont typeface="Symbol" pitchFamily="18" charset="2"/>
              <a:buChar char=""/>
            </a:pPr>
            <a:r>
              <a:rPr lang="en-US" sz="2000" dirty="0" smtClean="0"/>
              <a:t>Service to a big, happy scientific community</a:t>
            </a:r>
          </a:p>
          <a:p>
            <a:pPr marL="800100" lvl="1" indent="-342900">
              <a:buFont typeface="Symbol" pitchFamily="18" charset="2"/>
              <a:buChar char=""/>
            </a:pPr>
            <a:endParaRPr lang="en-US" sz="2000" dirty="0"/>
          </a:p>
          <a:p>
            <a:pPr marL="342900" indent="-342900">
              <a:buFont typeface="Wingdings" pitchFamily="2" charset="2"/>
              <a:buChar char="§"/>
            </a:pPr>
            <a:r>
              <a:rPr lang="en-US" sz="2000" dirty="0" smtClean="0"/>
              <a:t>Examination/interpretation of data from the Annual Facilities Questionnaire</a:t>
            </a:r>
          </a:p>
          <a:p>
            <a:pPr marL="800100" lvl="1" indent="-342900">
              <a:buFont typeface="Symbol" pitchFamily="18" charset="2"/>
              <a:buChar char=""/>
            </a:pPr>
            <a:r>
              <a:rPr lang="en-US" sz="2000" dirty="0" smtClean="0"/>
              <a:t>User demographics</a:t>
            </a:r>
            <a:endParaRPr lang="en-US" sz="2000" dirty="0"/>
          </a:p>
          <a:p>
            <a:pPr marL="800100" lvl="1" indent="-342900">
              <a:buFont typeface="Symbol" pitchFamily="18" charset="2"/>
              <a:buChar char=""/>
            </a:pPr>
            <a:r>
              <a:rPr lang="en-US" sz="2000" dirty="0" smtClean="0"/>
              <a:t>Operations data</a:t>
            </a:r>
          </a:p>
          <a:p>
            <a:pPr marL="800100" lvl="1" indent="-342900">
              <a:buFont typeface="Symbol" pitchFamily="18" charset="2"/>
              <a:buChar char=""/>
            </a:pPr>
            <a:r>
              <a:rPr lang="en-US" sz="2000" dirty="0" smtClean="0"/>
              <a:t>Budget data</a:t>
            </a:r>
          </a:p>
          <a:p>
            <a:pPr marL="800100" lvl="1" indent="-342900">
              <a:buFont typeface="Symbol" pitchFamily="18" charset="2"/>
              <a:buChar char=""/>
            </a:pPr>
            <a:r>
              <a:rPr lang="en-US" sz="2000" dirty="0" smtClean="0"/>
              <a:t>Summary of user satisfaction mini survey</a:t>
            </a:r>
            <a:endParaRPr lang="en-US" sz="2000" dirty="0"/>
          </a:p>
          <a:p>
            <a:pPr marL="285750" indent="-285750">
              <a:buFont typeface="Wingdings" pitchFamily="2" charset="2"/>
              <a:buChar char="§"/>
            </a:pPr>
            <a:endParaRPr lang="en-US" sz="2000" dirty="0" smtClean="0"/>
          </a:p>
          <a:p>
            <a:pPr marL="742950" lvl="1" indent="-285750">
              <a:buFont typeface="Courier New" pitchFamily="49" charset="0"/>
              <a:buChar char="o"/>
            </a:pPr>
            <a:endParaRPr lang="en-US" sz="20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2" name="Chart 41"/>
          <p:cNvGraphicFramePr>
            <a:graphicFrameLocks/>
          </p:cNvGraphicFramePr>
          <p:nvPr/>
        </p:nvGraphicFramePr>
        <p:xfrm>
          <a:off x="1588" y="1214652"/>
          <a:ext cx="9144000" cy="6424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>
          <a:xfrm>
            <a:off x="-42807" y="2"/>
            <a:ext cx="9186809" cy="638175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dirty="0" smtClean="0">
                <a:solidFill>
                  <a:srgbClr val="006600"/>
                </a:solidFill>
              </a:rPr>
              <a:t>Synchrotron Light Sources</a:t>
            </a:r>
          </a:p>
        </p:txBody>
      </p:sp>
      <p:grpSp>
        <p:nvGrpSpPr>
          <p:cNvPr id="2" name="Group 430"/>
          <p:cNvGrpSpPr>
            <a:grpSpLocks/>
          </p:cNvGrpSpPr>
          <p:nvPr/>
        </p:nvGrpSpPr>
        <p:grpSpPr bwMode="auto">
          <a:xfrm>
            <a:off x="2168657" y="675861"/>
            <a:ext cx="2439987" cy="1892717"/>
            <a:chOff x="1233" y="916"/>
            <a:chExt cx="1537" cy="1009"/>
          </a:xfrm>
        </p:grpSpPr>
        <p:pic>
          <p:nvPicPr>
            <p:cNvPr id="21529" name="Picture 431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1233" y="920"/>
              <a:ext cx="1537" cy="1005"/>
            </a:xfrm>
            <a:prstGeom prst="rect">
              <a:avLst/>
            </a:prstGeom>
            <a:noFill/>
            <a:ln w="22225">
              <a:solidFill>
                <a:srgbClr val="FF0000"/>
              </a:solidFill>
              <a:miter lim="800000"/>
              <a:headEnd/>
              <a:tailEnd/>
            </a:ln>
          </p:spPr>
        </p:pic>
        <p:sp>
          <p:nvSpPr>
            <p:cNvPr id="21530" name="Text Box 432"/>
            <p:cNvSpPr txBox="1">
              <a:spLocks noChangeArrowheads="1"/>
            </p:cNvSpPr>
            <p:nvPr/>
          </p:nvSpPr>
          <p:spPr bwMode="auto">
            <a:xfrm>
              <a:off x="1637" y="916"/>
              <a:ext cx="734" cy="1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b="1" u="none" dirty="0">
                  <a:solidFill>
                    <a:schemeClr val="bg1"/>
                  </a:solidFill>
                  <a:latin typeface="Arial Narrow" pitchFamily="34" charset="0"/>
                </a:rPr>
                <a:t>NSLS 1982</a:t>
              </a:r>
            </a:p>
          </p:txBody>
        </p:sp>
      </p:grpSp>
      <p:pic>
        <p:nvPicPr>
          <p:cNvPr id="21516" name="Picture 434" descr="spear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556591"/>
            <a:ext cx="2163922" cy="1553717"/>
          </a:xfrm>
          <a:prstGeom prst="rect">
            <a:avLst/>
          </a:prstGeom>
          <a:noFill/>
          <a:ln w="22225">
            <a:solidFill>
              <a:srgbClr val="FF0000"/>
            </a:solidFill>
            <a:miter lim="800000"/>
            <a:headEnd/>
            <a:tailEnd/>
          </a:ln>
        </p:spPr>
      </p:pic>
      <p:sp>
        <p:nvSpPr>
          <p:cNvPr id="21517" name="Text Box 435"/>
          <p:cNvSpPr txBox="1">
            <a:spLocks noChangeArrowheads="1"/>
          </p:cNvSpPr>
          <p:nvPr/>
        </p:nvSpPr>
        <p:spPr bwMode="auto">
          <a:xfrm>
            <a:off x="184154" y="661988"/>
            <a:ext cx="1827613" cy="369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407" tIns="45704" rIns="91407" bIns="45704">
            <a:spAutoFit/>
          </a:bodyPr>
          <a:lstStyle/>
          <a:p>
            <a:r>
              <a:rPr lang="en-US" b="1" u="none" dirty="0">
                <a:solidFill>
                  <a:schemeClr val="bg1"/>
                </a:solidFill>
                <a:latin typeface="Arial Narrow" pitchFamily="34" charset="0"/>
              </a:rPr>
              <a:t>SSRL 1974 &amp; 2004</a:t>
            </a:r>
          </a:p>
        </p:txBody>
      </p:sp>
      <p:grpSp>
        <p:nvGrpSpPr>
          <p:cNvPr id="3" name="Group 222"/>
          <p:cNvGrpSpPr/>
          <p:nvPr/>
        </p:nvGrpSpPr>
        <p:grpSpPr>
          <a:xfrm>
            <a:off x="6427711" y="424071"/>
            <a:ext cx="2716291" cy="1614358"/>
            <a:chOff x="4074253" y="584617"/>
            <a:chExt cx="2716291" cy="1438821"/>
          </a:xfrm>
        </p:grpSpPr>
        <p:pic>
          <p:nvPicPr>
            <p:cNvPr id="21520" name="Picture 440" descr="nsls2banner10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4117194" y="618500"/>
              <a:ext cx="2673350" cy="1404938"/>
            </a:xfrm>
            <a:prstGeom prst="rect">
              <a:avLst/>
            </a:prstGeom>
            <a:noFill/>
            <a:ln w="19050">
              <a:solidFill>
                <a:srgbClr val="FF0000"/>
              </a:solidFill>
              <a:miter lim="800000"/>
              <a:headEnd/>
              <a:tailEnd/>
            </a:ln>
          </p:spPr>
        </p:pic>
        <p:sp>
          <p:nvSpPr>
            <p:cNvPr id="21521" name="Text Box 441"/>
            <p:cNvSpPr txBox="1">
              <a:spLocks noChangeArrowheads="1"/>
            </p:cNvSpPr>
            <p:nvPr/>
          </p:nvSpPr>
          <p:spPr bwMode="auto">
            <a:xfrm>
              <a:off x="4074253" y="584617"/>
              <a:ext cx="1333997" cy="3291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91429" tIns="45714" rIns="91429" bIns="45714">
              <a:spAutoFit/>
            </a:bodyPr>
            <a:lstStyle/>
            <a:p>
              <a:r>
                <a:rPr lang="en-US" b="1" u="none" dirty="0">
                  <a:solidFill>
                    <a:srgbClr val="FFFFFF"/>
                  </a:solidFill>
                  <a:latin typeface="Arial Narrow" pitchFamily="34" charset="0"/>
                </a:rPr>
                <a:t>NSLS-II 2015</a:t>
              </a:r>
            </a:p>
          </p:txBody>
        </p:sp>
      </p:grpSp>
      <p:grpSp>
        <p:nvGrpSpPr>
          <p:cNvPr id="4" name="Group 454"/>
          <p:cNvGrpSpPr>
            <a:grpSpLocks/>
          </p:cNvGrpSpPr>
          <p:nvPr/>
        </p:nvGrpSpPr>
        <p:grpSpPr bwMode="auto">
          <a:xfrm>
            <a:off x="4665663" y="755373"/>
            <a:ext cx="2217045" cy="1690178"/>
            <a:chOff x="2939" y="738"/>
            <a:chExt cx="1333" cy="884"/>
          </a:xfrm>
        </p:grpSpPr>
        <p:pic>
          <p:nvPicPr>
            <p:cNvPr id="21525" name="Picture 5" descr="DSC_0271"/>
            <p:cNvPicPr>
              <a:picLocks noChangeAspect="1" noChangeArrowheads="1"/>
            </p:cNvPicPr>
            <p:nvPr/>
          </p:nvPicPr>
          <p:blipFill>
            <a:blip r:embed="rId7" cstate="print">
              <a:lum bright="20000" contrast="40000"/>
            </a:blip>
            <a:srcRect/>
            <a:stretch>
              <a:fillRect/>
            </a:stretch>
          </p:blipFill>
          <p:spPr bwMode="auto">
            <a:xfrm>
              <a:off x="2939" y="738"/>
              <a:ext cx="1320" cy="884"/>
            </a:xfrm>
            <a:prstGeom prst="rect">
              <a:avLst/>
            </a:prstGeom>
            <a:noFill/>
            <a:ln w="19050">
              <a:solidFill>
                <a:srgbClr val="FF0000"/>
              </a:solidFill>
              <a:miter lim="800000"/>
              <a:headEnd/>
              <a:tailEnd/>
            </a:ln>
          </p:spPr>
        </p:pic>
        <p:sp>
          <p:nvSpPr>
            <p:cNvPr id="21526" name="Text Box 444"/>
            <p:cNvSpPr txBox="1">
              <a:spLocks noChangeArrowheads="1"/>
            </p:cNvSpPr>
            <p:nvPr/>
          </p:nvSpPr>
          <p:spPr bwMode="auto">
            <a:xfrm>
              <a:off x="3578" y="1411"/>
              <a:ext cx="694" cy="19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b="1" u="none" dirty="0">
                  <a:solidFill>
                    <a:schemeClr val="bg1"/>
                  </a:solidFill>
                  <a:latin typeface="Arial Narrow" pitchFamily="34" charset="0"/>
                </a:rPr>
                <a:t>LCLS 2009</a:t>
              </a:r>
            </a:p>
          </p:txBody>
        </p:sp>
      </p:grpSp>
      <p:grpSp>
        <p:nvGrpSpPr>
          <p:cNvPr id="5" name="Group 427"/>
          <p:cNvGrpSpPr>
            <a:grpSpLocks/>
          </p:cNvGrpSpPr>
          <p:nvPr/>
        </p:nvGrpSpPr>
        <p:grpSpPr bwMode="auto">
          <a:xfrm>
            <a:off x="3591339" y="1775790"/>
            <a:ext cx="2120348" cy="1577009"/>
            <a:chOff x="2107" y="2182"/>
            <a:chExt cx="1351" cy="1050"/>
          </a:xfrm>
        </p:grpSpPr>
        <p:pic>
          <p:nvPicPr>
            <p:cNvPr id="21527" name="Picture 428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2107" y="2182"/>
              <a:ext cx="1351" cy="1050"/>
            </a:xfrm>
            <a:prstGeom prst="rect">
              <a:avLst/>
            </a:prstGeom>
            <a:noFill/>
            <a:ln w="22225">
              <a:solidFill>
                <a:srgbClr val="FF0000"/>
              </a:solidFill>
              <a:miter lim="800000"/>
              <a:headEnd/>
              <a:tailEnd/>
            </a:ln>
          </p:spPr>
        </p:pic>
        <p:sp>
          <p:nvSpPr>
            <p:cNvPr id="21528" name="Text Box 429"/>
            <p:cNvSpPr txBox="1">
              <a:spLocks noChangeArrowheads="1"/>
            </p:cNvSpPr>
            <p:nvPr/>
          </p:nvSpPr>
          <p:spPr bwMode="auto">
            <a:xfrm>
              <a:off x="2166" y="2216"/>
              <a:ext cx="844" cy="2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en-US" b="1" u="none" dirty="0">
                  <a:solidFill>
                    <a:schemeClr val="bg1"/>
                  </a:solidFill>
                  <a:latin typeface="Arial Narrow" pitchFamily="34" charset="0"/>
                </a:rPr>
                <a:t>APS 1996</a:t>
              </a:r>
            </a:p>
          </p:txBody>
        </p:sp>
      </p:grpSp>
      <p:grpSp>
        <p:nvGrpSpPr>
          <p:cNvPr id="6" name="Group 453"/>
          <p:cNvGrpSpPr>
            <a:grpSpLocks/>
          </p:cNvGrpSpPr>
          <p:nvPr/>
        </p:nvGrpSpPr>
        <p:grpSpPr bwMode="auto">
          <a:xfrm>
            <a:off x="1338469" y="1934819"/>
            <a:ext cx="2239617" cy="1722781"/>
            <a:chOff x="1164" y="2008"/>
            <a:chExt cx="1310" cy="886"/>
          </a:xfrm>
        </p:grpSpPr>
        <p:pic>
          <p:nvPicPr>
            <p:cNvPr id="21531" name="Picture 425" descr="XBD9904-00697"/>
            <p:cNvPicPr>
              <a:picLocks noChangeAspect="1" noChangeArrowheads="1"/>
            </p:cNvPicPr>
            <p:nvPr/>
          </p:nvPicPr>
          <p:blipFill>
            <a:blip r:embed="rId9" cstate="print"/>
            <a:srcRect/>
            <a:stretch>
              <a:fillRect/>
            </a:stretch>
          </p:blipFill>
          <p:spPr bwMode="auto">
            <a:xfrm>
              <a:off x="1164" y="2008"/>
              <a:ext cx="1310" cy="886"/>
            </a:xfrm>
            <a:prstGeom prst="rect">
              <a:avLst/>
            </a:prstGeom>
            <a:noFill/>
            <a:ln w="19050">
              <a:solidFill>
                <a:srgbClr val="FF0000"/>
              </a:solidFill>
              <a:miter lim="800000"/>
              <a:headEnd/>
              <a:tailEnd/>
            </a:ln>
          </p:spPr>
        </p:pic>
        <p:sp>
          <p:nvSpPr>
            <p:cNvPr id="21532" name="Text Box 426"/>
            <p:cNvSpPr txBox="1">
              <a:spLocks noChangeArrowheads="1"/>
            </p:cNvSpPr>
            <p:nvPr/>
          </p:nvSpPr>
          <p:spPr bwMode="auto">
            <a:xfrm>
              <a:off x="1257" y="2069"/>
              <a:ext cx="665" cy="19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en-US" b="1" u="none" dirty="0">
                  <a:solidFill>
                    <a:schemeClr val="bg1"/>
                  </a:solidFill>
                  <a:latin typeface="Arial Narrow" pitchFamily="34" charset="0"/>
                </a:rPr>
                <a:t>ALS 1993</a:t>
              </a: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6_SC_BES_Template">
    <a:majorFont>
      <a:latin typeface="Arial"/>
      <a:ea typeface=""/>
      <a:cs typeface="Arial"/>
    </a:majorFont>
    <a:minorFont>
      <a:latin typeface="Arial"/>
      <a:ea typeface=""/>
      <a:cs typeface="Arial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Default Design 8">
    <a:dk1>
      <a:srgbClr val="000000"/>
    </a:dk1>
    <a:lt1>
      <a:srgbClr val="FFFFFF"/>
    </a:lt1>
    <a:dk2>
      <a:srgbClr val="000000"/>
    </a:dk2>
    <a:lt2>
      <a:srgbClr val="808080"/>
    </a:lt2>
    <a:accent1>
      <a:srgbClr val="00CC99"/>
    </a:accent1>
    <a:accent2>
      <a:srgbClr val="3333CC"/>
    </a:accent2>
    <a:accent3>
      <a:srgbClr val="FFFFFF"/>
    </a:accent3>
    <a:accent4>
      <a:srgbClr val="000000"/>
    </a:accent4>
    <a:accent5>
      <a:srgbClr val="AAE2CA"/>
    </a:accent5>
    <a:accent6>
      <a:srgbClr val="2D2DB9"/>
    </a:accent6>
    <a:hlink>
      <a:srgbClr val="000000"/>
    </a:hlink>
    <a:folHlink>
      <a:srgbClr val="B2B2B2"/>
    </a:folHlink>
  </a:clrScheme>
  <a:fontScheme name="Default Design">
    <a:majorFont>
      <a:latin typeface="Times New Roman"/>
      <a:ea typeface=""/>
      <a:cs typeface=""/>
    </a:majorFont>
    <a:minorFont>
      <a:latin typeface="Times New Roman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.xml><?xml version="1.0" encoding="utf-8"?>
<a:themeOverride xmlns:a="http://schemas.openxmlformats.org/drawingml/2006/main">
  <a:clrScheme name="Default Design 8">
    <a:dk1>
      <a:srgbClr val="000000"/>
    </a:dk1>
    <a:lt1>
      <a:srgbClr val="FFFFFF"/>
    </a:lt1>
    <a:dk2>
      <a:srgbClr val="000000"/>
    </a:dk2>
    <a:lt2>
      <a:srgbClr val="808080"/>
    </a:lt2>
    <a:accent1>
      <a:srgbClr val="00CC99"/>
    </a:accent1>
    <a:accent2>
      <a:srgbClr val="3333CC"/>
    </a:accent2>
    <a:accent3>
      <a:srgbClr val="FFFFFF"/>
    </a:accent3>
    <a:accent4>
      <a:srgbClr val="000000"/>
    </a:accent4>
    <a:accent5>
      <a:srgbClr val="AAE2CA"/>
    </a:accent5>
    <a:accent6>
      <a:srgbClr val="2D2DB9"/>
    </a:accent6>
    <a:hlink>
      <a:srgbClr val="000000"/>
    </a:hlink>
    <a:folHlink>
      <a:srgbClr val="B2B2B2"/>
    </a:folHlink>
  </a:clrScheme>
  <a:fontScheme name="Default Design">
    <a:majorFont>
      <a:latin typeface="Times New Roman"/>
      <a:ea typeface=""/>
      <a:cs typeface=""/>
    </a:majorFont>
    <a:minorFont>
      <a:latin typeface="Times New Roman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4.xml><?xml version="1.0" encoding="utf-8"?>
<a:themeOverride xmlns:a="http://schemas.openxmlformats.org/drawingml/2006/main">
  <a:clrScheme name="Default Design 8">
    <a:dk1>
      <a:srgbClr val="000000"/>
    </a:dk1>
    <a:lt1>
      <a:srgbClr val="FFFFFF"/>
    </a:lt1>
    <a:dk2>
      <a:srgbClr val="000000"/>
    </a:dk2>
    <a:lt2>
      <a:srgbClr val="808080"/>
    </a:lt2>
    <a:accent1>
      <a:srgbClr val="00CC99"/>
    </a:accent1>
    <a:accent2>
      <a:srgbClr val="3333CC"/>
    </a:accent2>
    <a:accent3>
      <a:srgbClr val="FFFFFF"/>
    </a:accent3>
    <a:accent4>
      <a:srgbClr val="000000"/>
    </a:accent4>
    <a:accent5>
      <a:srgbClr val="AAE2CA"/>
    </a:accent5>
    <a:accent6>
      <a:srgbClr val="2D2DB9"/>
    </a:accent6>
    <a:hlink>
      <a:srgbClr val="000000"/>
    </a:hlink>
    <a:folHlink>
      <a:srgbClr val="B2B2B2"/>
    </a:folHlink>
  </a:clrScheme>
  <a:fontScheme name="Default Design">
    <a:majorFont>
      <a:latin typeface="Times New Roman"/>
      <a:ea typeface=""/>
      <a:cs typeface=""/>
    </a:majorFont>
    <a:minorFont>
      <a:latin typeface="Times New Roman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5.xml><?xml version="1.0" encoding="utf-8"?>
<a:themeOverride xmlns:a="http://schemas.openxmlformats.org/drawingml/2006/main">
  <a:clrScheme name="Default Design 8">
    <a:dk1>
      <a:srgbClr val="000000"/>
    </a:dk1>
    <a:lt1>
      <a:srgbClr val="FFFFFF"/>
    </a:lt1>
    <a:dk2>
      <a:srgbClr val="000000"/>
    </a:dk2>
    <a:lt2>
      <a:srgbClr val="808080"/>
    </a:lt2>
    <a:accent1>
      <a:srgbClr val="00CC99"/>
    </a:accent1>
    <a:accent2>
      <a:srgbClr val="3333CC"/>
    </a:accent2>
    <a:accent3>
      <a:srgbClr val="FFFFFF"/>
    </a:accent3>
    <a:accent4>
      <a:srgbClr val="000000"/>
    </a:accent4>
    <a:accent5>
      <a:srgbClr val="AAE2CA"/>
    </a:accent5>
    <a:accent6>
      <a:srgbClr val="2D2DB9"/>
    </a:accent6>
    <a:hlink>
      <a:srgbClr val="000000"/>
    </a:hlink>
    <a:folHlink>
      <a:srgbClr val="B2B2B2"/>
    </a:folHlink>
  </a:clrScheme>
  <a:fontScheme name="Default Design">
    <a:majorFont>
      <a:latin typeface="Times New Roman"/>
      <a:ea typeface=""/>
      <a:cs typeface=""/>
    </a:majorFont>
    <a:minorFont>
      <a:latin typeface="Times New Roman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6.xml><?xml version="1.0" encoding="utf-8"?>
<a:themeOverride xmlns:a="http://schemas.openxmlformats.org/drawingml/2006/main">
  <a:clrScheme name="Default Design 8">
    <a:dk1>
      <a:srgbClr val="000000"/>
    </a:dk1>
    <a:lt1>
      <a:srgbClr val="FFFFFF"/>
    </a:lt1>
    <a:dk2>
      <a:srgbClr val="000000"/>
    </a:dk2>
    <a:lt2>
      <a:srgbClr val="808080"/>
    </a:lt2>
    <a:accent1>
      <a:srgbClr val="00CC99"/>
    </a:accent1>
    <a:accent2>
      <a:srgbClr val="3333CC"/>
    </a:accent2>
    <a:accent3>
      <a:srgbClr val="FFFFFF"/>
    </a:accent3>
    <a:accent4>
      <a:srgbClr val="000000"/>
    </a:accent4>
    <a:accent5>
      <a:srgbClr val="AAE2CA"/>
    </a:accent5>
    <a:accent6>
      <a:srgbClr val="2D2DB9"/>
    </a:accent6>
    <a:hlink>
      <a:srgbClr val="000000"/>
    </a:hlink>
    <a:folHlink>
      <a:srgbClr val="B2B2B2"/>
    </a:folHlink>
  </a:clrScheme>
  <a:fontScheme name="Default Design">
    <a:majorFont>
      <a:latin typeface="Times New Roman"/>
      <a:ea typeface=""/>
      <a:cs typeface=""/>
    </a:majorFont>
    <a:minorFont>
      <a:latin typeface="Times New Roman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8905</TotalTime>
  <Words>645</Words>
  <Application>Microsoft Office PowerPoint</Application>
  <PresentationFormat>On-screen Show (4:3)</PresentationFormat>
  <Paragraphs>110</Paragraphs>
  <Slides>20</Slides>
  <Notes>13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2" baseType="lpstr">
      <vt:lpstr>Office Theme</vt:lpstr>
      <vt:lpstr>Chart</vt:lpstr>
      <vt:lpstr>Committee to Assess the Current Status and Future Direction of High Magnetic Field Science in the United States 18 May 2012</vt:lpstr>
      <vt:lpstr>PowerPoint Presentation</vt:lpstr>
      <vt:lpstr>Research and Facilities in the Office of Science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Synchrotron Light Sources</vt:lpstr>
      <vt:lpstr>PowerPoint Presentation</vt:lpstr>
      <vt:lpstr>Users by Employer at the Synchrotron Light Sources </vt:lpstr>
      <vt:lpstr>Characteristics of Users at the Synchrotron Light Sources in FY 2010 </vt:lpstr>
      <vt:lpstr>PowerPoint Presentation</vt:lpstr>
      <vt:lpstr>PowerPoint Presentation</vt:lpstr>
      <vt:lpstr>END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US Department of Energy (SC)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Joseph Groves</dc:creator>
  <cp:lastModifiedBy>Patricia Dehmer</cp:lastModifiedBy>
  <cp:revision>1017</cp:revision>
  <cp:lastPrinted>2012-05-18T02:11:11Z</cp:lastPrinted>
  <dcterms:created xsi:type="dcterms:W3CDTF">2009-10-19T15:58:14Z</dcterms:created>
  <dcterms:modified xsi:type="dcterms:W3CDTF">2012-05-18T02:14:05Z</dcterms:modified>
</cp:coreProperties>
</file>