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9" r:id="rId2"/>
    <p:sldId id="312" r:id="rId3"/>
    <p:sldId id="319" r:id="rId4"/>
    <p:sldId id="297" r:id="rId5"/>
    <p:sldId id="257" r:id="rId6"/>
    <p:sldId id="318" r:id="rId7"/>
    <p:sldId id="313" r:id="rId8"/>
    <p:sldId id="341" r:id="rId9"/>
    <p:sldId id="320" r:id="rId10"/>
    <p:sldId id="293" r:id="rId11"/>
    <p:sldId id="342" r:id="rId12"/>
    <p:sldId id="298" r:id="rId13"/>
    <p:sldId id="314" r:id="rId14"/>
    <p:sldId id="281" r:id="rId15"/>
    <p:sldId id="299" r:id="rId16"/>
    <p:sldId id="322" r:id="rId17"/>
    <p:sldId id="328" r:id="rId18"/>
    <p:sldId id="329" r:id="rId19"/>
    <p:sldId id="334" r:id="rId20"/>
    <p:sldId id="335" r:id="rId21"/>
    <p:sldId id="336" r:id="rId22"/>
    <p:sldId id="337" r:id="rId23"/>
    <p:sldId id="306"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0000"/>
    <a:srgbClr val="106636"/>
    <a:srgbClr val="FFFF00"/>
    <a:srgbClr val="FFFF99"/>
    <a:srgbClr val="237737"/>
    <a:srgbClr val="AC0000"/>
    <a:srgbClr val="FFFFFF"/>
    <a:srgbClr val="D0D8E8"/>
    <a:srgbClr val="B2B2B2"/>
    <a:srgbClr val="00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9" autoAdjust="0"/>
    <p:restoredTop sz="94660"/>
  </p:normalViewPr>
  <p:slideViewPr>
    <p:cSldViewPr snapToGrid="0">
      <p:cViewPr varScale="1">
        <p:scale>
          <a:sx n="70" d="100"/>
          <a:sy n="70" d="100"/>
        </p:scale>
        <p:origin x="-1296" y="-102"/>
      </p:cViewPr>
      <p:guideLst>
        <p:guide orient="horz" pos="311"/>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howGuides="1">
      <p:cViewPr>
        <p:scale>
          <a:sx n="148" d="100"/>
          <a:sy n="148" d="100"/>
        </p:scale>
        <p:origin x="-456" y="24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6"/>
  <c:chart>
    <c:plotArea>
      <c:layout>
        <c:manualLayout>
          <c:layoutTarget val="inner"/>
          <c:xMode val="edge"/>
          <c:yMode val="edge"/>
          <c:x val="4.9002170433954884E-2"/>
          <c:y val="0.1977223811991132"/>
          <c:w val="0.46569773390166058"/>
          <c:h val="0.62800314003835911"/>
        </c:manualLayout>
      </c:layout>
      <c:pieChart>
        <c:varyColors val="1"/>
        <c:ser>
          <c:idx val="0"/>
          <c:order val="0"/>
          <c:dPt>
            <c:idx val="0"/>
            <c:spPr>
              <a:solidFill>
                <a:srgbClr val="0033CC"/>
              </a:solidFill>
            </c:spPr>
          </c:dPt>
          <c:dPt>
            <c:idx val="1"/>
            <c:spPr>
              <a:solidFill>
                <a:srgbClr val="0064F6"/>
              </a:solidFill>
            </c:spPr>
          </c:dPt>
          <c:dPt>
            <c:idx val="2"/>
            <c:spPr>
              <a:solidFill>
                <a:srgbClr val="6699FF"/>
              </a:solidFill>
            </c:spPr>
          </c:dPt>
          <c:dPt>
            <c:idx val="3"/>
            <c:spPr>
              <a:solidFill>
                <a:srgbClr val="FF130D"/>
              </a:solidFill>
            </c:spPr>
          </c:dPt>
          <c:dPt>
            <c:idx val="4"/>
            <c:spPr>
              <a:solidFill>
                <a:srgbClr val="29A329"/>
              </a:solidFill>
            </c:spPr>
          </c:dPt>
          <c:dPt>
            <c:idx val="5"/>
            <c:spPr>
              <a:solidFill>
                <a:schemeClr val="tx1">
                  <a:lumMod val="65000"/>
                  <a:lumOff val="35000"/>
                </a:schemeClr>
              </a:solidFill>
            </c:spPr>
          </c:dPt>
          <c:dPt>
            <c:idx val="6"/>
            <c:spPr>
              <a:solidFill>
                <a:schemeClr val="bg1">
                  <a:lumMod val="65000"/>
                </a:schemeClr>
              </a:solidFill>
            </c:spPr>
          </c:dPt>
          <c:dPt>
            <c:idx val="7"/>
            <c:spPr>
              <a:solidFill>
                <a:schemeClr val="bg2">
                  <a:lumMod val="50000"/>
                </a:schemeClr>
              </a:solidFill>
            </c:spPr>
          </c:dPt>
          <c:dPt>
            <c:idx val="8"/>
            <c:spPr>
              <a:solidFill>
                <a:schemeClr val="tx1"/>
              </a:solidFill>
            </c:spPr>
          </c:dPt>
          <c:dPt>
            <c:idx val="9"/>
            <c:spPr>
              <a:solidFill>
                <a:schemeClr val="tx1"/>
              </a:solidFill>
            </c:spPr>
          </c:dPt>
          <c:cat>
            <c:strRef>
              <c:f>Sheet1!$A$26:$A$34</c:f>
              <c:strCache>
                <c:ptCount val="9"/>
                <c:pt idx="0">
                  <c:v>Science Undergraduate Lab Internships</c:v>
                </c:pt>
                <c:pt idx="1">
                  <c:v>Community College Internships</c:v>
                </c:pt>
                <c:pt idx="2">
                  <c:v>Visiting Faculty Program</c:v>
                </c:pt>
                <c:pt idx="3">
                  <c:v>Albert Einstein Distinguished Fellowship</c:v>
                </c:pt>
                <c:pt idx="4">
                  <c:v>National Science Bowl®</c:v>
                </c:pt>
                <c:pt idx="5">
                  <c:v>Technology Development </c:v>
                </c:pt>
                <c:pt idx="6">
                  <c:v>Evaluation Studies</c:v>
                </c:pt>
                <c:pt idx="7">
                  <c:v>Outreach</c:v>
                </c:pt>
                <c:pt idx="8">
                  <c:v>Laboratory Equipment Donation Program</c:v>
                </c:pt>
              </c:strCache>
            </c:strRef>
          </c:cat>
          <c:val>
            <c:numRef>
              <c:f>Sheet1!$B$26:$B$34</c:f>
              <c:numCache>
                <c:formatCode>#,##0</c:formatCode>
                <c:ptCount val="9"/>
                <c:pt idx="0">
                  <c:v>7300</c:v>
                </c:pt>
                <c:pt idx="1">
                  <c:v>700</c:v>
                </c:pt>
                <c:pt idx="2">
                  <c:v>1300</c:v>
                </c:pt>
                <c:pt idx="3">
                  <c:v>1200</c:v>
                </c:pt>
                <c:pt idx="4">
                  <c:v>2800</c:v>
                </c:pt>
                <c:pt idx="5">
                  <c:v>550</c:v>
                </c:pt>
                <c:pt idx="6">
                  <c:v>300</c:v>
                </c:pt>
                <c:pt idx="7">
                  <c:v>300</c:v>
                </c:pt>
                <c:pt idx="8">
                  <c:v>50</c:v>
                </c:pt>
              </c:numCache>
            </c:numRef>
          </c:val>
        </c:ser>
        <c:firstSliceAng val="0"/>
      </c:pieChart>
    </c:plotArea>
    <c:legend>
      <c:legendPos val="r"/>
      <c:layout>
        <c:manualLayout>
          <c:xMode val="edge"/>
          <c:yMode val="edge"/>
          <c:x val="0.52892634091321422"/>
          <c:y val="0.18247973401317144"/>
          <c:w val="0.46000865285976311"/>
          <c:h val="0.68193616900214149"/>
        </c:manualLayout>
      </c:layout>
      <c:txPr>
        <a:bodyPr/>
        <a:lstStyle/>
        <a:p>
          <a:pPr>
            <a:defRPr sz="1800"/>
          </a:pPr>
          <a:endParaRPr lang="en-US"/>
        </a:p>
      </c:txPr>
    </c:legend>
    <c:plotVisOnly val="1"/>
    <c:dispBlanksAs val="zero"/>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17A2B46-F93E-43B2-A655-52435A911EC5}" type="datetimeFigureOut">
              <a:rPr lang="en-US" smtClean="0"/>
              <a:pPr/>
              <a:t>7/23/2012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EEC0F6-727A-4D49-904D-7DE6288AB043}" type="slidenum">
              <a:rPr lang="en-US" smtClean="0"/>
              <a:pPr/>
              <a:t>‹#›</a:t>
            </a:fld>
            <a:endParaRPr lang="en-US" dirty="0"/>
          </a:p>
        </p:txBody>
      </p:sp>
    </p:spTree>
    <p:extLst>
      <p:ext uri="{BB962C8B-B14F-4D97-AF65-F5344CB8AC3E}">
        <p14:creationId xmlns="" xmlns:p14="http://schemas.microsoft.com/office/powerpoint/2010/main" val="1924573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energy.gov/"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9EEC0F6-727A-4D49-904D-7DE6288AB043}" type="slidenum">
              <a:rPr lang="en-US" smtClean="0"/>
              <a:pPr/>
              <a:t>1</a:t>
            </a:fld>
            <a:endParaRPr lang="en-US" dirty="0"/>
          </a:p>
        </p:txBody>
      </p:sp>
      <p:sp>
        <p:nvSpPr>
          <p:cNvPr id="5" name="Notes Placeholder 2"/>
          <p:cNvSpPr>
            <a:spLocks noGrp="1"/>
          </p:cNvSpPr>
          <p:nvPr>
            <p:ph type="body" idx="1"/>
          </p:nvPr>
        </p:nvSpPr>
        <p:spPr/>
        <p:txBody>
          <a:bodyPr>
            <a:normAutofit/>
          </a:bodyPr>
          <a:lstStyle/>
          <a:p>
            <a:pPr marL="169863" indent="-169863">
              <a:buFont typeface="Wingdings" pitchFamily="2" charset="2"/>
              <a:buChar char="§"/>
            </a:pPr>
            <a:r>
              <a:rPr lang="en-US" dirty="0" smtClean="0"/>
              <a:t>WDTS dates from FY 2004.  </a:t>
            </a:r>
          </a:p>
          <a:p>
            <a:pPr marL="169863" indent="-169863">
              <a:buFont typeface="Wingdings" pitchFamily="2" charset="2"/>
              <a:buChar char="§"/>
            </a:pPr>
            <a:endParaRPr lang="en-US" dirty="0" smtClean="0"/>
          </a:p>
          <a:p>
            <a:pPr marL="169863" indent="-169863">
              <a:buFont typeface="Wingdings" pitchFamily="2" charset="2"/>
              <a:buChar char="§"/>
            </a:pPr>
            <a:r>
              <a:rPr lang="en-US" dirty="0" smtClean="0"/>
              <a:t>Prior to that time, the core activities (SULI, NSB, and Einstein Fellows) were budgeted in SCPD.  Prior to inclusion in SCPD, the workforce activities were  in ER except for a small period when DOE apparently attempted to create a new office.  But Congress objected in FY 1996. “In fiscal year 1996, these activities are to be managed by the Office of Energy Research as they were from 1977 to 1993.”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EEC0F6-727A-4D49-904D-7DE6288AB043}"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 labs employ ~22,000.  Maybe ½ are S&amp;T or about 10,000.</a:t>
            </a:r>
            <a:endParaRPr lang="en-US" dirty="0"/>
          </a:p>
        </p:txBody>
      </p:sp>
      <p:sp>
        <p:nvSpPr>
          <p:cNvPr id="4" name="Slide Number Placeholder 3"/>
          <p:cNvSpPr>
            <a:spLocks noGrp="1"/>
          </p:cNvSpPr>
          <p:nvPr>
            <p:ph type="sldNum" sz="quarter" idx="10"/>
          </p:nvPr>
        </p:nvSpPr>
        <p:spPr/>
        <p:txBody>
          <a:bodyPr/>
          <a:lstStyle/>
          <a:p>
            <a:fld id="{99EEC0F6-727A-4D49-904D-7DE6288AB043}"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Established as an official </a:t>
            </a:r>
            <a:r>
              <a:rPr lang="en-US" dirty="0" smtClean="0">
                <a:hlinkClick r:id="rId3"/>
              </a:rPr>
              <a:t>U.S. Department of Energy (DOE)</a:t>
            </a:r>
            <a:r>
              <a:rPr lang="en-US" dirty="0" smtClean="0"/>
              <a:t> institute in 1992, with programs dating back to 1946, the Oak Ridge Institute for Science and Education (ORISE) is a national leader in science education and research.</a:t>
            </a:r>
          </a:p>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22</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23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 labs employ ~22,000.  Maybe ½ are S&amp;T or about 10,000.</a:t>
            </a:r>
            <a:endParaRPr lang="en-US" dirty="0"/>
          </a:p>
        </p:txBody>
      </p:sp>
      <p:sp>
        <p:nvSpPr>
          <p:cNvPr id="4" name="Slide Number Placeholder 3"/>
          <p:cNvSpPr>
            <a:spLocks noGrp="1"/>
          </p:cNvSpPr>
          <p:nvPr>
            <p:ph type="sldNum" sz="quarter" idx="10"/>
          </p:nvPr>
        </p:nvSpPr>
        <p:spPr/>
        <p:txBody>
          <a:bodyPr/>
          <a:lstStyle/>
          <a:p>
            <a:fld id="{99EEC0F6-727A-4D49-904D-7DE6288AB043}"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914293">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DCEE50CC-E570-4C4C-A87C-24787CB3ADA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F455FD-F83C-4433-AE11-4D89943CC4D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dirty="0" smtClean="0"/>
              <a:t>SCGF 2011 Annual Meeting</a:t>
            </a:r>
            <a:endParaRPr lang="en-US" dirty="0"/>
          </a:p>
        </p:txBody>
      </p:sp>
      <p:sp>
        <p:nvSpPr>
          <p:cNvPr id="4" name="Slide Number Placeholder 11"/>
          <p:cNvSpPr>
            <a:spLocks noGrp="1"/>
          </p:cNvSpPr>
          <p:nvPr>
            <p:ph type="sldNum" sz="quarter" idx="11"/>
          </p:nvPr>
        </p:nvSpPr>
        <p:spPr/>
        <p:txBody>
          <a:bodyPr/>
          <a:lstStyle>
            <a:lvl1pPr>
              <a:defRPr/>
            </a:lvl1pPr>
          </a:lstStyle>
          <a:p>
            <a:pPr>
              <a:defRPr/>
            </a:pPr>
            <a:fld id="{65B29B34-169A-448E-ADA3-90215CC0E92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0"/>
            <a:ext cx="8305800" cy="762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p:spPr>
        <p:txBody>
          <a:bodyPr/>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4A8DBBFE-4F25-49A6-97AD-A47E724EE9B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352426" y="866775"/>
            <a:ext cx="8410575" cy="5259388"/>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429" tIns="45714" rIns="91429" bIns="45714"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defTabSz="914293">
              <a:defRPr/>
            </a:pPr>
            <a:r>
              <a:rPr lang="en-US" dirty="0"/>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429" tIns="45714" rIns="91429" bIns="45714"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defTabSz="914293">
              <a:defRPr/>
            </a:pPr>
            <a:fld id="{1F8A97BA-DB9B-4291-87AE-AF89EA7F18B7}" type="slidenum">
              <a:rPr lang="en-US"/>
              <a:pPr defTabSz="914293">
                <a:defRPr/>
              </a:pPr>
              <a:t>‹#›</a:t>
            </a:fld>
            <a:endParaRPr lang="en-US" dirty="0"/>
          </a:p>
        </p:txBody>
      </p:sp>
      <p:pic>
        <p:nvPicPr>
          <p:cNvPr id="1030" name="Picture 9" descr="horizontal-logo-green-text.jpg"/>
          <p:cNvPicPr>
            <a:picLocks noChangeAspect="1"/>
          </p:cNvPicPr>
          <p:nvPr/>
        </p:nvPicPr>
        <p:blipFill>
          <a:blip r:embed="rId8" cstate="print"/>
          <a:srcRect/>
          <a:stretch>
            <a:fillRect/>
          </a:stretch>
        </p:blipFill>
        <p:spPr bwMode="auto">
          <a:xfrm>
            <a:off x="457200" y="6354764"/>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Lst>
  <p:hf hdr="0" dt="0"/>
  <p:txStyles>
    <p:titleStyle>
      <a:lvl1pPr algn="ctr" rtl="0" eaLnBrk="0" fontAlgn="base" hangingPunct="0">
        <a:spcBef>
          <a:spcPct val="0"/>
        </a:spcBef>
        <a:spcAft>
          <a:spcPct val="0"/>
        </a:spcAft>
        <a:defRPr sz="3200" kern="1200">
          <a:solidFill>
            <a:srgbClr val="106636"/>
          </a:solidFill>
          <a:latin typeface="+mj-lt"/>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146" algn="ctr" rtl="0" fontAlgn="base">
        <a:spcBef>
          <a:spcPct val="0"/>
        </a:spcBef>
        <a:spcAft>
          <a:spcPct val="0"/>
        </a:spcAft>
        <a:defRPr sz="2400">
          <a:solidFill>
            <a:srgbClr val="106636"/>
          </a:solidFill>
          <a:latin typeface="Arial" charset="0"/>
          <a:cs typeface="Arial" charset="0"/>
        </a:defRPr>
      </a:lvl6pPr>
      <a:lvl7pPr marL="914293" algn="ctr" rtl="0" fontAlgn="base">
        <a:spcBef>
          <a:spcPct val="0"/>
        </a:spcBef>
        <a:spcAft>
          <a:spcPct val="0"/>
        </a:spcAft>
        <a:defRPr sz="2400">
          <a:solidFill>
            <a:srgbClr val="106636"/>
          </a:solidFill>
          <a:latin typeface="Arial" charset="0"/>
          <a:cs typeface="Arial" charset="0"/>
        </a:defRPr>
      </a:lvl7pPr>
      <a:lvl8pPr marL="1371440" algn="ctr" rtl="0" fontAlgn="base">
        <a:spcBef>
          <a:spcPct val="0"/>
        </a:spcBef>
        <a:spcAft>
          <a:spcPct val="0"/>
        </a:spcAft>
        <a:defRPr sz="2400">
          <a:solidFill>
            <a:srgbClr val="106636"/>
          </a:solidFill>
          <a:latin typeface="Arial" charset="0"/>
          <a:cs typeface="Arial" charset="0"/>
        </a:defRPr>
      </a:lvl8pPr>
      <a:lvl9pPr marL="1828586" algn="ctr" rtl="0" fontAlgn="base">
        <a:spcBef>
          <a:spcPct val="0"/>
        </a:spcBef>
        <a:spcAft>
          <a:spcPct val="0"/>
        </a:spcAft>
        <a:defRPr sz="2400">
          <a:solidFill>
            <a:srgbClr val="106636"/>
          </a:solidFill>
          <a:latin typeface="Arial" charset="0"/>
          <a:cs typeface="Arial" charset="0"/>
        </a:defRPr>
      </a:lvl9pPr>
    </p:titleStyle>
    <p:bodyStyle>
      <a:lvl1pPr marL="342860" indent="-342860" algn="l" rtl="0" eaLnBrk="0" fontAlgn="base" hangingPunct="0">
        <a:spcBef>
          <a:spcPct val="20000"/>
        </a:spcBef>
        <a:spcAft>
          <a:spcPct val="0"/>
        </a:spcAft>
        <a:buFont typeface="Arial" charset="0"/>
        <a:buChar char="•"/>
        <a:defRPr sz="2400" b="1" kern="1200">
          <a:solidFill>
            <a:srgbClr val="146737"/>
          </a:solidFill>
          <a:latin typeface="+mj-lt"/>
          <a:ea typeface="+mn-ea"/>
          <a:cs typeface="Arial" pitchFamily="34" charset="0"/>
        </a:defRPr>
      </a:lvl1pPr>
      <a:lvl2pPr marL="742863" indent="-285717" algn="l" rtl="0" eaLnBrk="0" fontAlgn="base" hangingPunct="0">
        <a:spcBef>
          <a:spcPct val="20000"/>
        </a:spcBef>
        <a:spcAft>
          <a:spcPct val="0"/>
        </a:spcAft>
        <a:buFont typeface="Arial" charset="0"/>
        <a:buChar char="–"/>
        <a:defRPr sz="2200" kern="1200">
          <a:solidFill>
            <a:srgbClr val="404040"/>
          </a:solidFill>
          <a:latin typeface="+mj-lt"/>
          <a:ea typeface="+mn-ea"/>
          <a:cs typeface="Arial" pitchFamily="34" charset="0"/>
        </a:defRPr>
      </a:lvl2pPr>
      <a:lvl3pPr marL="1142867" indent="-228573" algn="l" rtl="0" eaLnBrk="0" fontAlgn="base" hangingPunct="0">
        <a:spcBef>
          <a:spcPct val="20000"/>
        </a:spcBef>
        <a:spcAft>
          <a:spcPct val="0"/>
        </a:spcAft>
        <a:buFont typeface="Arial" charset="0"/>
        <a:buChar char="•"/>
        <a:defRPr sz="2000" kern="1200">
          <a:solidFill>
            <a:schemeClr val="tx1"/>
          </a:solidFill>
          <a:latin typeface="+mj-lt"/>
          <a:ea typeface="+mn-ea"/>
          <a:cs typeface="Arial" pitchFamily="34" charset="0"/>
        </a:defRPr>
      </a:lvl3pPr>
      <a:lvl4pPr marL="1600013" indent="-228573" algn="l" rtl="0" eaLnBrk="0" fontAlgn="base" hangingPunct="0">
        <a:spcBef>
          <a:spcPct val="20000"/>
        </a:spcBef>
        <a:spcAft>
          <a:spcPct val="0"/>
        </a:spcAft>
        <a:buFont typeface="Arial" charset="0"/>
        <a:buChar char="–"/>
        <a:defRPr sz="2000" kern="1200">
          <a:solidFill>
            <a:schemeClr val="tx1"/>
          </a:solidFill>
          <a:latin typeface="+mj-lt"/>
          <a:ea typeface="+mn-ea"/>
          <a:cs typeface="Arial" pitchFamily="34" charset="0"/>
        </a:defRPr>
      </a:lvl4pPr>
      <a:lvl5pPr marL="2057159" indent="-228573" algn="l" rtl="0" eaLnBrk="0" fontAlgn="base" hangingPunct="0">
        <a:spcBef>
          <a:spcPct val="20000"/>
        </a:spcBef>
        <a:spcAft>
          <a:spcPct val="0"/>
        </a:spcAft>
        <a:buFont typeface="Arial" charset="0"/>
        <a:buChar char="»"/>
        <a:defRPr sz="2000" kern="1200">
          <a:solidFill>
            <a:schemeClr val="tx1"/>
          </a:solidFill>
          <a:latin typeface="+mj-lt"/>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ience.energy.gov/sc-2/presentations-and-testimony/"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675861" y="5669041"/>
            <a:ext cx="7792278" cy="1124142"/>
          </a:xfrm>
          <a:prstGeom prst="rect">
            <a:avLst/>
          </a:prstGeom>
          <a:noFill/>
          <a:ln w="9525">
            <a:noFill/>
            <a:miter lim="800000"/>
            <a:headEnd/>
            <a:tailEnd/>
          </a:ln>
        </p:spPr>
        <p:txBody>
          <a:bodyPr wrap="square" lIns="91429" tIns="45714" rIns="91429" bIns="45714">
            <a:spAutoFit/>
          </a:bodyPr>
          <a:lstStyle/>
          <a:p>
            <a:pPr algn="ctr">
              <a:lnSpc>
                <a:spcPct val="90000"/>
              </a:lnSpc>
              <a:spcBef>
                <a:spcPts val="0"/>
              </a:spcBef>
            </a:pPr>
            <a:r>
              <a:rPr lang="en-US" sz="1600" dirty="0" smtClean="0">
                <a:latin typeface="Arial" pitchFamily="34" charset="0"/>
                <a:cs typeface="Arial" pitchFamily="34" charset="0"/>
              </a:rPr>
              <a:t>Patricia </a:t>
            </a:r>
            <a:r>
              <a:rPr lang="en-US" sz="1600" dirty="0">
                <a:latin typeface="Arial" pitchFamily="34" charset="0"/>
                <a:cs typeface="Arial" pitchFamily="34" charset="0"/>
              </a:rPr>
              <a:t>M. Dehmer</a:t>
            </a:r>
            <a:br>
              <a:rPr lang="en-US" sz="1600" dirty="0">
                <a:latin typeface="Arial" pitchFamily="34" charset="0"/>
                <a:cs typeface="Arial" pitchFamily="34" charset="0"/>
              </a:rPr>
            </a:br>
            <a:r>
              <a:rPr lang="en-US" sz="1600" dirty="0">
                <a:latin typeface="Arial" pitchFamily="34" charset="0"/>
                <a:cs typeface="Arial" pitchFamily="34" charset="0"/>
              </a:rPr>
              <a:t>Deputy Director for Science </a:t>
            </a:r>
            <a:r>
              <a:rPr lang="en-US" sz="1600" dirty="0" smtClean="0">
                <a:latin typeface="Arial" pitchFamily="34" charset="0"/>
                <a:cs typeface="Arial" pitchFamily="34" charset="0"/>
              </a:rPr>
              <a:t>Programs &amp;</a:t>
            </a:r>
          </a:p>
          <a:p>
            <a:pPr algn="ctr">
              <a:lnSpc>
                <a:spcPct val="90000"/>
              </a:lnSpc>
              <a:spcBef>
                <a:spcPts val="0"/>
              </a:spcBef>
            </a:pPr>
            <a:r>
              <a:rPr lang="en-US" sz="1600" dirty="0" smtClean="0">
                <a:latin typeface="Arial" pitchFamily="34" charset="0"/>
                <a:cs typeface="Arial" pitchFamily="34" charset="0"/>
              </a:rPr>
              <a:t>Acting Associate Director for WDTS</a:t>
            </a:r>
            <a:endParaRPr lang="en-US" sz="1600" dirty="0">
              <a:latin typeface="Arial" pitchFamily="34" charset="0"/>
              <a:cs typeface="Arial" pitchFamily="34" charset="0"/>
            </a:endParaRPr>
          </a:p>
          <a:p>
            <a:pPr algn="ctr">
              <a:lnSpc>
                <a:spcPct val="90000"/>
              </a:lnSpc>
              <a:spcBef>
                <a:spcPts val="0"/>
              </a:spcBef>
            </a:pPr>
            <a:r>
              <a:rPr lang="en-US" sz="1600" dirty="0">
                <a:latin typeface="Arial" pitchFamily="34" charset="0"/>
                <a:cs typeface="Arial" pitchFamily="34" charset="0"/>
              </a:rPr>
              <a:t>Office of Science, U.S. Department of </a:t>
            </a:r>
            <a:r>
              <a:rPr lang="en-US" sz="1600" dirty="0" smtClean="0">
                <a:latin typeface="Arial" pitchFamily="34" charset="0"/>
                <a:cs typeface="Arial" pitchFamily="34" charset="0"/>
              </a:rPr>
              <a:t>Energy</a:t>
            </a:r>
          </a:p>
          <a:p>
            <a:pPr algn="ctr">
              <a:lnSpc>
                <a:spcPct val="90000"/>
              </a:lnSpc>
              <a:spcBef>
                <a:spcPts val="0"/>
              </a:spcBef>
            </a:pPr>
            <a:r>
              <a:rPr lang="en-US" sz="1100" dirty="0" smtClean="0">
                <a:latin typeface="Arial" pitchFamily="34" charset="0"/>
                <a:cs typeface="Arial" pitchFamily="34" charset="0"/>
                <a:hlinkClick r:id="rId3"/>
              </a:rPr>
              <a:t>http://science.energy.gov/sc-2/presentations-and-testimony/</a:t>
            </a:r>
            <a:r>
              <a:rPr lang="en-US" sz="1100" dirty="0" smtClean="0">
                <a:latin typeface="Arial" pitchFamily="34" charset="0"/>
                <a:cs typeface="Arial" pitchFamily="34" charset="0"/>
              </a:rPr>
              <a:t> </a:t>
            </a:r>
            <a:endParaRPr lang="en-US" sz="1600" dirty="0">
              <a:latin typeface="Arial" pitchFamily="34" charset="0"/>
              <a:cs typeface="Arial" pitchFamily="34" charset="0"/>
            </a:endParaRPr>
          </a:p>
        </p:txBody>
      </p:sp>
      <p:sp useBgFill="1">
        <p:nvSpPr>
          <p:cNvPr id="7" name="Title 3"/>
          <p:cNvSpPr txBox="1">
            <a:spLocks/>
          </p:cNvSpPr>
          <p:nvPr/>
        </p:nvSpPr>
        <p:spPr>
          <a:xfrm>
            <a:off x="372139" y="2594066"/>
            <a:ext cx="8399722" cy="757130"/>
          </a:xfrm>
          <a:prstGeom prst="rect">
            <a:avLst/>
          </a:prstGeom>
          <a:blipFill dpi="0" rotWithShape="0">
            <a:blip r:embed="rId4" cstate="print"/>
            <a:srcRect/>
            <a:stretch>
              <a:fillRect l="-937" t="-178314" r="-902" b="-293029"/>
            </a:stretch>
          </a:blipFill>
          <a:ln w="9525">
            <a:noFill/>
            <a:miter lim="800000"/>
            <a:headEnd/>
            <a:tailEnd/>
          </a:ln>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90000"/>
              </a:lnSpc>
              <a:spcBef>
                <a:spcPct val="0"/>
              </a:spcBef>
              <a:spcAft>
                <a:spcPts val="1800"/>
              </a:spcAft>
              <a:buClrTx/>
              <a:buSzTx/>
              <a:buFontTx/>
              <a:buNone/>
              <a:tabLst/>
              <a:defRPr/>
            </a:pPr>
            <a:r>
              <a:rPr kumimoji="0" lang="en-US" altLang="zh-CN" sz="4800" b="1" i="0" u="none" strike="noStrike" kern="1200" cap="none" spc="50" normalizeH="0" baseline="0" noProof="0" dirty="0" smtClean="0">
                <a:ln w="11430"/>
                <a:solidFill>
                  <a:srgbClr val="FF0000"/>
                </a:solidFill>
                <a:effectLst>
                  <a:outerShdw blurRad="76200" dist="50800" dir="5400000" algn="tl" rotWithShape="0">
                    <a:srgbClr val="000000">
                      <a:alpha val="65000"/>
                    </a:srgbClr>
                  </a:outerShdw>
                </a:effectLst>
                <a:uLnTx/>
                <a:uFillTx/>
                <a:latin typeface="+mn-lt"/>
                <a:ea typeface="+mj-ea"/>
                <a:cs typeface="Arial" pitchFamily="34" charset="0"/>
              </a:rPr>
              <a:t>WDTS Update</a:t>
            </a:r>
            <a:endParaRPr kumimoji="0" lang="en-US" sz="1600" i="0" u="none" strike="noStrike" kern="1200" cap="none" spc="50" normalizeH="0" baseline="0" noProof="0" dirty="0" smtClean="0">
              <a:ln w="11430"/>
              <a:solidFill>
                <a:srgbClr val="FF0000"/>
              </a:solidFill>
              <a:uLnTx/>
              <a:uFillTx/>
              <a:latin typeface="+mn-lt"/>
              <a:ea typeface="+mj-ea"/>
              <a:cs typeface="Arial" pitchFamily="34" charset="0"/>
            </a:endParaRPr>
          </a:p>
        </p:txBody>
      </p:sp>
      <p:sp>
        <p:nvSpPr>
          <p:cNvPr id="8" name="Subtitle 4"/>
          <p:cNvSpPr txBox="1">
            <a:spLocks/>
          </p:cNvSpPr>
          <p:nvPr/>
        </p:nvSpPr>
        <p:spPr>
          <a:xfrm>
            <a:off x="1371600" y="4187584"/>
            <a:ext cx="6400800" cy="400110"/>
          </a:xfrm>
          <a:prstGeom prst="rect">
            <a:avLst/>
          </a:prstGeom>
        </p:spPr>
        <p:txBody>
          <a:bodyPr rtlCol="0">
            <a:spAutoFit/>
          </a:bodyPr>
          <a:lstStyle/>
          <a:p>
            <a:pPr marL="342900" marR="0" lvl="0" indent="-342900" algn="ctr" defTabSz="914400" rtl="0" eaLnBrk="0" fontAlgn="base" latinLnBrk="0" hangingPunct="0">
              <a:lnSpc>
                <a:spcPct val="100000"/>
              </a:lnSpc>
              <a:spcBef>
                <a:spcPts val="0"/>
              </a:spcBef>
              <a:spcAft>
                <a:spcPct val="0"/>
              </a:spcAft>
              <a:buClrTx/>
              <a:buSzTx/>
              <a:tabLst/>
              <a:defRPr/>
            </a:pPr>
            <a:r>
              <a:rPr kumimoji="0" lang="en-US" altLang="zh-CN" sz="2000" u="none" strike="noStrike" kern="1200" cap="none" spc="0" normalizeH="0" baseline="0" noProof="0" dirty="0" smtClean="0">
                <a:ln>
                  <a:noFill/>
                </a:ln>
                <a:solidFill>
                  <a:schemeClr val="tx1"/>
                </a:solidFill>
                <a:effectLst/>
                <a:uLnTx/>
                <a:uFillTx/>
                <a:latin typeface="Arial" pitchFamily="34" charset="0"/>
                <a:cs typeface="Arial" pitchFamily="34" charset="0"/>
              </a:rPr>
              <a:t>July 2012</a:t>
            </a:r>
            <a:endParaRPr kumimoji="0" lang="zh-CN" altLang="en-US"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10</a:t>
            </a:fld>
            <a:endParaRPr lang="en-US" smtClean="0">
              <a:latin typeface="Arial" charset="0"/>
              <a:cs typeface="Arial" charset="0"/>
            </a:endParaRPr>
          </a:p>
        </p:txBody>
      </p:sp>
      <p:sp>
        <p:nvSpPr>
          <p:cNvPr id="6146" name="Title 2"/>
          <p:cNvSpPr>
            <a:spLocks noGrp="1"/>
          </p:cNvSpPr>
          <p:nvPr>
            <p:ph type="title" idx="4294967295"/>
          </p:nvPr>
        </p:nvSpPr>
        <p:spPr>
          <a:xfrm>
            <a:off x="0" y="10633"/>
            <a:ext cx="9144000" cy="762000"/>
          </a:xfrm>
        </p:spPr>
        <p:txBody>
          <a:bodyPr/>
          <a:lstStyle/>
          <a:p>
            <a:r>
              <a:rPr lang="en-US" sz="2400" dirty="0" smtClean="0">
                <a:latin typeface="Arial" pitchFamily="34" charset="0"/>
              </a:rPr>
              <a:t>SULI, CCI, and VFP</a:t>
            </a:r>
          </a:p>
        </p:txBody>
      </p:sp>
      <p:sp>
        <p:nvSpPr>
          <p:cNvPr id="12" name="TextBox 11"/>
          <p:cNvSpPr txBox="1"/>
          <p:nvPr/>
        </p:nvSpPr>
        <p:spPr>
          <a:xfrm>
            <a:off x="665018" y="894149"/>
            <a:ext cx="7628082" cy="5088304"/>
          </a:xfrm>
          <a:prstGeom prst="rect">
            <a:avLst/>
          </a:prstGeom>
          <a:noFill/>
        </p:spPr>
        <p:txBody>
          <a:bodyPr wrap="square" lIns="91429" tIns="45714" rIns="91429" bIns="45714" rtlCol="0">
            <a:spAutoFit/>
          </a:bodyPr>
          <a:lstStyle/>
          <a:p>
            <a:pPr marL="231775" indent="-231775">
              <a:buFont typeface="Wingdings" pitchFamily="2" charset="2"/>
              <a:buChar char="§"/>
            </a:pPr>
            <a:r>
              <a:rPr lang="en-US" sz="1600" dirty="0" smtClean="0">
                <a:latin typeface="Arial" pitchFamily="34" charset="0"/>
                <a:cs typeface="Arial" pitchFamily="34" charset="0"/>
              </a:rPr>
              <a:t>Revised:</a:t>
            </a:r>
          </a:p>
          <a:p>
            <a:pPr marL="692150" lvl="1" indent="-174625">
              <a:buFont typeface="Wingdings" pitchFamily="2" charset="2"/>
              <a:buChar char="§"/>
            </a:pPr>
            <a:r>
              <a:rPr lang="en-US" sz="1400" dirty="0" smtClean="0">
                <a:latin typeface="Arial" pitchFamily="34" charset="0"/>
                <a:cs typeface="Arial" pitchFamily="34" charset="0"/>
              </a:rPr>
              <a:t>Program goal, scope, and definition</a:t>
            </a:r>
          </a:p>
          <a:p>
            <a:pPr marL="692150" lvl="1" indent="-174625">
              <a:buFont typeface="Wingdings" pitchFamily="2" charset="2"/>
              <a:buChar char="§"/>
            </a:pPr>
            <a:r>
              <a:rPr lang="en-US" sz="1400" dirty="0" smtClean="0">
                <a:latin typeface="Arial" pitchFamily="34" charset="0"/>
                <a:cs typeface="Arial" pitchFamily="34" charset="0"/>
              </a:rPr>
              <a:t>Program deliverables</a:t>
            </a:r>
          </a:p>
          <a:p>
            <a:pPr marL="692150" lvl="1" indent="-174625">
              <a:buFont typeface="Wingdings" pitchFamily="2" charset="2"/>
              <a:buChar char="§"/>
            </a:pPr>
            <a:r>
              <a:rPr lang="en-US" sz="1400" dirty="0" smtClean="0">
                <a:latin typeface="Arial" pitchFamily="34" charset="0"/>
                <a:cs typeface="Arial" pitchFamily="34" charset="0"/>
              </a:rPr>
              <a:t>Metrics of success</a:t>
            </a:r>
          </a:p>
          <a:p>
            <a:pPr marL="692150" lvl="1" indent="-174625">
              <a:lnSpc>
                <a:spcPct val="95000"/>
              </a:lnSpc>
              <a:spcAft>
                <a:spcPts val="1200"/>
              </a:spcAft>
              <a:buFont typeface="Wingdings" pitchFamily="2" charset="2"/>
              <a:buChar char="§"/>
            </a:pPr>
            <a:r>
              <a:rPr lang="en-US" sz="1400" dirty="0" smtClean="0">
                <a:latin typeface="Arial" pitchFamily="34" charset="0"/>
                <a:cs typeface="Arial" pitchFamily="34" charset="0"/>
              </a:rPr>
              <a:t>Measurement and evaluation</a:t>
            </a:r>
            <a:endParaRPr lang="en-US" sz="1600" dirty="0" smtClean="0">
              <a:latin typeface="Arial" pitchFamily="34" charset="0"/>
              <a:cs typeface="Arial" pitchFamily="34" charset="0"/>
            </a:endParaRPr>
          </a:p>
          <a:p>
            <a:pPr marL="231775" indent="-231775">
              <a:lnSpc>
                <a:spcPct val="95000"/>
              </a:lnSpc>
              <a:spcAft>
                <a:spcPts val="1200"/>
              </a:spcAft>
              <a:buFont typeface="Wingdings" pitchFamily="2" charset="2"/>
              <a:buChar char="§"/>
            </a:pPr>
            <a:r>
              <a:rPr lang="en-US" sz="1600" dirty="0" smtClean="0">
                <a:latin typeface="Arial" pitchFamily="34" charset="0"/>
                <a:cs typeface="Arial" pitchFamily="34" charset="0"/>
              </a:rPr>
              <a:t>Created logic models* for each of the programs; the logic models became the bases for IT requirements documents.</a:t>
            </a:r>
          </a:p>
          <a:p>
            <a:pPr marL="231775" indent="-231775">
              <a:lnSpc>
                <a:spcPct val="95000"/>
              </a:lnSpc>
              <a:spcAft>
                <a:spcPts val="1200"/>
              </a:spcAft>
              <a:buFont typeface="Wingdings" pitchFamily="2" charset="2"/>
              <a:buChar char="§"/>
            </a:pPr>
            <a:r>
              <a:rPr lang="en-US" sz="1600" dirty="0" smtClean="0">
                <a:latin typeface="Arial" pitchFamily="34" charset="0"/>
                <a:cs typeface="Arial" pitchFamily="34" charset="0"/>
              </a:rPr>
              <a:t>Met with DOE LEDs in July and November 2011 to gather feedback.</a:t>
            </a:r>
          </a:p>
          <a:p>
            <a:pPr marL="231775" indent="-231775">
              <a:lnSpc>
                <a:spcPct val="95000"/>
              </a:lnSpc>
              <a:spcAft>
                <a:spcPts val="1200"/>
              </a:spcAft>
              <a:buFont typeface="Wingdings" pitchFamily="2" charset="2"/>
              <a:buChar char="§"/>
            </a:pPr>
            <a:r>
              <a:rPr lang="en-US" sz="1600" dirty="0" smtClean="0">
                <a:latin typeface="Arial" pitchFamily="34" charset="0"/>
                <a:cs typeface="Arial" pitchFamily="34" charset="0"/>
              </a:rPr>
              <a:t>The requirements documents are the basis for new software that will incorporate participant applications, reviewer input, participant deliverables, and measurement/assessment questionnaires. </a:t>
            </a:r>
          </a:p>
          <a:p>
            <a:pPr marL="231775" indent="-231775">
              <a:lnSpc>
                <a:spcPct val="95000"/>
              </a:lnSpc>
              <a:spcAft>
                <a:spcPts val="1200"/>
              </a:spcAft>
              <a:buFont typeface="Wingdings" pitchFamily="2" charset="2"/>
              <a:buChar char="§"/>
            </a:pPr>
            <a:r>
              <a:rPr lang="en-US" sz="1600" dirty="0" smtClean="0">
                <a:latin typeface="Arial" pitchFamily="34" charset="0"/>
                <a:cs typeface="Arial" pitchFamily="34" charset="0"/>
              </a:rPr>
              <a:t>We will collect and archive data so that it can be shared and analyzed.</a:t>
            </a:r>
          </a:p>
          <a:p>
            <a:pPr marL="231775" indent="-231775">
              <a:lnSpc>
                <a:spcPct val="95000"/>
              </a:lnSpc>
              <a:spcAft>
                <a:spcPts val="1200"/>
              </a:spcAft>
              <a:buFont typeface="Wingdings" pitchFamily="2" charset="2"/>
              <a:buChar char="§"/>
            </a:pPr>
            <a:r>
              <a:rPr lang="en-US" sz="2000" dirty="0" smtClean="0">
                <a:solidFill>
                  <a:srgbClr val="FF0000"/>
                </a:solidFill>
                <a:latin typeface="Arial" pitchFamily="34" charset="0"/>
                <a:cs typeface="Arial" pitchFamily="34" charset="0"/>
              </a:rPr>
              <a:t>At today’s meeting, we want to hear from you on the changes that have been made.</a:t>
            </a:r>
            <a:endParaRPr lang="en-US" sz="800" dirty="0" smtClean="0">
              <a:solidFill>
                <a:srgbClr val="FF0000"/>
              </a:solidFill>
              <a:latin typeface="Arial" pitchFamily="34" charset="0"/>
              <a:cs typeface="Arial" pitchFamily="34" charset="0"/>
            </a:endParaRPr>
          </a:p>
          <a:p>
            <a:pPr marL="174625" indent="-174625">
              <a:lnSpc>
                <a:spcPct val="85000"/>
              </a:lnSpc>
              <a:spcAft>
                <a:spcPts val="1200"/>
              </a:spcAft>
            </a:pPr>
            <a:r>
              <a:rPr lang="en-US" sz="1600" dirty="0" smtClean="0">
                <a:latin typeface="Arial" pitchFamily="34" charset="0"/>
                <a:cs typeface="Arial" pitchFamily="34" charset="0"/>
              </a:rPr>
              <a:t>*	</a:t>
            </a:r>
            <a:r>
              <a:rPr lang="en-US" sz="1100" dirty="0" smtClean="0">
                <a:latin typeface="Arial" pitchFamily="34" charset="0"/>
                <a:cs typeface="Arial" pitchFamily="34" charset="0"/>
              </a:rPr>
              <a:t>A logic model is one form of the many existing program planning tools; the logic model describes how an activity produces a desired result in terms of four components in a linear sequence: inputs, activities, outputs, and outcomes.</a:t>
            </a:r>
          </a:p>
          <a:p>
            <a:pPr marL="231775" indent="-231775">
              <a:spcAft>
                <a:spcPts val="1200"/>
              </a:spcAft>
              <a:buFont typeface="Wingdings" pitchFamily="2" charset="2"/>
              <a:buChar char="§"/>
            </a:pPr>
            <a:endParaRPr lang="en-US" sz="1600" dirty="0" smtClean="0">
              <a:latin typeface="Arial" pitchFamily="34" charset="0"/>
              <a:cs typeface="Arial" pitchFamily="34" charset="0"/>
            </a:endParaRPr>
          </a:p>
        </p:txBody>
      </p:sp>
      <p:sp>
        <p:nvSpPr>
          <p:cNvPr id="6" name="Footer Placeholder 2"/>
          <p:cNvSpPr>
            <a:spLocks noGrp="1"/>
          </p:cNvSpPr>
          <p:nvPr>
            <p:ph type="ftr" sz="quarter" idx="11"/>
          </p:nvPr>
        </p:nvSpPr>
        <p:spPr>
          <a:xfrm>
            <a:off x="3124200" y="6356350"/>
            <a:ext cx="5334000" cy="365125"/>
          </a:xfrm>
        </p:spPr>
        <p:txBody>
          <a:bodyPr/>
          <a:lstStyle/>
          <a:p>
            <a:r>
              <a:rPr lang="en-US" dirty="0" smtClean="0"/>
              <a:t>Laboratory  Education Directors’ Meeting July 2012</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11</a:t>
            </a:fld>
            <a:endParaRPr lang="en-US" dirty="0" smtClean="0">
              <a:latin typeface="Arial" charset="0"/>
              <a:cs typeface="Arial" charset="0"/>
            </a:endParaRPr>
          </a:p>
        </p:txBody>
      </p:sp>
      <p:sp>
        <p:nvSpPr>
          <p:cNvPr id="6146" name="Title 2"/>
          <p:cNvSpPr>
            <a:spLocks noGrp="1"/>
          </p:cNvSpPr>
          <p:nvPr>
            <p:ph type="title" idx="4294967295"/>
          </p:nvPr>
        </p:nvSpPr>
        <p:spPr>
          <a:xfrm>
            <a:off x="0" y="-1242"/>
            <a:ext cx="9144000" cy="762000"/>
          </a:xfrm>
        </p:spPr>
        <p:txBody>
          <a:bodyPr/>
          <a:lstStyle/>
          <a:p>
            <a:r>
              <a:rPr lang="en-US" sz="2400" dirty="0" smtClean="0">
                <a:latin typeface="Arial" pitchFamily="34" charset="0"/>
              </a:rPr>
              <a:t>Also from the COV Report re VFP, née </a:t>
            </a:r>
            <a:r>
              <a:rPr lang="en-US" sz="2400" dirty="0" err="1" smtClean="0">
                <a:latin typeface="Arial" pitchFamily="34" charset="0"/>
              </a:rPr>
              <a:t>FaST</a:t>
            </a:r>
            <a:endParaRPr lang="en-US" sz="2400" dirty="0" smtClean="0">
              <a:latin typeface="Arial" pitchFamily="34" charset="0"/>
            </a:endParaRPr>
          </a:p>
        </p:txBody>
      </p:sp>
      <p:sp>
        <p:nvSpPr>
          <p:cNvPr id="12" name="TextBox 11"/>
          <p:cNvSpPr txBox="1"/>
          <p:nvPr/>
        </p:nvSpPr>
        <p:spPr>
          <a:xfrm>
            <a:off x="655091" y="885592"/>
            <a:ext cx="8227651" cy="5589723"/>
          </a:xfrm>
          <a:prstGeom prst="rect">
            <a:avLst/>
          </a:prstGeom>
          <a:noFill/>
        </p:spPr>
        <p:txBody>
          <a:bodyPr wrap="square" lIns="91429" tIns="45714" rIns="91429" bIns="45714" rtlCol="0">
            <a:spAutoFit/>
          </a:bodyPr>
          <a:lstStyle/>
          <a:p>
            <a:pPr>
              <a:lnSpc>
                <a:spcPct val="110000"/>
              </a:lnSpc>
            </a:pPr>
            <a:r>
              <a:rPr lang="en-US" sz="1600" b="1" dirty="0" smtClean="0">
                <a:latin typeface="Arial" pitchFamily="34" charset="0"/>
                <a:cs typeface="Arial" pitchFamily="34" charset="0"/>
              </a:rPr>
              <a:t>Faculty and Student Teams (</a:t>
            </a:r>
            <a:r>
              <a:rPr lang="en-US" sz="1600" b="1" dirty="0" err="1" smtClean="0">
                <a:latin typeface="Arial" pitchFamily="34" charset="0"/>
                <a:cs typeface="Arial" pitchFamily="34" charset="0"/>
              </a:rPr>
              <a:t>FaST</a:t>
            </a:r>
            <a:r>
              <a:rPr lang="en-US" sz="1600" b="1" dirty="0" smtClean="0">
                <a:latin typeface="Arial" pitchFamily="34" charset="0"/>
                <a:cs typeface="Arial" pitchFamily="34" charset="0"/>
              </a:rPr>
              <a:t>):</a:t>
            </a:r>
          </a:p>
          <a:p>
            <a:pPr>
              <a:lnSpc>
                <a:spcPct val="110000"/>
              </a:lnSpc>
            </a:pPr>
            <a:r>
              <a:rPr lang="en-US" sz="1600" b="1" dirty="0" smtClean="0">
                <a:latin typeface="Arial" pitchFamily="34" charset="0"/>
                <a:cs typeface="Arial" pitchFamily="34" charset="0"/>
              </a:rPr>
              <a:t>Rating: Fair</a:t>
            </a:r>
            <a:endParaRPr lang="en-US" sz="1600" dirty="0" smtClean="0">
              <a:latin typeface="Arial" pitchFamily="34" charset="0"/>
              <a:cs typeface="Arial" pitchFamily="34" charset="0"/>
            </a:endParaRPr>
          </a:p>
          <a:p>
            <a:pPr>
              <a:lnSpc>
                <a:spcPct val="110000"/>
              </a:lnSpc>
            </a:pPr>
            <a:r>
              <a:rPr lang="en-US" sz="1600" dirty="0" smtClean="0">
                <a:latin typeface="Arial" pitchFamily="34" charset="0"/>
                <a:cs typeface="Arial" pitchFamily="34" charset="0"/>
              </a:rPr>
              <a:t>This is a potentially important area to address and to do well in in order to promote institutional change. But…it needs work. To be successful significant groundwork between the lab and the college faculty member is necessary.  Additionally instruction in teamwork and research preparation are central to making the program successful. The arrangements for working with the faculty member and the student participants must be sensitive to the needs and responsibilities of both. Evaluation is presently inadequate. The expected follow-up, to position the faculty partner to be successful in research and grant proposal submission, is quite challenging.</a:t>
            </a:r>
          </a:p>
          <a:p>
            <a:pPr>
              <a:lnSpc>
                <a:spcPct val="110000"/>
              </a:lnSpc>
            </a:pPr>
            <a:endParaRPr lang="en-US" sz="1600" dirty="0" smtClean="0">
              <a:latin typeface="Arial" pitchFamily="34" charset="0"/>
              <a:cs typeface="Arial" pitchFamily="34" charset="0"/>
            </a:endParaRPr>
          </a:p>
          <a:p>
            <a:pPr>
              <a:lnSpc>
                <a:spcPct val="110000"/>
              </a:lnSpc>
            </a:pPr>
            <a:r>
              <a:rPr lang="en-US" sz="1600" b="1" dirty="0" smtClean="0">
                <a:latin typeface="Arial" pitchFamily="34" charset="0"/>
                <a:cs typeface="Arial" pitchFamily="34" charset="0"/>
              </a:rPr>
              <a:t>B. Recommendations of the COV</a:t>
            </a:r>
          </a:p>
          <a:p>
            <a:pPr>
              <a:lnSpc>
                <a:spcPct val="110000"/>
              </a:lnSpc>
            </a:pPr>
            <a:r>
              <a:rPr lang="en-US" sz="1600" dirty="0" smtClean="0">
                <a:latin typeface="Arial" pitchFamily="34" charset="0"/>
                <a:cs typeface="Arial" pitchFamily="34" charset="0"/>
              </a:rPr>
              <a:t>The following is a summary of our overall recommendations. More details about many of these recommendations follow this list.</a:t>
            </a:r>
          </a:p>
          <a:p>
            <a:pPr>
              <a:lnSpc>
                <a:spcPct val="110000"/>
              </a:lnSpc>
            </a:pPr>
            <a:r>
              <a:rPr lang="en-US" sz="1600" dirty="0" smtClean="0">
                <a:latin typeface="Arial" pitchFamily="34" charset="0"/>
                <a:cs typeface="Arial" pitchFamily="34" charset="0"/>
              </a:rPr>
              <a:t>We recommend that WDTS:</a:t>
            </a:r>
          </a:p>
          <a:p>
            <a:pPr marL="166688" indent="-166688">
              <a:lnSpc>
                <a:spcPct val="110000"/>
              </a:lnSpc>
              <a:buFont typeface="Wingdings" pitchFamily="2" charset="2"/>
              <a:buChar char="§"/>
            </a:pPr>
            <a:r>
              <a:rPr lang="en-US" sz="1400" dirty="0" smtClean="0">
                <a:latin typeface="Arial" pitchFamily="34" charset="0"/>
                <a:cs typeface="Arial" pitchFamily="34" charset="0"/>
              </a:rPr>
              <a:t>Focus its efforts and its resources on its strong programs (SCGF, SULI, CCI, Einstein, </a:t>
            </a:r>
            <a:r>
              <a:rPr lang="en-US" sz="1400" dirty="0" err="1" smtClean="0">
                <a:latin typeface="Arial" pitchFamily="34" charset="0"/>
                <a:cs typeface="Arial" pitchFamily="34" charset="0"/>
              </a:rPr>
              <a:t>Lindau</a:t>
            </a:r>
            <a:r>
              <a:rPr lang="en-US" sz="1400" dirty="0" smtClean="0">
                <a:latin typeface="Arial" pitchFamily="34" charset="0"/>
                <a:cs typeface="Arial" pitchFamily="34" charset="0"/>
              </a:rPr>
              <a:t>, NSB) and work to improve and expand them to assure future success and impact.</a:t>
            </a:r>
          </a:p>
          <a:p>
            <a:pPr marL="166688" indent="-166688">
              <a:lnSpc>
                <a:spcPct val="110000"/>
              </a:lnSpc>
              <a:buFont typeface="Wingdings" pitchFamily="2" charset="2"/>
              <a:buChar char="§"/>
            </a:pPr>
            <a:r>
              <a:rPr lang="en-US" sz="1400" dirty="0" smtClean="0">
                <a:solidFill>
                  <a:srgbClr val="FF0000"/>
                </a:solidFill>
                <a:latin typeface="Arial" pitchFamily="34" charset="0"/>
                <a:cs typeface="Arial" pitchFamily="34" charset="0"/>
              </a:rPr>
              <a:t>Redirect funds from the weak programs</a:t>
            </a:r>
            <a:r>
              <a:rPr lang="en-US" sz="1400" dirty="0" smtClean="0">
                <a:latin typeface="Arial" pitchFamily="34" charset="0"/>
                <a:cs typeface="Arial" pitchFamily="34" charset="0"/>
              </a:rPr>
              <a:t> (ACTS, </a:t>
            </a:r>
            <a:r>
              <a:rPr lang="en-US" sz="1400" dirty="0" err="1" smtClean="0">
                <a:solidFill>
                  <a:srgbClr val="FF0000"/>
                </a:solidFill>
                <a:latin typeface="Arial" pitchFamily="34" charset="0"/>
                <a:cs typeface="Arial" pitchFamily="34" charset="0"/>
              </a:rPr>
              <a:t>FaST</a:t>
            </a:r>
            <a:r>
              <a:rPr lang="en-US" sz="1400" dirty="0" smtClean="0">
                <a:latin typeface="Arial" pitchFamily="34" charset="0"/>
                <a:cs typeface="Arial" pitchFamily="34" charset="0"/>
              </a:rPr>
              <a:t>, Undergraduate Research Journal, College Guide, RWDC, PST) to funding the recommended changes and expansions in the strong programs (listed above).</a:t>
            </a:r>
          </a:p>
          <a:p>
            <a:pPr marL="914400" lvl="1">
              <a:lnSpc>
                <a:spcPct val="110000"/>
              </a:lnSpc>
              <a:spcAft>
                <a:spcPts val="1800"/>
              </a:spcAft>
              <a:buFont typeface="Wingdings" pitchFamily="2" charset="2"/>
              <a:buChar char="§"/>
            </a:pPr>
            <a:endParaRPr lang="en-US" sz="1600" dirty="0" smtClean="0">
              <a:latin typeface="Arial" pitchFamily="34" charset="0"/>
              <a:cs typeface="Arial" pitchFamily="34" charset="0"/>
            </a:endParaRPr>
          </a:p>
        </p:txBody>
      </p:sp>
      <p:sp>
        <p:nvSpPr>
          <p:cNvPr id="7" name="Footer Placeholder 2"/>
          <p:cNvSpPr>
            <a:spLocks noGrp="1"/>
          </p:cNvSpPr>
          <p:nvPr>
            <p:ph type="ftr" sz="quarter" idx="11"/>
          </p:nvPr>
        </p:nvSpPr>
        <p:spPr>
          <a:xfrm>
            <a:off x="3124200" y="6356350"/>
            <a:ext cx="5334000" cy="365125"/>
          </a:xfrm>
        </p:spPr>
        <p:txBody>
          <a:bodyPr/>
          <a:lstStyle/>
          <a:p>
            <a:r>
              <a:rPr lang="en-US" dirty="0" smtClean="0"/>
              <a:t>Laboratory  Education Directors’ Meeting July 2012</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 name="Rectangle 39"/>
          <p:cNvSpPr/>
          <p:nvPr/>
        </p:nvSpPr>
        <p:spPr>
          <a:xfrm>
            <a:off x="0" y="1123950"/>
            <a:ext cx="9144000"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9"/>
          <p:cNvGrpSpPr/>
          <p:nvPr/>
        </p:nvGrpSpPr>
        <p:grpSpPr>
          <a:xfrm>
            <a:off x="0" y="23750"/>
            <a:ext cx="8839200" cy="6834250"/>
            <a:chOff x="0" y="23750"/>
            <a:chExt cx="8839200" cy="6834250"/>
          </a:xfrm>
        </p:grpSpPr>
        <p:grpSp>
          <p:nvGrpSpPr>
            <p:cNvPr id="6" name="Group 56"/>
            <p:cNvGrpSpPr/>
            <p:nvPr/>
          </p:nvGrpSpPr>
          <p:grpSpPr>
            <a:xfrm>
              <a:off x="0" y="23750"/>
              <a:ext cx="8839200" cy="6834250"/>
              <a:chOff x="152400" y="23750"/>
              <a:chExt cx="8839200" cy="6834250"/>
            </a:xfrm>
          </p:grpSpPr>
          <p:grpSp>
            <p:nvGrpSpPr>
              <p:cNvPr id="10" name="Group 24"/>
              <p:cNvGrpSpPr/>
              <p:nvPr/>
            </p:nvGrpSpPr>
            <p:grpSpPr>
              <a:xfrm>
                <a:off x="1066800" y="228600"/>
                <a:ext cx="7848600" cy="6206698"/>
                <a:chOff x="1066800" y="228600"/>
                <a:chExt cx="7848600" cy="6206698"/>
              </a:xfrm>
            </p:grpSpPr>
            <p:grpSp>
              <p:nvGrpSpPr>
                <p:cNvPr id="11" name="Group 9"/>
                <p:cNvGrpSpPr/>
                <p:nvPr/>
              </p:nvGrpSpPr>
              <p:grpSpPr>
                <a:xfrm>
                  <a:off x="1066800" y="228600"/>
                  <a:ext cx="7848600" cy="5643142"/>
                  <a:chOff x="1066800" y="533400"/>
                  <a:chExt cx="7848600" cy="5643142"/>
                </a:xfrm>
              </p:grpSpPr>
              <p:pic>
                <p:nvPicPr>
                  <p:cNvPr id="4" name="Picture 5"/>
                  <p:cNvPicPr>
                    <a:picLocks noChangeAspect="1" noChangeArrowheads="1"/>
                  </p:cNvPicPr>
                  <p:nvPr/>
                </p:nvPicPr>
                <p:blipFill>
                  <a:blip r:embed="rId3" cstate="print"/>
                  <a:srcRect/>
                  <a:stretch>
                    <a:fillRect/>
                  </a:stretch>
                </p:blipFill>
                <p:spPr bwMode="auto">
                  <a:xfrm>
                    <a:off x="1066800" y="533400"/>
                    <a:ext cx="7848600" cy="5643142"/>
                  </a:xfrm>
                  <a:prstGeom prst="rect">
                    <a:avLst/>
                  </a:prstGeom>
                  <a:noFill/>
                  <a:ln w="9525">
                    <a:noFill/>
                    <a:miter lim="800000"/>
                    <a:headEnd/>
                    <a:tailEnd/>
                  </a:ln>
                </p:spPr>
              </p:pic>
              <p:sp>
                <p:nvSpPr>
                  <p:cNvPr id="9" name="Rectangle 8"/>
                  <p:cNvSpPr/>
                  <p:nvPr/>
                </p:nvSpPr>
                <p:spPr>
                  <a:xfrm>
                    <a:off x="1066800" y="4114800"/>
                    <a:ext cx="1828800"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4" cstate="print"/>
                <a:stretch>
                  <a:fillRect/>
                </a:stretch>
              </p:blipFill>
              <p:spPr>
                <a:xfrm>
                  <a:off x="2286000" y="3276600"/>
                  <a:ext cx="603250" cy="556846"/>
                </a:xfrm>
                <a:prstGeom prst="rect">
                  <a:avLst/>
                </a:prstGeom>
              </p:spPr>
            </p:pic>
            <p:sp>
              <p:nvSpPr>
                <p:cNvPr id="16" name="TextBox 15"/>
                <p:cNvSpPr txBox="1"/>
                <p:nvPr/>
              </p:nvSpPr>
              <p:spPr>
                <a:xfrm>
                  <a:off x="2057400" y="3810000"/>
                  <a:ext cx="1143000" cy="577081"/>
                </a:xfrm>
                <a:prstGeom prst="rect">
                  <a:avLst/>
                </a:prstGeom>
                <a:noFill/>
              </p:spPr>
              <p:txBody>
                <a:bodyPr wrap="square" rtlCol="0">
                  <a:spAutoFit/>
                </a:bodyPr>
                <a:lstStyle/>
                <a:p>
                  <a:pPr algn="ctr"/>
                  <a:r>
                    <a:rPr lang="en-US" sz="1050" b="1" dirty="0" smtClean="0">
                      <a:latin typeface="Arial Narrow" pitchFamily="34" charset="0"/>
                      <a:cs typeface="Arial"/>
                    </a:rPr>
                    <a:t>Participant and Deliverables Portal</a:t>
                  </a:r>
                  <a:endParaRPr lang="en-US" sz="1050" b="1" dirty="0">
                    <a:latin typeface="Arial Narrow" pitchFamily="34" charset="0"/>
                    <a:cs typeface="Arial"/>
                  </a:endParaRPr>
                </a:p>
              </p:txBody>
            </p:sp>
            <p:cxnSp>
              <p:nvCxnSpPr>
                <p:cNvPr id="7" name="Elbow Connector 6"/>
                <p:cNvCxnSpPr/>
                <p:nvPr/>
              </p:nvCxnSpPr>
              <p:spPr>
                <a:xfrm flipV="1">
                  <a:off x="2743200" y="2971800"/>
                  <a:ext cx="2057400" cy="533400"/>
                </a:xfrm>
                <a:prstGeom prst="bentConnector3">
                  <a:avLst>
                    <a:gd name="adj1" fmla="val 73025"/>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5400000" flipH="1" flipV="1">
                  <a:off x="2438400" y="4191000"/>
                  <a:ext cx="1371600" cy="1219200"/>
                </a:xfrm>
                <a:prstGeom prst="bentConnector3">
                  <a:avLst>
                    <a:gd name="adj1" fmla="val 83735"/>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noChangeArrowheads="1"/>
                </p:cNvPicPr>
                <p:nvPr/>
              </p:nvPicPr>
              <p:blipFill>
                <a:blip r:embed="rId3" cstate="print"/>
                <a:srcRect l="87850" t="62392" b="28509"/>
                <a:stretch>
                  <a:fillRect/>
                </a:stretch>
              </p:blipFill>
              <p:spPr bwMode="auto">
                <a:xfrm>
                  <a:off x="2209800" y="5486400"/>
                  <a:ext cx="762000" cy="533400"/>
                </a:xfrm>
                <a:prstGeom prst="rect">
                  <a:avLst/>
                </a:prstGeom>
                <a:noFill/>
                <a:ln w="9525">
                  <a:noFill/>
                  <a:miter lim="800000"/>
                  <a:headEnd/>
                  <a:tailEnd/>
                </a:ln>
              </p:spPr>
            </p:pic>
            <p:sp>
              <p:nvSpPr>
                <p:cNvPr id="24" name="TextBox 23"/>
                <p:cNvSpPr txBox="1"/>
                <p:nvPr/>
              </p:nvSpPr>
              <p:spPr>
                <a:xfrm>
                  <a:off x="1981200" y="6019800"/>
                  <a:ext cx="1143000" cy="415498"/>
                </a:xfrm>
                <a:prstGeom prst="rect">
                  <a:avLst/>
                </a:prstGeom>
                <a:noFill/>
              </p:spPr>
              <p:txBody>
                <a:bodyPr wrap="square" rtlCol="0">
                  <a:spAutoFit/>
                </a:bodyPr>
                <a:lstStyle/>
                <a:p>
                  <a:pPr algn="ctr"/>
                  <a:r>
                    <a:rPr lang="en-US" sz="1050" b="1" dirty="0" smtClean="0">
                      <a:latin typeface="Arial Narrow" pitchFamily="34" charset="0"/>
                      <a:cs typeface="Arial"/>
                    </a:rPr>
                    <a:t>Recommender submits letter</a:t>
                  </a:r>
                  <a:endParaRPr lang="en-US" sz="1050" b="1" dirty="0">
                    <a:latin typeface="Arial Narrow" pitchFamily="34" charset="0"/>
                    <a:cs typeface="Arial"/>
                  </a:endParaRPr>
                </a:p>
              </p:txBody>
            </p:sp>
          </p:grpSp>
          <p:pic>
            <p:nvPicPr>
              <p:cNvPr id="8" name="Picture 5"/>
              <p:cNvPicPr>
                <a:picLocks noChangeAspect="1" noChangeArrowheads="1"/>
              </p:cNvPicPr>
              <p:nvPr/>
            </p:nvPicPr>
            <p:blipFill>
              <a:blip r:embed="rId3" cstate="print"/>
              <a:srcRect t="62114" r="74757"/>
              <a:stretch>
                <a:fillRect/>
              </a:stretch>
            </p:blipFill>
            <p:spPr bwMode="auto">
              <a:xfrm>
                <a:off x="228600" y="5101058"/>
                <a:ext cx="1628133" cy="1756942"/>
              </a:xfrm>
              <a:prstGeom prst="rect">
                <a:avLst/>
              </a:prstGeom>
              <a:noFill/>
              <a:ln w="15875">
                <a:solidFill>
                  <a:schemeClr val="accent3">
                    <a:lumMod val="75000"/>
                  </a:schemeClr>
                </a:solidFill>
                <a:miter lim="800000"/>
                <a:headEnd/>
                <a:tailEnd/>
              </a:ln>
            </p:spPr>
          </p:pic>
          <p:sp>
            <p:nvSpPr>
              <p:cNvPr id="26" name="TextBox 25"/>
              <p:cNvSpPr txBox="1"/>
              <p:nvPr/>
            </p:nvSpPr>
            <p:spPr>
              <a:xfrm>
                <a:off x="5486400" y="4419600"/>
                <a:ext cx="1295400" cy="246221"/>
              </a:xfrm>
              <a:prstGeom prst="rect">
                <a:avLst/>
              </a:prstGeom>
              <a:solidFill>
                <a:schemeClr val="bg1"/>
              </a:solidFill>
            </p:spPr>
            <p:txBody>
              <a:bodyPr wrap="square" rtlCol="0">
                <a:spAutoFit/>
              </a:bodyPr>
              <a:lstStyle/>
              <a:p>
                <a:pPr algn="ctr"/>
                <a:r>
                  <a:rPr lang="en-US" sz="1000" b="1" dirty="0" smtClean="0">
                    <a:latin typeface="Arial Narrow" pitchFamily="34" charset="0"/>
                    <a:cs typeface="Arial"/>
                  </a:rPr>
                  <a:t>DOE Lab Ed Portal</a:t>
                </a:r>
                <a:endParaRPr lang="en-US" sz="1000" b="1" dirty="0">
                  <a:latin typeface="Arial Narrow" pitchFamily="34" charset="0"/>
                  <a:cs typeface="Arial"/>
                </a:endParaRPr>
              </a:p>
            </p:txBody>
          </p:sp>
          <p:sp>
            <p:nvSpPr>
              <p:cNvPr id="27" name="TextBox 26"/>
              <p:cNvSpPr txBox="1"/>
              <p:nvPr/>
            </p:nvSpPr>
            <p:spPr>
              <a:xfrm>
                <a:off x="5562600" y="5334000"/>
                <a:ext cx="1295400" cy="553998"/>
              </a:xfrm>
              <a:prstGeom prst="rect">
                <a:avLst/>
              </a:prstGeom>
              <a:solidFill>
                <a:schemeClr val="bg1"/>
              </a:solidFill>
            </p:spPr>
            <p:txBody>
              <a:bodyPr wrap="square" rtlCol="0">
                <a:spAutoFit/>
              </a:bodyPr>
              <a:lstStyle/>
              <a:p>
                <a:pPr algn="ctr"/>
                <a:r>
                  <a:rPr lang="en-US" sz="1000" b="1" dirty="0" smtClean="0">
                    <a:latin typeface="Arial Narrow" pitchFamily="34" charset="0"/>
                    <a:cs typeface="Arial"/>
                  </a:rPr>
                  <a:t>DOE Lab Ed Office Placement Review and Sorting</a:t>
                </a:r>
                <a:endParaRPr lang="en-US" sz="1000" b="1" dirty="0">
                  <a:latin typeface="Arial Narrow" pitchFamily="34" charset="0"/>
                  <a:cs typeface="Arial"/>
                </a:endParaRPr>
              </a:p>
            </p:txBody>
          </p:sp>
          <p:sp>
            <p:nvSpPr>
              <p:cNvPr id="28" name="TextBox 27"/>
              <p:cNvSpPr txBox="1"/>
              <p:nvPr/>
            </p:nvSpPr>
            <p:spPr>
              <a:xfrm>
                <a:off x="6858000" y="5334000"/>
                <a:ext cx="1295400" cy="553998"/>
              </a:xfrm>
              <a:prstGeom prst="rect">
                <a:avLst/>
              </a:prstGeom>
              <a:solidFill>
                <a:schemeClr val="bg1"/>
              </a:solidFill>
            </p:spPr>
            <p:txBody>
              <a:bodyPr wrap="square" rtlCol="0">
                <a:spAutoFit/>
              </a:bodyPr>
              <a:lstStyle/>
              <a:p>
                <a:pPr algn="ctr"/>
                <a:r>
                  <a:rPr lang="en-US" sz="1000" b="1" dirty="0" smtClean="0">
                    <a:latin typeface="Arial Narrow" pitchFamily="34" charset="0"/>
                    <a:cs typeface="Arial"/>
                  </a:rPr>
                  <a:t>DOE Lab Research Advisor Selects Applicants</a:t>
                </a:r>
                <a:endParaRPr lang="en-US" sz="1000" b="1" dirty="0">
                  <a:latin typeface="Arial Narrow" pitchFamily="34" charset="0"/>
                  <a:cs typeface="Arial"/>
                </a:endParaRPr>
              </a:p>
            </p:txBody>
          </p:sp>
          <p:sp>
            <p:nvSpPr>
              <p:cNvPr id="29" name="TextBox 28"/>
              <p:cNvSpPr txBox="1"/>
              <p:nvPr/>
            </p:nvSpPr>
            <p:spPr>
              <a:xfrm>
                <a:off x="7696200" y="4267200"/>
                <a:ext cx="1295400" cy="553998"/>
              </a:xfrm>
              <a:prstGeom prst="rect">
                <a:avLst/>
              </a:prstGeom>
              <a:solidFill>
                <a:schemeClr val="bg1"/>
              </a:solidFill>
            </p:spPr>
            <p:txBody>
              <a:bodyPr wrap="square" rtlCol="0">
                <a:spAutoFit/>
              </a:bodyPr>
              <a:lstStyle/>
              <a:p>
                <a:pPr algn="ctr"/>
                <a:r>
                  <a:rPr lang="en-US" sz="1000" b="1" dirty="0" smtClean="0">
                    <a:latin typeface="Arial Narrow" pitchFamily="34" charset="0"/>
                    <a:cs typeface="Arial"/>
                  </a:rPr>
                  <a:t>NSF interface with NSF funded applicants</a:t>
                </a:r>
                <a:endParaRPr lang="en-US" sz="1000" b="1" dirty="0">
                  <a:latin typeface="Arial Narrow" pitchFamily="34" charset="0"/>
                  <a:cs typeface="Arial"/>
                </a:endParaRPr>
              </a:p>
            </p:txBody>
          </p:sp>
          <p:sp>
            <p:nvSpPr>
              <p:cNvPr id="30" name="TextBox 29"/>
              <p:cNvSpPr txBox="1"/>
              <p:nvPr/>
            </p:nvSpPr>
            <p:spPr>
              <a:xfrm>
                <a:off x="7467600" y="3352800"/>
                <a:ext cx="1447800" cy="400110"/>
              </a:xfrm>
              <a:prstGeom prst="rect">
                <a:avLst/>
              </a:prstGeom>
              <a:solidFill>
                <a:schemeClr val="bg1"/>
              </a:solidFill>
            </p:spPr>
            <p:txBody>
              <a:bodyPr wrap="square" rtlCol="0">
                <a:spAutoFit/>
              </a:bodyPr>
              <a:lstStyle/>
              <a:p>
                <a:pPr algn="ctr"/>
                <a:r>
                  <a:rPr lang="en-US" sz="1000" b="1" dirty="0" smtClean="0">
                    <a:latin typeface="Arial Narrow" pitchFamily="34" charset="0"/>
                    <a:cs typeface="Arial"/>
                  </a:rPr>
                  <a:t>WDTS views applications and application status</a:t>
                </a:r>
                <a:endParaRPr lang="en-US" sz="1000" b="1" dirty="0">
                  <a:latin typeface="Arial Narrow" pitchFamily="34" charset="0"/>
                  <a:cs typeface="Arial"/>
                </a:endParaRPr>
              </a:p>
            </p:txBody>
          </p:sp>
          <p:sp>
            <p:nvSpPr>
              <p:cNvPr id="31" name="TextBox 30"/>
              <p:cNvSpPr txBox="1"/>
              <p:nvPr/>
            </p:nvSpPr>
            <p:spPr>
              <a:xfrm>
                <a:off x="7467600" y="2362200"/>
                <a:ext cx="1447800" cy="400110"/>
              </a:xfrm>
              <a:prstGeom prst="rect">
                <a:avLst/>
              </a:prstGeom>
              <a:solidFill>
                <a:schemeClr val="bg1"/>
              </a:solidFill>
            </p:spPr>
            <p:txBody>
              <a:bodyPr wrap="square" rtlCol="0">
                <a:spAutoFit/>
              </a:bodyPr>
              <a:lstStyle/>
              <a:p>
                <a:pPr algn="ctr"/>
                <a:r>
                  <a:rPr lang="en-US" sz="1000" b="1" dirty="0" smtClean="0">
                    <a:latin typeface="Arial Narrow" pitchFamily="34" charset="0"/>
                    <a:cs typeface="Arial"/>
                  </a:rPr>
                  <a:t>WDTS Approves Compliance Review</a:t>
                </a:r>
                <a:endParaRPr lang="en-US" sz="1000" b="1" dirty="0">
                  <a:latin typeface="Arial Narrow" pitchFamily="34" charset="0"/>
                  <a:cs typeface="Arial"/>
                </a:endParaRPr>
              </a:p>
            </p:txBody>
          </p:sp>
          <p:sp>
            <p:nvSpPr>
              <p:cNvPr id="32" name="TextBox 31"/>
              <p:cNvSpPr txBox="1"/>
              <p:nvPr/>
            </p:nvSpPr>
            <p:spPr>
              <a:xfrm>
                <a:off x="7467600" y="1295400"/>
                <a:ext cx="1447800" cy="400110"/>
              </a:xfrm>
              <a:prstGeom prst="rect">
                <a:avLst/>
              </a:prstGeom>
              <a:solidFill>
                <a:schemeClr val="bg1"/>
              </a:solidFill>
            </p:spPr>
            <p:txBody>
              <a:bodyPr wrap="square" rtlCol="0">
                <a:spAutoFit/>
              </a:bodyPr>
              <a:lstStyle/>
              <a:p>
                <a:pPr algn="ctr"/>
                <a:r>
                  <a:rPr lang="en-US" sz="1000" b="1" dirty="0" smtClean="0">
                    <a:latin typeface="Arial Narrow" pitchFamily="34" charset="0"/>
                    <a:cs typeface="Arial"/>
                  </a:rPr>
                  <a:t>WDTS Approves Eligibility Review</a:t>
                </a:r>
                <a:endParaRPr lang="en-US" sz="1000" b="1" dirty="0">
                  <a:latin typeface="Arial Narrow" pitchFamily="34" charset="0"/>
                  <a:cs typeface="Arial"/>
                </a:endParaRPr>
              </a:p>
            </p:txBody>
          </p:sp>
          <p:sp>
            <p:nvSpPr>
              <p:cNvPr id="33" name="TextBox 32"/>
              <p:cNvSpPr txBox="1"/>
              <p:nvPr/>
            </p:nvSpPr>
            <p:spPr>
              <a:xfrm>
                <a:off x="3962400" y="1066800"/>
                <a:ext cx="914400" cy="707886"/>
              </a:xfrm>
              <a:prstGeom prst="rect">
                <a:avLst/>
              </a:prstGeom>
              <a:solidFill>
                <a:schemeClr val="bg1"/>
              </a:solidFill>
            </p:spPr>
            <p:txBody>
              <a:bodyPr wrap="square" rtlCol="0">
                <a:spAutoFit/>
              </a:bodyPr>
              <a:lstStyle/>
              <a:p>
                <a:pPr algn="ctr"/>
                <a:r>
                  <a:rPr lang="en-US" sz="1000" b="1" dirty="0" smtClean="0">
                    <a:latin typeface="Arial Narrow" pitchFamily="34" charset="0"/>
                    <a:cs typeface="Arial"/>
                  </a:rPr>
                  <a:t>ORAU Suggests Compliance issues </a:t>
                </a:r>
                <a:endParaRPr lang="en-US" sz="1000" b="1" dirty="0">
                  <a:latin typeface="Arial Narrow" pitchFamily="34" charset="0"/>
                  <a:cs typeface="Arial"/>
                </a:endParaRPr>
              </a:p>
            </p:txBody>
          </p:sp>
          <p:sp>
            <p:nvSpPr>
              <p:cNvPr id="34" name="TextBox 33"/>
              <p:cNvSpPr txBox="1"/>
              <p:nvPr/>
            </p:nvSpPr>
            <p:spPr>
              <a:xfrm>
                <a:off x="1219200" y="1371600"/>
                <a:ext cx="1371600" cy="707886"/>
              </a:xfrm>
              <a:prstGeom prst="rect">
                <a:avLst/>
              </a:prstGeom>
              <a:solidFill>
                <a:schemeClr val="bg1"/>
              </a:solidFill>
            </p:spPr>
            <p:txBody>
              <a:bodyPr wrap="square" rtlCol="0">
                <a:spAutoFit/>
              </a:bodyPr>
              <a:lstStyle/>
              <a:p>
                <a:pPr algn="ctr"/>
                <a:r>
                  <a:rPr lang="en-US" sz="1000" b="1" dirty="0" smtClean="0">
                    <a:latin typeface="Arial Narrow" pitchFamily="34" charset="0"/>
                    <a:cs typeface="Arial"/>
                  </a:rPr>
                  <a:t>ORAU Directs  applications to first and second choice DOE Labs</a:t>
                </a:r>
                <a:endParaRPr lang="en-US" sz="1000" b="1" dirty="0">
                  <a:latin typeface="Arial Narrow" pitchFamily="34" charset="0"/>
                  <a:cs typeface="Arial"/>
                </a:endParaRPr>
              </a:p>
            </p:txBody>
          </p:sp>
          <p:sp>
            <p:nvSpPr>
              <p:cNvPr id="35" name="TextBox 34"/>
              <p:cNvSpPr txBox="1"/>
              <p:nvPr/>
            </p:nvSpPr>
            <p:spPr>
              <a:xfrm>
                <a:off x="6934200" y="762000"/>
                <a:ext cx="1066800" cy="553998"/>
              </a:xfrm>
              <a:prstGeom prst="rect">
                <a:avLst/>
              </a:prstGeom>
              <a:solidFill>
                <a:schemeClr val="bg1"/>
              </a:solidFill>
            </p:spPr>
            <p:txBody>
              <a:bodyPr wrap="square" rtlCol="0">
                <a:spAutoFit/>
              </a:bodyPr>
              <a:lstStyle/>
              <a:p>
                <a:pPr algn="ctr"/>
                <a:r>
                  <a:rPr lang="en-US" sz="1000" b="1" dirty="0" smtClean="0">
                    <a:latin typeface="Arial Narrow" pitchFamily="34" charset="0"/>
                    <a:cs typeface="Arial"/>
                  </a:rPr>
                  <a:t>WDTS Oversight of Placement  Processes</a:t>
                </a:r>
                <a:endParaRPr lang="en-US" sz="1000" b="1" dirty="0">
                  <a:latin typeface="Arial Narrow" pitchFamily="34" charset="0"/>
                  <a:cs typeface="Arial"/>
                </a:endParaRPr>
              </a:p>
            </p:txBody>
          </p:sp>
          <p:sp>
            <p:nvSpPr>
              <p:cNvPr id="36" name="TextBox 35"/>
              <p:cNvSpPr txBox="1"/>
              <p:nvPr/>
            </p:nvSpPr>
            <p:spPr>
              <a:xfrm>
                <a:off x="4876800" y="1143000"/>
                <a:ext cx="1219200" cy="553998"/>
              </a:xfrm>
              <a:prstGeom prst="rect">
                <a:avLst/>
              </a:prstGeom>
              <a:solidFill>
                <a:schemeClr val="bg1"/>
              </a:solidFill>
            </p:spPr>
            <p:txBody>
              <a:bodyPr wrap="square" rtlCol="0">
                <a:spAutoFit/>
              </a:bodyPr>
              <a:lstStyle/>
              <a:p>
                <a:pPr algn="ctr"/>
                <a:r>
                  <a:rPr lang="en-US" sz="1000" b="1" dirty="0" smtClean="0">
                    <a:latin typeface="Arial Narrow" pitchFamily="34" charset="0"/>
                    <a:cs typeface="Arial"/>
                  </a:rPr>
                  <a:t>WDTS PMs monitor participant and Lab deliverables</a:t>
                </a:r>
                <a:endParaRPr lang="en-US" sz="1000" b="1" dirty="0">
                  <a:latin typeface="Arial Narrow" pitchFamily="34" charset="0"/>
                  <a:cs typeface="Arial"/>
                </a:endParaRPr>
              </a:p>
            </p:txBody>
          </p:sp>
          <p:pic>
            <p:nvPicPr>
              <p:cNvPr id="44" name="Picture 43"/>
              <p:cNvPicPr>
                <a:picLocks noChangeAspect="1" noChangeArrowheads="1"/>
              </p:cNvPicPr>
              <p:nvPr/>
            </p:nvPicPr>
            <p:blipFill>
              <a:blip r:embed="rId3" cstate="print"/>
              <a:srcRect l="87850" t="62392" b="28509"/>
              <a:stretch>
                <a:fillRect/>
              </a:stretch>
            </p:blipFill>
            <p:spPr bwMode="auto">
              <a:xfrm>
                <a:off x="533400" y="2819400"/>
                <a:ext cx="762000" cy="533400"/>
              </a:xfrm>
              <a:prstGeom prst="rect">
                <a:avLst/>
              </a:prstGeom>
              <a:noFill/>
              <a:ln w="9525">
                <a:noFill/>
                <a:miter lim="800000"/>
                <a:headEnd/>
                <a:tailEnd/>
              </a:ln>
            </p:spPr>
          </p:pic>
          <p:pic>
            <p:nvPicPr>
              <p:cNvPr id="45" name="Picture 44"/>
              <p:cNvPicPr>
                <a:picLocks noChangeAspect="1" noChangeArrowheads="1"/>
              </p:cNvPicPr>
              <p:nvPr/>
            </p:nvPicPr>
            <p:blipFill>
              <a:blip r:embed="rId3" cstate="print"/>
              <a:srcRect l="87850" t="62392" b="28509"/>
              <a:stretch>
                <a:fillRect/>
              </a:stretch>
            </p:blipFill>
            <p:spPr bwMode="auto">
              <a:xfrm>
                <a:off x="838200" y="4267200"/>
                <a:ext cx="685800" cy="533400"/>
              </a:xfrm>
              <a:prstGeom prst="rect">
                <a:avLst/>
              </a:prstGeom>
              <a:noFill/>
              <a:ln w="9525">
                <a:noFill/>
                <a:miter lim="800000"/>
                <a:headEnd/>
                <a:tailEnd/>
              </a:ln>
            </p:spPr>
          </p:pic>
          <p:cxnSp>
            <p:nvCxnSpPr>
              <p:cNvPr id="37" name="Elbow Connector 36"/>
              <p:cNvCxnSpPr/>
              <p:nvPr/>
            </p:nvCxnSpPr>
            <p:spPr>
              <a:xfrm>
                <a:off x="990600" y="3276600"/>
                <a:ext cx="1371600" cy="228600"/>
              </a:xfrm>
              <a:prstGeom prst="bentConnector3">
                <a:avLst>
                  <a:gd name="adj1" fmla="val 50000"/>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1219200" y="3657600"/>
                <a:ext cx="1143000" cy="838200"/>
              </a:xfrm>
              <a:prstGeom prst="bentConnector3">
                <a:avLst>
                  <a:gd name="adj1" fmla="val 50000"/>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28600" y="3200400"/>
                <a:ext cx="1143000" cy="415498"/>
              </a:xfrm>
              <a:prstGeom prst="rect">
                <a:avLst/>
              </a:prstGeom>
              <a:noFill/>
            </p:spPr>
            <p:txBody>
              <a:bodyPr wrap="square" rtlCol="0">
                <a:spAutoFit/>
              </a:bodyPr>
              <a:lstStyle/>
              <a:p>
                <a:pPr algn="ctr"/>
                <a:r>
                  <a:rPr lang="en-US" sz="1050" b="1" dirty="0" smtClean="0">
                    <a:latin typeface="Arial Narrow" pitchFamily="34" charset="0"/>
                    <a:cs typeface="Arial"/>
                  </a:rPr>
                  <a:t>Participant  Interface</a:t>
                </a:r>
                <a:endParaRPr lang="en-US" sz="1050" b="1" dirty="0">
                  <a:latin typeface="Arial Narrow" pitchFamily="34" charset="0"/>
                  <a:cs typeface="Arial"/>
                </a:endParaRPr>
              </a:p>
            </p:txBody>
          </p:sp>
          <p:sp>
            <p:nvSpPr>
              <p:cNvPr id="3" name="TextBox 2"/>
              <p:cNvSpPr txBox="1"/>
              <p:nvPr/>
            </p:nvSpPr>
            <p:spPr>
              <a:xfrm>
                <a:off x="152400" y="6611779"/>
                <a:ext cx="1752600" cy="246221"/>
              </a:xfrm>
              <a:prstGeom prst="rect">
                <a:avLst/>
              </a:prstGeom>
              <a:noFill/>
            </p:spPr>
            <p:txBody>
              <a:bodyPr wrap="square" rtlCol="0">
                <a:spAutoFit/>
              </a:bodyPr>
              <a:lstStyle/>
              <a:p>
                <a:pPr algn="ctr"/>
                <a:r>
                  <a:rPr lang="en-US" sz="1000" b="1" dirty="0" smtClean="0">
                    <a:latin typeface="Arial"/>
                    <a:cs typeface="Arial"/>
                  </a:rPr>
                  <a:t>DOE website</a:t>
                </a:r>
                <a:endParaRPr lang="en-US" sz="1000" b="1" dirty="0">
                  <a:latin typeface="Arial"/>
                  <a:cs typeface="Arial"/>
                </a:endParaRPr>
              </a:p>
            </p:txBody>
          </p:sp>
          <p:sp>
            <p:nvSpPr>
              <p:cNvPr id="48" name="TextBox 47"/>
              <p:cNvSpPr txBox="1"/>
              <p:nvPr/>
            </p:nvSpPr>
            <p:spPr>
              <a:xfrm>
                <a:off x="609600" y="4724400"/>
                <a:ext cx="1143000" cy="415498"/>
              </a:xfrm>
              <a:prstGeom prst="rect">
                <a:avLst/>
              </a:prstGeom>
              <a:noFill/>
            </p:spPr>
            <p:txBody>
              <a:bodyPr wrap="square" rtlCol="0">
                <a:spAutoFit/>
              </a:bodyPr>
              <a:lstStyle/>
              <a:p>
                <a:pPr algn="ctr"/>
                <a:r>
                  <a:rPr lang="en-US" sz="1050" b="1" dirty="0" smtClean="0">
                    <a:latin typeface="Arial Narrow" pitchFamily="34" charset="0"/>
                    <a:cs typeface="Arial"/>
                  </a:rPr>
                  <a:t>DOE Lab Ed Office Interface</a:t>
                </a:r>
                <a:endParaRPr lang="en-US" sz="1050" b="1" dirty="0">
                  <a:latin typeface="Arial Narrow" pitchFamily="34" charset="0"/>
                  <a:cs typeface="Arial"/>
                </a:endParaRPr>
              </a:p>
            </p:txBody>
          </p:sp>
          <p:pic>
            <p:nvPicPr>
              <p:cNvPr id="52" name="Picture 51"/>
              <p:cNvPicPr>
                <a:picLocks noChangeAspect="1" noChangeArrowheads="1"/>
              </p:cNvPicPr>
              <p:nvPr/>
            </p:nvPicPr>
            <p:blipFill>
              <a:blip r:embed="rId3" cstate="print"/>
              <a:srcRect l="87850" t="62392" b="28509"/>
              <a:stretch>
                <a:fillRect/>
              </a:stretch>
            </p:blipFill>
            <p:spPr bwMode="auto">
              <a:xfrm>
                <a:off x="381000" y="3657600"/>
                <a:ext cx="762000" cy="533400"/>
              </a:xfrm>
              <a:prstGeom prst="rect">
                <a:avLst/>
              </a:prstGeom>
              <a:noFill/>
              <a:ln w="9525">
                <a:noFill/>
                <a:miter lim="800000"/>
                <a:headEnd/>
                <a:tailEnd/>
              </a:ln>
            </p:spPr>
          </p:pic>
          <p:cxnSp>
            <p:nvCxnSpPr>
              <p:cNvPr id="49" name="Elbow Connector 48"/>
              <p:cNvCxnSpPr/>
              <p:nvPr/>
            </p:nvCxnSpPr>
            <p:spPr>
              <a:xfrm flipV="1">
                <a:off x="914400" y="3581400"/>
                <a:ext cx="1524000" cy="304800"/>
              </a:xfrm>
              <a:prstGeom prst="bentConnector3">
                <a:avLst>
                  <a:gd name="adj1" fmla="val 50000"/>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28600" y="4038600"/>
                <a:ext cx="1143000" cy="415498"/>
              </a:xfrm>
              <a:prstGeom prst="rect">
                <a:avLst/>
              </a:prstGeom>
              <a:noFill/>
            </p:spPr>
            <p:txBody>
              <a:bodyPr wrap="square" rtlCol="0">
                <a:spAutoFit/>
              </a:bodyPr>
              <a:lstStyle/>
              <a:p>
                <a:pPr algn="ctr"/>
                <a:r>
                  <a:rPr lang="en-US" sz="1050" b="1" dirty="0" smtClean="0">
                    <a:latin typeface="Arial Narrow" pitchFamily="34" charset="0"/>
                    <a:cs typeface="Arial"/>
                  </a:rPr>
                  <a:t>Scientist/Mentor</a:t>
                </a:r>
              </a:p>
              <a:p>
                <a:pPr algn="ctr"/>
                <a:r>
                  <a:rPr lang="en-US" sz="1050" b="1" dirty="0" smtClean="0">
                    <a:latin typeface="Arial Narrow" pitchFamily="34" charset="0"/>
                    <a:cs typeface="Arial"/>
                  </a:rPr>
                  <a:t>Interface</a:t>
                </a:r>
                <a:endParaRPr lang="en-US" sz="1050" b="1" dirty="0">
                  <a:latin typeface="Arial Narrow" pitchFamily="34" charset="0"/>
                  <a:cs typeface="Arial"/>
                </a:endParaRPr>
              </a:p>
            </p:txBody>
          </p:sp>
          <p:sp>
            <p:nvSpPr>
              <p:cNvPr id="56" name="TextBox 55"/>
              <p:cNvSpPr txBox="1"/>
              <p:nvPr/>
            </p:nvSpPr>
            <p:spPr>
              <a:xfrm>
                <a:off x="1371600" y="2590800"/>
                <a:ext cx="1066800" cy="523220"/>
              </a:xfrm>
              <a:prstGeom prst="rect">
                <a:avLst/>
              </a:prstGeom>
              <a:solidFill>
                <a:schemeClr val="bg1"/>
              </a:solidFill>
            </p:spPr>
            <p:txBody>
              <a:bodyPr wrap="square" rtlCol="0">
                <a:spAutoFit/>
              </a:bodyPr>
              <a:lstStyle/>
              <a:p>
                <a:pPr algn="ctr"/>
                <a:r>
                  <a:rPr lang="en-US" sz="1000" b="1" dirty="0" smtClean="0">
                    <a:latin typeface="Arial Narrow" pitchFamily="34" charset="0"/>
                    <a:cs typeface="Arial"/>
                  </a:rPr>
                  <a:t>ORAU…</a:t>
                </a:r>
              </a:p>
              <a:p>
                <a:pPr algn="ctr"/>
                <a:endParaRPr lang="en-US" sz="1000" b="1" dirty="0" smtClean="0">
                  <a:latin typeface="Arial Narrow" pitchFamily="34" charset="0"/>
                  <a:cs typeface="Arial"/>
                </a:endParaRPr>
              </a:p>
              <a:p>
                <a:pPr algn="ctr"/>
                <a:endParaRPr lang="en-US" sz="800" b="1" dirty="0" smtClean="0">
                  <a:latin typeface="Arial Narrow" pitchFamily="34" charset="0"/>
                  <a:cs typeface="Arial"/>
                </a:endParaRPr>
              </a:p>
            </p:txBody>
          </p:sp>
          <p:sp>
            <p:nvSpPr>
              <p:cNvPr id="41" name="TextBox 40"/>
              <p:cNvSpPr txBox="1"/>
              <p:nvPr/>
            </p:nvSpPr>
            <p:spPr>
              <a:xfrm>
                <a:off x="306775" y="23750"/>
                <a:ext cx="7162800" cy="307777"/>
              </a:xfrm>
              <a:prstGeom prst="rect">
                <a:avLst/>
              </a:prstGeom>
              <a:noFill/>
            </p:spPr>
            <p:txBody>
              <a:bodyPr wrap="square" rtlCol="0">
                <a:spAutoFit/>
              </a:bodyPr>
              <a:lstStyle/>
              <a:p>
                <a:r>
                  <a:rPr lang="en-US" sz="1400" b="1" dirty="0" smtClean="0">
                    <a:latin typeface="Arial"/>
                    <a:cs typeface="Arial"/>
                  </a:rPr>
                  <a:t>Sample Schematic – Science Undergraduate Laboratory Internship </a:t>
                </a:r>
                <a:endParaRPr lang="en-US" sz="1400" b="1" dirty="0">
                  <a:latin typeface="Arial"/>
                  <a:cs typeface="Arial"/>
                </a:endParaRPr>
              </a:p>
            </p:txBody>
          </p:sp>
        </p:grpSp>
        <p:sp>
          <p:nvSpPr>
            <p:cNvPr id="38" name="TextBox 37"/>
            <p:cNvSpPr txBox="1"/>
            <p:nvPr/>
          </p:nvSpPr>
          <p:spPr>
            <a:xfrm>
              <a:off x="5715000" y="819090"/>
              <a:ext cx="1143000" cy="400110"/>
            </a:xfrm>
            <a:prstGeom prst="rect">
              <a:avLst/>
            </a:prstGeom>
            <a:solidFill>
              <a:schemeClr val="bg1"/>
            </a:solidFill>
          </p:spPr>
          <p:txBody>
            <a:bodyPr wrap="square" rtlCol="0">
              <a:spAutoFit/>
            </a:bodyPr>
            <a:lstStyle/>
            <a:p>
              <a:pPr algn="ctr"/>
              <a:r>
                <a:rPr lang="en-US" sz="1000" b="1" dirty="0" smtClean="0">
                  <a:latin typeface="Arial Narrow" pitchFamily="34" charset="0"/>
                  <a:cs typeface="Arial"/>
                </a:rPr>
                <a:t>WDTS Queries of</a:t>
              </a:r>
            </a:p>
            <a:p>
              <a:pPr algn="ctr"/>
              <a:r>
                <a:rPr lang="en-US" sz="1000" b="1" dirty="0" smtClean="0">
                  <a:latin typeface="Arial Narrow" pitchFamily="34" charset="0"/>
                  <a:cs typeface="Arial"/>
                </a:rPr>
                <a:t>Historical Data</a:t>
              </a:r>
            </a:p>
          </p:txBody>
        </p:sp>
      </p:grpSp>
      <p:sp>
        <p:nvSpPr>
          <p:cNvPr id="47" name="Slide Number Placeholder 3"/>
          <p:cNvSpPr txBox="1">
            <a:spLocks/>
          </p:cNvSpPr>
          <p:nvPr/>
        </p:nvSpPr>
        <p:spPr bwMode="auto">
          <a:xfrm>
            <a:off x="8477250" y="6389688"/>
            <a:ext cx="381000" cy="365125"/>
          </a:xfrm>
          <a:prstGeom prst="rect">
            <a:avLst/>
          </a:prstGeom>
          <a:noFill/>
          <a:ln>
            <a:miter lim="800000"/>
            <a:headEnd/>
            <a:tailEnd/>
          </a:ln>
        </p:spPr>
        <p:txBody>
          <a:bodyPr wrap="square" numCol="1"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F32F972-5378-4979-A1EC-1F5193911C7C}" type="slidenum">
              <a:rPr kumimoji="0" lang="en-US" sz="1200" b="0" i="0" u="none" strike="noStrike" kern="1200" cap="none" spc="0" normalizeH="0" baseline="0" noProof="0" smtClean="0">
                <a:ln>
                  <a:noFill/>
                </a:ln>
                <a:solidFill>
                  <a:srgbClr val="237737"/>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smtClean="0">
              <a:ln>
                <a:noFill/>
              </a:ln>
              <a:solidFill>
                <a:srgbClr val="237737"/>
              </a:solidFill>
              <a:effectLst/>
              <a:uLnTx/>
              <a:uFillTx/>
              <a:latin typeface="Arial" charset="0"/>
              <a:ea typeface="+mn-ea"/>
              <a:cs typeface="Arial" charset="0"/>
            </a:endParaRPr>
          </a:p>
        </p:txBody>
      </p:sp>
      <p:sp>
        <p:nvSpPr>
          <p:cNvPr id="43" name="Footer Placeholder 2"/>
          <p:cNvSpPr>
            <a:spLocks noGrp="1"/>
          </p:cNvSpPr>
          <p:nvPr>
            <p:ph type="ftr" sz="quarter" idx="11"/>
          </p:nvPr>
        </p:nvSpPr>
        <p:spPr>
          <a:xfrm>
            <a:off x="3124200" y="6356350"/>
            <a:ext cx="5334000" cy="365125"/>
          </a:xfrm>
        </p:spPr>
        <p:txBody>
          <a:bodyPr/>
          <a:lstStyle/>
          <a:p>
            <a:r>
              <a:rPr lang="en-US" dirty="0" smtClean="0"/>
              <a:t>Laboratory  Education Directors’ Meeting July 2012</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pPr>
              <a:defRPr/>
            </a:pPr>
            <a:fld id="{C46E434F-9621-40CA-857D-4DD39CE8210B}" type="slidenum">
              <a:rPr lang="en-US"/>
              <a:pPr>
                <a:defRPr/>
              </a:pPr>
              <a:t>13</a:t>
            </a:fld>
            <a:endParaRPr lang="en-US" dirty="0"/>
          </a:p>
        </p:txBody>
      </p:sp>
      <p:sp>
        <p:nvSpPr>
          <p:cNvPr id="41989" name="Rectangle 6"/>
          <p:cNvSpPr>
            <a:spLocks noChangeArrowheads="1"/>
          </p:cNvSpPr>
          <p:nvPr/>
        </p:nvSpPr>
        <p:spPr bwMode="auto">
          <a:xfrm>
            <a:off x="8939213" y="1066800"/>
            <a:ext cx="76200" cy="5105400"/>
          </a:xfrm>
          <a:prstGeom prst="rect">
            <a:avLst/>
          </a:prstGeom>
          <a:solidFill>
            <a:schemeClr val="bg1"/>
          </a:solidFill>
          <a:ln w="9525">
            <a:noFill/>
            <a:miter lim="800000"/>
            <a:headEnd/>
            <a:tailEnd/>
          </a:ln>
        </p:spPr>
        <p:txBody>
          <a:bodyPr wrap="none" anchor="ctr"/>
          <a:lstStyle/>
          <a:p>
            <a:endParaRPr lang="en-US"/>
          </a:p>
        </p:txBody>
      </p:sp>
      <p:sp>
        <p:nvSpPr>
          <p:cNvPr id="8" name="TextBox 7"/>
          <p:cNvSpPr txBox="1"/>
          <p:nvPr/>
        </p:nvSpPr>
        <p:spPr>
          <a:xfrm>
            <a:off x="850900" y="1042614"/>
            <a:ext cx="7747000" cy="3924151"/>
          </a:xfrm>
          <a:prstGeom prst="rect">
            <a:avLst/>
          </a:prstGeom>
          <a:noFill/>
        </p:spPr>
        <p:txBody>
          <a:bodyPr wrap="square" rtlCol="0">
            <a:spAutoFit/>
          </a:bodyPr>
          <a:lstStyle/>
          <a:p>
            <a:pPr>
              <a:spcAft>
                <a:spcPts val="600"/>
              </a:spcAft>
            </a:pPr>
            <a:r>
              <a:rPr lang="en-US" sz="1600" b="1" dirty="0" smtClean="0">
                <a:latin typeface="Arial" pitchFamily="34" charset="0"/>
                <a:cs typeface="Arial" pitchFamily="34" charset="0"/>
              </a:rPr>
              <a:t>FY 2011</a:t>
            </a:r>
          </a:p>
          <a:p>
            <a:pPr marL="403225" indent="-174625">
              <a:spcAft>
                <a:spcPts val="600"/>
              </a:spcAft>
              <a:buFont typeface="Wingdings" pitchFamily="2" charset="2"/>
              <a:buChar char="§"/>
            </a:pPr>
            <a:r>
              <a:rPr lang="en-US" sz="1600" dirty="0" smtClean="0">
                <a:latin typeface="Arial" pitchFamily="34" charset="0"/>
                <a:cs typeface="Arial" pitchFamily="34" charset="0"/>
              </a:rPr>
              <a:t>Significant carryover funds</a:t>
            </a:r>
          </a:p>
          <a:p>
            <a:pPr marL="403225" indent="-174625">
              <a:spcAft>
                <a:spcPts val="600"/>
              </a:spcAft>
              <a:buFont typeface="Wingdings" pitchFamily="2" charset="2"/>
              <a:buChar char="§"/>
            </a:pPr>
            <a:r>
              <a:rPr lang="en-US" sz="1600" dirty="0" smtClean="0">
                <a:latin typeface="Arial" pitchFamily="34" charset="0"/>
                <a:cs typeface="Arial" pitchFamily="34" charset="0"/>
              </a:rPr>
              <a:t>All carryover funds tightly managed, and those funds at ORISE reserved to enable the new SCGF cohort (50 students, fully funded for 3 years)</a:t>
            </a:r>
          </a:p>
          <a:p>
            <a:pPr marL="457200" indent="-228600">
              <a:spcAft>
                <a:spcPts val="600"/>
              </a:spcAft>
              <a:buFont typeface="Wingdings" pitchFamily="2" charset="2"/>
              <a:buChar char="§"/>
            </a:pPr>
            <a:endParaRPr lang="en-US" sz="1200" dirty="0" smtClean="0">
              <a:latin typeface="Arial" pitchFamily="34" charset="0"/>
              <a:cs typeface="Arial" pitchFamily="34" charset="0"/>
            </a:endParaRPr>
          </a:p>
          <a:p>
            <a:pPr>
              <a:spcAft>
                <a:spcPts val="600"/>
              </a:spcAft>
            </a:pPr>
            <a:r>
              <a:rPr lang="en-US" sz="1600" b="1" dirty="0" smtClean="0">
                <a:latin typeface="Arial" pitchFamily="34" charset="0"/>
                <a:cs typeface="Arial" pitchFamily="34" charset="0"/>
              </a:rPr>
              <a:t>FY 2012 and beyond</a:t>
            </a:r>
          </a:p>
          <a:p>
            <a:pPr marL="403225" indent="-174625">
              <a:spcAft>
                <a:spcPts val="600"/>
              </a:spcAft>
              <a:buFont typeface="Wingdings" pitchFamily="2" charset="2"/>
              <a:buChar char="§"/>
            </a:pPr>
            <a:r>
              <a:rPr lang="en-US" sz="1600" dirty="0" smtClean="0">
                <a:latin typeface="Arial" pitchFamily="34" charset="0"/>
                <a:cs typeface="Arial" pitchFamily="34" charset="0"/>
              </a:rPr>
              <a:t>WDTS will distribute the majority of its laboratory funds in the Initial Fin Plan with detailed guidance.  </a:t>
            </a:r>
          </a:p>
          <a:p>
            <a:pPr marL="403225" indent="-174625">
              <a:spcAft>
                <a:spcPts val="600"/>
              </a:spcAft>
              <a:buFont typeface="Wingdings" pitchFamily="2" charset="2"/>
              <a:buChar char="§"/>
            </a:pPr>
            <a:r>
              <a:rPr lang="en-US" sz="1600" dirty="0" smtClean="0">
                <a:latin typeface="Arial" pitchFamily="34" charset="0"/>
                <a:cs typeface="Arial" pitchFamily="34" charset="0"/>
              </a:rPr>
              <a:t>FWPs tie closely to funding</a:t>
            </a:r>
          </a:p>
          <a:p>
            <a:pPr marL="403225" indent="-174625">
              <a:spcAft>
                <a:spcPts val="600"/>
              </a:spcAft>
              <a:buFont typeface="Wingdings" pitchFamily="2" charset="2"/>
              <a:buChar char="§"/>
            </a:pPr>
            <a:r>
              <a:rPr lang="en-US" sz="1600" dirty="0" smtClean="0">
                <a:latin typeface="Arial" pitchFamily="34" charset="0"/>
                <a:cs typeface="Arial" pitchFamily="34" charset="0"/>
              </a:rPr>
              <a:t>Regular reviews of labs</a:t>
            </a:r>
          </a:p>
          <a:p>
            <a:pPr marL="457200" indent="-228600">
              <a:spcAft>
                <a:spcPts val="600"/>
              </a:spcAft>
              <a:buFont typeface="Wingdings" pitchFamily="2" charset="2"/>
              <a:buChar char="§"/>
            </a:pPr>
            <a:endParaRPr lang="en-US" sz="1200" dirty="0" smtClean="0">
              <a:latin typeface="Arial" pitchFamily="34" charset="0"/>
              <a:cs typeface="Arial" pitchFamily="34" charset="0"/>
            </a:endParaRPr>
          </a:p>
          <a:p>
            <a:pPr marL="457200" indent="-228600">
              <a:buFont typeface="Wingdings" pitchFamily="2" charset="2"/>
              <a:buChar char="§"/>
            </a:pPr>
            <a:endParaRPr lang="en-US" dirty="0" smtClean="0">
              <a:latin typeface="Arial" pitchFamily="34" charset="0"/>
              <a:cs typeface="Arial" pitchFamily="34" charset="0"/>
            </a:endParaRPr>
          </a:p>
          <a:p>
            <a:pPr marL="457200" indent="-228600">
              <a:buFont typeface="Wingdings" pitchFamily="2" charset="2"/>
              <a:buChar char="§"/>
            </a:pPr>
            <a:endParaRPr lang="en-US" dirty="0" smtClean="0">
              <a:latin typeface="Arial" pitchFamily="34" charset="0"/>
              <a:cs typeface="Arial" pitchFamily="34" charset="0"/>
            </a:endParaRPr>
          </a:p>
        </p:txBody>
      </p:sp>
      <p:sp>
        <p:nvSpPr>
          <p:cNvPr id="11" name="Title 2"/>
          <p:cNvSpPr>
            <a:spLocks noGrp="1"/>
          </p:cNvSpPr>
          <p:nvPr>
            <p:ph type="title" idx="4294967295"/>
          </p:nvPr>
        </p:nvSpPr>
        <p:spPr>
          <a:xfrm>
            <a:off x="0" y="10633"/>
            <a:ext cx="9144000" cy="762000"/>
          </a:xfrm>
        </p:spPr>
        <p:txBody>
          <a:bodyPr/>
          <a:lstStyle/>
          <a:p>
            <a:r>
              <a:rPr lang="en-US" sz="2400" dirty="0" smtClean="0">
                <a:latin typeface="Arial" pitchFamily="34" charset="0"/>
              </a:rPr>
              <a:t>Budgets</a:t>
            </a:r>
            <a:endParaRPr lang="en-US" sz="2400" i="1" dirty="0" smtClean="0">
              <a:latin typeface="Arial" pitchFamily="34" charset="0"/>
            </a:endParaRPr>
          </a:p>
        </p:txBody>
      </p:sp>
      <p:sp>
        <p:nvSpPr>
          <p:cNvPr id="12" name="Footer Placeholder 2"/>
          <p:cNvSpPr>
            <a:spLocks noGrp="1"/>
          </p:cNvSpPr>
          <p:nvPr>
            <p:ph type="ftr" sz="quarter" idx="11"/>
          </p:nvPr>
        </p:nvSpPr>
        <p:spPr>
          <a:xfrm>
            <a:off x="3124200" y="6356350"/>
            <a:ext cx="5334000" cy="365125"/>
          </a:xfrm>
        </p:spPr>
        <p:txBody>
          <a:bodyPr/>
          <a:lstStyle/>
          <a:p>
            <a:r>
              <a:rPr lang="en-US" dirty="0" smtClean="0"/>
              <a:t>Laboratory  Education Directors’ Meeting July 2012</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F455FD-F83C-4433-AE11-4D89943CC4D6}" type="slidenum">
              <a:rPr lang="en-US" smtClean="0"/>
              <a:pPr/>
              <a:t>14</a:t>
            </a:fld>
            <a:endParaRPr lang="en-US" dirty="0"/>
          </a:p>
        </p:txBody>
      </p:sp>
      <p:sp>
        <p:nvSpPr>
          <p:cNvPr id="5" name="TextBox 4"/>
          <p:cNvSpPr txBox="1"/>
          <p:nvPr/>
        </p:nvSpPr>
        <p:spPr>
          <a:xfrm>
            <a:off x="199705" y="995559"/>
            <a:ext cx="8278527" cy="2862322"/>
          </a:xfrm>
          <a:prstGeom prst="rect">
            <a:avLst/>
          </a:prstGeom>
          <a:noFill/>
          <a:ln>
            <a:noFill/>
          </a:ln>
        </p:spPr>
        <p:txBody>
          <a:bodyPr wrap="square" rtlCol="0">
            <a:spAutoFit/>
          </a:bodyPr>
          <a:lstStyle/>
          <a:p>
            <a:pPr marL="282575" lvl="1" indent="-177800">
              <a:buFont typeface="Wingdings" pitchFamily="2" charset="2"/>
              <a:buChar char="§"/>
            </a:pPr>
            <a:r>
              <a:rPr lang="en-US" dirty="0" smtClean="0">
                <a:latin typeface="Arial" pitchFamily="34" charset="0"/>
                <a:cs typeface="Arial" pitchFamily="34" charset="0"/>
              </a:rPr>
              <a:t>Begun in 2009 with ARRA funding and WDTS base funding, the SCGF program  provides 3-year fellowship awards totaling $50,500 annually, to graduate students pursuing advanced degrees. </a:t>
            </a:r>
          </a:p>
          <a:p>
            <a:pPr marL="282575" lvl="1" indent="-177800"/>
            <a:endParaRPr lang="en-US" dirty="0" smtClean="0">
              <a:latin typeface="Arial" pitchFamily="34" charset="0"/>
              <a:cs typeface="Arial" pitchFamily="34" charset="0"/>
            </a:endParaRPr>
          </a:p>
          <a:p>
            <a:pPr marL="282575" lvl="1" indent="-177800">
              <a:buFont typeface="Wingdings" pitchFamily="2" charset="2"/>
              <a:buChar char="§"/>
            </a:pPr>
            <a:r>
              <a:rPr lang="en-US" dirty="0" smtClean="0">
                <a:latin typeface="Arial" pitchFamily="34" charset="0"/>
                <a:cs typeface="Arial" pitchFamily="34" charset="0"/>
              </a:rPr>
              <a:t>The awards provide support towards tuition, a stipend for living expenses, and support for research expenses such as travel to conferences and to DOE user facilities.</a:t>
            </a:r>
          </a:p>
          <a:p>
            <a:pPr marL="282575" lvl="1" indent="-177800">
              <a:buFont typeface="Wingdings" pitchFamily="2" charset="2"/>
              <a:buChar char="§"/>
            </a:pPr>
            <a:endParaRPr lang="en-US" dirty="0" smtClean="0">
              <a:latin typeface="Arial" pitchFamily="34" charset="0"/>
              <a:cs typeface="Arial" pitchFamily="34" charset="0"/>
            </a:endParaRPr>
          </a:p>
          <a:p>
            <a:pPr marL="282575" lvl="1" indent="-177800">
              <a:buFont typeface="Wingdings" pitchFamily="2" charset="2"/>
              <a:buChar char="§"/>
            </a:pPr>
            <a:endParaRPr lang="en-US" dirty="0" smtClean="0">
              <a:latin typeface="Arial" pitchFamily="34" charset="0"/>
              <a:cs typeface="Arial" pitchFamily="34" charset="0"/>
            </a:endParaRPr>
          </a:p>
          <a:p>
            <a:pPr marL="282575" lvl="1" indent="-177800">
              <a:buFont typeface="Wingdings" pitchFamily="2" charset="2"/>
              <a:buChar char="§"/>
            </a:pPr>
            <a:endParaRPr lang="en-US" dirty="0" smtClean="0">
              <a:latin typeface="Arial" pitchFamily="34" charset="0"/>
              <a:cs typeface="Arial" pitchFamily="34" charset="0"/>
            </a:endParaRPr>
          </a:p>
        </p:txBody>
      </p:sp>
      <p:pic>
        <p:nvPicPr>
          <p:cNvPr id="6" name="Picture 5" descr="29524D090 copy.JPG"/>
          <p:cNvPicPr>
            <a:picLocks noChangeAspect="1"/>
          </p:cNvPicPr>
          <p:nvPr/>
        </p:nvPicPr>
        <p:blipFill>
          <a:blip r:embed="rId2" cstate="print"/>
          <a:srcRect l="2993" t="13183" r="4289" b="5639"/>
          <a:stretch>
            <a:fillRect/>
          </a:stretch>
        </p:blipFill>
        <p:spPr>
          <a:xfrm>
            <a:off x="4571999" y="3116688"/>
            <a:ext cx="4531553" cy="2635606"/>
          </a:xfrm>
          <a:prstGeom prst="rect">
            <a:avLst/>
          </a:prstGeom>
          <a:ln>
            <a:solidFill>
              <a:schemeClr val="tx1"/>
            </a:solidFill>
          </a:ln>
        </p:spPr>
      </p:pic>
      <p:sp>
        <p:nvSpPr>
          <p:cNvPr id="7" name="Rectangle 6"/>
          <p:cNvSpPr/>
          <p:nvPr/>
        </p:nvSpPr>
        <p:spPr>
          <a:xfrm>
            <a:off x="5056140" y="5793928"/>
            <a:ext cx="3697281" cy="461665"/>
          </a:xfrm>
          <a:prstGeom prst="rect">
            <a:avLst/>
          </a:prstGeom>
        </p:spPr>
        <p:txBody>
          <a:bodyPr wrap="square">
            <a:spAutoFit/>
          </a:bodyPr>
          <a:lstStyle/>
          <a:p>
            <a:r>
              <a:rPr lang="en-US" sz="1200" dirty="0" smtClean="0"/>
              <a:t>DOE SCGF Cohort 2010 at the SCGF Annual Meeting</a:t>
            </a:r>
            <a:br>
              <a:rPr lang="en-US" sz="1200" dirty="0" smtClean="0"/>
            </a:br>
            <a:r>
              <a:rPr lang="en-US" sz="1200" dirty="0" smtClean="0"/>
              <a:t> at Argonne National Laboratory. </a:t>
            </a:r>
            <a:endParaRPr lang="en-US" sz="1200" dirty="0"/>
          </a:p>
        </p:txBody>
      </p:sp>
      <p:sp>
        <p:nvSpPr>
          <p:cNvPr id="10" name="Title 2"/>
          <p:cNvSpPr txBox="1">
            <a:spLocks/>
          </p:cNvSpPr>
          <p:nvPr/>
        </p:nvSpPr>
        <p:spPr bwMode="auto">
          <a:xfrm>
            <a:off x="0" y="10633"/>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106636"/>
                </a:solidFill>
                <a:effectLst/>
                <a:uLnTx/>
                <a:uFillTx/>
                <a:latin typeface="Arial" pitchFamily="34" charset="0"/>
                <a:cs typeface="Arial" charset="0"/>
              </a:rPr>
              <a:t>SC Graduate Fellowship</a:t>
            </a:r>
            <a:r>
              <a:rPr kumimoji="0" lang="en-US" sz="2400" b="0" i="0" u="none" strike="noStrike" kern="0" cap="none" spc="0" normalizeH="0" noProof="0" dirty="0" smtClean="0">
                <a:ln>
                  <a:noFill/>
                </a:ln>
                <a:solidFill>
                  <a:srgbClr val="106636"/>
                </a:solidFill>
                <a:effectLst/>
                <a:uLnTx/>
                <a:uFillTx/>
                <a:latin typeface="Arial" pitchFamily="34" charset="0"/>
                <a:cs typeface="Arial" charset="0"/>
              </a:rPr>
              <a:t> Program</a:t>
            </a:r>
            <a:endParaRPr kumimoji="0" lang="en-US" sz="2400" b="0" i="0" u="none" strike="noStrike" kern="0" cap="none" spc="0" normalizeH="0" baseline="0" noProof="0" dirty="0" smtClean="0">
              <a:ln>
                <a:noFill/>
              </a:ln>
              <a:solidFill>
                <a:srgbClr val="106636"/>
              </a:solidFill>
              <a:effectLst/>
              <a:uLnTx/>
              <a:uFillTx/>
              <a:latin typeface="Arial" pitchFamily="34" charset="0"/>
              <a:cs typeface="Arial" charset="0"/>
            </a:endParaRPr>
          </a:p>
        </p:txBody>
      </p:sp>
      <p:sp>
        <p:nvSpPr>
          <p:cNvPr id="12" name="TextBox 11"/>
          <p:cNvSpPr txBox="1"/>
          <p:nvPr/>
        </p:nvSpPr>
        <p:spPr>
          <a:xfrm>
            <a:off x="199705" y="2867395"/>
            <a:ext cx="4345326" cy="3693319"/>
          </a:xfrm>
          <a:prstGeom prst="rect">
            <a:avLst/>
          </a:prstGeom>
          <a:noFill/>
          <a:ln>
            <a:noFill/>
          </a:ln>
        </p:spPr>
        <p:txBody>
          <a:bodyPr wrap="square" rtlCol="0">
            <a:spAutoFit/>
          </a:bodyPr>
          <a:lstStyle/>
          <a:p>
            <a:pPr marL="282575" lvl="1" indent="-177800">
              <a:buFont typeface="Wingdings" pitchFamily="2" charset="2"/>
              <a:buChar char="§"/>
            </a:pPr>
            <a:endParaRPr lang="en-US" dirty="0" smtClean="0">
              <a:latin typeface="Arial" pitchFamily="34" charset="0"/>
              <a:cs typeface="Arial" pitchFamily="34" charset="0"/>
            </a:endParaRPr>
          </a:p>
          <a:p>
            <a:pPr marL="282575" lvl="1" indent="-177800">
              <a:buFont typeface="Wingdings" pitchFamily="2" charset="2"/>
              <a:buChar char="§"/>
            </a:pPr>
            <a:r>
              <a:rPr lang="en-US" dirty="0" smtClean="0">
                <a:latin typeface="Arial" pitchFamily="34" charset="0"/>
                <a:cs typeface="Arial" pitchFamily="34" charset="0"/>
              </a:rPr>
              <a:t>Fellows participate in an annual research meeting with SC-supported scientists and learn how to access SC scientific user facilities; SC research program managers are encouraged to include Fellows in programs’ meetings. </a:t>
            </a:r>
          </a:p>
          <a:p>
            <a:pPr marL="282575" lvl="1" indent="-177800">
              <a:buFont typeface="Wingdings" pitchFamily="2" charset="2"/>
              <a:buChar char="§"/>
            </a:pPr>
            <a:endParaRPr lang="en-US" dirty="0" smtClean="0">
              <a:latin typeface="Arial" pitchFamily="34" charset="0"/>
              <a:cs typeface="Arial" pitchFamily="34" charset="0"/>
            </a:endParaRPr>
          </a:p>
          <a:p>
            <a:pPr marL="282575" lvl="1" indent="-177800">
              <a:buFont typeface="Wingdings" pitchFamily="2" charset="2"/>
              <a:buChar char="§"/>
            </a:pPr>
            <a:r>
              <a:rPr lang="en-US" dirty="0" smtClean="0">
                <a:latin typeface="Arial" pitchFamily="34" charset="0"/>
                <a:cs typeface="Arial" pitchFamily="34" charset="0"/>
              </a:rPr>
              <a:t>150 Fellowships awarded in FY 2010.</a:t>
            </a:r>
          </a:p>
          <a:p>
            <a:pPr marL="282575" lvl="1" indent="-177800">
              <a:buFont typeface="Wingdings" pitchFamily="2" charset="2"/>
              <a:buChar char="§"/>
            </a:pPr>
            <a:r>
              <a:rPr lang="en-US" dirty="0" smtClean="0">
                <a:latin typeface="Arial" pitchFamily="34" charset="0"/>
                <a:cs typeface="Arial" pitchFamily="34" charset="0"/>
              </a:rPr>
              <a:t>50 Fellowships awarded in FY 2012.</a:t>
            </a:r>
          </a:p>
          <a:p>
            <a:pPr marL="282575" lvl="1" indent="-177800">
              <a:buFont typeface="Wingdings" pitchFamily="2" charset="2"/>
              <a:buChar char="§"/>
            </a:pPr>
            <a:endParaRPr lang="en-US" dirty="0" smtClean="0">
              <a:latin typeface="Arial" pitchFamily="34" charset="0"/>
              <a:cs typeface="Arial" pitchFamily="34" charset="0"/>
            </a:endParaRPr>
          </a:p>
          <a:p>
            <a:pPr marL="282575" lvl="1" indent="-177800">
              <a:buFont typeface="Wingdings" pitchFamily="2" charset="2"/>
              <a:buChar char="§"/>
            </a:pPr>
            <a:endParaRPr lang="en-US" dirty="0" smtClean="0">
              <a:latin typeface="Arial" pitchFamily="34" charset="0"/>
              <a:cs typeface="Arial" pitchFamily="34" charset="0"/>
            </a:endParaRPr>
          </a:p>
        </p:txBody>
      </p:sp>
      <p:sp>
        <p:nvSpPr>
          <p:cNvPr id="9" name="Footer Placeholder 2"/>
          <p:cNvSpPr>
            <a:spLocks noGrp="1"/>
          </p:cNvSpPr>
          <p:nvPr>
            <p:ph type="ftr" sz="quarter" idx="11"/>
          </p:nvPr>
        </p:nvSpPr>
        <p:spPr>
          <a:xfrm>
            <a:off x="3124200" y="6356350"/>
            <a:ext cx="5334000" cy="365125"/>
          </a:xfrm>
        </p:spPr>
        <p:txBody>
          <a:bodyPr/>
          <a:lstStyle/>
          <a:p>
            <a:r>
              <a:rPr lang="en-US" dirty="0" smtClean="0"/>
              <a:t>Laboratory  Education Directors’ Meeting July 2012</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EEA275D-5A49-48A8-817D-44C3EA0A3A2F}" type="slidenum">
              <a:rPr lang="en-US" smtClean="0"/>
              <a:pPr>
                <a:defRPr/>
              </a:pPr>
              <a:t>15</a:t>
            </a:fld>
            <a:endParaRPr lang="en-US" dirty="0"/>
          </a:p>
        </p:txBody>
      </p:sp>
      <p:sp>
        <p:nvSpPr>
          <p:cNvPr id="6" name="Title 2"/>
          <p:cNvSpPr txBox="1">
            <a:spLocks/>
          </p:cNvSpPr>
          <p:nvPr/>
        </p:nvSpPr>
        <p:spPr bwMode="auto">
          <a:xfrm>
            <a:off x="0" y="10633"/>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marL="0" marR="0" lvl="1" indent="0" algn="ctr" defTabSz="914400" rtl="0" eaLnBrk="0" fontAlgn="base" latinLnBrk="0" hangingPunct="0">
              <a:lnSpc>
                <a:spcPct val="90000"/>
              </a:lnSpc>
              <a:spcBef>
                <a:spcPct val="0"/>
              </a:spcBef>
              <a:buClrTx/>
              <a:buSzTx/>
              <a:buFontTx/>
              <a:buNone/>
              <a:tabLst/>
              <a:defRPr/>
            </a:pPr>
            <a:r>
              <a:rPr kumimoji="0" lang="en-US" sz="2400" b="0" u="none" strike="noStrike" kern="0" cap="none" spc="0" normalizeH="0" baseline="0" noProof="0" dirty="0" smtClean="0">
                <a:ln>
                  <a:noFill/>
                </a:ln>
                <a:solidFill>
                  <a:srgbClr val="106636"/>
                </a:solidFill>
                <a:effectLst/>
                <a:uLnTx/>
                <a:uFillTx/>
                <a:latin typeface="Arial" pitchFamily="34" charset="0"/>
                <a:cs typeface="Arial" charset="0"/>
              </a:rPr>
              <a:t>Evaluation</a:t>
            </a:r>
            <a:br>
              <a:rPr kumimoji="0" lang="en-US" sz="2400" b="0" u="none" strike="noStrike" kern="0" cap="none" spc="0" normalizeH="0" baseline="0" noProof="0" dirty="0" smtClean="0">
                <a:ln>
                  <a:noFill/>
                </a:ln>
                <a:solidFill>
                  <a:srgbClr val="106636"/>
                </a:solidFill>
                <a:effectLst/>
                <a:uLnTx/>
                <a:uFillTx/>
                <a:latin typeface="Arial" pitchFamily="34" charset="0"/>
                <a:cs typeface="Arial" charset="0"/>
              </a:rPr>
            </a:br>
            <a:r>
              <a:rPr lang="en-US" kern="0" dirty="0" smtClean="0">
                <a:solidFill>
                  <a:srgbClr val="106636"/>
                </a:solidFill>
                <a:latin typeface="Arial" pitchFamily="34" charset="0"/>
                <a:cs typeface="Arial" charset="0"/>
              </a:rPr>
              <a:t>WDTS program </a:t>
            </a:r>
            <a:r>
              <a:rPr kumimoji="0" lang="en-US" u="none" strike="noStrike" kern="0" cap="none" spc="0" normalizeH="0" baseline="0" noProof="0" dirty="0" smtClean="0">
                <a:ln>
                  <a:noFill/>
                </a:ln>
                <a:solidFill>
                  <a:srgbClr val="106636"/>
                </a:solidFill>
                <a:effectLst/>
                <a:uLnTx/>
                <a:uFillTx/>
                <a:latin typeface="Arial" pitchFamily="34" charset="0"/>
                <a:cs typeface="Arial" charset="0"/>
              </a:rPr>
              <a:t>evaluation</a:t>
            </a:r>
            <a:r>
              <a:rPr kumimoji="0" lang="en-US" u="none" strike="noStrike" kern="0" cap="none" spc="0" normalizeH="0" noProof="0" dirty="0" smtClean="0">
                <a:ln>
                  <a:noFill/>
                </a:ln>
                <a:solidFill>
                  <a:srgbClr val="106636"/>
                </a:solidFill>
                <a:effectLst/>
                <a:uLnTx/>
                <a:uFillTx/>
                <a:latin typeface="Arial" pitchFamily="34" charset="0"/>
                <a:cs typeface="Arial" charset="0"/>
              </a:rPr>
              <a:t> is undergoing revision</a:t>
            </a:r>
            <a:endParaRPr kumimoji="0" lang="en-US" sz="2400" u="none" strike="noStrike" kern="0" cap="none" spc="0" normalizeH="0" baseline="0" noProof="0" dirty="0" smtClean="0">
              <a:ln>
                <a:noFill/>
              </a:ln>
              <a:solidFill>
                <a:srgbClr val="106636"/>
              </a:solidFill>
              <a:effectLst/>
              <a:uLnTx/>
              <a:uFillTx/>
              <a:latin typeface="Arial" pitchFamily="34" charset="0"/>
              <a:cs typeface="Arial" charset="0"/>
            </a:endParaRPr>
          </a:p>
        </p:txBody>
      </p:sp>
      <p:sp>
        <p:nvSpPr>
          <p:cNvPr id="8" name="Content Placeholder 2"/>
          <p:cNvSpPr txBox="1">
            <a:spLocks/>
          </p:cNvSpPr>
          <p:nvPr/>
        </p:nvSpPr>
        <p:spPr>
          <a:xfrm>
            <a:off x="818865" y="1019991"/>
            <a:ext cx="7506269" cy="5094561"/>
          </a:xfrm>
          <a:prstGeom prst="rect">
            <a:avLst/>
          </a:prstGeom>
        </p:spPr>
        <p:txBody>
          <a:bodyPr/>
          <a:lstStyle/>
          <a:p>
            <a:pPr marL="0" marR="0" lvl="0" indent="0" algn="l" defTabSz="914400" rtl="0" eaLnBrk="0" fontAlgn="base" latinLnBrk="0" hangingPunct="0">
              <a:lnSpc>
                <a:spcPct val="110000"/>
              </a:lnSpc>
              <a:spcBef>
                <a:spcPts val="1200"/>
              </a:spcBef>
              <a:spcAft>
                <a:spcPct val="0"/>
              </a:spcAft>
              <a:buClrTx/>
              <a:buSzTx/>
              <a:buFont typeface="Wingdings" pitchFamily="2" charset="2"/>
              <a:buNone/>
              <a:tabLst/>
              <a:defRPr/>
            </a:pPr>
            <a:endParaRPr kumimoji="0" lang="en-US" sz="1400" b="0" i="0" u="none" strike="noStrike" kern="1200" cap="none" spc="0" normalizeH="0" baseline="0" noProof="0" dirty="0" smtClean="0">
              <a:ln>
                <a:noFill/>
              </a:ln>
              <a:solidFill>
                <a:schemeClr val="tx1"/>
              </a:solidFill>
              <a:effectLst/>
              <a:uLnTx/>
              <a:uFillTx/>
              <a:latin typeface="Arial" pitchFamily="34" charset="0"/>
              <a:ea typeface="ＭＳ Ｐゴシック"/>
              <a:cs typeface="Arial" pitchFamily="34" charset="0"/>
            </a:endParaRPr>
          </a:p>
        </p:txBody>
      </p:sp>
      <p:sp>
        <p:nvSpPr>
          <p:cNvPr id="9" name="TextBox 8"/>
          <p:cNvSpPr txBox="1"/>
          <p:nvPr/>
        </p:nvSpPr>
        <p:spPr>
          <a:xfrm>
            <a:off x="760021" y="877228"/>
            <a:ext cx="7623958" cy="4862870"/>
          </a:xfrm>
          <a:prstGeom prst="rect">
            <a:avLst/>
          </a:prstGeom>
          <a:noFill/>
        </p:spPr>
        <p:txBody>
          <a:bodyPr wrap="square" rtlCol="0">
            <a:spAutoFit/>
          </a:bodyPr>
          <a:lstStyle/>
          <a:p>
            <a:pPr marL="171450" lvl="0" indent="-171450">
              <a:spcAft>
                <a:spcPts val="1200"/>
              </a:spcAft>
              <a:buFont typeface="Wingdings" pitchFamily="2" charset="2"/>
              <a:buChar char="§"/>
            </a:pPr>
            <a:r>
              <a:rPr lang="en-US" dirty="0" smtClean="0">
                <a:latin typeface="Arial" pitchFamily="34" charset="0"/>
                <a:cs typeface="Arial" pitchFamily="34" charset="0"/>
              </a:rPr>
              <a:t>WDTS will use Office of Science standard peer review practices:</a:t>
            </a:r>
          </a:p>
          <a:p>
            <a:pPr marL="914400" lvl="1" indent="-228600">
              <a:spcAft>
                <a:spcPts val="1200"/>
              </a:spcAft>
              <a:buFont typeface="Wingdings" pitchFamily="2" charset="2"/>
              <a:buChar char="Ø"/>
            </a:pPr>
            <a:r>
              <a:rPr lang="en-US" b="1" dirty="0" smtClean="0">
                <a:latin typeface="Arial" pitchFamily="34" charset="0"/>
                <a:cs typeface="Arial" pitchFamily="34" charset="0"/>
              </a:rPr>
              <a:t>Contractor program management</a:t>
            </a:r>
            <a:r>
              <a:rPr lang="en-US" dirty="0" smtClean="0">
                <a:latin typeface="Arial" pitchFamily="34" charset="0"/>
                <a:cs typeface="Arial" pitchFamily="34" charset="0"/>
              </a:rPr>
              <a:t>:  External peer review, including site and reverse-site visits, of laboratory education program offices and other performers [ORISE and Triangle Coalition] provide assessments of contractor</a:t>
            </a:r>
            <a:r>
              <a:rPr lang="en-US" b="1" dirty="0" smtClean="0">
                <a:latin typeface="Arial" pitchFamily="34" charset="0"/>
                <a:cs typeface="Arial" pitchFamily="34" charset="0"/>
              </a:rPr>
              <a:t> </a:t>
            </a:r>
            <a:r>
              <a:rPr lang="en-US" dirty="0" smtClean="0">
                <a:latin typeface="Arial" pitchFamily="34" charset="0"/>
                <a:cs typeface="Arial" pitchFamily="34" charset="0"/>
              </a:rPr>
              <a:t>program management. </a:t>
            </a:r>
          </a:p>
          <a:p>
            <a:pPr marL="914400" lvl="1" indent="-228600">
              <a:spcAft>
                <a:spcPts val="1200"/>
              </a:spcAft>
              <a:buFont typeface="Wingdings" pitchFamily="2" charset="2"/>
              <a:buChar char="Ø"/>
            </a:pPr>
            <a:r>
              <a:rPr lang="en-US" b="1" dirty="0" smtClean="0">
                <a:latin typeface="Arial" pitchFamily="34" charset="0"/>
                <a:cs typeface="Arial" pitchFamily="34" charset="0"/>
              </a:rPr>
              <a:t>Federal program management:  </a:t>
            </a:r>
            <a:r>
              <a:rPr lang="en-US" dirty="0" smtClean="0">
                <a:latin typeface="Arial" pitchFamily="34" charset="0"/>
                <a:cs typeface="Arial" pitchFamily="34" charset="0"/>
              </a:rPr>
              <a:t>COV reviews provide assessments of federal program management and the status of the WDTS programs relative to comparable programs supported by other agencies.  </a:t>
            </a:r>
          </a:p>
          <a:p>
            <a:pPr marL="914400" lvl="1" indent="-228600">
              <a:spcAft>
                <a:spcPts val="1200"/>
              </a:spcAft>
              <a:buFont typeface="Wingdings" pitchFamily="2" charset="2"/>
              <a:buChar char="Ø"/>
            </a:pPr>
            <a:r>
              <a:rPr lang="en-US" b="1" dirty="0" smtClean="0">
                <a:latin typeface="Arial" pitchFamily="34" charset="0"/>
                <a:cs typeface="Arial" pitchFamily="34" charset="0"/>
              </a:rPr>
              <a:t>Program impact:  </a:t>
            </a:r>
            <a:r>
              <a:rPr lang="en-US" dirty="0" smtClean="0">
                <a:latin typeface="Arial" pitchFamily="34" charset="0"/>
                <a:cs typeface="Arial" pitchFamily="34" charset="0"/>
              </a:rPr>
              <a:t>Application information, participant surveys, participant deliverables, and alumni surveys provide input on the impact of the program on the participants.</a:t>
            </a:r>
          </a:p>
          <a:p>
            <a:pPr marL="171450" lvl="0" indent="-171450">
              <a:spcAft>
                <a:spcPts val="1200"/>
              </a:spcAft>
              <a:buFont typeface="Wingdings" pitchFamily="2" charset="2"/>
              <a:buChar char="§"/>
            </a:pPr>
            <a:r>
              <a:rPr lang="en-US" dirty="0" smtClean="0">
                <a:latin typeface="Arial" pitchFamily="34" charset="0"/>
                <a:cs typeface="Arial" pitchFamily="34" charset="0"/>
              </a:rPr>
              <a:t>Derived from the logic models, each activity has a set of measureable outputs and outcomes. </a:t>
            </a:r>
            <a:endParaRPr lang="en-US" dirty="0">
              <a:latin typeface="Arial" pitchFamily="34" charset="0"/>
              <a:cs typeface="Arial" pitchFamily="34" charset="0"/>
            </a:endParaRPr>
          </a:p>
        </p:txBody>
      </p:sp>
      <p:sp>
        <p:nvSpPr>
          <p:cNvPr id="15" name="Footer Placeholder 2"/>
          <p:cNvSpPr>
            <a:spLocks noGrp="1"/>
          </p:cNvSpPr>
          <p:nvPr>
            <p:ph type="ftr" sz="quarter" idx="11"/>
          </p:nvPr>
        </p:nvSpPr>
        <p:spPr>
          <a:xfrm>
            <a:off x="3124200" y="6356350"/>
            <a:ext cx="5334000" cy="365125"/>
          </a:xfrm>
        </p:spPr>
        <p:txBody>
          <a:bodyPr/>
          <a:lstStyle/>
          <a:p>
            <a:r>
              <a:rPr lang="en-US" dirty="0" smtClean="0"/>
              <a:t>Laboratory  Education Directors’ Meeting July 2012</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47500"/>
            <a:ext cx="8686800" cy="685800"/>
          </a:xfrm>
          <a:noFill/>
          <a:ln w="9525">
            <a:noFill/>
            <a:miter lim="800000"/>
            <a:headEnd/>
            <a:tailEnd/>
          </a:ln>
        </p:spPr>
        <p:txBody>
          <a:bodyPr vert="horz" wrap="square" lIns="91429" tIns="45714" rIns="91429" bIns="45714" numCol="1" anchor="ctr" anchorCtr="0" compatLnSpc="1">
            <a:prstTxWarp prst="textNoShape">
              <a:avLst/>
            </a:prstTxWarp>
            <a:noAutofit/>
          </a:bodyPr>
          <a:lstStyle/>
          <a:p>
            <a:pPr>
              <a:lnSpc>
                <a:spcPct val="90000"/>
              </a:lnSpc>
              <a:defRPr/>
            </a:pPr>
            <a:r>
              <a:rPr lang="en-US" sz="2400" dirty="0" smtClean="0">
                <a:solidFill>
                  <a:srgbClr val="FF0000"/>
                </a:solidFill>
                <a:latin typeface="Arial" pitchFamily="34" charset="0"/>
              </a:rPr>
              <a:t>Outputs</a:t>
            </a:r>
            <a:r>
              <a:rPr lang="en-US" sz="2400" dirty="0" smtClean="0">
                <a:latin typeface="Arial" pitchFamily="34" charset="0"/>
              </a:rPr>
              <a:t> vs. What we measure</a:t>
            </a:r>
            <a:endParaRPr lang="en-US" sz="2400" dirty="0">
              <a:latin typeface="Arial" pitchFamily="34" charset="0"/>
            </a:endParaRPr>
          </a:p>
        </p:txBody>
      </p:sp>
      <p:sp>
        <p:nvSpPr>
          <p:cNvPr id="4" name="Footer Placeholder 3"/>
          <p:cNvSpPr>
            <a:spLocks noGrp="1"/>
          </p:cNvSpPr>
          <p:nvPr>
            <p:ph type="ftr" sz="quarter" idx="10"/>
          </p:nvPr>
        </p:nvSpPr>
        <p:spPr/>
        <p:txBody>
          <a:bodyPr/>
          <a:lstStyle/>
          <a:p>
            <a:r>
              <a:rPr lang="en-US" dirty="0" smtClean="0">
                <a:solidFill>
                  <a:srgbClr val="FF0000"/>
                </a:solidFill>
              </a:rPr>
              <a:t>*Not an exhaustive list           </a:t>
            </a:r>
            <a:r>
              <a:rPr lang="en-US" dirty="0" smtClean="0"/>
              <a:t>WD Mini-Retreat March 22, 2012</a:t>
            </a:r>
          </a:p>
        </p:txBody>
      </p:sp>
      <p:sp>
        <p:nvSpPr>
          <p:cNvPr id="5" name="Slide Number Placeholder 4"/>
          <p:cNvSpPr>
            <a:spLocks noGrp="1"/>
          </p:cNvSpPr>
          <p:nvPr>
            <p:ph type="sldNum" sz="quarter" idx="11"/>
          </p:nvPr>
        </p:nvSpPr>
        <p:spPr/>
        <p:txBody>
          <a:bodyPr/>
          <a:lstStyle/>
          <a:p>
            <a:pPr>
              <a:defRPr/>
            </a:pPr>
            <a:fld id="{4A8DBBFE-4F25-49A6-97AD-A47E724EE9B7}" type="slidenum">
              <a:rPr lang="en-US" smtClean="0"/>
              <a:pPr>
                <a:defRPr/>
              </a:pPr>
              <a:t>16</a:t>
            </a:fld>
            <a:endParaRPr lang="en-US" dirty="0"/>
          </a:p>
        </p:txBody>
      </p:sp>
      <p:sp>
        <p:nvSpPr>
          <p:cNvPr id="20" name="Content Placeholder 1"/>
          <p:cNvSpPr txBox="1">
            <a:spLocks/>
          </p:cNvSpPr>
          <p:nvPr/>
        </p:nvSpPr>
        <p:spPr bwMode="auto">
          <a:xfrm>
            <a:off x="4114800" y="838200"/>
            <a:ext cx="4800600" cy="5410200"/>
          </a:xfrm>
          <a:prstGeom prst="rect">
            <a:avLst/>
          </a:prstGeom>
          <a:noFill/>
          <a:ln w="28575">
            <a:solidFill>
              <a:schemeClr val="tx1"/>
            </a:solidFill>
            <a:miter lim="800000"/>
            <a:headEnd/>
            <a:tailEnd/>
          </a:ln>
        </p:spPr>
        <p:txBody>
          <a:bodyPr vert="horz" wrap="square" lIns="91429" tIns="45714" rIns="91429" bIns="45714" numCol="1" anchor="t" anchorCtr="0" compatLnSpc="1">
            <a:prstTxWarp prst="textNoShape">
              <a:avLst/>
            </a:prstTxWarp>
          </a:bodyPr>
          <a:lstStyle/>
          <a:p>
            <a:pPr algn="ctr">
              <a:buNone/>
            </a:pPr>
            <a:r>
              <a:rPr lang="en-US" b="1" dirty="0" smtClean="0">
                <a:effectLst>
                  <a:outerShdw blurRad="38100" dist="38100" dir="2700000" algn="tl">
                    <a:srgbClr val="000000">
                      <a:alpha val="43137"/>
                    </a:srgbClr>
                  </a:outerShdw>
                </a:effectLst>
              </a:rPr>
              <a:t>Outputs</a:t>
            </a:r>
            <a:r>
              <a:rPr lang="en-US" dirty="0" smtClean="0">
                <a:effectLst>
                  <a:outerShdw blurRad="38100" dist="38100" dir="2700000" algn="tl">
                    <a:srgbClr val="000000">
                      <a:alpha val="43137"/>
                    </a:srgbClr>
                  </a:outerShdw>
                </a:effectLst>
              </a:rPr>
              <a:t> (SULI</a:t>
            </a:r>
            <a:r>
              <a:rPr lang="en-US" b="1" dirty="0" smtClean="0">
                <a:effectLst>
                  <a:outerShdw blurRad="38100" dist="38100" dir="2700000" algn="tl">
                    <a:srgbClr val="000000">
                      <a:alpha val="43137"/>
                    </a:srgbClr>
                  </a:outerShdw>
                </a:effectLst>
              </a:rPr>
              <a:t>) </a:t>
            </a:r>
            <a:r>
              <a:rPr lang="en-US" b="1" dirty="0" smtClean="0">
                <a:solidFill>
                  <a:srgbClr val="FF0000"/>
                </a:solidFill>
                <a:effectLst>
                  <a:outerShdw blurRad="38100" dist="38100" dir="2700000" algn="tl">
                    <a:srgbClr val="000000">
                      <a:alpha val="43137"/>
                    </a:srgbClr>
                  </a:outerShdw>
                </a:effectLst>
              </a:rPr>
              <a:t>Measured Annually*</a:t>
            </a:r>
            <a:endParaRPr lang="en-US" sz="1400" b="1" dirty="0" smtClean="0">
              <a:solidFill>
                <a:srgbClr val="FF0000"/>
              </a:solidFill>
            </a:endParaRPr>
          </a:p>
          <a:p>
            <a:pPr marL="342860" marR="0" lvl="0" indent="-34286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400" b="1" i="0" u="none" strike="noStrike" kern="1200" cap="none" spc="0" normalizeH="0" baseline="0" noProof="0" dirty="0" smtClean="0">
              <a:ln>
                <a:noFill/>
              </a:ln>
              <a:solidFill>
                <a:schemeClr val="tx1"/>
              </a:solidFill>
              <a:effectLst/>
              <a:uLnTx/>
              <a:uFillTx/>
              <a:latin typeface="+mj-lt"/>
              <a:ea typeface="+mn-ea"/>
              <a:cs typeface="Arial" pitchFamily="34" charset="0"/>
            </a:endParaRPr>
          </a:p>
          <a:p>
            <a:r>
              <a:rPr lang="en-US" sz="1200" b="1" dirty="0" smtClean="0">
                <a:effectLst>
                  <a:outerShdw blurRad="38100" dist="38100" dir="2700000" algn="tl">
                    <a:srgbClr val="000000">
                      <a:alpha val="43137"/>
                    </a:srgbClr>
                  </a:outerShdw>
                </a:effectLst>
              </a:rPr>
              <a:t>Program management related:</a:t>
            </a:r>
          </a:p>
          <a:p>
            <a:pPr marL="171450" lvl="0" indent="-171450">
              <a:buFont typeface="Arial" pitchFamily="34" charset="0"/>
              <a:buChar char="•"/>
            </a:pPr>
            <a:r>
              <a:rPr lang="en-US" sz="1200" b="1" dirty="0" smtClean="0">
                <a:solidFill>
                  <a:schemeClr val="tx2">
                    <a:lumMod val="60000"/>
                    <a:lumOff val="40000"/>
                  </a:schemeClr>
                </a:solidFill>
              </a:rPr>
              <a:t># of proposals/ applications received annually.</a:t>
            </a:r>
          </a:p>
          <a:p>
            <a:pPr marL="171450" lvl="0" indent="-171450">
              <a:buFont typeface="Arial" pitchFamily="34" charset="0"/>
              <a:buChar char="•"/>
            </a:pPr>
            <a:r>
              <a:rPr lang="en-US" sz="1200" b="1" dirty="0" smtClean="0">
                <a:solidFill>
                  <a:schemeClr val="tx2">
                    <a:lumMod val="60000"/>
                    <a:lumOff val="40000"/>
                  </a:schemeClr>
                </a:solidFill>
              </a:rPr>
              <a:t># &amp; % of applications that meet or exceed program requirements.</a:t>
            </a:r>
          </a:p>
          <a:p>
            <a:pPr marL="171450" lvl="0" indent="-171450">
              <a:buFont typeface="Arial" pitchFamily="34" charset="0"/>
              <a:buChar char="•"/>
            </a:pPr>
            <a:r>
              <a:rPr lang="en-US" sz="1200" b="1" dirty="0" smtClean="0">
                <a:solidFill>
                  <a:schemeClr val="tx2">
                    <a:lumMod val="60000"/>
                    <a:lumOff val="40000"/>
                  </a:schemeClr>
                </a:solidFill>
              </a:rPr>
              <a:t># of awards or participants selected.</a:t>
            </a:r>
          </a:p>
          <a:p>
            <a:pPr marL="171450" lvl="0" indent="-171450">
              <a:buFont typeface="Arial" pitchFamily="34" charset="0"/>
              <a:buChar char="•"/>
            </a:pPr>
            <a:r>
              <a:rPr lang="en-US" sz="1200" b="1" dirty="0" smtClean="0">
                <a:solidFill>
                  <a:srgbClr val="00B050"/>
                </a:solidFill>
              </a:rPr>
              <a:t>COV reviews of federal program management (~triennial).</a:t>
            </a:r>
          </a:p>
          <a:p>
            <a:pPr marL="171450" lvl="0" indent="-171450">
              <a:buFont typeface="Arial" pitchFamily="34" charset="0"/>
              <a:buChar char="•"/>
            </a:pPr>
            <a:r>
              <a:rPr lang="en-US" sz="1200" b="1" dirty="0" smtClean="0">
                <a:solidFill>
                  <a:srgbClr val="00B050"/>
                </a:solidFill>
              </a:rPr>
              <a:t>External lab program peer reviews (~triennial).</a:t>
            </a:r>
          </a:p>
          <a:p>
            <a:pPr marL="171450" lvl="0" indent="-171450">
              <a:buFont typeface="Arial" pitchFamily="34" charset="0"/>
              <a:buChar char="•"/>
            </a:pPr>
            <a:r>
              <a:rPr lang="en-US" sz="1200" b="1" dirty="0" smtClean="0"/>
              <a:t>Demographic data for internal purposes.</a:t>
            </a:r>
          </a:p>
          <a:p>
            <a:endParaRPr lang="en-US" sz="1200" b="1" dirty="0" smtClean="0">
              <a:effectLst>
                <a:outerShdw blurRad="38100" dist="38100" dir="2700000" algn="tl">
                  <a:srgbClr val="000000">
                    <a:alpha val="43137"/>
                  </a:srgbClr>
                </a:outerShdw>
              </a:effectLst>
            </a:endParaRPr>
          </a:p>
          <a:p>
            <a:r>
              <a:rPr lang="en-US" sz="1200" b="1" dirty="0" smtClean="0">
                <a:effectLst>
                  <a:outerShdw blurRad="38100" dist="38100" dir="2700000" algn="tl">
                    <a:srgbClr val="000000">
                      <a:alpha val="43137"/>
                    </a:srgbClr>
                  </a:outerShdw>
                </a:effectLst>
              </a:rPr>
              <a:t>Program quality and student experience related:</a:t>
            </a:r>
          </a:p>
          <a:p>
            <a:pPr marL="171450" lvl="0" indent="-171450">
              <a:buFont typeface="Arial" pitchFamily="34" charset="0"/>
              <a:buChar char="•"/>
            </a:pPr>
            <a:r>
              <a:rPr lang="en-US" sz="1200" b="1" dirty="0" smtClean="0"/>
              <a:t>% of student who complete the program.</a:t>
            </a:r>
          </a:p>
          <a:p>
            <a:pPr marL="171450" lvl="0" indent="-171450">
              <a:buFont typeface="Arial" pitchFamily="34" charset="0"/>
              <a:buChar char="•"/>
            </a:pPr>
            <a:r>
              <a:rPr lang="en-US" sz="1200" b="1" dirty="0" smtClean="0">
                <a:solidFill>
                  <a:srgbClr val="FF0000"/>
                </a:solidFill>
              </a:rPr>
              <a:t>% of students that report a high quality experience.</a:t>
            </a:r>
          </a:p>
          <a:p>
            <a:pPr marL="171450" lvl="0" indent="-171450">
              <a:buFont typeface="Arial" pitchFamily="34" charset="0"/>
              <a:buChar char="•"/>
            </a:pPr>
            <a:r>
              <a:rPr lang="en-US" sz="1200" b="1" dirty="0" smtClean="0">
                <a:solidFill>
                  <a:srgbClr val="FF0000"/>
                </a:solidFill>
              </a:rPr>
              <a:t>% of student who report increased [content knowledge/skills/preparedness for STEM career, etc] as a result of the program.</a:t>
            </a:r>
          </a:p>
          <a:p>
            <a:pPr marL="171450" lvl="0" indent="-171450">
              <a:buFont typeface="Arial" pitchFamily="34" charset="0"/>
              <a:buChar char="•"/>
            </a:pPr>
            <a:r>
              <a:rPr lang="en-US" sz="1200" b="1" dirty="0" smtClean="0">
                <a:solidFill>
                  <a:srgbClr val="FF0000"/>
                </a:solidFill>
              </a:rPr>
              <a:t>Materials produced from the internships by participants (publications; patents; invited and contributed presentations).</a:t>
            </a:r>
          </a:p>
          <a:p>
            <a:pPr marL="171450" lvl="0" indent="-171450">
              <a:buFont typeface="Arial" pitchFamily="34" charset="0"/>
              <a:buChar char="•"/>
            </a:pPr>
            <a:r>
              <a:rPr lang="en-US" sz="1200" b="1" dirty="0" smtClean="0">
                <a:solidFill>
                  <a:srgbClr val="FF0000"/>
                </a:solidFill>
              </a:rPr>
              <a:t>% of participants completing a research report and oral/poster presentation.</a:t>
            </a:r>
          </a:p>
          <a:p>
            <a:pPr marL="171450" lvl="0" indent="-171450">
              <a:buFont typeface="Arial" pitchFamily="34" charset="0"/>
              <a:buChar char="•"/>
            </a:pPr>
            <a:r>
              <a:rPr lang="en-US" sz="1200" b="1" dirty="0" smtClean="0">
                <a:solidFill>
                  <a:srgbClr val="FF0000"/>
                </a:solidFill>
              </a:rPr>
              <a:t>% of students whose final deliverables meet or exceed program requirements (review process TBD).</a:t>
            </a:r>
          </a:p>
          <a:p>
            <a:pPr marL="171450" lvl="0" indent="-171450">
              <a:buFont typeface="Arial" pitchFamily="34" charset="0"/>
              <a:buChar char="•"/>
            </a:pPr>
            <a:r>
              <a:rPr lang="en-US" sz="1200" b="1" dirty="0" smtClean="0"/>
              <a:t>% of student who report a better understanding of the DOE and Office of Science mission needs and programs. </a:t>
            </a:r>
          </a:p>
          <a:p>
            <a:pPr marL="171450" lvl="0" indent="-171450">
              <a:buFont typeface="Arial" pitchFamily="34" charset="0"/>
              <a:buChar char="•"/>
            </a:pPr>
            <a:r>
              <a:rPr lang="en-US" sz="1200" b="1" dirty="0" smtClean="0">
                <a:solidFill>
                  <a:srgbClr val="FF0000"/>
                </a:solidFill>
              </a:rPr>
              <a:t>% of students making impact/contribution to the research project.</a:t>
            </a:r>
          </a:p>
          <a:p>
            <a:pPr marL="171450" lvl="0" indent="-171450">
              <a:buFont typeface="Arial" pitchFamily="34" charset="0"/>
              <a:buChar char="•"/>
            </a:pPr>
            <a:r>
              <a:rPr lang="en-US" sz="1200" b="1" dirty="0" smtClean="0"/>
              <a:t>% of students working on a SC/DOE relevant projects.</a:t>
            </a:r>
          </a:p>
          <a:p>
            <a:pPr marL="171450" lvl="0" indent="-171450">
              <a:buFont typeface="Arial" pitchFamily="34" charset="0"/>
              <a:buChar char="•"/>
            </a:pPr>
            <a:r>
              <a:rPr lang="en-US" sz="1200" b="1" dirty="0" smtClean="0"/>
              <a:t>% of students working on a SC funded project; a DOE funded project.</a:t>
            </a:r>
          </a:p>
          <a:p>
            <a:pPr marL="171450" indent="-171450">
              <a:buFont typeface="Arial" pitchFamily="34" charset="0"/>
              <a:buChar char="•"/>
            </a:pPr>
            <a:r>
              <a:rPr lang="en-US" sz="1200" b="1" dirty="0" smtClean="0">
                <a:solidFill>
                  <a:srgbClr val="FF0000"/>
                </a:solidFill>
              </a:rPr>
              <a:t>% of students who receive feedback from their advisor on their deliverables.</a:t>
            </a:r>
            <a:endParaRPr kumimoji="0" lang="en-US" sz="1200" b="1" i="0" u="none" strike="noStrike" kern="1200" cap="none" spc="0" normalizeH="0" baseline="0" noProof="0" dirty="0" smtClean="0">
              <a:ln>
                <a:noFill/>
              </a:ln>
              <a:solidFill>
                <a:srgbClr val="FF0000"/>
              </a:solidFill>
              <a:effectLst/>
              <a:uLnTx/>
              <a:uFillTx/>
              <a:latin typeface="+mj-lt"/>
              <a:ea typeface="+mn-ea"/>
              <a:cs typeface="Arial" pitchFamily="34" charset="0"/>
            </a:endParaRPr>
          </a:p>
        </p:txBody>
      </p:sp>
      <p:sp>
        <p:nvSpPr>
          <p:cNvPr id="6" name="Content Placeholder 1"/>
          <p:cNvSpPr>
            <a:spLocks noGrp="1"/>
          </p:cNvSpPr>
          <p:nvPr>
            <p:ph idx="1"/>
          </p:nvPr>
        </p:nvSpPr>
        <p:spPr>
          <a:xfrm>
            <a:off x="152400" y="838200"/>
            <a:ext cx="3810000" cy="5410200"/>
          </a:xfrm>
          <a:ln w="28575">
            <a:solidFill>
              <a:schemeClr val="tx1"/>
            </a:solidFill>
          </a:ln>
        </p:spPr>
        <p:txBody>
          <a:bodyPr/>
          <a:lstStyle/>
          <a:p>
            <a:pPr algn="ctr">
              <a:buNone/>
            </a:pPr>
            <a:r>
              <a:rPr lang="en-US" sz="1800" dirty="0" smtClean="0">
                <a:solidFill>
                  <a:schemeClr val="tx1"/>
                </a:solidFill>
                <a:effectLst>
                  <a:outerShdw blurRad="38100" dist="38100" dir="2700000" algn="tl">
                    <a:srgbClr val="000000">
                      <a:alpha val="43137"/>
                    </a:srgbClr>
                  </a:outerShdw>
                </a:effectLst>
              </a:rPr>
              <a:t>Outputs (SULI) </a:t>
            </a:r>
            <a:r>
              <a:rPr lang="en-US" sz="1800" dirty="0" smtClean="0">
                <a:solidFill>
                  <a:srgbClr val="FF0000"/>
                </a:solidFill>
                <a:effectLst>
                  <a:outerShdw blurRad="38100" dist="38100" dir="2700000" algn="tl">
                    <a:srgbClr val="000000">
                      <a:alpha val="43137"/>
                    </a:srgbClr>
                  </a:outerShdw>
                </a:effectLst>
              </a:rPr>
              <a:t>High Level Chart</a:t>
            </a:r>
          </a:p>
          <a:p>
            <a:pPr algn="ctr">
              <a:buNone/>
            </a:pPr>
            <a:r>
              <a:rPr lang="en-US" sz="1400" b="0" dirty="0" smtClean="0">
                <a:solidFill>
                  <a:schemeClr val="tx1"/>
                </a:solidFill>
              </a:rPr>
              <a:t>(Direct products of program activities)</a:t>
            </a:r>
          </a:p>
          <a:p>
            <a:pPr>
              <a:buNone/>
            </a:pPr>
            <a:endParaRPr lang="en-US" sz="800" dirty="0" smtClean="0">
              <a:solidFill>
                <a:schemeClr val="tx1"/>
              </a:solidFill>
            </a:endParaRPr>
          </a:p>
          <a:p>
            <a:pPr marL="225425" lvl="0" indent="-225425"/>
            <a:r>
              <a:rPr lang="en-US" sz="1400" dirty="0" smtClean="0">
                <a:solidFill>
                  <a:srgbClr val="FF0000"/>
                </a:solidFill>
              </a:rPr>
              <a:t>High quality of undergraduate research experience.</a:t>
            </a:r>
          </a:p>
          <a:p>
            <a:pPr marL="225425" indent="-225425">
              <a:buNone/>
            </a:pPr>
            <a:endParaRPr lang="en-US" sz="400" dirty="0" smtClean="0">
              <a:solidFill>
                <a:schemeClr val="tx1"/>
              </a:solidFill>
            </a:endParaRPr>
          </a:p>
          <a:p>
            <a:pPr marL="225425" lvl="0" indent="-225425"/>
            <a:r>
              <a:rPr lang="en-US" sz="1400" dirty="0" smtClean="0">
                <a:solidFill>
                  <a:schemeClr val="tx1"/>
                </a:solidFill>
              </a:rPr>
              <a:t>Undergraduates produce research deliverables: a written report, and an oral or poster presentation.</a:t>
            </a:r>
          </a:p>
          <a:p>
            <a:pPr marL="225425" indent="-225425"/>
            <a:endParaRPr lang="en-US" sz="400" dirty="0" smtClean="0">
              <a:solidFill>
                <a:schemeClr val="tx1"/>
              </a:solidFill>
            </a:endParaRPr>
          </a:p>
          <a:p>
            <a:pPr marL="225425" indent="-225425"/>
            <a:endParaRPr lang="en-US" sz="400" dirty="0" smtClean="0">
              <a:solidFill>
                <a:schemeClr val="tx1"/>
              </a:solidFill>
            </a:endParaRPr>
          </a:p>
          <a:p>
            <a:pPr marL="225425" lvl="0" indent="-225425"/>
            <a:r>
              <a:rPr lang="en-US" sz="1400" dirty="0" smtClean="0">
                <a:solidFill>
                  <a:srgbClr val="00B050"/>
                </a:solidFill>
              </a:rPr>
              <a:t>All completed applications receive fair consideration through an open and transparent review process.</a:t>
            </a:r>
          </a:p>
          <a:p>
            <a:pPr marL="225425" lvl="0" indent="-225425">
              <a:buNone/>
            </a:pPr>
            <a:endParaRPr lang="en-US" sz="400" dirty="0" smtClean="0">
              <a:solidFill>
                <a:schemeClr val="tx1"/>
              </a:solidFill>
            </a:endParaRPr>
          </a:p>
          <a:p>
            <a:pPr marL="225425" indent="-225425"/>
            <a:r>
              <a:rPr lang="en-US" sz="1400" dirty="0" smtClean="0">
                <a:solidFill>
                  <a:schemeClr val="tx2">
                    <a:lumMod val="60000"/>
                    <a:lumOff val="40000"/>
                  </a:schemeClr>
                </a:solidFill>
              </a:rPr>
              <a:t>Attraction of a high quality applicant pool.</a:t>
            </a:r>
          </a:p>
          <a:p>
            <a:pPr marL="225425" indent="-225425"/>
            <a:endParaRPr lang="en-US" sz="400" dirty="0" smtClean="0">
              <a:solidFill>
                <a:schemeClr val="tx1"/>
              </a:solidFill>
            </a:endParaRPr>
          </a:p>
          <a:p>
            <a:pPr marL="225425" lvl="0" indent="-225425"/>
            <a:r>
              <a:rPr lang="en-US" sz="1400" dirty="0" smtClean="0">
                <a:solidFill>
                  <a:schemeClr val="tx1"/>
                </a:solidFill>
              </a:rPr>
              <a:t>High quality science or technical advisor experience.</a:t>
            </a:r>
          </a:p>
          <a:p>
            <a:pPr marL="225425" indent="-225425"/>
            <a:endParaRPr lang="en-US" sz="400" dirty="0" smtClean="0">
              <a:solidFill>
                <a:schemeClr val="tx1"/>
              </a:solidFill>
            </a:endParaRPr>
          </a:p>
          <a:p>
            <a:pPr marL="225425" lvl="0" indent="-225425"/>
            <a:r>
              <a:rPr lang="en-US" sz="1400" dirty="0" smtClean="0">
                <a:solidFill>
                  <a:schemeClr val="tx1"/>
                </a:solidFill>
              </a:rPr>
              <a:t>Attraction of quality research advisors spanning a variety of scientific and engineering disciplines consistent with the SC/DOE R&amp;D programs.</a:t>
            </a:r>
          </a:p>
          <a:p>
            <a:pPr marL="225425" indent="-225425"/>
            <a:endParaRPr lang="en-US" sz="400" dirty="0" smtClean="0">
              <a:solidFill>
                <a:schemeClr val="tx1"/>
              </a:solidFill>
            </a:endParaRPr>
          </a:p>
          <a:p>
            <a:pPr marL="225425" lvl="0" indent="-225425"/>
            <a:r>
              <a:rPr lang="en-US" sz="1400" dirty="0" smtClean="0">
                <a:solidFill>
                  <a:schemeClr val="tx1"/>
                </a:solidFill>
              </a:rPr>
              <a:t>High quality of federal program management.</a:t>
            </a:r>
          </a:p>
          <a:p>
            <a:pPr marL="225425" indent="-225425">
              <a:buNone/>
            </a:pPr>
            <a:endParaRPr lang="en-US" sz="400" dirty="0" smtClean="0">
              <a:solidFill>
                <a:schemeClr val="tx1"/>
              </a:solidFill>
            </a:endParaRPr>
          </a:p>
          <a:p>
            <a:pPr marL="225425" lvl="0" indent="-225425"/>
            <a:r>
              <a:rPr lang="en-US" sz="1400" dirty="0" smtClean="0">
                <a:solidFill>
                  <a:schemeClr val="tx1"/>
                </a:solidFill>
              </a:rPr>
              <a:t>High quality of laboratory program execution.</a:t>
            </a:r>
          </a:p>
          <a:p>
            <a:pPr marL="174625" lvl="0" indent="-174625"/>
            <a:endParaRPr lang="en-US" sz="1400" dirty="0" smtClean="0">
              <a:solidFill>
                <a:schemeClr val="tx1"/>
              </a:solidFill>
            </a:endParaRPr>
          </a:p>
        </p:txBody>
      </p:sp>
      <p:sp>
        <p:nvSpPr>
          <p:cNvPr id="2" name="Rectangle 1"/>
          <p:cNvSpPr/>
          <p:nvPr/>
        </p:nvSpPr>
        <p:spPr>
          <a:xfrm>
            <a:off x="2473089" y="105059"/>
            <a:ext cx="1201003" cy="532263"/>
          </a:xfrm>
          <a:prstGeom prst="rect">
            <a:avLst/>
          </a:prstGeom>
          <a:noFill/>
          <a:ln>
            <a:solidFill>
              <a:srgbClr val="F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47500"/>
            <a:ext cx="8686800" cy="685800"/>
          </a:xfrm>
          <a:noFill/>
          <a:ln w="9525">
            <a:noFill/>
            <a:miter lim="800000"/>
            <a:headEnd/>
            <a:tailEnd/>
          </a:ln>
        </p:spPr>
        <p:txBody>
          <a:bodyPr vert="horz" wrap="square" lIns="91429" tIns="45714" rIns="91429" bIns="45714" numCol="1" anchor="ctr" anchorCtr="0" compatLnSpc="1">
            <a:prstTxWarp prst="textNoShape">
              <a:avLst/>
            </a:prstTxWarp>
            <a:noAutofit/>
          </a:bodyPr>
          <a:lstStyle/>
          <a:p>
            <a:pPr>
              <a:lnSpc>
                <a:spcPct val="90000"/>
              </a:lnSpc>
              <a:defRPr/>
            </a:pPr>
            <a:r>
              <a:rPr lang="en-US" sz="2400" dirty="0" smtClean="0">
                <a:latin typeface="Arial" pitchFamily="34" charset="0"/>
              </a:rPr>
              <a:t>Measurement sources or “vehicles” </a:t>
            </a:r>
            <a:endParaRPr lang="en-US" sz="2400" dirty="0">
              <a:latin typeface="Arial" pitchFamily="34" charset="0"/>
            </a:endParaRPr>
          </a:p>
        </p:txBody>
      </p:sp>
      <p:sp>
        <p:nvSpPr>
          <p:cNvPr id="4" name="Footer Placeholder 3"/>
          <p:cNvSpPr>
            <a:spLocks noGrp="1"/>
          </p:cNvSpPr>
          <p:nvPr>
            <p:ph type="ftr" sz="quarter" idx="10"/>
          </p:nvPr>
        </p:nvSpPr>
        <p:spPr/>
        <p:txBody>
          <a:bodyPr/>
          <a:lstStyle/>
          <a:p>
            <a:r>
              <a:rPr lang="en-US" dirty="0" smtClean="0"/>
              <a:t>WD Mini-Retreat March 22, 2012</a:t>
            </a:r>
            <a:endParaRPr lang="en-US" dirty="0"/>
          </a:p>
        </p:txBody>
      </p:sp>
      <p:sp>
        <p:nvSpPr>
          <p:cNvPr id="5" name="Slide Number Placeholder 4"/>
          <p:cNvSpPr>
            <a:spLocks noGrp="1"/>
          </p:cNvSpPr>
          <p:nvPr>
            <p:ph type="sldNum" sz="quarter" idx="11"/>
          </p:nvPr>
        </p:nvSpPr>
        <p:spPr/>
        <p:txBody>
          <a:bodyPr/>
          <a:lstStyle/>
          <a:p>
            <a:pPr>
              <a:defRPr/>
            </a:pPr>
            <a:fld id="{4A8DBBFE-4F25-49A6-97AD-A47E724EE9B7}" type="slidenum">
              <a:rPr lang="en-US" smtClean="0"/>
              <a:pPr>
                <a:defRPr/>
              </a:pPr>
              <a:t>17</a:t>
            </a:fld>
            <a:endParaRPr lang="en-US" dirty="0"/>
          </a:p>
        </p:txBody>
      </p:sp>
      <p:sp>
        <p:nvSpPr>
          <p:cNvPr id="20" name="Content Placeholder 1"/>
          <p:cNvSpPr txBox="1">
            <a:spLocks/>
          </p:cNvSpPr>
          <p:nvPr/>
        </p:nvSpPr>
        <p:spPr bwMode="auto">
          <a:xfrm>
            <a:off x="228600" y="838200"/>
            <a:ext cx="4800600" cy="5410200"/>
          </a:xfrm>
          <a:prstGeom prst="rect">
            <a:avLst/>
          </a:prstGeom>
          <a:noFill/>
          <a:ln w="28575">
            <a:solidFill>
              <a:schemeClr val="tx1"/>
            </a:solidFill>
            <a:miter lim="800000"/>
            <a:headEnd/>
            <a:tailEnd/>
          </a:ln>
        </p:spPr>
        <p:txBody>
          <a:bodyPr vert="horz" wrap="square" lIns="91429" tIns="45714" rIns="91429" bIns="45714" numCol="1" anchor="t" anchorCtr="0" compatLnSpc="1">
            <a:prstTxWarp prst="textNoShape">
              <a:avLst/>
            </a:prstTxWarp>
          </a:bodyPr>
          <a:lstStyle/>
          <a:p>
            <a:pPr algn="ctr">
              <a:buNone/>
            </a:pPr>
            <a:r>
              <a:rPr lang="en-US" b="1" dirty="0" smtClean="0">
                <a:effectLst>
                  <a:outerShdw blurRad="38100" dist="38100" dir="2700000" algn="tl">
                    <a:srgbClr val="000000">
                      <a:alpha val="43137"/>
                    </a:srgbClr>
                  </a:outerShdw>
                </a:effectLst>
              </a:rPr>
              <a:t>Outputs</a:t>
            </a:r>
            <a:r>
              <a:rPr lang="en-US" dirty="0" smtClean="0">
                <a:effectLst>
                  <a:outerShdw blurRad="38100" dist="38100" dir="2700000" algn="tl">
                    <a:srgbClr val="000000">
                      <a:alpha val="43137"/>
                    </a:srgbClr>
                  </a:outerShdw>
                </a:effectLst>
              </a:rPr>
              <a:t> (SULI</a:t>
            </a:r>
            <a:r>
              <a:rPr lang="en-US" b="1" dirty="0" smtClean="0">
                <a:effectLst>
                  <a:outerShdw blurRad="38100" dist="38100" dir="2700000" algn="tl">
                    <a:srgbClr val="000000">
                      <a:alpha val="43137"/>
                    </a:srgbClr>
                  </a:outerShdw>
                </a:effectLst>
              </a:rPr>
              <a:t>) </a:t>
            </a:r>
            <a:r>
              <a:rPr lang="en-US" b="1" dirty="0" smtClean="0">
                <a:solidFill>
                  <a:srgbClr val="FF0000"/>
                </a:solidFill>
                <a:effectLst>
                  <a:outerShdw blurRad="38100" dist="38100" dir="2700000" algn="tl">
                    <a:srgbClr val="000000">
                      <a:alpha val="43137"/>
                    </a:srgbClr>
                  </a:outerShdw>
                </a:effectLst>
              </a:rPr>
              <a:t>Measurement </a:t>
            </a:r>
            <a:endParaRPr lang="en-US" sz="1400" b="1" dirty="0" smtClean="0">
              <a:solidFill>
                <a:srgbClr val="FF0000"/>
              </a:solidFill>
            </a:endParaRPr>
          </a:p>
          <a:p>
            <a:pPr marL="342860" marR="0" lvl="0" indent="-34286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400" b="1" i="0" u="none" strike="noStrike" kern="1200" cap="none" spc="0" normalizeH="0" baseline="0" noProof="0" dirty="0" smtClean="0">
              <a:ln>
                <a:noFill/>
              </a:ln>
              <a:solidFill>
                <a:schemeClr val="tx1"/>
              </a:solidFill>
              <a:effectLst/>
              <a:uLnTx/>
              <a:uFillTx/>
              <a:latin typeface="+mj-lt"/>
              <a:ea typeface="+mn-ea"/>
              <a:cs typeface="Arial" pitchFamily="34" charset="0"/>
            </a:endParaRPr>
          </a:p>
          <a:p>
            <a:r>
              <a:rPr lang="en-US" sz="1200" b="1" dirty="0" smtClean="0">
                <a:effectLst>
                  <a:outerShdw blurRad="38100" dist="38100" dir="2700000" algn="tl">
                    <a:srgbClr val="000000">
                      <a:alpha val="43137"/>
                    </a:srgbClr>
                  </a:outerShdw>
                </a:effectLst>
              </a:rPr>
              <a:t>Program management related:</a:t>
            </a:r>
          </a:p>
          <a:p>
            <a:pPr marL="171450" lvl="0" indent="-171450">
              <a:buFont typeface="Arial" pitchFamily="34" charset="0"/>
              <a:buChar char="•"/>
            </a:pPr>
            <a:r>
              <a:rPr lang="en-US" sz="1200" b="1" dirty="0" smtClean="0">
                <a:solidFill>
                  <a:srgbClr val="FF0000"/>
                </a:solidFill>
              </a:rPr>
              <a:t># of proposals/ applications received annually.</a:t>
            </a:r>
          </a:p>
          <a:p>
            <a:pPr marL="171450" lvl="0" indent="-171450">
              <a:buFont typeface="Arial" pitchFamily="34" charset="0"/>
              <a:buChar char="•"/>
            </a:pPr>
            <a:r>
              <a:rPr lang="en-US" sz="1200" b="1" dirty="0" smtClean="0">
                <a:solidFill>
                  <a:srgbClr val="FF0000"/>
                </a:solidFill>
              </a:rPr>
              <a:t># &amp; % of applications that meet or exceed program requirements.</a:t>
            </a:r>
          </a:p>
          <a:p>
            <a:pPr marL="171450" lvl="0" indent="-171450">
              <a:buFont typeface="Arial" pitchFamily="34" charset="0"/>
              <a:buChar char="•"/>
            </a:pPr>
            <a:r>
              <a:rPr lang="en-US" sz="1200" b="1" dirty="0" smtClean="0">
                <a:solidFill>
                  <a:srgbClr val="FF0000"/>
                </a:solidFill>
              </a:rPr>
              <a:t># of awards or participants selected.</a:t>
            </a:r>
          </a:p>
          <a:p>
            <a:pPr marL="171450" lvl="0" indent="-171450">
              <a:buFont typeface="Arial" pitchFamily="34" charset="0"/>
              <a:buChar char="•"/>
            </a:pPr>
            <a:r>
              <a:rPr lang="en-US" sz="1200" b="1" dirty="0" smtClean="0">
                <a:solidFill>
                  <a:schemeClr val="tx2">
                    <a:lumMod val="60000"/>
                    <a:lumOff val="40000"/>
                  </a:schemeClr>
                </a:solidFill>
              </a:rPr>
              <a:t>COV reviews of federal program management (~triennial).</a:t>
            </a:r>
          </a:p>
          <a:p>
            <a:pPr marL="171450" lvl="0" indent="-171450">
              <a:buFont typeface="Arial" pitchFamily="34" charset="0"/>
              <a:buChar char="•"/>
            </a:pPr>
            <a:r>
              <a:rPr lang="en-US" sz="1200" b="1" dirty="0" smtClean="0">
                <a:solidFill>
                  <a:schemeClr val="tx2">
                    <a:lumMod val="60000"/>
                    <a:lumOff val="40000"/>
                  </a:schemeClr>
                </a:solidFill>
              </a:rPr>
              <a:t>External lab program peer reviews (~triennial).</a:t>
            </a:r>
          </a:p>
          <a:p>
            <a:pPr marL="171450" lvl="0" indent="-171450">
              <a:buFont typeface="Arial" pitchFamily="34" charset="0"/>
              <a:buChar char="•"/>
            </a:pPr>
            <a:r>
              <a:rPr lang="en-US" sz="1200" b="1" dirty="0" smtClean="0">
                <a:solidFill>
                  <a:srgbClr val="FF0000"/>
                </a:solidFill>
              </a:rPr>
              <a:t>Demographic data for internal purposes.</a:t>
            </a:r>
          </a:p>
          <a:p>
            <a:endParaRPr lang="en-US" sz="1200" b="1" dirty="0" smtClean="0">
              <a:effectLst>
                <a:outerShdw blurRad="38100" dist="38100" dir="2700000" algn="tl">
                  <a:srgbClr val="000000">
                    <a:alpha val="43137"/>
                  </a:srgbClr>
                </a:outerShdw>
              </a:effectLst>
            </a:endParaRPr>
          </a:p>
          <a:p>
            <a:r>
              <a:rPr lang="en-US" sz="1200" b="1" dirty="0" smtClean="0">
                <a:effectLst>
                  <a:outerShdw blurRad="38100" dist="38100" dir="2700000" algn="tl">
                    <a:srgbClr val="000000">
                      <a:alpha val="43137"/>
                    </a:srgbClr>
                  </a:outerShdw>
                </a:effectLst>
              </a:rPr>
              <a:t>Program quality and student experience related:</a:t>
            </a:r>
          </a:p>
          <a:p>
            <a:pPr marL="171450" lvl="0" indent="-171450">
              <a:buFont typeface="Arial" pitchFamily="34" charset="0"/>
              <a:buChar char="•"/>
            </a:pPr>
            <a:r>
              <a:rPr lang="en-US" sz="1200" b="1" dirty="0" smtClean="0">
                <a:solidFill>
                  <a:srgbClr val="00B050"/>
                </a:solidFill>
              </a:rPr>
              <a:t>% of student who complete the program.</a:t>
            </a:r>
          </a:p>
          <a:p>
            <a:pPr marL="171450" lvl="0" indent="-171450">
              <a:buFont typeface="Arial" pitchFamily="34" charset="0"/>
              <a:buChar char="•"/>
            </a:pPr>
            <a:r>
              <a:rPr lang="en-US" sz="1200" b="1" dirty="0" smtClean="0">
                <a:solidFill>
                  <a:schemeClr val="accent6"/>
                </a:solidFill>
              </a:rPr>
              <a:t>% of students that report a high quality experience.</a:t>
            </a:r>
          </a:p>
          <a:p>
            <a:pPr marL="171450" lvl="0" indent="-171450">
              <a:buFont typeface="Arial" pitchFamily="34" charset="0"/>
              <a:buChar char="•"/>
            </a:pPr>
            <a:r>
              <a:rPr lang="en-US" sz="1200" b="1" dirty="0" smtClean="0">
                <a:solidFill>
                  <a:schemeClr val="accent6"/>
                </a:solidFill>
              </a:rPr>
              <a:t>% of student who report increased [content knowledge/skills/preparedness for STEM career, etc] as a result of the program.</a:t>
            </a:r>
          </a:p>
          <a:p>
            <a:pPr marL="171450" lvl="0" indent="-171450">
              <a:buFont typeface="Arial" pitchFamily="34" charset="0"/>
              <a:buChar char="•"/>
            </a:pPr>
            <a:r>
              <a:rPr lang="en-US" sz="1200" b="1" dirty="0" smtClean="0">
                <a:solidFill>
                  <a:srgbClr val="00B050"/>
                </a:solidFill>
              </a:rPr>
              <a:t>Materials produced from the internships by participants (publications; patents; invited and contributed presentations).</a:t>
            </a:r>
          </a:p>
          <a:p>
            <a:pPr marL="171450" lvl="0" indent="-171450">
              <a:buFont typeface="Arial" pitchFamily="34" charset="0"/>
              <a:buChar char="•"/>
            </a:pPr>
            <a:r>
              <a:rPr lang="en-US" sz="1200" b="1" dirty="0" smtClean="0">
                <a:solidFill>
                  <a:srgbClr val="00B050"/>
                </a:solidFill>
              </a:rPr>
              <a:t>% of participants completing a research report and oral/poster presentation.</a:t>
            </a:r>
          </a:p>
          <a:p>
            <a:pPr marL="171450" lvl="0" indent="-171450">
              <a:buFont typeface="Arial" pitchFamily="34" charset="0"/>
              <a:buChar char="•"/>
            </a:pPr>
            <a:r>
              <a:rPr lang="en-US" sz="1200" b="1" dirty="0" smtClean="0">
                <a:solidFill>
                  <a:srgbClr val="00B050"/>
                </a:solidFill>
              </a:rPr>
              <a:t>% of students whose final deliverables meet or exceed program requirements (review process TBD).</a:t>
            </a:r>
          </a:p>
          <a:p>
            <a:pPr marL="171450" lvl="0" indent="-171450">
              <a:buFont typeface="Arial" pitchFamily="34" charset="0"/>
              <a:buChar char="•"/>
            </a:pPr>
            <a:r>
              <a:rPr lang="en-US" sz="1200" b="1" dirty="0" smtClean="0">
                <a:solidFill>
                  <a:schemeClr val="accent6"/>
                </a:solidFill>
              </a:rPr>
              <a:t>% of student who report a better understanding of the DOE and Office of Science mission needs and programs. </a:t>
            </a:r>
          </a:p>
          <a:p>
            <a:pPr marL="171450" lvl="0" indent="-171450">
              <a:buFont typeface="Arial" pitchFamily="34" charset="0"/>
              <a:buChar char="•"/>
            </a:pPr>
            <a:r>
              <a:rPr lang="en-US" sz="1200" b="1" dirty="0" smtClean="0"/>
              <a:t>% of students making impact/contribution to the research project.</a:t>
            </a:r>
          </a:p>
          <a:p>
            <a:pPr marL="171450" lvl="0" indent="-171450">
              <a:buFont typeface="Arial" pitchFamily="34" charset="0"/>
              <a:buChar char="•"/>
            </a:pPr>
            <a:r>
              <a:rPr lang="en-US" sz="1200" b="1" dirty="0" smtClean="0">
                <a:solidFill>
                  <a:srgbClr val="00B050"/>
                </a:solidFill>
              </a:rPr>
              <a:t>% of students working on a SC/DOE relevant projects.</a:t>
            </a:r>
          </a:p>
          <a:p>
            <a:pPr marL="171450" lvl="0" indent="-171450">
              <a:buFont typeface="Arial" pitchFamily="34" charset="0"/>
              <a:buChar char="•"/>
            </a:pPr>
            <a:r>
              <a:rPr lang="en-US" sz="1200" b="1" dirty="0" smtClean="0">
                <a:solidFill>
                  <a:srgbClr val="00B050"/>
                </a:solidFill>
              </a:rPr>
              <a:t>% of students working on a SC funded project; a DOE funded project.</a:t>
            </a:r>
          </a:p>
          <a:p>
            <a:pPr marL="171450" indent="-171450">
              <a:buFont typeface="Arial" pitchFamily="34" charset="0"/>
              <a:buChar char="•"/>
            </a:pPr>
            <a:r>
              <a:rPr lang="en-US" sz="1200" b="1" dirty="0" smtClean="0">
                <a:solidFill>
                  <a:schemeClr val="accent6"/>
                </a:solidFill>
              </a:rPr>
              <a:t>% of students who receive feedback from their advisor on their deliverables.</a:t>
            </a:r>
            <a:endParaRPr kumimoji="0" lang="en-US" sz="1200" b="1" i="0" u="none" strike="noStrike" kern="1200" cap="none" spc="0" normalizeH="0" baseline="0" noProof="0" dirty="0" smtClean="0">
              <a:ln>
                <a:noFill/>
              </a:ln>
              <a:solidFill>
                <a:schemeClr val="accent6"/>
              </a:solidFill>
              <a:effectLst/>
              <a:uLnTx/>
              <a:uFillTx/>
              <a:latin typeface="+mj-lt"/>
              <a:ea typeface="+mn-ea"/>
              <a:cs typeface="Arial" pitchFamily="34" charset="0"/>
            </a:endParaRPr>
          </a:p>
        </p:txBody>
      </p:sp>
      <p:sp>
        <p:nvSpPr>
          <p:cNvPr id="8" name="Content Placeholder 1"/>
          <p:cNvSpPr>
            <a:spLocks noGrp="1"/>
          </p:cNvSpPr>
          <p:nvPr>
            <p:ph idx="1"/>
          </p:nvPr>
        </p:nvSpPr>
        <p:spPr>
          <a:xfrm>
            <a:off x="5181600" y="838200"/>
            <a:ext cx="3657600" cy="5410200"/>
          </a:xfrm>
          <a:ln w="28575">
            <a:solidFill>
              <a:schemeClr val="tx1"/>
            </a:solidFill>
          </a:ln>
        </p:spPr>
        <p:txBody>
          <a:bodyPr/>
          <a:lstStyle/>
          <a:p>
            <a:pPr algn="ctr">
              <a:buNone/>
            </a:pPr>
            <a:r>
              <a:rPr lang="en-US" sz="1800" dirty="0" smtClean="0">
                <a:solidFill>
                  <a:schemeClr val="tx1"/>
                </a:solidFill>
                <a:effectLst>
                  <a:outerShdw blurRad="38100" dist="38100" dir="2700000" algn="tl">
                    <a:srgbClr val="000000">
                      <a:alpha val="43137"/>
                    </a:srgbClr>
                  </a:outerShdw>
                </a:effectLst>
              </a:rPr>
              <a:t>Actual or Potential “Vehicle”</a:t>
            </a:r>
            <a:endParaRPr lang="en-US" sz="1800" dirty="0" smtClean="0">
              <a:solidFill>
                <a:srgbClr val="FF0000"/>
              </a:solidFill>
              <a:effectLst>
                <a:outerShdw blurRad="38100" dist="38100" dir="2700000" algn="tl">
                  <a:srgbClr val="000000">
                    <a:alpha val="43137"/>
                  </a:srgbClr>
                </a:outerShdw>
              </a:effectLst>
            </a:endParaRPr>
          </a:p>
          <a:p>
            <a:pPr>
              <a:buNone/>
            </a:pPr>
            <a:endParaRPr lang="en-US" sz="800" dirty="0" smtClean="0">
              <a:solidFill>
                <a:schemeClr val="tx1"/>
              </a:solidFill>
            </a:endParaRPr>
          </a:p>
          <a:p>
            <a:pPr marL="225425" lvl="0" indent="-225425"/>
            <a:r>
              <a:rPr lang="en-US" sz="1600" dirty="0" smtClean="0">
                <a:solidFill>
                  <a:srgbClr val="FF0000"/>
                </a:solidFill>
              </a:rPr>
              <a:t>Application and review process documentation</a:t>
            </a:r>
          </a:p>
          <a:p>
            <a:pPr marL="225425" indent="-225425">
              <a:buNone/>
            </a:pPr>
            <a:endParaRPr lang="en-US" sz="400" dirty="0" smtClean="0">
              <a:solidFill>
                <a:schemeClr val="tx1"/>
              </a:solidFill>
            </a:endParaRPr>
          </a:p>
          <a:p>
            <a:pPr marL="225425" lvl="0" indent="-225425"/>
            <a:r>
              <a:rPr lang="en-US" sz="1600" dirty="0" smtClean="0">
                <a:solidFill>
                  <a:schemeClr val="tx2">
                    <a:lumMod val="60000"/>
                    <a:lumOff val="40000"/>
                  </a:schemeClr>
                </a:solidFill>
              </a:rPr>
              <a:t>Biannual or triennial external review of labs; triennial COVs.  (look at multiple program outputs and summative data)</a:t>
            </a:r>
          </a:p>
          <a:p>
            <a:pPr marL="225425" indent="-225425"/>
            <a:endParaRPr lang="en-US" sz="400" dirty="0" smtClean="0">
              <a:solidFill>
                <a:schemeClr val="tx1"/>
              </a:solidFill>
            </a:endParaRPr>
          </a:p>
          <a:p>
            <a:pPr marL="225425" indent="-225425"/>
            <a:endParaRPr lang="en-US" sz="400" dirty="0" smtClean="0">
              <a:solidFill>
                <a:schemeClr val="tx1"/>
              </a:solidFill>
            </a:endParaRPr>
          </a:p>
          <a:p>
            <a:pPr marL="174625" lvl="0" indent="-174625"/>
            <a:r>
              <a:rPr lang="en-US" sz="1600" dirty="0" smtClean="0">
                <a:solidFill>
                  <a:srgbClr val="00B050"/>
                </a:solidFill>
              </a:rPr>
              <a:t>Direct measurement, accounted for in deliverables systems</a:t>
            </a:r>
          </a:p>
          <a:p>
            <a:pPr marL="174625" lvl="0" indent="-174625"/>
            <a:endParaRPr lang="en-US" sz="1400" dirty="0" smtClean="0">
              <a:solidFill>
                <a:srgbClr val="00B050"/>
              </a:solidFill>
            </a:endParaRPr>
          </a:p>
          <a:p>
            <a:pPr marL="174625" lvl="0" indent="-174625"/>
            <a:r>
              <a:rPr lang="en-US" sz="1600" dirty="0" smtClean="0">
                <a:solidFill>
                  <a:schemeClr val="accent6"/>
                </a:solidFill>
              </a:rPr>
              <a:t>Pre- and post- survey of students</a:t>
            </a:r>
          </a:p>
          <a:p>
            <a:pPr marL="174625" lvl="0" indent="-174625"/>
            <a:endParaRPr lang="en-US" sz="1600" dirty="0" smtClean="0">
              <a:solidFill>
                <a:schemeClr val="accent6"/>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47500"/>
            <a:ext cx="8686800" cy="685800"/>
          </a:xfrm>
          <a:noFill/>
          <a:ln w="9525">
            <a:noFill/>
            <a:miter lim="800000"/>
            <a:headEnd/>
            <a:tailEnd/>
          </a:ln>
        </p:spPr>
        <p:txBody>
          <a:bodyPr vert="horz" wrap="square" lIns="91429" tIns="45714" rIns="91429" bIns="45714" numCol="1" anchor="ctr" anchorCtr="0" compatLnSpc="1">
            <a:prstTxWarp prst="textNoShape">
              <a:avLst/>
            </a:prstTxWarp>
            <a:noAutofit/>
          </a:bodyPr>
          <a:lstStyle/>
          <a:p>
            <a:pPr>
              <a:lnSpc>
                <a:spcPct val="90000"/>
              </a:lnSpc>
              <a:defRPr/>
            </a:pPr>
            <a:r>
              <a:rPr lang="en-US" sz="2400" dirty="0" smtClean="0">
                <a:solidFill>
                  <a:srgbClr val="FF0000"/>
                </a:solidFill>
                <a:latin typeface="Arial" pitchFamily="34" charset="0"/>
              </a:rPr>
              <a:t>Near-term Outcomes </a:t>
            </a:r>
            <a:r>
              <a:rPr lang="en-US" sz="2400" dirty="0" smtClean="0">
                <a:latin typeface="Arial" pitchFamily="34" charset="0"/>
              </a:rPr>
              <a:t>vs. What we measure </a:t>
            </a:r>
            <a:endParaRPr lang="en-US" sz="2400" dirty="0">
              <a:latin typeface="Arial" pitchFamily="34" charset="0"/>
            </a:endParaRPr>
          </a:p>
        </p:txBody>
      </p:sp>
      <p:sp>
        <p:nvSpPr>
          <p:cNvPr id="4" name="Footer Placeholder 3"/>
          <p:cNvSpPr>
            <a:spLocks noGrp="1"/>
          </p:cNvSpPr>
          <p:nvPr>
            <p:ph type="ftr" sz="quarter" idx="10"/>
          </p:nvPr>
        </p:nvSpPr>
        <p:spPr/>
        <p:txBody>
          <a:bodyPr/>
          <a:lstStyle/>
          <a:p>
            <a:r>
              <a:rPr lang="en-US" dirty="0" smtClean="0"/>
              <a:t>WD Mini-Retreat March 22, 2012</a:t>
            </a:r>
          </a:p>
        </p:txBody>
      </p:sp>
      <p:sp>
        <p:nvSpPr>
          <p:cNvPr id="5" name="Slide Number Placeholder 4"/>
          <p:cNvSpPr>
            <a:spLocks noGrp="1"/>
          </p:cNvSpPr>
          <p:nvPr>
            <p:ph type="sldNum" sz="quarter" idx="11"/>
          </p:nvPr>
        </p:nvSpPr>
        <p:spPr/>
        <p:txBody>
          <a:bodyPr/>
          <a:lstStyle/>
          <a:p>
            <a:pPr>
              <a:defRPr/>
            </a:pPr>
            <a:fld id="{4A8DBBFE-4F25-49A6-97AD-A47E724EE9B7}" type="slidenum">
              <a:rPr lang="en-US" smtClean="0"/>
              <a:pPr>
                <a:defRPr/>
              </a:pPr>
              <a:t>18</a:t>
            </a:fld>
            <a:endParaRPr lang="en-US" dirty="0"/>
          </a:p>
        </p:txBody>
      </p:sp>
      <p:sp>
        <p:nvSpPr>
          <p:cNvPr id="2" name="Content Placeholder 1"/>
          <p:cNvSpPr>
            <a:spLocks noGrp="1"/>
          </p:cNvSpPr>
          <p:nvPr>
            <p:ph idx="1"/>
          </p:nvPr>
        </p:nvSpPr>
        <p:spPr>
          <a:xfrm>
            <a:off x="152400" y="838200"/>
            <a:ext cx="4038600" cy="5257800"/>
          </a:xfrm>
          <a:ln w="28575">
            <a:solidFill>
              <a:schemeClr val="tx1"/>
            </a:solidFill>
          </a:ln>
        </p:spPr>
        <p:txBody>
          <a:bodyPr/>
          <a:lstStyle/>
          <a:p>
            <a:pPr algn="ctr">
              <a:spcBef>
                <a:spcPts val="0"/>
              </a:spcBef>
              <a:buNone/>
            </a:pPr>
            <a:r>
              <a:rPr lang="en-US" sz="1800" dirty="0" smtClean="0">
                <a:solidFill>
                  <a:schemeClr val="tx1"/>
                </a:solidFill>
                <a:effectLst>
                  <a:outerShdw blurRad="38100" dist="38100" dir="2700000" algn="tl">
                    <a:srgbClr val="000000">
                      <a:alpha val="43137"/>
                    </a:srgbClr>
                  </a:outerShdw>
                </a:effectLst>
              </a:rPr>
              <a:t>Near-term Outcomes (SULI) </a:t>
            </a:r>
          </a:p>
          <a:p>
            <a:pPr algn="ctr">
              <a:spcBef>
                <a:spcPts val="0"/>
              </a:spcBef>
              <a:buNone/>
            </a:pPr>
            <a:r>
              <a:rPr lang="en-US" sz="1800" dirty="0" smtClean="0">
                <a:solidFill>
                  <a:srgbClr val="FF0000"/>
                </a:solidFill>
                <a:effectLst>
                  <a:outerShdw blurRad="38100" dist="38100" dir="2700000" algn="tl">
                    <a:srgbClr val="000000">
                      <a:alpha val="43137"/>
                    </a:srgbClr>
                  </a:outerShdw>
                </a:effectLst>
              </a:rPr>
              <a:t>High Level Chart</a:t>
            </a:r>
          </a:p>
          <a:p>
            <a:pPr algn="ctr">
              <a:buNone/>
            </a:pPr>
            <a:r>
              <a:rPr lang="en-US" sz="1200" b="0" dirty="0" smtClean="0">
                <a:solidFill>
                  <a:schemeClr val="tx1"/>
                </a:solidFill>
              </a:rPr>
              <a:t>(Direct benefits, near-term, as a result of the program)</a:t>
            </a:r>
          </a:p>
          <a:p>
            <a:pPr>
              <a:buNone/>
            </a:pPr>
            <a:endParaRPr lang="en-US" sz="400" dirty="0" smtClean="0">
              <a:solidFill>
                <a:schemeClr val="tx1"/>
              </a:solidFill>
            </a:endParaRPr>
          </a:p>
          <a:p>
            <a:pPr marL="225425" lvl="0" indent="-225425"/>
            <a:r>
              <a:rPr lang="en-US" sz="1400" dirty="0" smtClean="0">
                <a:solidFill>
                  <a:schemeClr val="tx1"/>
                </a:solidFill>
                <a:latin typeface="+mn-lt"/>
              </a:rPr>
              <a:t>Undergraduates acquire research skills.</a:t>
            </a:r>
          </a:p>
          <a:p>
            <a:pPr marL="225425" indent="-225425">
              <a:buNone/>
            </a:pPr>
            <a:endParaRPr lang="en-US" sz="400" dirty="0" smtClean="0">
              <a:solidFill>
                <a:schemeClr val="tx1"/>
              </a:solidFill>
              <a:latin typeface="+mn-lt"/>
            </a:endParaRPr>
          </a:p>
          <a:p>
            <a:pPr marL="225425" lvl="0" indent="-225425"/>
            <a:r>
              <a:rPr lang="en-US" sz="1400" dirty="0" smtClean="0">
                <a:solidFill>
                  <a:schemeClr val="tx1"/>
                </a:solidFill>
                <a:latin typeface="+mn-lt"/>
              </a:rPr>
              <a:t>Undergraduates improve their cognizance of SC/DOE mission and STEM career opportunities.</a:t>
            </a:r>
          </a:p>
          <a:p>
            <a:pPr marL="225425" indent="-225425">
              <a:buNone/>
            </a:pPr>
            <a:endParaRPr lang="en-US" sz="400" dirty="0" smtClean="0">
              <a:solidFill>
                <a:schemeClr val="tx1"/>
              </a:solidFill>
              <a:latin typeface="+mn-lt"/>
            </a:endParaRPr>
          </a:p>
          <a:p>
            <a:pPr marL="225425" lvl="0" indent="-225425"/>
            <a:r>
              <a:rPr lang="en-US" sz="1400" dirty="0" smtClean="0">
                <a:solidFill>
                  <a:schemeClr val="tx1"/>
                </a:solidFill>
                <a:latin typeface="+mn-lt"/>
              </a:rPr>
              <a:t>Undergraduates’ experiences positively influence their decisions to complete an undergraduate degree in a STEM subject/field.</a:t>
            </a:r>
          </a:p>
          <a:p>
            <a:pPr marL="225425" indent="-225425">
              <a:buNone/>
            </a:pPr>
            <a:endParaRPr lang="en-US" sz="400" dirty="0" smtClean="0">
              <a:solidFill>
                <a:schemeClr val="tx1"/>
              </a:solidFill>
              <a:latin typeface="+mn-lt"/>
            </a:endParaRPr>
          </a:p>
          <a:p>
            <a:pPr marL="225425" lvl="0" indent="-225425"/>
            <a:r>
              <a:rPr lang="en-US" sz="1400" dirty="0" smtClean="0">
                <a:solidFill>
                  <a:schemeClr val="tx1"/>
                </a:solidFill>
                <a:latin typeface="+mn-lt"/>
              </a:rPr>
              <a:t>Undergraduates’ experiences positively influence their decisions to pursue a graduate degree in a STEM subject/field.</a:t>
            </a:r>
          </a:p>
          <a:p>
            <a:pPr marL="225425" indent="-225425">
              <a:buNone/>
            </a:pPr>
            <a:r>
              <a:rPr lang="en-US" sz="400" dirty="0" smtClean="0">
                <a:solidFill>
                  <a:schemeClr val="tx1"/>
                </a:solidFill>
                <a:latin typeface="+mn-lt"/>
              </a:rPr>
              <a:t> </a:t>
            </a:r>
          </a:p>
          <a:p>
            <a:pPr marL="225425" lvl="0" indent="-225425"/>
            <a:r>
              <a:rPr lang="en-US" sz="1400" dirty="0" smtClean="0">
                <a:solidFill>
                  <a:schemeClr val="tx1"/>
                </a:solidFill>
                <a:latin typeface="+mn-lt"/>
              </a:rPr>
              <a:t>Undergraduates are influenced to continue training and/or participation in STEM research.</a:t>
            </a:r>
          </a:p>
          <a:p>
            <a:pPr marL="225425" indent="-225425">
              <a:buNone/>
            </a:pPr>
            <a:endParaRPr lang="en-US" sz="400" dirty="0" smtClean="0">
              <a:solidFill>
                <a:schemeClr val="tx1"/>
              </a:solidFill>
              <a:latin typeface="+mn-lt"/>
            </a:endParaRPr>
          </a:p>
          <a:p>
            <a:pPr marL="225425" lvl="0" indent="-225425"/>
            <a:r>
              <a:rPr lang="en-US" sz="1400" dirty="0" smtClean="0">
                <a:solidFill>
                  <a:schemeClr val="tx1"/>
                </a:solidFill>
                <a:latin typeface="+mn-lt"/>
              </a:rPr>
              <a:t>SC/WDTS provide best in class federal program management.</a:t>
            </a:r>
          </a:p>
          <a:p>
            <a:pPr marL="225425" indent="-225425">
              <a:buNone/>
            </a:pPr>
            <a:endParaRPr lang="en-US" sz="400" dirty="0" smtClean="0">
              <a:solidFill>
                <a:schemeClr val="tx1"/>
              </a:solidFill>
              <a:latin typeface="+mn-lt"/>
            </a:endParaRPr>
          </a:p>
          <a:p>
            <a:pPr marL="225425" lvl="0" indent="-225425"/>
            <a:r>
              <a:rPr lang="en-US" sz="1400" dirty="0" smtClean="0">
                <a:solidFill>
                  <a:schemeClr val="tx1"/>
                </a:solidFill>
                <a:latin typeface="+mn-lt"/>
              </a:rPr>
              <a:t>Laboratories provide best-in-class research internships. </a:t>
            </a:r>
          </a:p>
          <a:p>
            <a:pPr marL="225425" lvl="0" indent="-225425"/>
            <a:endParaRPr lang="en-US" sz="1400" dirty="0" smtClean="0">
              <a:solidFill>
                <a:schemeClr val="tx1"/>
              </a:solidFill>
              <a:latin typeface="+mn-lt"/>
            </a:endParaRPr>
          </a:p>
          <a:p>
            <a:pPr marL="174625" lvl="0" indent="-174625"/>
            <a:endParaRPr lang="en-US" sz="1400" dirty="0" smtClean="0">
              <a:solidFill>
                <a:schemeClr val="tx1"/>
              </a:solidFill>
            </a:endParaRPr>
          </a:p>
          <a:p>
            <a:pPr>
              <a:buNone/>
            </a:pPr>
            <a:endParaRPr lang="en-US" sz="1100" b="0" dirty="0">
              <a:solidFill>
                <a:schemeClr val="tx1"/>
              </a:solidFill>
            </a:endParaRPr>
          </a:p>
        </p:txBody>
      </p:sp>
      <p:sp>
        <p:nvSpPr>
          <p:cNvPr id="6" name="Content Placeholder 1"/>
          <p:cNvSpPr txBox="1">
            <a:spLocks/>
          </p:cNvSpPr>
          <p:nvPr/>
        </p:nvSpPr>
        <p:spPr bwMode="auto">
          <a:xfrm>
            <a:off x="4495800" y="838200"/>
            <a:ext cx="4419600" cy="5257800"/>
          </a:xfrm>
          <a:prstGeom prst="rect">
            <a:avLst/>
          </a:prstGeom>
          <a:noFill/>
          <a:ln w="28575">
            <a:solidFill>
              <a:schemeClr val="tx1"/>
            </a:solidFill>
            <a:miter lim="800000"/>
            <a:headEnd/>
            <a:tailEnd/>
          </a:ln>
        </p:spPr>
        <p:txBody>
          <a:bodyPr vert="horz" wrap="square" lIns="91429" tIns="45714" rIns="91429" bIns="45714" numCol="1" anchor="t" anchorCtr="0" compatLnSpc="1">
            <a:prstTxWarp prst="textNoShape">
              <a:avLst/>
            </a:prstTxWarp>
          </a:bodyPr>
          <a:lstStyle/>
          <a:p>
            <a:pPr marL="342860" marR="0" lvl="0" indent="-342860" algn="ctr" defTabSz="914400" rtl="0" eaLnBrk="0" fontAlgn="base" latinLnBrk="0" hangingPunct="0">
              <a:lnSpc>
                <a:spcPct val="100000"/>
              </a:lnSpc>
              <a:spcAft>
                <a:spcPct val="0"/>
              </a:spcAft>
              <a:buClrTx/>
              <a:buSzTx/>
              <a:buFont typeface="Arial" charset="0"/>
              <a:buNone/>
              <a:tabLst/>
              <a:defRPr/>
            </a:pPr>
            <a:r>
              <a:rPr kumimoji="0" lang="en-US"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Arial" pitchFamily="34" charset="0"/>
              </a:rPr>
              <a:t>Near-term </a:t>
            </a:r>
            <a:r>
              <a:rPr kumimoji="0" lang="en-US"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n-ea"/>
                <a:cs typeface="Arial" pitchFamily="34" charset="0"/>
              </a:rPr>
              <a:t>Outcomes (SULI)</a:t>
            </a:r>
          </a:p>
          <a:p>
            <a:pPr marL="342860" marR="0" lvl="0" indent="-342860" algn="ctr" defTabSz="914400" rtl="0" eaLnBrk="0" fontAlgn="base" latinLnBrk="0" hangingPunct="0">
              <a:lnSpc>
                <a:spcPct val="100000"/>
              </a:lnSpc>
              <a:spcAft>
                <a:spcPct val="0"/>
              </a:spcAft>
              <a:buClrTx/>
              <a:buSzTx/>
              <a:buFont typeface="Arial" charset="0"/>
              <a:buNone/>
              <a:tabLst/>
              <a:defRPr/>
            </a:pPr>
            <a:r>
              <a:rPr lang="en-US" b="1" dirty="0" smtClean="0">
                <a:solidFill>
                  <a:srgbClr val="FF0000"/>
                </a:solidFill>
                <a:effectLst>
                  <a:outerShdw blurRad="38100" dist="38100" dir="2700000" algn="tl">
                    <a:srgbClr val="000000">
                      <a:alpha val="43137"/>
                    </a:srgbClr>
                  </a:outerShdw>
                </a:effectLst>
                <a:latin typeface="+mj-lt"/>
                <a:cs typeface="Arial" pitchFamily="34" charset="0"/>
              </a:rPr>
              <a:t>Measured</a:t>
            </a:r>
            <a:r>
              <a:rPr kumimoji="0" lang="en-US"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mj-lt"/>
                <a:ea typeface="+mn-ea"/>
                <a:cs typeface="Arial" pitchFamily="34" charset="0"/>
              </a:rPr>
              <a:t> </a:t>
            </a:r>
          </a:p>
          <a:p>
            <a:pPr marL="342860" marR="0" lvl="0" indent="-342860" defTabSz="914400" rtl="0" eaLnBrk="0" fontAlgn="base" latinLnBrk="0" hangingPunct="0">
              <a:lnSpc>
                <a:spcPct val="100000"/>
              </a:lnSpc>
              <a:spcBef>
                <a:spcPct val="20000"/>
              </a:spcBef>
              <a:spcAft>
                <a:spcPct val="0"/>
              </a:spcAft>
              <a:buClrTx/>
              <a:buSzTx/>
              <a:buFont typeface="Arial" charset="0"/>
              <a:buNone/>
              <a:tabLst/>
              <a:defRPr/>
            </a:pPr>
            <a:r>
              <a:rPr kumimoji="0" lang="en-US" sz="1300" i="0" u="none" strike="noStrike" kern="1200" cap="none" spc="0" normalizeH="0" baseline="0" noProof="0" dirty="0" smtClean="0">
                <a:ln>
                  <a:noFill/>
                </a:ln>
                <a:solidFill>
                  <a:schemeClr val="tx1"/>
                </a:solidFill>
                <a:effectLst/>
                <a:uLnTx/>
                <a:uFillTx/>
                <a:latin typeface="+mj-lt"/>
                <a:ea typeface="+mn-ea"/>
                <a:cs typeface="Arial" pitchFamily="34" charset="0"/>
              </a:rPr>
              <a:t>(Recent</a:t>
            </a:r>
            <a:r>
              <a:rPr kumimoji="0" lang="en-US" sz="1300" i="0" u="none" strike="noStrike" kern="1200" cap="none" spc="0" normalizeH="0" noProof="0" dirty="0" smtClean="0">
                <a:ln>
                  <a:noFill/>
                </a:ln>
                <a:solidFill>
                  <a:schemeClr val="tx1"/>
                </a:solidFill>
                <a:effectLst/>
                <a:uLnTx/>
                <a:uFillTx/>
                <a:latin typeface="+mj-lt"/>
                <a:ea typeface="+mn-ea"/>
                <a:cs typeface="Arial" pitchFamily="34" charset="0"/>
              </a:rPr>
              <a:t> p</a:t>
            </a:r>
            <a:r>
              <a:rPr kumimoji="0" lang="en-US" sz="1300" i="0" u="none" strike="noStrike" kern="1200" cap="none" spc="0" normalizeH="0" baseline="0" noProof="0" dirty="0" smtClean="0">
                <a:ln>
                  <a:noFill/>
                </a:ln>
                <a:solidFill>
                  <a:schemeClr val="tx1"/>
                </a:solidFill>
                <a:effectLst/>
                <a:uLnTx/>
                <a:uFillTx/>
                <a:latin typeface="+mj-lt"/>
                <a:ea typeface="+mn-ea"/>
                <a:cs typeface="Arial" pitchFamily="34" charset="0"/>
              </a:rPr>
              <a:t>ast</a:t>
            </a:r>
            <a:r>
              <a:rPr lang="en-US" sz="1300" dirty="0" smtClean="0">
                <a:latin typeface="+mj-lt"/>
                <a:cs typeface="Arial" pitchFamily="34" charset="0"/>
              </a:rPr>
              <a:t> participation</a:t>
            </a:r>
            <a:r>
              <a:rPr kumimoji="0" lang="en-US" sz="1300" i="0" u="none" strike="noStrike" kern="1200" cap="none" spc="0" normalizeH="0" noProof="0" dirty="0" smtClean="0">
                <a:ln>
                  <a:noFill/>
                </a:ln>
                <a:solidFill>
                  <a:schemeClr val="tx1"/>
                </a:solidFill>
                <a:effectLst/>
                <a:uLnTx/>
                <a:uFillTx/>
                <a:latin typeface="+mj-lt"/>
                <a:ea typeface="+mn-ea"/>
                <a:cs typeface="Arial" pitchFamily="34" charset="0"/>
              </a:rPr>
              <a:t> data collection, cumulative data)</a:t>
            </a:r>
            <a:endParaRPr kumimoji="0" lang="en-US" sz="1300" i="0" u="none" strike="noStrike" kern="1200" cap="none" spc="0" normalizeH="0" baseline="0" noProof="0" dirty="0" smtClean="0">
              <a:ln>
                <a:noFill/>
              </a:ln>
              <a:solidFill>
                <a:schemeClr val="tx1"/>
              </a:solidFill>
              <a:effectLst/>
              <a:uLnTx/>
              <a:uFillTx/>
              <a:latin typeface="+mj-lt"/>
              <a:ea typeface="+mn-ea"/>
              <a:cs typeface="Arial" pitchFamily="34" charset="0"/>
            </a:endParaRPr>
          </a:p>
          <a:p>
            <a:r>
              <a:rPr lang="en-US" sz="400" dirty="0" smtClean="0"/>
              <a:t> </a:t>
            </a:r>
          </a:p>
          <a:p>
            <a:pPr marL="171450" lvl="0" indent="-171450">
              <a:buFont typeface="Arial" pitchFamily="34" charset="0"/>
              <a:buChar char="•"/>
            </a:pPr>
            <a:r>
              <a:rPr lang="en-US" sz="1400" b="1" dirty="0" smtClean="0"/>
              <a:t>% of participants who report the experience as significantly valuable to their professional development and future career goals.</a:t>
            </a:r>
          </a:p>
          <a:p>
            <a:pPr marL="171450" indent="-171450">
              <a:buFont typeface="Arial" pitchFamily="34" charset="0"/>
              <a:buChar char="•"/>
            </a:pPr>
            <a:endParaRPr lang="en-US" sz="400" b="1" dirty="0" smtClean="0"/>
          </a:p>
          <a:p>
            <a:pPr marL="171450" lvl="0" indent="-171450">
              <a:buFont typeface="Arial" pitchFamily="34" charset="0"/>
              <a:buChar char="•"/>
            </a:pPr>
            <a:r>
              <a:rPr lang="en-US" sz="1400" b="1" dirty="0" smtClean="0"/>
              <a:t>% of students who participate in a follow-on research experience.</a:t>
            </a:r>
          </a:p>
          <a:p>
            <a:pPr marL="171450" indent="-171450"/>
            <a:endParaRPr lang="en-US" sz="400" b="1" dirty="0" smtClean="0"/>
          </a:p>
          <a:p>
            <a:pPr marL="171450" lvl="0" indent="-171450">
              <a:buFont typeface="Arial" pitchFamily="34" charset="0"/>
              <a:buChar char="•"/>
            </a:pPr>
            <a:r>
              <a:rPr lang="en-US" sz="1400" b="1" dirty="0" smtClean="0"/>
              <a:t>% of participants who continue with a STEM related job or education after the internship (complete undergraduate and/or graduate degrees or certifications in STEM).</a:t>
            </a:r>
          </a:p>
          <a:p>
            <a:pPr marL="171450" indent="-171450"/>
            <a:endParaRPr lang="en-US" sz="400" b="1" dirty="0" smtClean="0"/>
          </a:p>
          <a:p>
            <a:pPr marL="171450" lvl="0" indent="-171450">
              <a:buFont typeface="Arial" pitchFamily="34" charset="0"/>
              <a:buChar char="•"/>
            </a:pPr>
            <a:r>
              <a:rPr lang="en-US" sz="1400" b="1" dirty="0" smtClean="0"/>
              <a:t>% of participants who apply to jobs at DOE Laboratories (normalized for availability of opportunities). </a:t>
            </a:r>
          </a:p>
          <a:p>
            <a:pPr marL="171450" indent="-171450"/>
            <a:endParaRPr lang="en-US" sz="400" b="1" dirty="0" smtClean="0"/>
          </a:p>
          <a:p>
            <a:pPr marL="171450" lvl="0" indent="-171450">
              <a:buFont typeface="Arial" pitchFamily="34" charset="0"/>
              <a:buChar char="•"/>
            </a:pPr>
            <a:r>
              <a:rPr lang="en-US" sz="1400" b="1" dirty="0" smtClean="0"/>
              <a:t>% of participants who continue to engage in collaborative research activities with DOE-supported investigators. </a:t>
            </a:r>
          </a:p>
          <a:p>
            <a:pPr marL="171450" indent="-171450"/>
            <a:endParaRPr lang="en-US" sz="400" b="1" dirty="0" smtClean="0"/>
          </a:p>
          <a:p>
            <a:pPr marL="171450" lvl="0" indent="-171450">
              <a:buFont typeface="Arial" pitchFamily="34" charset="0"/>
              <a:buChar char="•"/>
            </a:pPr>
            <a:r>
              <a:rPr lang="en-US" sz="1400" b="1" dirty="0" smtClean="0"/>
              <a:t>Positive COV review of federal program management (in FY13/14 and ~triennially thereafter).</a:t>
            </a:r>
          </a:p>
          <a:p>
            <a:pPr marL="171450" indent="-171450"/>
            <a:endParaRPr lang="en-US" sz="400" b="1" dirty="0" smtClean="0"/>
          </a:p>
          <a:p>
            <a:pPr marL="171450" lvl="0" indent="-171450">
              <a:buFont typeface="Arial" pitchFamily="34" charset="0"/>
              <a:buChar char="•"/>
            </a:pPr>
            <a:r>
              <a:rPr lang="en-US" sz="1400" b="1" dirty="0" smtClean="0"/>
              <a:t>Positive Lab program peer reviews (~triennial).</a:t>
            </a:r>
          </a:p>
          <a:p>
            <a:pPr marL="225425" marR="0" lvl="0" indent="-225425"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1400" b="1" i="0" u="none" strike="noStrike" kern="1200" cap="none" spc="0" normalizeH="0" baseline="0" noProof="0" dirty="0" smtClean="0">
              <a:ln>
                <a:noFill/>
              </a:ln>
              <a:solidFill>
                <a:schemeClr val="tx1"/>
              </a:solidFill>
              <a:effectLst/>
              <a:uLnTx/>
              <a:uFillTx/>
              <a:latin typeface="+mj-lt"/>
              <a:ea typeface="+mn-ea"/>
              <a:cs typeface="Arial" pitchFamily="34" charset="0"/>
            </a:endParaRPr>
          </a:p>
          <a:p>
            <a:pPr marL="174625" marR="0" lvl="0" indent="-174625"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1400" b="1" i="0" u="none" strike="noStrike" kern="1200" cap="none" spc="0" normalizeH="0" baseline="0" noProof="0" dirty="0" smtClean="0">
              <a:ln>
                <a:noFill/>
              </a:ln>
              <a:solidFill>
                <a:schemeClr val="tx1"/>
              </a:solidFill>
              <a:effectLst/>
              <a:uLnTx/>
              <a:uFillTx/>
              <a:latin typeface="+mj-lt"/>
              <a:ea typeface="+mn-ea"/>
              <a:cs typeface="Arial" pitchFamily="34" charset="0"/>
            </a:endParaRPr>
          </a:p>
          <a:p>
            <a:pPr marL="342860" marR="0" lvl="0" indent="-34286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1100" b="0" i="0" u="none" strike="noStrike" kern="1200" cap="none" spc="0" normalizeH="0" baseline="0" noProof="0" dirty="0">
              <a:ln>
                <a:noFill/>
              </a:ln>
              <a:solidFill>
                <a:schemeClr val="tx1"/>
              </a:solidFill>
              <a:effectLst/>
              <a:uLnTx/>
              <a:uFillTx/>
              <a:latin typeface="+mj-lt"/>
              <a:ea typeface="+mn-ea"/>
              <a:cs typeface="Arial" pitchFamily="34" charset="0"/>
            </a:endParaRPr>
          </a:p>
        </p:txBody>
      </p:sp>
      <p:sp>
        <p:nvSpPr>
          <p:cNvPr id="7" name="Rectangle 6"/>
          <p:cNvSpPr/>
          <p:nvPr/>
        </p:nvSpPr>
        <p:spPr>
          <a:xfrm>
            <a:off x="1562100" y="105059"/>
            <a:ext cx="2971799" cy="532263"/>
          </a:xfrm>
          <a:prstGeom prst="rect">
            <a:avLst/>
          </a:prstGeom>
          <a:noFill/>
          <a:ln>
            <a:solidFill>
              <a:srgbClr val="F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47500"/>
            <a:ext cx="8686800" cy="685800"/>
          </a:xfrm>
          <a:noFill/>
          <a:ln w="9525">
            <a:noFill/>
            <a:miter lim="800000"/>
            <a:headEnd/>
            <a:tailEnd/>
          </a:ln>
        </p:spPr>
        <p:txBody>
          <a:bodyPr vert="horz" wrap="square" lIns="91429" tIns="45714" rIns="91429" bIns="45714" numCol="1" anchor="ctr" anchorCtr="0" compatLnSpc="1">
            <a:prstTxWarp prst="textNoShape">
              <a:avLst/>
            </a:prstTxWarp>
            <a:noAutofit/>
          </a:bodyPr>
          <a:lstStyle/>
          <a:p>
            <a:pPr>
              <a:lnSpc>
                <a:spcPct val="90000"/>
              </a:lnSpc>
              <a:defRPr/>
            </a:pPr>
            <a:r>
              <a:rPr lang="en-US" sz="2400" dirty="0" smtClean="0">
                <a:latin typeface="Arial" pitchFamily="34" charset="0"/>
              </a:rPr>
              <a:t>Measurement sources or “vehicles”</a:t>
            </a:r>
            <a:endParaRPr lang="en-US" sz="2400" dirty="0">
              <a:latin typeface="Arial" pitchFamily="34" charset="0"/>
            </a:endParaRPr>
          </a:p>
        </p:txBody>
      </p:sp>
      <p:sp>
        <p:nvSpPr>
          <p:cNvPr id="4" name="Footer Placeholder 3"/>
          <p:cNvSpPr>
            <a:spLocks noGrp="1"/>
          </p:cNvSpPr>
          <p:nvPr>
            <p:ph type="ftr" sz="quarter" idx="10"/>
          </p:nvPr>
        </p:nvSpPr>
        <p:spPr/>
        <p:txBody>
          <a:bodyPr/>
          <a:lstStyle/>
          <a:p>
            <a:r>
              <a:rPr lang="en-US" dirty="0" smtClean="0"/>
              <a:t>WD Mini-Retreat March 22, 2012</a:t>
            </a:r>
            <a:endParaRPr lang="en-US" dirty="0"/>
          </a:p>
        </p:txBody>
      </p:sp>
      <p:sp>
        <p:nvSpPr>
          <p:cNvPr id="5" name="Slide Number Placeholder 4"/>
          <p:cNvSpPr>
            <a:spLocks noGrp="1"/>
          </p:cNvSpPr>
          <p:nvPr>
            <p:ph type="sldNum" sz="quarter" idx="11"/>
          </p:nvPr>
        </p:nvSpPr>
        <p:spPr/>
        <p:txBody>
          <a:bodyPr/>
          <a:lstStyle/>
          <a:p>
            <a:pPr>
              <a:defRPr/>
            </a:pPr>
            <a:fld id="{4A8DBBFE-4F25-49A6-97AD-A47E724EE9B7}" type="slidenum">
              <a:rPr lang="en-US" smtClean="0"/>
              <a:pPr>
                <a:defRPr/>
              </a:pPr>
              <a:t>19</a:t>
            </a:fld>
            <a:endParaRPr lang="en-US" dirty="0"/>
          </a:p>
        </p:txBody>
      </p:sp>
      <p:sp>
        <p:nvSpPr>
          <p:cNvPr id="2" name="Content Placeholder 1"/>
          <p:cNvSpPr>
            <a:spLocks noGrp="1"/>
          </p:cNvSpPr>
          <p:nvPr>
            <p:ph idx="1"/>
          </p:nvPr>
        </p:nvSpPr>
        <p:spPr>
          <a:xfrm>
            <a:off x="4876800" y="838200"/>
            <a:ext cx="4038600" cy="5257800"/>
          </a:xfrm>
          <a:ln w="28575">
            <a:solidFill>
              <a:schemeClr val="tx1"/>
            </a:solidFill>
          </a:ln>
        </p:spPr>
        <p:txBody>
          <a:bodyPr/>
          <a:lstStyle/>
          <a:p>
            <a:pPr algn="ctr">
              <a:buNone/>
            </a:pPr>
            <a:r>
              <a:rPr lang="en-US" sz="1800" dirty="0" smtClean="0">
                <a:solidFill>
                  <a:schemeClr val="tx1"/>
                </a:solidFill>
                <a:effectLst>
                  <a:outerShdw blurRad="38100" dist="38100" dir="2700000" algn="tl">
                    <a:srgbClr val="000000">
                      <a:alpha val="43137"/>
                    </a:srgbClr>
                  </a:outerShdw>
                </a:effectLst>
              </a:rPr>
              <a:t>Actual or Potential “Vehicle”</a:t>
            </a:r>
            <a:endParaRPr lang="en-US" sz="1800" dirty="0" smtClean="0">
              <a:solidFill>
                <a:srgbClr val="FF0000"/>
              </a:solidFill>
              <a:effectLst>
                <a:outerShdw blurRad="38100" dist="38100" dir="2700000" algn="tl">
                  <a:srgbClr val="000000">
                    <a:alpha val="43137"/>
                  </a:srgbClr>
                </a:outerShdw>
              </a:effectLst>
            </a:endParaRPr>
          </a:p>
          <a:p>
            <a:pPr>
              <a:buNone/>
            </a:pPr>
            <a:endParaRPr lang="en-US" sz="400" dirty="0" smtClean="0">
              <a:solidFill>
                <a:schemeClr val="tx1"/>
              </a:solidFill>
            </a:endParaRPr>
          </a:p>
          <a:p>
            <a:pPr marL="225425" lvl="0" indent="-225425"/>
            <a:r>
              <a:rPr lang="en-US" sz="1600" dirty="0" smtClean="0">
                <a:solidFill>
                  <a:schemeClr val="tx1"/>
                </a:solidFill>
                <a:latin typeface="+mn-lt"/>
              </a:rPr>
              <a:t>Post-participant surveys</a:t>
            </a:r>
          </a:p>
          <a:p>
            <a:pPr marL="225425" indent="-225425">
              <a:buNone/>
            </a:pPr>
            <a:endParaRPr lang="en-US" sz="1600" dirty="0" smtClean="0">
              <a:solidFill>
                <a:schemeClr val="tx1"/>
              </a:solidFill>
              <a:latin typeface="+mn-lt"/>
            </a:endParaRPr>
          </a:p>
          <a:p>
            <a:pPr marL="225425" lvl="0" indent="-225425"/>
            <a:r>
              <a:rPr lang="en-US" sz="1600" dirty="0" smtClean="0">
                <a:solidFill>
                  <a:schemeClr val="tx1"/>
                </a:solidFill>
                <a:latin typeface="+mn-lt"/>
              </a:rPr>
              <a:t> Alumni surveys</a:t>
            </a:r>
          </a:p>
          <a:p>
            <a:pPr marL="225425" lvl="0" indent="-225425"/>
            <a:endParaRPr lang="en-US" sz="1600" dirty="0" smtClean="0">
              <a:solidFill>
                <a:schemeClr val="tx1"/>
              </a:solidFill>
              <a:latin typeface="+mn-lt"/>
            </a:endParaRPr>
          </a:p>
          <a:p>
            <a:pPr marL="225425" lvl="0" indent="-225425"/>
            <a:r>
              <a:rPr lang="en-US" sz="1600" dirty="0" smtClean="0">
                <a:solidFill>
                  <a:schemeClr val="tx1"/>
                </a:solidFill>
                <a:latin typeface="+mn-lt"/>
              </a:rPr>
              <a:t>Laboratory reporting</a:t>
            </a:r>
          </a:p>
          <a:p>
            <a:pPr marL="225425" lvl="0" indent="-225425"/>
            <a:endParaRPr lang="en-US" sz="1600" dirty="0" smtClean="0">
              <a:solidFill>
                <a:srgbClr val="FF0000"/>
              </a:solidFill>
              <a:latin typeface="+mn-lt"/>
            </a:endParaRPr>
          </a:p>
          <a:p>
            <a:pPr marL="225425" lvl="0" indent="-225425"/>
            <a:r>
              <a:rPr lang="en-US" sz="1600" dirty="0" smtClean="0">
                <a:solidFill>
                  <a:srgbClr val="FF0000"/>
                </a:solidFill>
                <a:latin typeface="+mn-lt"/>
              </a:rPr>
              <a:t>External peer review of laboratories; triennial COVs.</a:t>
            </a:r>
          </a:p>
          <a:p>
            <a:pPr marL="225425" lvl="0" indent="-225425"/>
            <a:endParaRPr lang="en-US" sz="1400" dirty="0" smtClean="0">
              <a:solidFill>
                <a:schemeClr val="tx1"/>
              </a:solidFill>
              <a:latin typeface="+mn-lt"/>
            </a:endParaRPr>
          </a:p>
          <a:p>
            <a:pPr marL="174625" lvl="0" indent="-174625"/>
            <a:endParaRPr lang="en-US" sz="1400" dirty="0" smtClean="0">
              <a:solidFill>
                <a:schemeClr val="tx1"/>
              </a:solidFill>
            </a:endParaRPr>
          </a:p>
          <a:p>
            <a:pPr>
              <a:buNone/>
            </a:pPr>
            <a:endParaRPr lang="en-US" sz="1100" b="0" dirty="0">
              <a:solidFill>
                <a:schemeClr val="tx1"/>
              </a:solidFill>
            </a:endParaRPr>
          </a:p>
        </p:txBody>
      </p:sp>
      <p:sp>
        <p:nvSpPr>
          <p:cNvPr id="6" name="Content Placeholder 1"/>
          <p:cNvSpPr txBox="1">
            <a:spLocks/>
          </p:cNvSpPr>
          <p:nvPr/>
        </p:nvSpPr>
        <p:spPr bwMode="auto">
          <a:xfrm>
            <a:off x="228600" y="838200"/>
            <a:ext cx="4419600" cy="5257800"/>
          </a:xfrm>
          <a:prstGeom prst="rect">
            <a:avLst/>
          </a:prstGeom>
          <a:noFill/>
          <a:ln w="28575">
            <a:solidFill>
              <a:schemeClr val="tx1"/>
            </a:solidFill>
            <a:miter lim="800000"/>
            <a:headEnd/>
            <a:tailEnd/>
          </a:ln>
        </p:spPr>
        <p:txBody>
          <a:bodyPr vert="horz" wrap="square" lIns="91429" tIns="45714" rIns="91429" bIns="45714" numCol="1" anchor="t" anchorCtr="0" compatLnSpc="1">
            <a:prstTxWarp prst="textNoShape">
              <a:avLst/>
            </a:prstTxWarp>
          </a:bodyPr>
          <a:lstStyle/>
          <a:p>
            <a:pPr marL="342860" marR="0" lvl="0" indent="-342860" algn="ctr" defTabSz="914400" rtl="0" eaLnBrk="0" fontAlgn="base" latinLnBrk="0" hangingPunct="0">
              <a:lnSpc>
                <a:spcPct val="100000"/>
              </a:lnSpc>
              <a:spcAft>
                <a:spcPct val="0"/>
              </a:spcAft>
              <a:buClrTx/>
              <a:buSzTx/>
              <a:buFont typeface="Arial" charset="0"/>
              <a:buNone/>
              <a:tabLst/>
              <a:defRPr/>
            </a:pPr>
            <a:r>
              <a:rPr kumimoji="0" lang="en-US"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Arial" pitchFamily="34" charset="0"/>
              </a:rPr>
              <a:t>Near-term </a:t>
            </a:r>
            <a:r>
              <a:rPr kumimoji="0" lang="en-US"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n-ea"/>
                <a:cs typeface="Arial" pitchFamily="34" charset="0"/>
              </a:rPr>
              <a:t>Outcomes (SULI)</a:t>
            </a:r>
            <a:r>
              <a:rPr kumimoji="0" lang="en-US" b="1" i="0" u="none" strike="noStrike" kern="1200" cap="none" spc="0" normalizeH="0" noProof="0" dirty="0" smtClean="0">
                <a:ln>
                  <a:noFill/>
                </a:ln>
                <a:effectLst>
                  <a:outerShdw blurRad="38100" dist="38100" dir="2700000" algn="tl">
                    <a:srgbClr val="000000">
                      <a:alpha val="43137"/>
                    </a:srgbClr>
                  </a:outerShdw>
                </a:effectLst>
                <a:uLnTx/>
                <a:uFillTx/>
                <a:latin typeface="+mj-lt"/>
                <a:ea typeface="+mn-ea"/>
                <a:cs typeface="Arial" pitchFamily="34" charset="0"/>
              </a:rPr>
              <a:t> </a:t>
            </a:r>
            <a:r>
              <a:rPr lang="en-US" b="1" dirty="0" smtClean="0">
                <a:solidFill>
                  <a:srgbClr val="FF0000"/>
                </a:solidFill>
                <a:effectLst>
                  <a:outerShdw blurRad="38100" dist="38100" dir="2700000" algn="tl">
                    <a:srgbClr val="000000">
                      <a:alpha val="43137"/>
                    </a:srgbClr>
                  </a:outerShdw>
                </a:effectLst>
                <a:latin typeface="+mj-lt"/>
                <a:cs typeface="Arial" pitchFamily="34" charset="0"/>
              </a:rPr>
              <a:t>Measured</a:t>
            </a:r>
            <a:r>
              <a:rPr kumimoji="0" lang="en-US"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mj-lt"/>
                <a:ea typeface="+mn-ea"/>
                <a:cs typeface="Arial" pitchFamily="34" charset="0"/>
              </a:rPr>
              <a:t> </a:t>
            </a:r>
          </a:p>
          <a:p>
            <a:pPr marL="342860" marR="0" lvl="0" indent="-342860" defTabSz="914400" rtl="0" eaLnBrk="0" fontAlgn="base" latinLnBrk="0" hangingPunct="0">
              <a:lnSpc>
                <a:spcPct val="100000"/>
              </a:lnSpc>
              <a:spcBef>
                <a:spcPct val="20000"/>
              </a:spcBef>
              <a:spcAft>
                <a:spcPct val="0"/>
              </a:spcAft>
              <a:buClrTx/>
              <a:buSzTx/>
              <a:buFont typeface="Arial" charset="0"/>
              <a:buNone/>
              <a:tabLst/>
              <a:defRPr/>
            </a:pPr>
            <a:r>
              <a:rPr kumimoji="0" lang="en-US" sz="1300" i="0" u="none" strike="noStrike" kern="1200" cap="none" spc="0" normalizeH="0" baseline="0" noProof="0" dirty="0" smtClean="0">
                <a:ln>
                  <a:noFill/>
                </a:ln>
                <a:solidFill>
                  <a:schemeClr val="tx1"/>
                </a:solidFill>
                <a:effectLst/>
                <a:uLnTx/>
                <a:uFillTx/>
                <a:latin typeface="+mj-lt"/>
                <a:ea typeface="+mn-ea"/>
                <a:cs typeface="Arial" pitchFamily="34" charset="0"/>
              </a:rPr>
              <a:t>(Recent</a:t>
            </a:r>
            <a:r>
              <a:rPr kumimoji="0" lang="en-US" sz="1300" i="0" u="none" strike="noStrike" kern="1200" cap="none" spc="0" normalizeH="0" noProof="0" dirty="0" smtClean="0">
                <a:ln>
                  <a:noFill/>
                </a:ln>
                <a:solidFill>
                  <a:schemeClr val="tx1"/>
                </a:solidFill>
                <a:effectLst/>
                <a:uLnTx/>
                <a:uFillTx/>
                <a:latin typeface="+mj-lt"/>
                <a:ea typeface="+mn-ea"/>
                <a:cs typeface="Arial" pitchFamily="34" charset="0"/>
              </a:rPr>
              <a:t> p</a:t>
            </a:r>
            <a:r>
              <a:rPr kumimoji="0" lang="en-US" sz="1300" i="0" u="none" strike="noStrike" kern="1200" cap="none" spc="0" normalizeH="0" baseline="0" noProof="0" dirty="0" smtClean="0">
                <a:ln>
                  <a:noFill/>
                </a:ln>
                <a:solidFill>
                  <a:schemeClr val="tx1"/>
                </a:solidFill>
                <a:effectLst/>
                <a:uLnTx/>
                <a:uFillTx/>
                <a:latin typeface="+mj-lt"/>
                <a:ea typeface="+mn-ea"/>
                <a:cs typeface="Arial" pitchFamily="34" charset="0"/>
              </a:rPr>
              <a:t>ast</a:t>
            </a:r>
            <a:r>
              <a:rPr lang="en-US" sz="1300" dirty="0" smtClean="0">
                <a:latin typeface="+mj-lt"/>
                <a:cs typeface="Arial" pitchFamily="34" charset="0"/>
              </a:rPr>
              <a:t> participation</a:t>
            </a:r>
            <a:r>
              <a:rPr kumimoji="0" lang="en-US" sz="1300" i="0" u="none" strike="noStrike" kern="1200" cap="none" spc="0" normalizeH="0" noProof="0" dirty="0" smtClean="0">
                <a:ln>
                  <a:noFill/>
                </a:ln>
                <a:solidFill>
                  <a:schemeClr val="tx1"/>
                </a:solidFill>
                <a:effectLst/>
                <a:uLnTx/>
                <a:uFillTx/>
                <a:latin typeface="+mj-lt"/>
                <a:ea typeface="+mn-ea"/>
                <a:cs typeface="Arial" pitchFamily="34" charset="0"/>
              </a:rPr>
              <a:t> data collection, cumulative data)</a:t>
            </a:r>
          </a:p>
          <a:p>
            <a:pPr marL="342860" marR="0" lvl="0" indent="-342860" defTabSz="914400" rtl="0" eaLnBrk="0" fontAlgn="base" latinLnBrk="0" hangingPunct="0">
              <a:lnSpc>
                <a:spcPct val="100000"/>
              </a:lnSpc>
              <a:spcBef>
                <a:spcPct val="20000"/>
              </a:spcBef>
              <a:spcAft>
                <a:spcPct val="0"/>
              </a:spcAft>
              <a:buClrTx/>
              <a:buSzTx/>
              <a:buFont typeface="Arial" charset="0"/>
              <a:buNone/>
              <a:tabLst/>
              <a:defRPr/>
            </a:pPr>
            <a:endParaRPr kumimoji="0" lang="en-US" sz="1300" i="0" u="none" strike="noStrike" kern="1200" cap="none" spc="0" normalizeH="0" baseline="0" noProof="0" dirty="0" smtClean="0">
              <a:ln>
                <a:noFill/>
              </a:ln>
              <a:solidFill>
                <a:schemeClr val="tx1"/>
              </a:solidFill>
              <a:effectLst/>
              <a:uLnTx/>
              <a:uFillTx/>
              <a:latin typeface="+mj-lt"/>
              <a:ea typeface="+mn-ea"/>
              <a:cs typeface="Arial" pitchFamily="34" charset="0"/>
            </a:endParaRPr>
          </a:p>
          <a:p>
            <a:r>
              <a:rPr lang="en-US" sz="400" dirty="0" smtClean="0"/>
              <a:t> </a:t>
            </a:r>
          </a:p>
          <a:p>
            <a:pPr marL="171450" lvl="0" indent="-171450">
              <a:buFont typeface="Arial" pitchFamily="34" charset="0"/>
              <a:buChar char="•"/>
            </a:pPr>
            <a:r>
              <a:rPr lang="en-US" sz="1400" b="1" dirty="0" smtClean="0"/>
              <a:t>% of participants who report the experience as significantly valuable to their professional development and future career goals.</a:t>
            </a:r>
          </a:p>
          <a:p>
            <a:pPr marL="171450" indent="-171450">
              <a:buFont typeface="Arial" pitchFamily="34" charset="0"/>
              <a:buChar char="•"/>
            </a:pPr>
            <a:endParaRPr lang="en-US" sz="400" b="1" dirty="0" smtClean="0"/>
          </a:p>
          <a:p>
            <a:pPr marL="171450" lvl="0" indent="-171450">
              <a:buFont typeface="Arial" pitchFamily="34" charset="0"/>
              <a:buChar char="•"/>
            </a:pPr>
            <a:r>
              <a:rPr lang="en-US" sz="1400" b="1" dirty="0" smtClean="0"/>
              <a:t>% of students who participate in a follow-on research experience.</a:t>
            </a:r>
          </a:p>
          <a:p>
            <a:pPr marL="171450" indent="-171450"/>
            <a:endParaRPr lang="en-US" sz="400" b="1" dirty="0" smtClean="0">
              <a:solidFill>
                <a:srgbClr val="FF0000"/>
              </a:solidFill>
            </a:endParaRPr>
          </a:p>
          <a:p>
            <a:pPr marL="171450" lvl="0" indent="-171450">
              <a:buFont typeface="Arial" pitchFamily="34" charset="0"/>
              <a:buChar char="•"/>
            </a:pPr>
            <a:r>
              <a:rPr lang="en-US" sz="1400" b="1" dirty="0" smtClean="0"/>
              <a:t>% of participants who continue with a STEM related job or education after the internship (complete undergraduate and/or graduate degrees or certifications in STEM).</a:t>
            </a:r>
          </a:p>
          <a:p>
            <a:pPr marL="171450" indent="-171450"/>
            <a:endParaRPr lang="en-US" sz="400" b="1" dirty="0" smtClean="0">
              <a:solidFill>
                <a:srgbClr val="FF0000"/>
              </a:solidFill>
            </a:endParaRPr>
          </a:p>
          <a:p>
            <a:pPr marL="171450" lvl="0" indent="-171450">
              <a:buFont typeface="Arial" pitchFamily="34" charset="0"/>
              <a:buChar char="•"/>
            </a:pPr>
            <a:r>
              <a:rPr lang="en-US" sz="1400" b="1" dirty="0" smtClean="0"/>
              <a:t>% of participants who apply to jobs at DOE Laboratories (normalized for availability of opportunities). </a:t>
            </a:r>
          </a:p>
          <a:p>
            <a:pPr marL="171450" indent="-171450"/>
            <a:endParaRPr lang="en-US" sz="400" b="1" dirty="0" smtClean="0"/>
          </a:p>
          <a:p>
            <a:pPr marL="171450" lvl="0" indent="-171450">
              <a:buFont typeface="Arial" pitchFamily="34" charset="0"/>
              <a:buChar char="•"/>
            </a:pPr>
            <a:r>
              <a:rPr lang="en-US" sz="1400" b="1" dirty="0" smtClean="0"/>
              <a:t>% of participants who continue to engage in collaborative research activities with DOE-supported investigators. </a:t>
            </a:r>
          </a:p>
          <a:p>
            <a:pPr marL="171450" indent="-171450"/>
            <a:endParaRPr lang="en-US" sz="400" b="1" dirty="0" smtClean="0"/>
          </a:p>
          <a:p>
            <a:pPr marL="171450" lvl="0" indent="-171450">
              <a:buFont typeface="Arial" pitchFamily="34" charset="0"/>
              <a:buChar char="•"/>
            </a:pPr>
            <a:r>
              <a:rPr lang="en-US" sz="1400" b="1" dirty="0" smtClean="0">
                <a:solidFill>
                  <a:srgbClr val="FF0000"/>
                </a:solidFill>
              </a:rPr>
              <a:t>Positive COV review of federal program management (in FY13/14 and ~triennially thereafter).</a:t>
            </a:r>
          </a:p>
          <a:p>
            <a:pPr marL="171450" indent="-171450"/>
            <a:endParaRPr lang="en-US" sz="400" b="1" dirty="0" smtClean="0">
              <a:solidFill>
                <a:srgbClr val="FF0000"/>
              </a:solidFill>
            </a:endParaRPr>
          </a:p>
          <a:p>
            <a:pPr marL="171450" lvl="0" indent="-171450">
              <a:buFont typeface="Arial" pitchFamily="34" charset="0"/>
              <a:buChar char="•"/>
            </a:pPr>
            <a:r>
              <a:rPr lang="en-US" sz="1400" b="1" dirty="0" smtClean="0">
                <a:solidFill>
                  <a:srgbClr val="FF0000"/>
                </a:solidFill>
              </a:rPr>
              <a:t>Positive Lab program peer reviews (~triennial).</a:t>
            </a:r>
          </a:p>
          <a:p>
            <a:pPr marL="225425" marR="0" lvl="0" indent="-225425"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1400" b="1" i="0" u="none" strike="noStrike" kern="1200" cap="none" spc="0" normalizeH="0" baseline="0" noProof="0" dirty="0" smtClean="0">
              <a:ln>
                <a:noFill/>
              </a:ln>
              <a:solidFill>
                <a:schemeClr val="tx1"/>
              </a:solidFill>
              <a:effectLst/>
              <a:uLnTx/>
              <a:uFillTx/>
              <a:latin typeface="+mj-lt"/>
              <a:ea typeface="+mn-ea"/>
              <a:cs typeface="Arial" pitchFamily="34" charset="0"/>
            </a:endParaRPr>
          </a:p>
          <a:p>
            <a:pPr marL="174625" marR="0" lvl="0" indent="-174625"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1400" b="1" i="0" u="none" strike="noStrike" kern="1200" cap="none" spc="0" normalizeH="0" baseline="0" noProof="0" dirty="0" smtClean="0">
              <a:ln>
                <a:noFill/>
              </a:ln>
              <a:solidFill>
                <a:schemeClr val="tx1"/>
              </a:solidFill>
              <a:effectLst/>
              <a:uLnTx/>
              <a:uFillTx/>
              <a:latin typeface="+mj-lt"/>
              <a:ea typeface="+mn-ea"/>
              <a:cs typeface="Arial" pitchFamily="34" charset="0"/>
            </a:endParaRPr>
          </a:p>
          <a:p>
            <a:pPr marL="342860" marR="0" lvl="0" indent="-34286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1100" b="0" i="0" u="none" strike="noStrike" kern="1200" cap="none" spc="0" normalizeH="0" baseline="0" noProof="0" dirty="0">
              <a:ln>
                <a:noFill/>
              </a:ln>
              <a:solidFill>
                <a:schemeClr val="tx1"/>
              </a:solidFill>
              <a:effectLst/>
              <a:uLnTx/>
              <a:uFillTx/>
              <a:latin typeface="+mj-lt"/>
              <a:ea typeface="+mn-ea"/>
              <a:cs typeface="Arial"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2</a:t>
            </a:fld>
            <a:endParaRPr lang="en-US" dirty="0" smtClean="0">
              <a:latin typeface="Arial" charset="0"/>
              <a:cs typeface="Arial" charset="0"/>
            </a:endParaRPr>
          </a:p>
        </p:txBody>
      </p:sp>
      <p:sp>
        <p:nvSpPr>
          <p:cNvPr id="6146" name="Title 2"/>
          <p:cNvSpPr>
            <a:spLocks noGrp="1"/>
          </p:cNvSpPr>
          <p:nvPr>
            <p:ph type="title" idx="4294967295"/>
          </p:nvPr>
        </p:nvSpPr>
        <p:spPr>
          <a:xfrm>
            <a:off x="0" y="10633"/>
            <a:ext cx="9144000" cy="762000"/>
          </a:xfrm>
        </p:spPr>
        <p:txBody>
          <a:bodyPr/>
          <a:lstStyle/>
          <a:p>
            <a:r>
              <a:rPr lang="en-US" sz="2400" dirty="0" smtClean="0">
                <a:latin typeface="Arial" pitchFamily="34" charset="0"/>
              </a:rPr>
              <a:t>Outline</a:t>
            </a:r>
          </a:p>
        </p:txBody>
      </p:sp>
      <p:sp>
        <p:nvSpPr>
          <p:cNvPr id="12" name="TextBox 11"/>
          <p:cNvSpPr txBox="1"/>
          <p:nvPr/>
        </p:nvSpPr>
        <p:spPr>
          <a:xfrm>
            <a:off x="1740089" y="1317597"/>
            <a:ext cx="5663821" cy="3785640"/>
          </a:xfrm>
          <a:prstGeom prst="rect">
            <a:avLst/>
          </a:prstGeom>
          <a:noFill/>
        </p:spPr>
        <p:txBody>
          <a:bodyPr wrap="square" lIns="91429" tIns="45714" rIns="91429" bIns="45714" rtlCol="0">
            <a:spAutoFit/>
          </a:bodyPr>
          <a:lstStyle/>
          <a:p>
            <a:pPr marL="231775" indent="-231775">
              <a:spcAft>
                <a:spcPts val="1200"/>
              </a:spcAft>
              <a:buFont typeface="Wingdings" pitchFamily="2" charset="2"/>
              <a:buChar char="§"/>
            </a:pPr>
            <a:r>
              <a:rPr lang="en-US" sz="2000" dirty="0" smtClean="0">
                <a:latin typeface="Arial" pitchFamily="34" charset="0"/>
                <a:cs typeface="Arial" pitchFamily="34" charset="0"/>
              </a:rPr>
              <a:t>WDTS mission</a:t>
            </a:r>
          </a:p>
          <a:p>
            <a:pPr marL="228600" indent="-228600">
              <a:spcAft>
                <a:spcPts val="1200"/>
              </a:spcAft>
              <a:buFont typeface="Wingdings" pitchFamily="2" charset="2"/>
              <a:buChar char="§"/>
              <a:tabLst>
                <a:tab pos="569913" algn="l"/>
              </a:tabLst>
            </a:pPr>
            <a:r>
              <a:rPr lang="en-US" sz="2000" dirty="0" smtClean="0">
                <a:latin typeface="Arial" pitchFamily="34" charset="0"/>
                <a:cs typeface="Arial" pitchFamily="34" charset="0"/>
              </a:rPr>
              <a:t>Recent key events:	</a:t>
            </a:r>
            <a:br>
              <a:rPr lang="en-US" sz="2000" dirty="0" smtClean="0">
                <a:latin typeface="Arial" pitchFamily="34" charset="0"/>
                <a:cs typeface="Arial" pitchFamily="34" charset="0"/>
              </a:rPr>
            </a:br>
            <a:r>
              <a:rPr lang="en-US" sz="2000" dirty="0" smtClean="0">
                <a:latin typeface="Arial" pitchFamily="34" charset="0"/>
                <a:cs typeface="Arial" pitchFamily="34" charset="0"/>
              </a:rPr>
              <a:t>	May 2010 WDTS COV</a:t>
            </a:r>
            <a:br>
              <a:rPr lang="en-US" sz="2000" dirty="0" smtClean="0">
                <a:latin typeface="Arial" pitchFamily="34" charset="0"/>
                <a:cs typeface="Arial" pitchFamily="34" charset="0"/>
              </a:rPr>
            </a:br>
            <a:r>
              <a:rPr lang="en-US" sz="2000" dirty="0" smtClean="0">
                <a:latin typeface="Arial" pitchFamily="34" charset="0"/>
                <a:cs typeface="Arial" pitchFamily="34" charset="0"/>
              </a:rPr>
              <a:t>	May 2011 AD transition</a:t>
            </a:r>
          </a:p>
          <a:p>
            <a:pPr marL="282575" indent="-282575">
              <a:spcAft>
                <a:spcPts val="1200"/>
              </a:spcAft>
              <a:buFont typeface="Wingdings" pitchFamily="2" charset="2"/>
              <a:buChar char="§"/>
            </a:pPr>
            <a:r>
              <a:rPr lang="en-US" sz="2000" dirty="0" smtClean="0">
                <a:latin typeface="Arial" pitchFamily="34" charset="0"/>
                <a:cs typeface="Arial" pitchFamily="34" charset="0"/>
              </a:rPr>
              <a:t>Program scope</a:t>
            </a:r>
          </a:p>
          <a:p>
            <a:pPr marL="282575" indent="-282575">
              <a:spcAft>
                <a:spcPts val="1200"/>
              </a:spcAft>
              <a:buFont typeface="Wingdings" pitchFamily="2" charset="2"/>
              <a:buChar char="§"/>
            </a:pPr>
            <a:r>
              <a:rPr lang="en-US" sz="2000" dirty="0" smtClean="0">
                <a:latin typeface="Arial" pitchFamily="34" charset="0"/>
                <a:cs typeface="Arial" pitchFamily="34" charset="0"/>
              </a:rPr>
              <a:t>Program budget</a:t>
            </a:r>
          </a:p>
          <a:p>
            <a:pPr marL="282575" indent="-282575">
              <a:spcAft>
                <a:spcPts val="1200"/>
              </a:spcAft>
              <a:buFont typeface="Wingdings" pitchFamily="2" charset="2"/>
              <a:buChar char="§"/>
            </a:pPr>
            <a:r>
              <a:rPr lang="en-US" sz="2000" dirty="0">
                <a:latin typeface="Arial" pitchFamily="34" charset="0"/>
                <a:cs typeface="Arial" pitchFamily="34" charset="0"/>
              </a:rPr>
              <a:t>Tech </a:t>
            </a:r>
            <a:r>
              <a:rPr lang="en-US" sz="2000" dirty="0" err="1">
                <a:latin typeface="Arial" pitchFamily="34" charset="0"/>
                <a:cs typeface="Arial" pitchFamily="34" charset="0"/>
              </a:rPr>
              <a:t>dev</a:t>
            </a:r>
            <a:endParaRPr lang="en-US" sz="2000" dirty="0">
              <a:latin typeface="Arial" pitchFamily="34" charset="0"/>
              <a:cs typeface="Arial" pitchFamily="34" charset="0"/>
            </a:endParaRPr>
          </a:p>
          <a:p>
            <a:pPr marL="282575" indent="-282575">
              <a:spcAft>
                <a:spcPts val="1200"/>
              </a:spcAft>
              <a:buFont typeface="Wingdings" pitchFamily="2" charset="2"/>
              <a:buChar char="§"/>
            </a:pPr>
            <a:r>
              <a:rPr lang="en-US" sz="2000" dirty="0">
                <a:latin typeface="Arial" pitchFamily="34" charset="0"/>
                <a:cs typeface="Arial" pitchFamily="34" charset="0"/>
              </a:rPr>
              <a:t>Evaluation</a:t>
            </a:r>
          </a:p>
          <a:p>
            <a:pPr marL="282575" indent="-282575">
              <a:spcAft>
                <a:spcPts val="1200"/>
              </a:spcAft>
              <a:buFont typeface="Wingdings" pitchFamily="2" charset="2"/>
              <a:buChar char="§"/>
            </a:pPr>
            <a:r>
              <a:rPr lang="en-US" sz="2000" dirty="0" smtClean="0">
                <a:latin typeface="Arial" pitchFamily="34" charset="0"/>
                <a:cs typeface="Arial" pitchFamily="34" charset="0"/>
              </a:rPr>
              <a:t>Program management @ HQ</a:t>
            </a:r>
          </a:p>
        </p:txBody>
      </p:sp>
      <p:sp>
        <p:nvSpPr>
          <p:cNvPr id="6" name="Footer Placeholder 2"/>
          <p:cNvSpPr>
            <a:spLocks noGrp="1"/>
          </p:cNvSpPr>
          <p:nvPr>
            <p:ph type="ftr" sz="quarter" idx="11"/>
          </p:nvPr>
        </p:nvSpPr>
        <p:spPr>
          <a:xfrm>
            <a:off x="3124200" y="6356350"/>
            <a:ext cx="5334000" cy="365125"/>
          </a:xfrm>
        </p:spPr>
        <p:txBody>
          <a:bodyPr/>
          <a:lstStyle/>
          <a:p>
            <a:r>
              <a:rPr lang="en-US" dirty="0" smtClean="0"/>
              <a:t>Laboratory  Education Directors’ Meeting July 2012</a:t>
            </a:r>
            <a:endParaRPr lang="en-US" dirty="0"/>
          </a:p>
        </p:txBody>
      </p:sp>
      <p:cxnSp>
        <p:nvCxnSpPr>
          <p:cNvPr id="3" name="Straight Connector 2"/>
          <p:cNvCxnSpPr/>
          <p:nvPr/>
        </p:nvCxnSpPr>
        <p:spPr>
          <a:xfrm>
            <a:off x="2074460" y="1514902"/>
            <a:ext cx="1719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35788" y="1994854"/>
            <a:ext cx="227690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326934" y="2297385"/>
            <a:ext cx="264085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317824" y="2599916"/>
            <a:ext cx="264085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29024" y="3966988"/>
            <a:ext cx="12010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29024" y="4419639"/>
            <a:ext cx="120103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47500"/>
            <a:ext cx="8686800" cy="685800"/>
          </a:xfrm>
          <a:noFill/>
          <a:ln w="9525">
            <a:noFill/>
            <a:miter lim="800000"/>
            <a:headEnd/>
            <a:tailEnd/>
          </a:ln>
        </p:spPr>
        <p:txBody>
          <a:bodyPr vert="horz" wrap="square" lIns="91429" tIns="45714" rIns="91429" bIns="45714" numCol="1" anchor="ctr" anchorCtr="0" compatLnSpc="1">
            <a:prstTxWarp prst="textNoShape">
              <a:avLst/>
            </a:prstTxWarp>
            <a:noAutofit/>
          </a:bodyPr>
          <a:lstStyle/>
          <a:p>
            <a:pPr>
              <a:lnSpc>
                <a:spcPct val="90000"/>
              </a:lnSpc>
              <a:defRPr/>
            </a:pPr>
            <a:r>
              <a:rPr lang="en-US" sz="2400" dirty="0" smtClean="0">
                <a:solidFill>
                  <a:srgbClr val="FF0000"/>
                </a:solidFill>
                <a:latin typeface="Arial" pitchFamily="34" charset="0"/>
              </a:rPr>
              <a:t>Long-term Outcomes </a:t>
            </a:r>
            <a:r>
              <a:rPr lang="en-US" sz="2400" dirty="0" smtClean="0">
                <a:latin typeface="Arial" pitchFamily="34" charset="0"/>
              </a:rPr>
              <a:t>vs. What we measure </a:t>
            </a:r>
            <a:endParaRPr lang="en-US" sz="2400" dirty="0">
              <a:latin typeface="Arial" pitchFamily="34" charset="0"/>
            </a:endParaRPr>
          </a:p>
        </p:txBody>
      </p:sp>
      <p:sp>
        <p:nvSpPr>
          <p:cNvPr id="4" name="Footer Placeholder 3"/>
          <p:cNvSpPr>
            <a:spLocks noGrp="1"/>
          </p:cNvSpPr>
          <p:nvPr>
            <p:ph type="ftr" sz="quarter" idx="10"/>
          </p:nvPr>
        </p:nvSpPr>
        <p:spPr/>
        <p:txBody>
          <a:bodyPr/>
          <a:lstStyle/>
          <a:p>
            <a:r>
              <a:rPr lang="en-US" dirty="0" smtClean="0"/>
              <a:t>WD Mini-Retreat March 22, 2012</a:t>
            </a:r>
            <a:endParaRPr lang="en-US" dirty="0"/>
          </a:p>
        </p:txBody>
      </p:sp>
      <p:sp>
        <p:nvSpPr>
          <p:cNvPr id="5" name="Slide Number Placeholder 4"/>
          <p:cNvSpPr>
            <a:spLocks noGrp="1"/>
          </p:cNvSpPr>
          <p:nvPr>
            <p:ph type="sldNum" sz="quarter" idx="11"/>
          </p:nvPr>
        </p:nvSpPr>
        <p:spPr/>
        <p:txBody>
          <a:bodyPr/>
          <a:lstStyle/>
          <a:p>
            <a:pPr>
              <a:defRPr/>
            </a:pPr>
            <a:fld id="{4A8DBBFE-4F25-49A6-97AD-A47E724EE9B7}" type="slidenum">
              <a:rPr lang="en-US" smtClean="0"/>
              <a:pPr>
                <a:defRPr/>
              </a:pPr>
              <a:t>20</a:t>
            </a:fld>
            <a:endParaRPr lang="en-US" dirty="0"/>
          </a:p>
        </p:txBody>
      </p:sp>
      <p:sp>
        <p:nvSpPr>
          <p:cNvPr id="20" name="Content Placeholder 1"/>
          <p:cNvSpPr txBox="1">
            <a:spLocks/>
          </p:cNvSpPr>
          <p:nvPr/>
        </p:nvSpPr>
        <p:spPr bwMode="auto">
          <a:xfrm>
            <a:off x="152400" y="838200"/>
            <a:ext cx="4191000" cy="5257800"/>
          </a:xfrm>
          <a:prstGeom prst="rect">
            <a:avLst/>
          </a:prstGeom>
          <a:noFill/>
          <a:ln w="28575">
            <a:solidFill>
              <a:schemeClr val="tx1"/>
            </a:solidFill>
            <a:miter lim="800000"/>
            <a:headEnd/>
            <a:tailEnd/>
          </a:ln>
        </p:spPr>
        <p:txBody>
          <a:bodyPr vert="horz" wrap="square" lIns="91429" tIns="45714" rIns="91429" bIns="45714" numCol="1" anchor="t" anchorCtr="0" compatLnSpc="1">
            <a:prstTxWarp prst="textNoShape">
              <a:avLst/>
            </a:prstTxWarp>
          </a:bodyPr>
          <a:lstStyle/>
          <a:p>
            <a:pPr marL="342860" marR="0" lvl="0" indent="-342860" algn="ctr" defTabSz="914400" rtl="0" eaLnBrk="0" fontAlgn="base" latinLnBrk="0" hangingPunct="0">
              <a:lnSpc>
                <a:spcPct val="100000"/>
              </a:lnSpc>
              <a:spcAft>
                <a:spcPct val="0"/>
              </a:spcAft>
              <a:buClrTx/>
              <a:buSzTx/>
              <a:buFont typeface="Arial" charset="0"/>
              <a:buNone/>
              <a:tabLst/>
              <a:defRPr/>
            </a:pPr>
            <a:r>
              <a:rPr kumimoji="0" lang="en-US"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Arial" pitchFamily="34" charset="0"/>
              </a:rPr>
              <a:t>Long-term Outcomes and </a:t>
            </a:r>
            <a:r>
              <a:rPr kumimoji="0" lang="en-US"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n-ea"/>
                <a:cs typeface="Arial" pitchFamily="34" charset="0"/>
              </a:rPr>
              <a:t>Impacts (SULI)</a:t>
            </a:r>
          </a:p>
          <a:p>
            <a:pPr marL="342860" marR="0" lvl="0" indent="-342860" algn="ctr" defTabSz="914400" rtl="0" eaLnBrk="0" fontAlgn="base" latinLnBrk="0" hangingPunct="0">
              <a:lnSpc>
                <a:spcPct val="100000"/>
              </a:lnSpc>
              <a:spcAft>
                <a:spcPct val="0"/>
              </a:spcAft>
              <a:buClrTx/>
              <a:buSzTx/>
              <a:buFont typeface="Arial" charset="0"/>
              <a:buNone/>
              <a:tabLst/>
              <a:defRPr/>
            </a:pPr>
            <a:r>
              <a:rPr lang="en-US" b="1" dirty="0" smtClean="0">
                <a:solidFill>
                  <a:srgbClr val="FF0000"/>
                </a:solidFill>
                <a:effectLst>
                  <a:outerShdw blurRad="38100" dist="38100" dir="2700000" algn="tl">
                    <a:srgbClr val="000000">
                      <a:alpha val="43137"/>
                    </a:srgbClr>
                  </a:outerShdw>
                </a:effectLst>
                <a:latin typeface="+mj-lt"/>
                <a:cs typeface="Arial" pitchFamily="34" charset="0"/>
              </a:rPr>
              <a:t>High Level Chart</a:t>
            </a:r>
            <a:endParaRPr kumimoji="0" lang="en-US"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n-ea"/>
              <a:cs typeface="Arial" pitchFamily="34" charset="0"/>
            </a:endParaRPr>
          </a:p>
          <a:p>
            <a:pPr marL="342860" marR="0" lvl="0" indent="-34286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800" b="1" i="0" u="none" strike="noStrike" kern="1200" cap="none" spc="0" normalizeH="0" baseline="0" noProof="0" dirty="0" smtClean="0">
              <a:ln>
                <a:noFill/>
              </a:ln>
              <a:solidFill>
                <a:schemeClr val="tx1"/>
              </a:solidFill>
              <a:effectLst/>
              <a:uLnTx/>
              <a:uFillTx/>
              <a:latin typeface="+mj-lt"/>
              <a:ea typeface="+mn-ea"/>
              <a:cs typeface="Arial" pitchFamily="34" charset="0"/>
            </a:endParaRPr>
          </a:p>
          <a:p>
            <a:pPr marL="174625" lvl="0" indent="-174625">
              <a:buFont typeface="Arial" pitchFamily="34" charset="0"/>
              <a:buChar char="•"/>
            </a:pPr>
            <a:r>
              <a:rPr lang="en-US" sz="1400" b="1" dirty="0" smtClean="0"/>
              <a:t>Undergraduates’ experiences positively influence their decisions to complete a graduate degree in a STEM subject/field.</a:t>
            </a:r>
          </a:p>
          <a:p>
            <a:pPr marL="174625" indent="-174625"/>
            <a:endParaRPr lang="en-US" sz="800" b="1" dirty="0" smtClean="0"/>
          </a:p>
          <a:p>
            <a:pPr marL="174625" lvl="0" indent="-174625">
              <a:buFont typeface="Arial" pitchFamily="34" charset="0"/>
              <a:buChar char="•"/>
            </a:pPr>
            <a:r>
              <a:rPr lang="en-US" sz="1400" b="1" dirty="0" smtClean="0"/>
              <a:t>Undergraduates’ experiences positively influence their decisions to pursue a STEM career.</a:t>
            </a:r>
          </a:p>
          <a:p>
            <a:pPr marL="174625" indent="-174625"/>
            <a:endParaRPr lang="en-US" sz="800" b="1" dirty="0" smtClean="0"/>
          </a:p>
          <a:p>
            <a:pPr marL="174625" lvl="0" indent="-174625">
              <a:buFont typeface="Arial" pitchFamily="34" charset="0"/>
              <a:buChar char="•"/>
            </a:pPr>
            <a:r>
              <a:rPr lang="en-US" sz="1400" b="1" dirty="0" smtClean="0"/>
              <a:t>Undergraduates pursue careers working on or with SC/DOE supported programs or projects.</a:t>
            </a:r>
          </a:p>
          <a:p>
            <a:pPr marL="174625" indent="-174625"/>
            <a:endParaRPr lang="en-US" sz="800" b="1" dirty="0" smtClean="0"/>
          </a:p>
          <a:p>
            <a:pPr marL="174625" lvl="0" indent="-174625">
              <a:buFont typeface="Arial" pitchFamily="34" charset="0"/>
              <a:buChar char="•"/>
            </a:pPr>
            <a:r>
              <a:rPr lang="en-US" sz="1400" b="1" dirty="0" smtClean="0"/>
              <a:t>Awareness of DOE-related STEM career opportunities among undergraduate students, STEM faculty, and career counseling staff is increased.</a:t>
            </a:r>
          </a:p>
          <a:p>
            <a:pPr marL="174625" indent="-174625"/>
            <a:endParaRPr lang="en-US" sz="800" b="1" dirty="0" smtClean="0"/>
          </a:p>
          <a:p>
            <a:pPr marL="174625" lvl="0" indent="-174625">
              <a:buFont typeface="Arial" pitchFamily="34" charset="0"/>
              <a:buChar char="•"/>
            </a:pPr>
            <a:r>
              <a:rPr lang="en-US" sz="1400" b="1" dirty="0" smtClean="0"/>
              <a:t>Laboratories have developed a reputation for executing best in class research internships.</a:t>
            </a:r>
          </a:p>
          <a:p>
            <a:pPr marL="174625" indent="-174625"/>
            <a:endParaRPr lang="en-US" sz="800" b="1" dirty="0" smtClean="0"/>
          </a:p>
          <a:p>
            <a:pPr marL="174625" lvl="0" indent="-174625">
              <a:buFont typeface="Arial" pitchFamily="34" charset="0"/>
              <a:buChar char="•"/>
            </a:pPr>
            <a:r>
              <a:rPr lang="en-US" sz="1400" b="1" dirty="0" smtClean="0"/>
              <a:t>SC/WDTS has developed a reputation for managing best-in-class undergraduate internship programs.</a:t>
            </a:r>
          </a:p>
          <a:p>
            <a:pPr marL="174625" indent="-174625"/>
            <a:endParaRPr lang="en-US" sz="800" b="1" dirty="0" smtClean="0"/>
          </a:p>
          <a:p>
            <a:pPr marL="174625" lvl="0" indent="-174625">
              <a:buFont typeface="Arial" pitchFamily="34" charset="0"/>
              <a:buChar char="•"/>
            </a:pPr>
            <a:r>
              <a:rPr lang="en-US" sz="1400" b="1" dirty="0" smtClean="0"/>
              <a:t>The pool of highly qualified scientists and engineers to support the SC/DOE mission increases.</a:t>
            </a:r>
          </a:p>
          <a:p>
            <a:pPr marL="225425" marR="0" lvl="0" indent="-225425"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1400" b="1" i="0" u="none" strike="noStrike" kern="1200" cap="none" spc="0" normalizeH="0" baseline="0" noProof="0" dirty="0" smtClean="0">
              <a:ln>
                <a:noFill/>
              </a:ln>
              <a:solidFill>
                <a:schemeClr val="tx1"/>
              </a:solidFill>
              <a:effectLst/>
              <a:uLnTx/>
              <a:uFillTx/>
              <a:latin typeface="+mj-lt"/>
              <a:ea typeface="+mn-ea"/>
              <a:cs typeface="Arial" pitchFamily="34" charset="0"/>
            </a:endParaRPr>
          </a:p>
          <a:p>
            <a:pPr marL="174625" marR="0" lvl="0" indent="-174625"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1400" b="1" i="0" u="none" strike="noStrike" kern="1200" cap="none" spc="0" normalizeH="0" baseline="0" noProof="0" dirty="0" smtClean="0">
              <a:ln>
                <a:noFill/>
              </a:ln>
              <a:solidFill>
                <a:schemeClr val="tx1"/>
              </a:solidFill>
              <a:effectLst/>
              <a:uLnTx/>
              <a:uFillTx/>
              <a:latin typeface="+mj-lt"/>
              <a:ea typeface="+mn-ea"/>
              <a:cs typeface="Arial" pitchFamily="34" charset="0"/>
            </a:endParaRPr>
          </a:p>
          <a:p>
            <a:pPr marL="342860" marR="0" lvl="0" indent="-34286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1100" b="0" i="0" u="none" strike="noStrike" kern="1200" cap="none" spc="0" normalizeH="0" baseline="0" noProof="0" dirty="0">
              <a:ln>
                <a:noFill/>
              </a:ln>
              <a:solidFill>
                <a:schemeClr val="tx1"/>
              </a:solidFill>
              <a:effectLst/>
              <a:uLnTx/>
              <a:uFillTx/>
              <a:latin typeface="+mj-lt"/>
              <a:ea typeface="+mn-ea"/>
              <a:cs typeface="Arial" pitchFamily="34" charset="0"/>
            </a:endParaRPr>
          </a:p>
        </p:txBody>
      </p:sp>
      <p:sp>
        <p:nvSpPr>
          <p:cNvPr id="6" name="Content Placeholder 1"/>
          <p:cNvSpPr txBox="1">
            <a:spLocks/>
          </p:cNvSpPr>
          <p:nvPr/>
        </p:nvSpPr>
        <p:spPr bwMode="auto">
          <a:xfrm>
            <a:off x="4648200" y="838200"/>
            <a:ext cx="4191000" cy="5257800"/>
          </a:xfrm>
          <a:prstGeom prst="rect">
            <a:avLst/>
          </a:prstGeom>
          <a:noFill/>
          <a:ln w="28575">
            <a:solidFill>
              <a:schemeClr val="tx1"/>
            </a:solidFill>
            <a:miter lim="800000"/>
            <a:headEnd/>
            <a:tailEnd/>
          </a:ln>
        </p:spPr>
        <p:txBody>
          <a:bodyPr vert="horz" wrap="square" lIns="91429" tIns="45714" rIns="91429" bIns="45714" numCol="1" anchor="t" anchorCtr="0" compatLnSpc="1">
            <a:prstTxWarp prst="textNoShape">
              <a:avLst/>
            </a:prstTxWarp>
          </a:bodyPr>
          <a:lstStyle/>
          <a:p>
            <a:pPr marL="342860" marR="0" lvl="0" indent="-342860" algn="ctr" defTabSz="914400" rtl="0" eaLnBrk="0" fontAlgn="base" latinLnBrk="0" hangingPunct="0">
              <a:lnSpc>
                <a:spcPct val="100000"/>
              </a:lnSpc>
              <a:spcAft>
                <a:spcPct val="0"/>
              </a:spcAft>
              <a:buClrTx/>
              <a:buSzTx/>
              <a:buFont typeface="Arial" charset="0"/>
              <a:buNone/>
              <a:tabLst/>
              <a:defRPr/>
            </a:pPr>
            <a:r>
              <a:rPr kumimoji="0" lang="en-US"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Arial" pitchFamily="34" charset="0"/>
              </a:rPr>
              <a:t>Long-term Outcomes and Impacts </a:t>
            </a:r>
            <a:r>
              <a:rPr kumimoji="0" lang="en-US"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n-ea"/>
                <a:cs typeface="Arial" pitchFamily="34" charset="0"/>
              </a:rPr>
              <a:t>(SULI)</a:t>
            </a:r>
          </a:p>
          <a:p>
            <a:pPr marL="342860" marR="0" lvl="0" indent="-342860" algn="ctr" defTabSz="914400" rtl="0" eaLnBrk="0" fontAlgn="base" latinLnBrk="0" hangingPunct="0">
              <a:lnSpc>
                <a:spcPct val="100000"/>
              </a:lnSpc>
              <a:spcAft>
                <a:spcPct val="0"/>
              </a:spcAft>
              <a:buClrTx/>
              <a:buSzTx/>
              <a:buFont typeface="Arial" charset="0"/>
              <a:buNone/>
              <a:tabLst/>
              <a:defRPr/>
            </a:pPr>
            <a:r>
              <a:rPr lang="en-US" b="1" dirty="0" smtClean="0">
                <a:solidFill>
                  <a:srgbClr val="FF0000"/>
                </a:solidFill>
                <a:effectLst>
                  <a:outerShdw blurRad="38100" dist="38100" dir="2700000" algn="tl">
                    <a:srgbClr val="000000">
                      <a:alpha val="43137"/>
                    </a:srgbClr>
                  </a:outerShdw>
                </a:effectLst>
                <a:latin typeface="+mj-lt"/>
                <a:cs typeface="Arial" pitchFamily="34" charset="0"/>
              </a:rPr>
              <a:t>Cumulative Measurement</a:t>
            </a:r>
            <a:endParaRPr kumimoji="0" lang="en-US"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n-ea"/>
              <a:cs typeface="Arial" pitchFamily="34" charset="0"/>
            </a:endParaRPr>
          </a:p>
          <a:p>
            <a:endParaRPr lang="en-US" sz="800" dirty="0" smtClean="0"/>
          </a:p>
          <a:p>
            <a:pPr marL="171450" lvl="0" indent="-171450">
              <a:buFont typeface="Arial" pitchFamily="34" charset="0"/>
              <a:buChar char="•"/>
            </a:pPr>
            <a:r>
              <a:rPr lang="en-US" sz="1400" b="1" dirty="0" smtClean="0"/>
              <a:t># of participants who become employed at a DOE lab increases.</a:t>
            </a:r>
          </a:p>
          <a:p>
            <a:pPr marL="171450" indent="-171450"/>
            <a:endParaRPr lang="en-US" sz="800" b="1" dirty="0" smtClean="0"/>
          </a:p>
          <a:p>
            <a:pPr marL="171450" lvl="0" indent="-171450">
              <a:buFont typeface="Arial" pitchFamily="34" charset="0"/>
              <a:buChar char="•"/>
            </a:pPr>
            <a:r>
              <a:rPr lang="en-US" sz="1400" b="1" dirty="0" smtClean="0"/>
              <a:t># of participants who pursue careers working on SC or DOE funded project at a non-DOE lab institution increases. </a:t>
            </a:r>
          </a:p>
          <a:p>
            <a:pPr marL="171450" indent="-171450"/>
            <a:endParaRPr lang="en-US" sz="800" b="1" dirty="0" smtClean="0"/>
          </a:p>
          <a:p>
            <a:pPr marL="171450" lvl="0" indent="-171450">
              <a:buFont typeface="Arial" pitchFamily="34" charset="0"/>
              <a:buChar char="•"/>
            </a:pPr>
            <a:r>
              <a:rPr lang="en-US" sz="1400" b="1" dirty="0" smtClean="0"/>
              <a:t>% of participants who remained in STEM careers or academia after 2/5/10 years increases.</a:t>
            </a:r>
          </a:p>
          <a:p>
            <a:pPr marL="171450" indent="-171450"/>
            <a:endParaRPr lang="en-US" sz="800" b="1" dirty="0" smtClean="0"/>
          </a:p>
          <a:p>
            <a:pPr marL="171450" lvl="0" indent="-171450">
              <a:buFont typeface="Arial" pitchFamily="34" charset="0"/>
              <a:buChar char="•"/>
            </a:pPr>
            <a:r>
              <a:rPr lang="en-US" sz="1400" b="1" dirty="0" smtClean="0"/>
              <a:t>The pool of highly qualified applicants applying to DOE/SC and DOE lab jobs increases.</a:t>
            </a:r>
          </a:p>
          <a:p>
            <a:pPr marL="171450" indent="-171450"/>
            <a:endParaRPr lang="en-US" sz="800" b="1" dirty="0" smtClean="0"/>
          </a:p>
          <a:p>
            <a:pPr marL="171450" lvl="0" indent="-171450">
              <a:buFont typeface="Arial" pitchFamily="34" charset="0"/>
              <a:buChar char="•"/>
            </a:pPr>
            <a:r>
              <a:rPr lang="en-US" sz="1400" b="1" dirty="0" smtClean="0"/>
              <a:t>Consistently excellent COV reviews of federal program management. </a:t>
            </a:r>
          </a:p>
          <a:p>
            <a:pPr marL="171450" indent="-171450"/>
            <a:endParaRPr lang="en-US" sz="800" b="1" dirty="0" smtClean="0"/>
          </a:p>
          <a:p>
            <a:pPr marL="171450" lvl="0" indent="-171450">
              <a:buFont typeface="Arial" pitchFamily="34" charset="0"/>
              <a:buChar char="•"/>
            </a:pPr>
            <a:r>
              <a:rPr lang="en-US" sz="1400" b="1" dirty="0" smtClean="0"/>
              <a:t>Consistently excellent laboratory program peer reviews at each of the participating DOE laboratories.</a:t>
            </a:r>
          </a:p>
          <a:p>
            <a:pPr marL="171450" indent="-171450"/>
            <a:endParaRPr lang="en-US" sz="800" b="1" dirty="0" smtClean="0"/>
          </a:p>
          <a:p>
            <a:pPr marL="171450" indent="-171450">
              <a:buFont typeface="Arial" pitchFamily="34" charset="0"/>
              <a:buChar char="•"/>
            </a:pPr>
            <a:r>
              <a:rPr lang="en-US" sz="1400" b="1" dirty="0" smtClean="0"/>
              <a:t>Program opportunities influence new students to pursue STEM fields of study.</a:t>
            </a:r>
            <a:endParaRPr kumimoji="0" lang="en-US" sz="1400" b="1" i="0" u="none" strike="noStrike" kern="1200" cap="none" spc="0" normalizeH="0" baseline="0" noProof="0" dirty="0" smtClean="0">
              <a:ln>
                <a:noFill/>
              </a:ln>
              <a:solidFill>
                <a:schemeClr val="tx1"/>
              </a:solidFill>
              <a:effectLst/>
              <a:uLnTx/>
              <a:uFillTx/>
              <a:ea typeface="+mn-ea"/>
              <a:cs typeface="Arial" pitchFamily="34" charset="0"/>
            </a:endParaRPr>
          </a:p>
          <a:p>
            <a:pPr marL="174625" marR="0" lvl="0" indent="-174625"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1400" b="1" i="0" u="none" strike="noStrike" kern="1200" cap="none" spc="0" normalizeH="0" baseline="0" noProof="0" dirty="0" smtClean="0">
              <a:ln>
                <a:noFill/>
              </a:ln>
              <a:solidFill>
                <a:schemeClr val="tx1"/>
              </a:solidFill>
              <a:effectLst/>
              <a:uLnTx/>
              <a:uFillTx/>
              <a:ea typeface="+mn-ea"/>
              <a:cs typeface="Arial" pitchFamily="34" charset="0"/>
            </a:endParaRPr>
          </a:p>
          <a:p>
            <a:pPr marL="342860" marR="0" lvl="0" indent="-34286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1100" b="0" i="0" u="none" strike="noStrike" kern="1200" cap="none" spc="0" normalizeH="0" baseline="0" noProof="0" dirty="0">
              <a:ln>
                <a:noFill/>
              </a:ln>
              <a:solidFill>
                <a:schemeClr val="tx1"/>
              </a:solidFill>
              <a:effectLst/>
              <a:uLnTx/>
              <a:uFillTx/>
              <a:latin typeface="+mj-lt"/>
              <a:ea typeface="+mn-ea"/>
              <a:cs typeface="Arial" pitchFamily="34" charset="0"/>
            </a:endParaRPr>
          </a:p>
        </p:txBody>
      </p:sp>
      <p:sp>
        <p:nvSpPr>
          <p:cNvPr id="7" name="Rectangle 6"/>
          <p:cNvSpPr/>
          <p:nvPr/>
        </p:nvSpPr>
        <p:spPr>
          <a:xfrm>
            <a:off x="1562100" y="105059"/>
            <a:ext cx="2971799" cy="532263"/>
          </a:xfrm>
          <a:prstGeom prst="rect">
            <a:avLst/>
          </a:prstGeom>
          <a:noFill/>
          <a:ln>
            <a:solidFill>
              <a:srgbClr val="F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47500"/>
            <a:ext cx="8686800" cy="685800"/>
          </a:xfrm>
          <a:noFill/>
          <a:ln w="9525">
            <a:noFill/>
            <a:miter lim="800000"/>
            <a:headEnd/>
            <a:tailEnd/>
          </a:ln>
        </p:spPr>
        <p:txBody>
          <a:bodyPr vert="horz" wrap="square" lIns="91429" tIns="45714" rIns="91429" bIns="45714" numCol="1" anchor="ctr" anchorCtr="0" compatLnSpc="1">
            <a:prstTxWarp prst="textNoShape">
              <a:avLst/>
            </a:prstTxWarp>
            <a:noAutofit/>
          </a:bodyPr>
          <a:lstStyle/>
          <a:p>
            <a:pPr>
              <a:lnSpc>
                <a:spcPct val="90000"/>
              </a:lnSpc>
              <a:defRPr/>
            </a:pPr>
            <a:r>
              <a:rPr lang="en-US" sz="2400" dirty="0" smtClean="0">
                <a:latin typeface="Arial" pitchFamily="34" charset="0"/>
              </a:rPr>
              <a:t>Measurement sources or “vehicles”</a:t>
            </a:r>
            <a:endParaRPr lang="en-US" sz="2400" dirty="0">
              <a:latin typeface="Arial" pitchFamily="34" charset="0"/>
            </a:endParaRPr>
          </a:p>
        </p:txBody>
      </p:sp>
      <p:sp>
        <p:nvSpPr>
          <p:cNvPr id="4" name="Footer Placeholder 3"/>
          <p:cNvSpPr>
            <a:spLocks noGrp="1"/>
          </p:cNvSpPr>
          <p:nvPr>
            <p:ph type="ftr" sz="quarter" idx="10"/>
          </p:nvPr>
        </p:nvSpPr>
        <p:spPr/>
        <p:txBody>
          <a:bodyPr/>
          <a:lstStyle/>
          <a:p>
            <a:r>
              <a:rPr lang="en-US" dirty="0" smtClean="0"/>
              <a:t>WD Mini-Retreat March 22, 2012</a:t>
            </a:r>
            <a:endParaRPr lang="en-US" dirty="0"/>
          </a:p>
        </p:txBody>
      </p:sp>
      <p:sp>
        <p:nvSpPr>
          <p:cNvPr id="5" name="Slide Number Placeholder 4"/>
          <p:cNvSpPr>
            <a:spLocks noGrp="1"/>
          </p:cNvSpPr>
          <p:nvPr>
            <p:ph type="sldNum" sz="quarter" idx="11"/>
          </p:nvPr>
        </p:nvSpPr>
        <p:spPr/>
        <p:txBody>
          <a:bodyPr/>
          <a:lstStyle/>
          <a:p>
            <a:pPr>
              <a:defRPr/>
            </a:pPr>
            <a:fld id="{4A8DBBFE-4F25-49A6-97AD-A47E724EE9B7}" type="slidenum">
              <a:rPr lang="en-US" smtClean="0"/>
              <a:pPr>
                <a:defRPr/>
              </a:pPr>
              <a:t>21</a:t>
            </a:fld>
            <a:endParaRPr lang="en-US" dirty="0"/>
          </a:p>
        </p:txBody>
      </p:sp>
      <p:sp>
        <p:nvSpPr>
          <p:cNvPr id="20" name="Content Placeholder 1"/>
          <p:cNvSpPr txBox="1">
            <a:spLocks/>
          </p:cNvSpPr>
          <p:nvPr/>
        </p:nvSpPr>
        <p:spPr bwMode="auto">
          <a:xfrm>
            <a:off x="4572000" y="914400"/>
            <a:ext cx="4191000" cy="5257800"/>
          </a:xfrm>
          <a:prstGeom prst="rect">
            <a:avLst/>
          </a:prstGeom>
          <a:noFill/>
          <a:ln w="28575">
            <a:solidFill>
              <a:schemeClr val="tx1"/>
            </a:solidFill>
            <a:miter lim="800000"/>
            <a:headEnd/>
            <a:tailEnd/>
          </a:ln>
        </p:spPr>
        <p:txBody>
          <a:bodyPr vert="horz" wrap="square" lIns="91429" tIns="45714" rIns="91429" bIns="45714" numCol="1" anchor="t" anchorCtr="0" compatLnSpc="1">
            <a:prstTxWarp prst="textNoShape">
              <a:avLst/>
            </a:prstTxWarp>
          </a:bodyPr>
          <a:lstStyle/>
          <a:p>
            <a:pPr marL="342860" marR="0" lvl="0" indent="-342860" algn="ctr" defTabSz="914400" rtl="0" eaLnBrk="0" fontAlgn="base" latinLnBrk="0" hangingPunct="0">
              <a:lnSpc>
                <a:spcPct val="100000"/>
              </a:lnSpc>
              <a:spcAft>
                <a:spcPct val="0"/>
              </a:spcAft>
              <a:buClrTx/>
              <a:buSzTx/>
              <a:buFont typeface="Arial" charset="0"/>
              <a:buNone/>
              <a:tabLst/>
              <a:defRPr/>
            </a:pPr>
            <a:r>
              <a:rPr lang="en-US" b="1" noProof="0" dirty="0" smtClean="0">
                <a:effectLst>
                  <a:outerShdw blurRad="38100" dist="38100" dir="2700000" algn="tl">
                    <a:srgbClr val="000000">
                      <a:alpha val="43137"/>
                    </a:srgbClr>
                  </a:outerShdw>
                </a:effectLst>
                <a:latin typeface="+mj-lt"/>
                <a:cs typeface="Arial" pitchFamily="34" charset="0"/>
              </a:rPr>
              <a:t>Actual or Potential “Vehicles”</a:t>
            </a:r>
            <a:endParaRPr kumimoji="0" lang="en-US"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n-ea"/>
              <a:cs typeface="Arial" pitchFamily="34" charset="0"/>
            </a:endParaRPr>
          </a:p>
          <a:p>
            <a:pPr marL="342860" marR="0" lvl="0" indent="-342860" algn="ctr" defTabSz="914400" rtl="0" eaLnBrk="0" fontAlgn="base" latinLnBrk="0" hangingPunct="0">
              <a:lnSpc>
                <a:spcPct val="100000"/>
              </a:lnSpc>
              <a:spcAft>
                <a:spcPct val="0"/>
              </a:spcAft>
              <a:buClrTx/>
              <a:buSzTx/>
              <a:buFont typeface="Arial" charset="0"/>
              <a:buNone/>
              <a:tabLst/>
              <a:defRPr/>
            </a:pPr>
            <a:endParaRPr lang="en-US" sz="800" b="1" dirty="0" smtClean="0">
              <a:solidFill>
                <a:srgbClr val="FF0000"/>
              </a:solidFill>
              <a:effectLst>
                <a:outerShdw blurRad="38100" dist="38100" dir="2700000" algn="tl">
                  <a:srgbClr val="000000">
                    <a:alpha val="43137"/>
                  </a:srgbClr>
                </a:outerShdw>
              </a:effectLst>
              <a:latin typeface="+mj-lt"/>
              <a:cs typeface="Arial" pitchFamily="34" charset="0"/>
            </a:endParaRPr>
          </a:p>
          <a:p>
            <a:pPr marL="234950" marR="0" lvl="0" indent="-234950" defTabSz="914400" rtl="0" eaLnBrk="0" fontAlgn="base" latinLnBrk="0" hangingPunct="0">
              <a:lnSpc>
                <a:spcPct val="100000"/>
              </a:lnSpc>
              <a:spcAft>
                <a:spcPct val="0"/>
              </a:spcAft>
              <a:buClrTx/>
              <a:buSzTx/>
              <a:buFont typeface="Wingdings" pitchFamily="2" charset="2"/>
              <a:buChar char="§"/>
              <a:tabLst/>
              <a:defRPr/>
            </a:pPr>
            <a:r>
              <a:rPr lang="en-US" sz="1600" b="1" dirty="0" smtClean="0">
                <a:solidFill>
                  <a:schemeClr val="accent5">
                    <a:lumMod val="50000"/>
                  </a:schemeClr>
                </a:solidFill>
                <a:latin typeface="+mj-lt"/>
                <a:cs typeface="Arial" pitchFamily="34" charset="0"/>
              </a:rPr>
              <a:t>Relies </a:t>
            </a:r>
            <a:r>
              <a:rPr lang="en-US" sz="1600" b="1" dirty="0" smtClean="0">
                <a:solidFill>
                  <a:srgbClr val="FF0000"/>
                </a:solidFill>
                <a:latin typeface="+mj-lt"/>
                <a:cs typeface="Arial" pitchFamily="34" charset="0"/>
              </a:rPr>
              <a:t>heavily on alumni surveys </a:t>
            </a:r>
            <a:r>
              <a:rPr lang="en-US" sz="1600" b="1" dirty="0" smtClean="0">
                <a:solidFill>
                  <a:schemeClr val="accent5">
                    <a:lumMod val="50000"/>
                  </a:schemeClr>
                </a:solidFill>
                <a:latin typeface="+mj-lt"/>
                <a:cs typeface="Arial" pitchFamily="34" charset="0"/>
              </a:rPr>
              <a:t>and sustained contact with participants.</a:t>
            </a:r>
          </a:p>
          <a:p>
            <a:pPr marL="234950" marR="0" lvl="0" indent="-234950" defTabSz="914400" rtl="0" eaLnBrk="0" fontAlgn="base" latinLnBrk="0" hangingPunct="0">
              <a:lnSpc>
                <a:spcPct val="100000"/>
              </a:lnSpc>
              <a:spcAft>
                <a:spcPct val="0"/>
              </a:spcAft>
              <a:buClrTx/>
              <a:buSzTx/>
              <a:buFont typeface="Wingdings" pitchFamily="2" charset="2"/>
              <a:buChar char="§"/>
              <a:tabLst/>
              <a:defRPr/>
            </a:pPr>
            <a:endParaRPr lang="en-US" sz="1600" b="1" dirty="0" smtClean="0">
              <a:solidFill>
                <a:schemeClr val="accent5">
                  <a:lumMod val="50000"/>
                </a:schemeClr>
              </a:solidFill>
              <a:latin typeface="+mj-lt"/>
              <a:cs typeface="Arial" pitchFamily="34" charset="0"/>
            </a:endParaRPr>
          </a:p>
          <a:p>
            <a:pPr marL="234950" marR="0" lvl="0" indent="-234950" defTabSz="914400" rtl="0" eaLnBrk="0" fontAlgn="base" latinLnBrk="0" hangingPunct="0">
              <a:lnSpc>
                <a:spcPct val="100000"/>
              </a:lnSpc>
              <a:spcAft>
                <a:spcPct val="0"/>
              </a:spcAft>
              <a:buClrTx/>
              <a:buSzTx/>
              <a:buFont typeface="Wingdings" pitchFamily="2" charset="2"/>
              <a:buChar char="§"/>
              <a:tabLst/>
              <a:defRPr/>
            </a:pPr>
            <a:r>
              <a:rPr lang="en-US" sz="1600" b="1" dirty="0" smtClean="0">
                <a:solidFill>
                  <a:schemeClr val="accent5">
                    <a:lumMod val="50000"/>
                  </a:schemeClr>
                </a:solidFill>
                <a:latin typeface="+mj-lt"/>
                <a:cs typeface="Arial" pitchFamily="34" charset="0"/>
              </a:rPr>
              <a:t>Could more uniformly capture lab hires through lab HR processes.</a:t>
            </a:r>
          </a:p>
          <a:p>
            <a:pPr marL="234950" marR="0" lvl="0" indent="-234950" defTabSz="914400" rtl="0" eaLnBrk="0" fontAlgn="base" latinLnBrk="0" hangingPunct="0">
              <a:lnSpc>
                <a:spcPct val="100000"/>
              </a:lnSpc>
              <a:spcAft>
                <a:spcPct val="0"/>
              </a:spcAft>
              <a:buClrTx/>
              <a:buSzTx/>
              <a:buFont typeface="Wingdings" pitchFamily="2" charset="2"/>
              <a:buChar char="§"/>
              <a:tabLst/>
              <a:defRPr/>
            </a:pPr>
            <a:endParaRPr lang="en-US" sz="1600" b="1" dirty="0" smtClean="0">
              <a:solidFill>
                <a:schemeClr val="accent5">
                  <a:lumMod val="50000"/>
                </a:schemeClr>
              </a:solidFill>
              <a:latin typeface="+mj-lt"/>
              <a:cs typeface="Arial" pitchFamily="34" charset="0"/>
            </a:endParaRPr>
          </a:p>
          <a:p>
            <a:pPr marL="234950" marR="0" lvl="0" indent="-234950" defTabSz="914400" rtl="0" eaLnBrk="0" fontAlgn="base" latinLnBrk="0" hangingPunct="0">
              <a:lnSpc>
                <a:spcPct val="100000"/>
              </a:lnSpc>
              <a:spcAft>
                <a:spcPct val="0"/>
              </a:spcAft>
              <a:buClrTx/>
              <a:buSzTx/>
              <a:buFont typeface="Wingdings" pitchFamily="2" charset="2"/>
              <a:buChar char="§"/>
              <a:tabLst/>
              <a:defRPr/>
            </a:pPr>
            <a:r>
              <a:rPr lang="en-US" sz="1600" b="1" dirty="0" smtClean="0">
                <a:solidFill>
                  <a:schemeClr val="accent5">
                    <a:lumMod val="50000"/>
                  </a:schemeClr>
                </a:solidFill>
                <a:latin typeface="+mj-lt"/>
                <a:cs typeface="Arial" pitchFamily="34" charset="0"/>
              </a:rPr>
              <a:t>Will require some tracking and surveying of </a:t>
            </a:r>
            <a:r>
              <a:rPr lang="en-US" sz="1600" b="1" u="sng" dirty="0" smtClean="0">
                <a:solidFill>
                  <a:schemeClr val="accent5">
                    <a:lumMod val="50000"/>
                  </a:schemeClr>
                </a:solidFill>
                <a:latin typeface="+mj-lt"/>
                <a:cs typeface="Arial" pitchFamily="34" charset="0"/>
              </a:rPr>
              <a:t>comparison groups </a:t>
            </a:r>
            <a:r>
              <a:rPr lang="en-US" sz="1600" b="1" dirty="0" smtClean="0">
                <a:solidFill>
                  <a:schemeClr val="accent5">
                    <a:lumMod val="50000"/>
                  </a:schemeClr>
                </a:solidFill>
                <a:latin typeface="+mj-lt"/>
                <a:cs typeface="Arial" pitchFamily="34" charset="0"/>
              </a:rPr>
              <a:t>to address relative impact (e.g. those who declined offers).</a:t>
            </a:r>
          </a:p>
          <a:p>
            <a:pPr marL="234950" marR="0" lvl="0" indent="-234950" defTabSz="914400" rtl="0" eaLnBrk="0" fontAlgn="base" latinLnBrk="0" hangingPunct="0">
              <a:lnSpc>
                <a:spcPct val="100000"/>
              </a:lnSpc>
              <a:spcAft>
                <a:spcPct val="0"/>
              </a:spcAft>
              <a:buClrTx/>
              <a:buSzTx/>
              <a:buFont typeface="Wingdings" pitchFamily="2" charset="2"/>
              <a:buChar char="§"/>
              <a:tabLst/>
              <a:defRPr/>
            </a:pPr>
            <a:endParaRPr lang="en-US" sz="1600" b="1" dirty="0" smtClean="0">
              <a:solidFill>
                <a:schemeClr val="accent5">
                  <a:lumMod val="50000"/>
                </a:schemeClr>
              </a:solidFill>
              <a:latin typeface="+mj-lt"/>
              <a:cs typeface="Arial" pitchFamily="34" charset="0"/>
            </a:endParaRPr>
          </a:p>
          <a:p>
            <a:pPr marL="234950" marR="0" lvl="0" indent="-234950" defTabSz="914400" rtl="0" eaLnBrk="0" fontAlgn="base" latinLnBrk="0" hangingPunct="0">
              <a:lnSpc>
                <a:spcPct val="100000"/>
              </a:lnSpc>
              <a:spcAft>
                <a:spcPct val="0"/>
              </a:spcAft>
              <a:buClrTx/>
              <a:buSzTx/>
              <a:buFont typeface="Wingdings" pitchFamily="2" charset="2"/>
              <a:buChar char="§"/>
              <a:tabLst/>
              <a:defRPr/>
            </a:pPr>
            <a:r>
              <a:rPr lang="en-US" sz="1600" b="1" dirty="0" smtClean="0">
                <a:solidFill>
                  <a:schemeClr val="accent5">
                    <a:lumMod val="50000"/>
                  </a:schemeClr>
                </a:solidFill>
                <a:latin typeface="+mj-lt"/>
                <a:cs typeface="Arial" pitchFamily="34" charset="0"/>
              </a:rPr>
              <a:t>Updated and future systems that better document people may help:</a:t>
            </a:r>
          </a:p>
          <a:p>
            <a:pPr marL="342860" marR="0" lvl="0" indent="-342860" defTabSz="914400" rtl="0" eaLnBrk="0" fontAlgn="base" latinLnBrk="0" hangingPunct="0">
              <a:lnSpc>
                <a:spcPct val="100000"/>
              </a:lnSpc>
              <a:spcAft>
                <a:spcPct val="0"/>
              </a:spcAft>
              <a:buClrTx/>
              <a:buSzTx/>
              <a:buFont typeface="Wingdings" pitchFamily="2" charset="2"/>
              <a:buChar char="§"/>
              <a:tabLst/>
              <a:defRPr/>
            </a:pPr>
            <a:endParaRPr lang="en-US" sz="1600" b="1" dirty="0" smtClean="0">
              <a:solidFill>
                <a:schemeClr val="accent5">
                  <a:lumMod val="50000"/>
                </a:schemeClr>
              </a:solidFill>
              <a:latin typeface="+mj-lt"/>
              <a:cs typeface="Arial" pitchFamily="34" charset="0"/>
            </a:endParaRPr>
          </a:p>
          <a:p>
            <a:pPr lvl="1" indent="-222250" eaLnBrk="0" fontAlgn="base" hangingPunct="0">
              <a:spcAft>
                <a:spcPct val="0"/>
              </a:spcAft>
              <a:buFont typeface="Wingdings" pitchFamily="2" charset="2"/>
              <a:buChar char="§"/>
              <a:defRPr/>
            </a:pPr>
            <a:r>
              <a:rPr lang="en-US" sz="1600" b="1" dirty="0" smtClean="0">
                <a:solidFill>
                  <a:schemeClr val="accent5">
                    <a:lumMod val="50000"/>
                  </a:schemeClr>
                </a:solidFill>
                <a:latin typeface="+mj-lt"/>
                <a:cs typeface="Arial" pitchFamily="34" charset="0"/>
              </a:rPr>
              <a:t>SC is currently does not rigorously collecting information on undergraduates or graduate students funded on research awards; we could do this in the future. </a:t>
            </a:r>
          </a:p>
          <a:p>
            <a:pPr lvl="1" indent="-222250" eaLnBrk="0" fontAlgn="base" hangingPunct="0">
              <a:spcAft>
                <a:spcPct val="0"/>
              </a:spcAft>
              <a:buFont typeface="Wingdings" pitchFamily="2" charset="2"/>
              <a:buChar char="§"/>
              <a:defRPr/>
            </a:pPr>
            <a:endParaRPr lang="en-US" sz="1600" b="1" dirty="0" smtClean="0">
              <a:solidFill>
                <a:schemeClr val="accent5">
                  <a:lumMod val="50000"/>
                </a:schemeClr>
              </a:solidFill>
              <a:latin typeface="+mj-lt"/>
              <a:cs typeface="Arial" pitchFamily="34" charset="0"/>
            </a:endParaRPr>
          </a:p>
          <a:p>
            <a:pPr lvl="1" indent="-222250" eaLnBrk="0" fontAlgn="base" hangingPunct="0">
              <a:spcAft>
                <a:spcPct val="0"/>
              </a:spcAft>
              <a:buFont typeface="Wingdings" pitchFamily="2" charset="2"/>
              <a:buChar char="§"/>
              <a:defRPr/>
            </a:pPr>
            <a:r>
              <a:rPr lang="en-US" sz="1600" b="1" dirty="0" err="1" smtClean="0">
                <a:solidFill>
                  <a:schemeClr val="accent5">
                    <a:lumMod val="50000"/>
                  </a:schemeClr>
                </a:solidFill>
                <a:latin typeface="+mj-lt"/>
                <a:cs typeface="Arial" pitchFamily="34" charset="0"/>
              </a:rPr>
              <a:t>SciENCV</a:t>
            </a:r>
            <a:r>
              <a:rPr lang="en-US" sz="1600" b="1" dirty="0" smtClean="0">
                <a:solidFill>
                  <a:schemeClr val="accent5">
                    <a:lumMod val="50000"/>
                  </a:schemeClr>
                </a:solidFill>
                <a:latin typeface="+mj-lt"/>
                <a:cs typeface="Arial" pitchFamily="34" charset="0"/>
              </a:rPr>
              <a:t> may help in the future.</a:t>
            </a:r>
          </a:p>
          <a:p>
            <a:pPr marL="342860" marR="0" lvl="0" indent="-342860" defTabSz="914400" rtl="0" eaLnBrk="0" fontAlgn="base" latinLnBrk="0" hangingPunct="0">
              <a:lnSpc>
                <a:spcPct val="100000"/>
              </a:lnSpc>
              <a:spcAft>
                <a:spcPct val="0"/>
              </a:spcAft>
              <a:buClrTx/>
              <a:buSzTx/>
              <a:buFont typeface="Wingdings" pitchFamily="2" charset="2"/>
              <a:buChar char="§"/>
              <a:tabLst/>
              <a:defRPr/>
            </a:pPr>
            <a:endParaRPr lang="en-US" b="1" dirty="0" smtClean="0">
              <a:solidFill>
                <a:srgbClr val="FF0000"/>
              </a:solidFill>
              <a:latin typeface="+mj-lt"/>
              <a:cs typeface="Arial" pitchFamily="34" charset="0"/>
            </a:endParaRPr>
          </a:p>
        </p:txBody>
      </p:sp>
      <p:sp>
        <p:nvSpPr>
          <p:cNvPr id="6" name="Content Placeholder 1"/>
          <p:cNvSpPr txBox="1">
            <a:spLocks/>
          </p:cNvSpPr>
          <p:nvPr/>
        </p:nvSpPr>
        <p:spPr bwMode="auto">
          <a:xfrm>
            <a:off x="304800" y="914400"/>
            <a:ext cx="4191000" cy="5257800"/>
          </a:xfrm>
          <a:prstGeom prst="rect">
            <a:avLst/>
          </a:prstGeom>
          <a:noFill/>
          <a:ln w="28575">
            <a:solidFill>
              <a:schemeClr val="tx1"/>
            </a:solidFill>
            <a:miter lim="800000"/>
            <a:headEnd/>
            <a:tailEnd/>
          </a:ln>
        </p:spPr>
        <p:txBody>
          <a:bodyPr vert="horz" wrap="square" lIns="91429" tIns="45714" rIns="91429" bIns="45714" numCol="1" anchor="t" anchorCtr="0" compatLnSpc="1">
            <a:prstTxWarp prst="textNoShape">
              <a:avLst/>
            </a:prstTxWarp>
          </a:bodyPr>
          <a:lstStyle/>
          <a:p>
            <a:pPr marL="342860" marR="0" lvl="0" indent="-342860" algn="ctr" defTabSz="914400" rtl="0" eaLnBrk="0" fontAlgn="base" latinLnBrk="0" hangingPunct="0">
              <a:lnSpc>
                <a:spcPct val="100000"/>
              </a:lnSpc>
              <a:spcAft>
                <a:spcPct val="0"/>
              </a:spcAft>
              <a:buClrTx/>
              <a:buSzTx/>
              <a:buFont typeface="Arial" charset="0"/>
              <a:buNone/>
              <a:tabLst/>
              <a:defRPr/>
            </a:pPr>
            <a:r>
              <a:rPr kumimoji="0" lang="en-US"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Arial" pitchFamily="34" charset="0"/>
              </a:rPr>
              <a:t>Long-term Outcomes and Impacts </a:t>
            </a:r>
            <a:r>
              <a:rPr kumimoji="0" lang="en-US"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n-ea"/>
                <a:cs typeface="Arial" pitchFamily="34" charset="0"/>
              </a:rPr>
              <a:t>(SULI)</a:t>
            </a:r>
          </a:p>
          <a:p>
            <a:pPr marL="342860" marR="0" lvl="0" indent="-342860" algn="ctr" defTabSz="914400" rtl="0" eaLnBrk="0" fontAlgn="base" latinLnBrk="0" hangingPunct="0">
              <a:lnSpc>
                <a:spcPct val="100000"/>
              </a:lnSpc>
              <a:spcAft>
                <a:spcPct val="0"/>
              </a:spcAft>
              <a:buClrTx/>
              <a:buSzTx/>
              <a:buFont typeface="Arial" charset="0"/>
              <a:buNone/>
              <a:tabLst/>
              <a:defRPr/>
            </a:pPr>
            <a:r>
              <a:rPr lang="en-US" b="1" dirty="0" smtClean="0">
                <a:solidFill>
                  <a:srgbClr val="FF0000"/>
                </a:solidFill>
                <a:effectLst>
                  <a:outerShdw blurRad="38100" dist="38100" dir="2700000" algn="tl">
                    <a:srgbClr val="000000">
                      <a:alpha val="43137"/>
                    </a:srgbClr>
                  </a:outerShdw>
                </a:effectLst>
                <a:latin typeface="+mj-lt"/>
                <a:cs typeface="Arial" pitchFamily="34" charset="0"/>
              </a:rPr>
              <a:t>Cumulative Measurement</a:t>
            </a:r>
            <a:endParaRPr kumimoji="0" lang="en-US"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n-ea"/>
              <a:cs typeface="Arial" pitchFamily="34" charset="0"/>
            </a:endParaRPr>
          </a:p>
          <a:p>
            <a:endParaRPr lang="en-US" sz="800" dirty="0" smtClean="0"/>
          </a:p>
          <a:p>
            <a:pPr marL="171450" lvl="0" indent="-171450">
              <a:buFont typeface="Arial" pitchFamily="34" charset="0"/>
              <a:buChar char="•"/>
            </a:pPr>
            <a:r>
              <a:rPr lang="en-US" sz="1400" b="1" dirty="0" smtClean="0"/>
              <a:t># of participants who become employed at a DOE lab increases.</a:t>
            </a:r>
          </a:p>
          <a:p>
            <a:pPr marL="171450" indent="-171450"/>
            <a:endParaRPr lang="en-US" sz="800" b="1" dirty="0" smtClean="0"/>
          </a:p>
          <a:p>
            <a:pPr marL="171450" lvl="0" indent="-171450">
              <a:buFont typeface="Arial" pitchFamily="34" charset="0"/>
              <a:buChar char="•"/>
            </a:pPr>
            <a:r>
              <a:rPr lang="en-US" sz="1400" b="1" dirty="0" smtClean="0"/>
              <a:t># of participants who pursue careers working on SC or DOE funded project at a non-DOE lab institution increases. </a:t>
            </a:r>
          </a:p>
          <a:p>
            <a:pPr marL="171450" indent="-171450"/>
            <a:endParaRPr lang="en-US" sz="800" b="1" dirty="0" smtClean="0"/>
          </a:p>
          <a:p>
            <a:pPr marL="171450" lvl="0" indent="-171450">
              <a:buFont typeface="Arial" pitchFamily="34" charset="0"/>
              <a:buChar char="•"/>
            </a:pPr>
            <a:r>
              <a:rPr lang="en-US" sz="1400" b="1" dirty="0" smtClean="0"/>
              <a:t>% of participants who remained in STEM careers or academia after 2/5/10 years increases.</a:t>
            </a:r>
          </a:p>
          <a:p>
            <a:pPr marL="171450" indent="-171450"/>
            <a:endParaRPr lang="en-US" sz="800" b="1" dirty="0" smtClean="0"/>
          </a:p>
          <a:p>
            <a:pPr marL="171450" lvl="0" indent="-171450">
              <a:buFont typeface="Arial" pitchFamily="34" charset="0"/>
              <a:buChar char="•"/>
            </a:pPr>
            <a:r>
              <a:rPr lang="en-US" sz="1400" b="1" dirty="0" smtClean="0"/>
              <a:t>The pool of highly qualified applicants applying to DOE/SC and DOE lab jobs increases.</a:t>
            </a:r>
          </a:p>
          <a:p>
            <a:pPr marL="171450" indent="-171450"/>
            <a:endParaRPr lang="en-US" sz="800" b="1" dirty="0" smtClean="0"/>
          </a:p>
          <a:p>
            <a:pPr marL="171450" lvl="0" indent="-171450">
              <a:buFont typeface="Arial" pitchFamily="34" charset="0"/>
              <a:buChar char="•"/>
            </a:pPr>
            <a:r>
              <a:rPr lang="en-US" sz="1400" b="1" dirty="0" smtClean="0"/>
              <a:t>Consistently excellent COV reviews of federal program management. </a:t>
            </a:r>
          </a:p>
          <a:p>
            <a:pPr marL="171450" indent="-171450"/>
            <a:endParaRPr lang="en-US" sz="800" b="1" dirty="0" smtClean="0"/>
          </a:p>
          <a:p>
            <a:pPr marL="171450" lvl="0" indent="-171450">
              <a:buFont typeface="Arial" pitchFamily="34" charset="0"/>
              <a:buChar char="•"/>
            </a:pPr>
            <a:r>
              <a:rPr lang="en-US" sz="1400" b="1" dirty="0" smtClean="0"/>
              <a:t>Consistently excellent laboratory program peer reviews at each of the participating DOE laboratories.</a:t>
            </a:r>
          </a:p>
          <a:p>
            <a:pPr marL="171450" indent="-171450"/>
            <a:endParaRPr lang="en-US" sz="800" b="1" dirty="0" smtClean="0"/>
          </a:p>
          <a:p>
            <a:pPr marL="171450" indent="-171450">
              <a:buFont typeface="Arial" pitchFamily="34" charset="0"/>
              <a:buChar char="•"/>
            </a:pPr>
            <a:r>
              <a:rPr lang="en-US" sz="1400" b="1" dirty="0" smtClean="0"/>
              <a:t>Program opportunities influence new students to pursue STEM fields of study.</a:t>
            </a:r>
            <a:endParaRPr kumimoji="0" lang="en-US" sz="1400" b="1" i="0" u="none" strike="noStrike" kern="1200" cap="none" spc="0" normalizeH="0" baseline="0" noProof="0" dirty="0" smtClean="0">
              <a:ln>
                <a:noFill/>
              </a:ln>
              <a:solidFill>
                <a:schemeClr val="tx1"/>
              </a:solidFill>
              <a:effectLst/>
              <a:uLnTx/>
              <a:uFillTx/>
              <a:ea typeface="+mn-ea"/>
              <a:cs typeface="Arial" pitchFamily="34" charset="0"/>
            </a:endParaRPr>
          </a:p>
          <a:p>
            <a:pPr marL="174625" marR="0" lvl="0" indent="-174625"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1400" b="1" i="0" u="none" strike="noStrike" kern="1200" cap="none" spc="0" normalizeH="0" baseline="0" noProof="0" dirty="0" smtClean="0">
              <a:ln>
                <a:noFill/>
              </a:ln>
              <a:solidFill>
                <a:schemeClr val="tx1"/>
              </a:solidFill>
              <a:effectLst/>
              <a:uLnTx/>
              <a:uFillTx/>
              <a:ea typeface="+mn-ea"/>
              <a:cs typeface="Arial" pitchFamily="34" charset="0"/>
            </a:endParaRPr>
          </a:p>
          <a:p>
            <a:pPr marL="342860" marR="0" lvl="0" indent="-34286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1100" b="0" i="0" u="none" strike="noStrike" kern="1200" cap="none" spc="0" normalizeH="0" baseline="0" noProof="0" dirty="0">
              <a:ln>
                <a:noFill/>
              </a:ln>
              <a:solidFill>
                <a:schemeClr val="tx1"/>
              </a:solidFill>
              <a:effectLst/>
              <a:uLnTx/>
              <a:uFillTx/>
              <a:latin typeface="+mj-lt"/>
              <a:ea typeface="+mn-ea"/>
              <a:cs typeface="Arial"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22</a:t>
            </a:fld>
            <a:endParaRPr lang="en-US" smtClean="0">
              <a:latin typeface="Arial" charset="0"/>
              <a:cs typeface="Arial" charset="0"/>
            </a:endParaRPr>
          </a:p>
        </p:txBody>
      </p:sp>
      <p:sp>
        <p:nvSpPr>
          <p:cNvPr id="6146" name="Title 2"/>
          <p:cNvSpPr>
            <a:spLocks noGrp="1"/>
          </p:cNvSpPr>
          <p:nvPr>
            <p:ph type="title" idx="4294967295"/>
          </p:nvPr>
        </p:nvSpPr>
        <p:spPr>
          <a:xfrm>
            <a:off x="0" y="23750"/>
            <a:ext cx="9144000" cy="762000"/>
          </a:xfrm>
          <a:noFill/>
          <a:ln w="9525">
            <a:noFill/>
            <a:miter lim="800000"/>
            <a:headEnd/>
            <a:tailEnd/>
          </a:ln>
        </p:spPr>
        <p:txBody>
          <a:bodyPr vert="horz" wrap="square" lIns="91429" tIns="45714" rIns="91429" bIns="45714" numCol="1" anchor="ctr" anchorCtr="0" compatLnSpc="1">
            <a:prstTxWarp prst="textNoShape">
              <a:avLst/>
            </a:prstTxWarp>
            <a:noAutofit/>
          </a:bodyPr>
          <a:lstStyle/>
          <a:p>
            <a:pPr marL="234950" lvl="0">
              <a:lnSpc>
                <a:spcPct val="90000"/>
              </a:lnSpc>
              <a:defRPr/>
            </a:pPr>
            <a:r>
              <a:rPr lang="en-US" sz="2400" dirty="0" smtClean="0">
                <a:latin typeface="Arial" pitchFamily="34" charset="0"/>
              </a:rPr>
              <a:t>Status of Evaluation Activities</a:t>
            </a:r>
          </a:p>
        </p:txBody>
      </p:sp>
      <p:sp>
        <p:nvSpPr>
          <p:cNvPr id="12" name="TextBox 11"/>
          <p:cNvSpPr txBox="1"/>
          <p:nvPr/>
        </p:nvSpPr>
        <p:spPr>
          <a:xfrm>
            <a:off x="228600" y="931895"/>
            <a:ext cx="8458200" cy="5893909"/>
          </a:xfrm>
          <a:prstGeom prst="rect">
            <a:avLst/>
          </a:prstGeom>
          <a:noFill/>
        </p:spPr>
        <p:txBody>
          <a:bodyPr wrap="square" lIns="91429" tIns="45714" rIns="91429" bIns="45714" rtlCol="0">
            <a:noAutofit/>
          </a:bodyPr>
          <a:lstStyle/>
          <a:p>
            <a:pPr marL="395288" lvl="0" indent="-163513">
              <a:lnSpc>
                <a:spcPct val="130000"/>
              </a:lnSpc>
              <a:buFont typeface="Wingdings" pitchFamily="2" charset="2"/>
              <a:buChar char="§"/>
            </a:pPr>
            <a:r>
              <a:rPr lang="en-US" sz="1600" dirty="0" smtClean="0">
                <a:latin typeface="Arial" pitchFamily="34" charset="0"/>
                <a:cs typeface="Arial" pitchFamily="34" charset="0"/>
              </a:rPr>
              <a:t>Developed draft logic models for SULI, CCI, and VFP; vetted with LEDs. </a:t>
            </a:r>
          </a:p>
          <a:p>
            <a:pPr marL="395288" lvl="0" indent="-163513">
              <a:lnSpc>
                <a:spcPct val="130000"/>
              </a:lnSpc>
              <a:spcAft>
                <a:spcPts val="600"/>
              </a:spcAft>
              <a:buFont typeface="Wingdings" pitchFamily="2" charset="2"/>
              <a:buChar char="§"/>
            </a:pPr>
            <a:r>
              <a:rPr lang="en-US" sz="1600" dirty="0" smtClean="0">
                <a:latin typeface="Arial" pitchFamily="34" charset="0"/>
                <a:cs typeface="Arial" pitchFamily="34" charset="0"/>
              </a:rPr>
              <a:t>Developed Initial logic model for SCGF with ORISE.</a:t>
            </a:r>
          </a:p>
          <a:p>
            <a:pPr marL="457200" lvl="0" indent="-346075">
              <a:lnSpc>
                <a:spcPct val="130000"/>
              </a:lnSpc>
            </a:pPr>
            <a:r>
              <a:rPr lang="en-US" sz="1600" dirty="0" smtClean="0">
                <a:latin typeface="Arial" pitchFamily="34" charset="0"/>
                <a:cs typeface="Arial" pitchFamily="34" charset="0"/>
              </a:rPr>
              <a:t>******************************************</a:t>
            </a:r>
          </a:p>
          <a:p>
            <a:pPr marL="395288" lvl="0" indent="-163513">
              <a:lnSpc>
                <a:spcPct val="130000"/>
              </a:lnSpc>
              <a:buFont typeface="Wingdings" pitchFamily="2" charset="2"/>
              <a:buChar char="§"/>
            </a:pPr>
            <a:r>
              <a:rPr lang="en-US" sz="1600" dirty="0" smtClean="0">
                <a:latin typeface="Arial" pitchFamily="34" charset="0"/>
                <a:cs typeface="Arial" pitchFamily="34" charset="0"/>
              </a:rPr>
              <a:t>Complete logic models for SULI, CCI, VFP, NSB, AEF, and SCGF </a:t>
            </a:r>
          </a:p>
          <a:p>
            <a:pPr marL="395288" lvl="0" indent="-163513">
              <a:lnSpc>
                <a:spcPct val="130000"/>
              </a:lnSpc>
              <a:buFont typeface="Wingdings" pitchFamily="2" charset="2"/>
              <a:buChar char="§"/>
            </a:pPr>
            <a:r>
              <a:rPr lang="en-US" sz="1600" dirty="0" smtClean="0">
                <a:latin typeface="Arial" pitchFamily="34" charset="0"/>
                <a:cs typeface="Arial" pitchFamily="34" charset="0"/>
              </a:rPr>
              <a:t>Establish measures and “vehicles” </a:t>
            </a:r>
          </a:p>
          <a:p>
            <a:pPr marL="395288" lvl="0" indent="-163513">
              <a:lnSpc>
                <a:spcPct val="130000"/>
              </a:lnSpc>
              <a:buFont typeface="Wingdings" pitchFamily="2" charset="2"/>
              <a:buChar char="§"/>
            </a:pPr>
            <a:r>
              <a:rPr lang="en-US" sz="1600" dirty="0" smtClean="0">
                <a:latin typeface="Arial" pitchFamily="34" charset="0"/>
                <a:cs typeface="Arial" pitchFamily="34" charset="0"/>
              </a:rPr>
              <a:t>Develop spreadsheets that tie outputs/outcomes to measured variables and vehicles</a:t>
            </a:r>
          </a:p>
          <a:p>
            <a:pPr marL="395288" indent="-163513">
              <a:lnSpc>
                <a:spcPct val="130000"/>
              </a:lnSpc>
              <a:buFont typeface="Wingdings" pitchFamily="2" charset="2"/>
              <a:buChar char="§"/>
            </a:pPr>
            <a:r>
              <a:rPr lang="en-US" sz="1600" dirty="0" smtClean="0">
                <a:latin typeface="Arial" pitchFamily="34" charset="0"/>
                <a:cs typeface="Arial" pitchFamily="34" charset="0"/>
              </a:rPr>
              <a:t>Revise pre- and post-participant surveys. Use external review to rule out bias.</a:t>
            </a:r>
          </a:p>
          <a:p>
            <a:pPr marL="395288" indent="-163513">
              <a:lnSpc>
                <a:spcPct val="130000"/>
              </a:lnSpc>
              <a:buFont typeface="Wingdings" pitchFamily="2" charset="2"/>
              <a:buChar char="§"/>
            </a:pPr>
            <a:r>
              <a:rPr lang="en-US" sz="1600" dirty="0">
                <a:latin typeface="Arial" pitchFamily="34" charset="0"/>
                <a:cs typeface="Arial" pitchFamily="34" charset="0"/>
              </a:rPr>
              <a:t>Establish </a:t>
            </a:r>
            <a:r>
              <a:rPr lang="en-US" sz="1600" dirty="0" smtClean="0">
                <a:latin typeface="Arial" pitchFamily="34" charset="0"/>
                <a:cs typeface="Arial" pitchFamily="34" charset="0"/>
              </a:rPr>
              <a:t>plan </a:t>
            </a:r>
            <a:r>
              <a:rPr lang="en-US" sz="1600" dirty="0">
                <a:latin typeface="Arial" pitchFamily="34" charset="0"/>
                <a:cs typeface="Arial" pitchFamily="34" charset="0"/>
              </a:rPr>
              <a:t>to obtain </a:t>
            </a:r>
            <a:r>
              <a:rPr lang="en-US" sz="1600" dirty="0" smtClean="0">
                <a:latin typeface="Arial" pitchFamily="34" charset="0"/>
                <a:cs typeface="Arial" pitchFamily="34" charset="0"/>
              </a:rPr>
              <a:t>data annually.</a:t>
            </a:r>
            <a:endParaRPr lang="en-US" sz="1600" dirty="0">
              <a:latin typeface="Arial" pitchFamily="34" charset="0"/>
              <a:cs typeface="Arial" pitchFamily="34" charset="0"/>
            </a:endParaRPr>
          </a:p>
          <a:p>
            <a:pPr marL="395288" indent="-163513">
              <a:lnSpc>
                <a:spcPct val="130000"/>
              </a:lnSpc>
              <a:buFont typeface="Wingdings" pitchFamily="2" charset="2"/>
              <a:buChar char="§"/>
            </a:pPr>
            <a:r>
              <a:rPr lang="en-US" sz="1600" dirty="0" smtClean="0">
                <a:latin typeface="Arial" pitchFamily="34" charset="0"/>
                <a:cs typeface="Arial" pitchFamily="34" charset="0"/>
              </a:rPr>
              <a:t>Establish longer-range </a:t>
            </a:r>
            <a:r>
              <a:rPr lang="en-US" sz="1600" dirty="0">
                <a:latin typeface="Arial" pitchFamily="34" charset="0"/>
                <a:cs typeface="Arial" pitchFamily="34" charset="0"/>
              </a:rPr>
              <a:t>plan for alumni surveys and management of social media to keep track of past participants for future surveys. </a:t>
            </a:r>
          </a:p>
          <a:p>
            <a:pPr marL="395288" indent="-163513">
              <a:lnSpc>
                <a:spcPct val="130000"/>
              </a:lnSpc>
              <a:buFont typeface="Wingdings" pitchFamily="2" charset="2"/>
              <a:buChar char="§"/>
            </a:pPr>
            <a:r>
              <a:rPr lang="en-US" sz="1600" dirty="0">
                <a:latin typeface="Arial" pitchFamily="34" charset="0"/>
                <a:cs typeface="Arial" pitchFamily="34" charset="0"/>
              </a:rPr>
              <a:t>Develop sets of standard reports that the labs routinely receive.  </a:t>
            </a:r>
          </a:p>
          <a:p>
            <a:pPr marL="395288" indent="-163513">
              <a:lnSpc>
                <a:spcPct val="130000"/>
              </a:lnSpc>
              <a:buFont typeface="Wingdings" pitchFamily="2" charset="2"/>
              <a:buChar char="§"/>
            </a:pPr>
            <a:r>
              <a:rPr lang="en-US" sz="1600" dirty="0">
                <a:latin typeface="Arial" pitchFamily="34" charset="0"/>
                <a:cs typeface="Arial" pitchFamily="34" charset="0"/>
              </a:rPr>
              <a:t>Prepare internal records and establish appropriate archive of records for next </a:t>
            </a:r>
            <a:r>
              <a:rPr lang="en-US" sz="1600" dirty="0" smtClean="0">
                <a:latin typeface="Arial" pitchFamily="34" charset="0"/>
                <a:cs typeface="Arial" pitchFamily="34" charset="0"/>
              </a:rPr>
              <a:t>COV</a:t>
            </a:r>
            <a:r>
              <a:rPr lang="en-US" sz="1600" dirty="0">
                <a:latin typeface="Arial" pitchFamily="34" charset="0"/>
                <a:cs typeface="Arial" pitchFamily="34" charset="0"/>
              </a:rPr>
              <a:t>.</a:t>
            </a:r>
          </a:p>
          <a:p>
            <a:pPr marL="395288" lvl="0" indent="-163513">
              <a:lnSpc>
                <a:spcPct val="130000"/>
              </a:lnSpc>
              <a:buFont typeface="Wingdings" pitchFamily="2" charset="2"/>
              <a:buChar char="§"/>
            </a:pPr>
            <a:r>
              <a:rPr lang="en-US" sz="1600" dirty="0">
                <a:latin typeface="Arial" pitchFamily="34" charset="0"/>
                <a:cs typeface="Arial" pitchFamily="34" charset="0"/>
              </a:rPr>
              <a:t>External peer reviews of the laboratories this year</a:t>
            </a:r>
            <a:r>
              <a:rPr lang="en-US" sz="1600" dirty="0" smtClean="0">
                <a:latin typeface="Arial" pitchFamily="34" charset="0"/>
                <a:cs typeface="Arial" pitchFamily="34" charset="0"/>
              </a:rPr>
              <a:t>.</a:t>
            </a:r>
          </a:p>
          <a:p>
            <a:pPr marL="395288" indent="-163513">
              <a:lnSpc>
                <a:spcPct val="130000"/>
              </a:lnSpc>
              <a:buFont typeface="Wingdings" pitchFamily="2" charset="2"/>
              <a:buChar char="§"/>
            </a:pPr>
            <a:r>
              <a:rPr lang="en-US" sz="1600" dirty="0" smtClean="0">
                <a:latin typeface="Arial" pitchFamily="34" charset="0"/>
                <a:cs typeface="Arial" pitchFamily="34" charset="0"/>
              </a:rPr>
              <a:t>Much longer term:  Periodic </a:t>
            </a:r>
            <a:r>
              <a:rPr lang="en-US" sz="1600" dirty="0">
                <a:latin typeface="Arial" pitchFamily="34" charset="0"/>
                <a:cs typeface="Arial" pitchFamily="34" charset="0"/>
              </a:rPr>
              <a:t>studies using “control” populations to evaluate program impact.</a:t>
            </a:r>
          </a:p>
          <a:p>
            <a:pPr marL="457200" lvl="0" indent="-346075">
              <a:lnSpc>
                <a:spcPct val="130000"/>
              </a:lnSpc>
              <a:buFont typeface="Wingdings" pitchFamily="2" charset="2"/>
              <a:buChar char="§"/>
            </a:pPr>
            <a:endParaRPr lang="en-US" sz="1600" dirty="0">
              <a:latin typeface="Arial" pitchFamily="34" charset="0"/>
              <a:cs typeface="Arial" pitchFamily="34" charset="0"/>
            </a:endParaRPr>
          </a:p>
          <a:p>
            <a:pPr marL="457200" indent="-346075">
              <a:lnSpc>
                <a:spcPct val="130000"/>
              </a:lnSpc>
              <a:buFont typeface="Wingdings" pitchFamily="2" charset="2"/>
              <a:buChar char="§"/>
            </a:pPr>
            <a:endParaRPr lang="en-US" sz="1600" dirty="0" smtClean="0">
              <a:latin typeface="Arial" pitchFamily="34" charset="0"/>
              <a:cs typeface="Arial" pitchFamily="34" charset="0"/>
            </a:endParaRPr>
          </a:p>
          <a:p>
            <a:pPr marL="457200" indent="-346075">
              <a:lnSpc>
                <a:spcPct val="130000"/>
              </a:lnSpc>
              <a:buFont typeface="Wingdings" pitchFamily="2" charset="2"/>
              <a:buChar char="§"/>
            </a:pPr>
            <a:endParaRPr lang="en-US" sz="1600" dirty="0" smtClean="0">
              <a:latin typeface="Arial" pitchFamily="34" charset="0"/>
              <a:cs typeface="Arial" pitchFamily="34" charset="0"/>
            </a:endParaRPr>
          </a:p>
          <a:p>
            <a:pPr marL="457200" indent="-346075">
              <a:lnSpc>
                <a:spcPct val="130000"/>
              </a:lnSpc>
            </a:pPr>
            <a:endParaRPr lang="en-US" sz="1600" dirty="0" smtClean="0">
              <a:latin typeface="Arial" pitchFamily="34" charset="0"/>
              <a:cs typeface="Arial" pitchFamily="34" charset="0"/>
            </a:endParaRPr>
          </a:p>
        </p:txBody>
      </p:sp>
      <p:sp>
        <p:nvSpPr>
          <p:cNvPr id="7" name="Footer Placeholder 1"/>
          <p:cNvSpPr>
            <a:spLocks noGrp="1"/>
          </p:cNvSpPr>
          <p:nvPr>
            <p:ph type="ftr" sz="quarter" idx="11"/>
          </p:nvPr>
        </p:nvSpPr>
        <p:spPr>
          <a:xfrm>
            <a:off x="3124200" y="6356350"/>
            <a:ext cx="5334000" cy="365125"/>
          </a:xfrm>
        </p:spPr>
        <p:txBody>
          <a:bodyPr/>
          <a:lstStyle/>
          <a:p>
            <a:r>
              <a:rPr lang="en-US" dirty="0" smtClean="0"/>
              <a:t>WD Mini-Retreat March 22, 2012</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782" t="10430" r="-2090" b="1890"/>
          <a:stretch/>
        </p:blipFill>
        <p:spPr bwMode="auto">
          <a:xfrm>
            <a:off x="-68062" y="218365"/>
            <a:ext cx="9814363" cy="65625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420669" y="6469039"/>
            <a:ext cx="832513"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3</a:t>
            </a:fld>
            <a:endParaRPr lang="en-US" dirty="0" smtClean="0">
              <a:latin typeface="Arial" charset="0"/>
              <a:cs typeface="Arial" charset="0"/>
            </a:endParaRPr>
          </a:p>
        </p:txBody>
      </p:sp>
      <p:sp>
        <p:nvSpPr>
          <p:cNvPr id="6146" name="Title 2"/>
          <p:cNvSpPr>
            <a:spLocks noGrp="1"/>
          </p:cNvSpPr>
          <p:nvPr>
            <p:ph type="title" idx="4294967295"/>
          </p:nvPr>
        </p:nvSpPr>
        <p:spPr>
          <a:xfrm>
            <a:off x="0" y="10633"/>
            <a:ext cx="9144000" cy="762000"/>
          </a:xfrm>
        </p:spPr>
        <p:txBody>
          <a:bodyPr/>
          <a:lstStyle/>
          <a:p>
            <a:r>
              <a:rPr lang="en-US" sz="2400" dirty="0" smtClean="0">
                <a:latin typeface="Arial" pitchFamily="34" charset="0"/>
              </a:rPr>
              <a:t>WDTS Mission</a:t>
            </a:r>
          </a:p>
        </p:txBody>
      </p:sp>
      <p:sp>
        <p:nvSpPr>
          <p:cNvPr id="12" name="TextBox 11"/>
          <p:cNvSpPr txBox="1"/>
          <p:nvPr/>
        </p:nvSpPr>
        <p:spPr>
          <a:xfrm>
            <a:off x="655092" y="1195879"/>
            <a:ext cx="7833816" cy="3831806"/>
          </a:xfrm>
          <a:prstGeom prst="rect">
            <a:avLst/>
          </a:prstGeom>
          <a:noFill/>
        </p:spPr>
        <p:txBody>
          <a:bodyPr wrap="square" lIns="91429" tIns="45714" rIns="91429" bIns="45714" rtlCol="0">
            <a:spAutoFit/>
          </a:bodyPr>
          <a:lstStyle/>
          <a:p>
            <a:pPr>
              <a:lnSpc>
                <a:spcPct val="150000"/>
              </a:lnSpc>
            </a:pPr>
            <a:r>
              <a:rPr lang="en-US" dirty="0" smtClean="0">
                <a:latin typeface="Arial" pitchFamily="34" charset="0"/>
                <a:cs typeface="Arial" pitchFamily="34" charset="0"/>
              </a:rPr>
              <a:t>The WDTS mission is to help ensure that DOE and the Nation have a sustained pipeline of highly skilled and diverse STEM workers. This is accomplished through support of undergraduate internships and visiting faculty programs at the DOE laboratories; a graduate fellowship program, which also involves the DOE laboratories; the Albert Einstein Distinguished Educator Fellowship for K-12 teachers, which is administered by WDTS for DOE and for a number of other federal agencies; and the nation-wide, middle- and high-school science competitions that culminate annually in the National Science Bowl</a:t>
            </a:r>
            <a:r>
              <a:rPr lang="en-US" sz="2400" baseline="30000" dirty="0" smtClean="0">
                <a:latin typeface="Arial" pitchFamily="34" charset="0"/>
                <a:cs typeface="Arial" pitchFamily="34" charset="0"/>
              </a:rPr>
              <a:t>®</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7" name="Footer Placeholder 2"/>
          <p:cNvSpPr>
            <a:spLocks noGrp="1"/>
          </p:cNvSpPr>
          <p:nvPr>
            <p:ph type="ftr" sz="quarter" idx="11"/>
          </p:nvPr>
        </p:nvSpPr>
        <p:spPr>
          <a:xfrm>
            <a:off x="3124200" y="6356350"/>
            <a:ext cx="5334000" cy="365125"/>
          </a:xfrm>
        </p:spPr>
        <p:txBody>
          <a:bodyPr/>
          <a:lstStyle/>
          <a:p>
            <a:r>
              <a:rPr lang="en-US" dirty="0" smtClean="0"/>
              <a:t>Laboratory  Education Directors’ Meeting July 2012</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4</a:t>
            </a:fld>
            <a:endParaRPr lang="en-US" dirty="0" smtClean="0">
              <a:latin typeface="Arial" charset="0"/>
              <a:cs typeface="Arial" charset="0"/>
            </a:endParaRPr>
          </a:p>
        </p:txBody>
      </p:sp>
      <p:sp>
        <p:nvSpPr>
          <p:cNvPr id="6146" name="Title 2"/>
          <p:cNvSpPr>
            <a:spLocks noGrp="1"/>
          </p:cNvSpPr>
          <p:nvPr>
            <p:ph type="title" idx="4294967295"/>
          </p:nvPr>
        </p:nvSpPr>
        <p:spPr>
          <a:xfrm>
            <a:off x="0" y="10633"/>
            <a:ext cx="9144000" cy="762000"/>
          </a:xfrm>
        </p:spPr>
        <p:txBody>
          <a:bodyPr/>
          <a:lstStyle/>
          <a:p>
            <a:r>
              <a:rPr lang="en-US" sz="2400" dirty="0" smtClean="0">
                <a:latin typeface="Arial" pitchFamily="34" charset="0"/>
              </a:rPr>
              <a:t>Recent Key Events</a:t>
            </a:r>
          </a:p>
        </p:txBody>
      </p:sp>
      <p:sp>
        <p:nvSpPr>
          <p:cNvPr id="12" name="TextBox 11"/>
          <p:cNvSpPr txBox="1"/>
          <p:nvPr/>
        </p:nvSpPr>
        <p:spPr>
          <a:xfrm>
            <a:off x="655092" y="953832"/>
            <a:ext cx="7833816" cy="5350170"/>
          </a:xfrm>
          <a:prstGeom prst="rect">
            <a:avLst/>
          </a:prstGeom>
          <a:noFill/>
        </p:spPr>
        <p:txBody>
          <a:bodyPr wrap="square" lIns="91429" tIns="45714" rIns="91429" bIns="45714" rtlCol="0">
            <a:spAutoFit/>
          </a:bodyPr>
          <a:lstStyle/>
          <a:p>
            <a:pPr marL="231775" indent="-231775">
              <a:spcAft>
                <a:spcPts val="1200"/>
              </a:spcAft>
            </a:pPr>
            <a:r>
              <a:rPr lang="en-US" dirty="0" smtClean="0">
                <a:latin typeface="Arial" pitchFamily="34" charset="0"/>
              </a:rPr>
              <a:t>Key findings from the May 2010 COV</a:t>
            </a:r>
          </a:p>
          <a:p>
            <a:pPr marL="231775" indent="-231775">
              <a:spcAft>
                <a:spcPts val="600"/>
              </a:spcAft>
              <a:buFont typeface="Wingdings" pitchFamily="2" charset="2"/>
              <a:buChar char="§"/>
            </a:pPr>
            <a:r>
              <a:rPr lang="en-US" sz="1600" dirty="0" smtClean="0">
                <a:latin typeface="Arial" pitchFamily="34" charset="0"/>
                <a:cs typeface="Arial" pitchFamily="34" charset="0"/>
              </a:rPr>
              <a:t>WDTS contains programs that the COV ranked from excellent to poor with several programs playing a unique and important role in U.S. science workforce development.</a:t>
            </a:r>
          </a:p>
          <a:p>
            <a:pPr marL="231775" indent="-231775">
              <a:spcAft>
                <a:spcPts val="600"/>
              </a:spcAft>
              <a:buFont typeface="Wingdings" pitchFamily="2" charset="2"/>
              <a:buChar char="§"/>
            </a:pPr>
            <a:r>
              <a:rPr lang="en-US" sz="1600" dirty="0" smtClean="0">
                <a:latin typeface="Arial" pitchFamily="34" charset="0"/>
                <a:cs typeface="Arial" pitchFamily="34" charset="0"/>
              </a:rPr>
              <a:t>Several of the programs that the COV found to be of the highest quality do not have sufficient resources to allow them to reach their full potential. </a:t>
            </a:r>
          </a:p>
          <a:p>
            <a:pPr marL="231775" indent="-231775">
              <a:spcAft>
                <a:spcPts val="600"/>
              </a:spcAft>
              <a:buFont typeface="Wingdings" pitchFamily="2" charset="2"/>
              <a:buChar char="§"/>
            </a:pPr>
            <a:r>
              <a:rPr lang="en-US" sz="1600" dirty="0" smtClean="0">
                <a:latin typeface="Arial" pitchFamily="34" charset="0"/>
                <a:cs typeface="Arial" pitchFamily="34" charset="0"/>
              </a:rPr>
              <a:t>Periodic short- and long-term assessment of the quality and impact of all programs in WDTS is completely inadequate.</a:t>
            </a:r>
          </a:p>
          <a:p>
            <a:pPr marL="231775" indent="-231775">
              <a:spcAft>
                <a:spcPts val="600"/>
              </a:spcAft>
              <a:buFont typeface="Wingdings" pitchFamily="2" charset="2"/>
              <a:buChar char="§"/>
            </a:pPr>
            <a:r>
              <a:rPr lang="en-US" sz="1600" dirty="0" smtClean="0">
                <a:latin typeface="Arial" pitchFamily="34" charset="0"/>
                <a:cs typeface="Arial" pitchFamily="34" charset="0"/>
              </a:rPr>
              <a:t>Procedures and policies for establishing new programs are absent. </a:t>
            </a:r>
          </a:p>
          <a:p>
            <a:pPr marL="231775" indent="-231775">
              <a:spcAft>
                <a:spcPts val="600"/>
              </a:spcAft>
              <a:buFont typeface="Wingdings" pitchFamily="2" charset="2"/>
              <a:buChar char="§"/>
            </a:pPr>
            <a:r>
              <a:rPr lang="en-US" sz="1600" dirty="0" smtClean="0">
                <a:latin typeface="Arial" pitchFamily="34" charset="0"/>
                <a:cs typeface="Arial" pitchFamily="34" charset="0"/>
              </a:rPr>
              <a:t>In nearly all programs in WDTS, there is no connection with scientists, staff, and research activities in DOE Germantown.</a:t>
            </a:r>
          </a:p>
          <a:p>
            <a:pPr marL="231775" indent="-231775">
              <a:spcAft>
                <a:spcPts val="600"/>
              </a:spcAft>
              <a:buFont typeface="Wingdings" pitchFamily="2" charset="2"/>
              <a:buChar char="§"/>
            </a:pPr>
            <a:endParaRPr lang="en-US" sz="1600" dirty="0" smtClean="0">
              <a:latin typeface="Arial" pitchFamily="34" charset="0"/>
              <a:cs typeface="Arial" pitchFamily="34" charset="0"/>
            </a:endParaRPr>
          </a:p>
          <a:p>
            <a:pPr marL="231775" indent="-231775">
              <a:spcAft>
                <a:spcPts val="1200"/>
              </a:spcAft>
            </a:pPr>
            <a:r>
              <a:rPr lang="en-US" dirty="0" smtClean="0">
                <a:latin typeface="Arial" pitchFamily="34" charset="0"/>
              </a:rPr>
              <a:t>Key actions from the May 2011 AD transition</a:t>
            </a:r>
          </a:p>
          <a:p>
            <a:pPr marL="231775" indent="-231775">
              <a:spcAft>
                <a:spcPts val="600"/>
              </a:spcAft>
              <a:buFont typeface="Wingdings" pitchFamily="2" charset="2"/>
              <a:buChar char="§"/>
            </a:pPr>
            <a:r>
              <a:rPr lang="en-US" sz="1600" dirty="0" smtClean="0">
                <a:latin typeface="Arial" pitchFamily="34" charset="0"/>
                <a:cs typeface="Arial" pitchFamily="34" charset="0"/>
              </a:rPr>
              <a:t>Address COV findings</a:t>
            </a:r>
          </a:p>
          <a:p>
            <a:pPr marL="231775" indent="-231775">
              <a:spcAft>
                <a:spcPts val="600"/>
              </a:spcAft>
              <a:buFont typeface="Wingdings" pitchFamily="2" charset="2"/>
              <a:buChar char="§"/>
            </a:pPr>
            <a:r>
              <a:rPr lang="en-US" sz="1600" dirty="0" smtClean="0">
                <a:latin typeface="Arial" pitchFamily="34" charset="0"/>
                <a:cs typeface="Arial" pitchFamily="34" charset="0"/>
              </a:rPr>
              <a:t>Align WDTS processes (program management, peer review, budgeting, establishment of new program elements, …) with SOPs used throughout SC.</a:t>
            </a:r>
          </a:p>
          <a:p>
            <a:pPr marL="914400" lvl="1">
              <a:lnSpc>
                <a:spcPts val="2600"/>
              </a:lnSpc>
              <a:spcAft>
                <a:spcPts val="1800"/>
              </a:spcAft>
              <a:buFont typeface="Wingdings" pitchFamily="2" charset="2"/>
              <a:buChar char="§"/>
            </a:pPr>
            <a:endParaRPr lang="en-US" sz="2000" dirty="0" smtClean="0">
              <a:latin typeface="Arial" pitchFamily="34" charset="0"/>
              <a:cs typeface="Arial" pitchFamily="34" charset="0"/>
            </a:endParaRPr>
          </a:p>
        </p:txBody>
      </p:sp>
      <p:sp>
        <p:nvSpPr>
          <p:cNvPr id="7" name="Footer Placeholder 2"/>
          <p:cNvSpPr>
            <a:spLocks noGrp="1"/>
          </p:cNvSpPr>
          <p:nvPr>
            <p:ph type="ftr" sz="quarter" idx="11"/>
          </p:nvPr>
        </p:nvSpPr>
        <p:spPr>
          <a:xfrm>
            <a:off x="3124200" y="6356350"/>
            <a:ext cx="5334000" cy="365125"/>
          </a:xfrm>
        </p:spPr>
        <p:txBody>
          <a:bodyPr/>
          <a:lstStyle/>
          <a:p>
            <a:r>
              <a:rPr lang="en-US" dirty="0" smtClean="0"/>
              <a:t>Laboratory  Education Directors’ Meeting July 2012</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5</a:t>
            </a:fld>
            <a:endParaRPr lang="en-US" smtClean="0">
              <a:latin typeface="Arial" charset="0"/>
              <a:cs typeface="Arial" charset="0"/>
            </a:endParaRPr>
          </a:p>
        </p:txBody>
      </p:sp>
      <p:sp>
        <p:nvSpPr>
          <p:cNvPr id="6146" name="Title 2"/>
          <p:cNvSpPr>
            <a:spLocks noGrp="1"/>
          </p:cNvSpPr>
          <p:nvPr>
            <p:ph type="title" idx="4294967295"/>
          </p:nvPr>
        </p:nvSpPr>
        <p:spPr>
          <a:xfrm>
            <a:off x="0" y="10633"/>
            <a:ext cx="9144000" cy="762000"/>
          </a:xfrm>
        </p:spPr>
        <p:txBody>
          <a:bodyPr>
            <a:noAutofit/>
          </a:bodyPr>
          <a:lstStyle/>
          <a:p>
            <a:pPr>
              <a:lnSpc>
                <a:spcPct val="90000"/>
              </a:lnSpc>
            </a:pPr>
            <a:r>
              <a:rPr lang="en-US" sz="2400" dirty="0" smtClean="0">
                <a:latin typeface="Arial" pitchFamily="34" charset="0"/>
              </a:rPr>
              <a:t>Current Program Scope</a:t>
            </a:r>
            <a:endParaRPr lang="en-US" sz="1800" b="1" i="1" dirty="0" smtClean="0">
              <a:latin typeface="Arial" pitchFamily="34" charset="0"/>
            </a:endParaRPr>
          </a:p>
        </p:txBody>
      </p:sp>
      <p:sp>
        <p:nvSpPr>
          <p:cNvPr id="12" name="TextBox 11"/>
          <p:cNvSpPr txBox="1"/>
          <p:nvPr/>
        </p:nvSpPr>
        <p:spPr>
          <a:xfrm>
            <a:off x="593678" y="1001939"/>
            <a:ext cx="7956643" cy="5170634"/>
          </a:xfrm>
          <a:prstGeom prst="rect">
            <a:avLst/>
          </a:prstGeom>
          <a:noFill/>
        </p:spPr>
        <p:txBody>
          <a:bodyPr wrap="square" lIns="91429" tIns="45714" rIns="91429" bIns="45714" rtlCol="0">
            <a:spAutoFit/>
          </a:bodyPr>
          <a:lstStyle/>
          <a:p>
            <a:pPr marL="292100" indent="-292100">
              <a:buFont typeface="Wingdings" pitchFamily="2" charset="2"/>
              <a:buChar char="Ø"/>
            </a:pPr>
            <a:r>
              <a:rPr lang="en-US" sz="1600" b="1" dirty="0">
                <a:latin typeface="Arial" pitchFamily="34" charset="0"/>
                <a:cs typeface="Arial" pitchFamily="34" charset="0"/>
              </a:rPr>
              <a:t>S</a:t>
            </a:r>
            <a:r>
              <a:rPr lang="en-US" sz="1600" b="1" dirty="0" smtClean="0">
                <a:latin typeface="Arial" pitchFamily="34" charset="0"/>
                <a:cs typeface="Arial" pitchFamily="34" charset="0"/>
              </a:rPr>
              <a:t>ix core activities:</a:t>
            </a:r>
          </a:p>
          <a:p>
            <a:pPr marL="631825" lvl="1" indent="-174625">
              <a:buFont typeface="Wingdings" pitchFamily="2" charset="2"/>
              <a:buChar char="§"/>
            </a:pPr>
            <a:r>
              <a:rPr lang="en-US" sz="1600" b="1" dirty="0" smtClean="0">
                <a:latin typeface="Arial" pitchFamily="34" charset="0"/>
                <a:cs typeface="Arial" pitchFamily="34" charset="0"/>
              </a:rPr>
              <a:t>At the DOE labs, WDTS supports undergrad interns and visiting faculty </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400" b="1" dirty="0" smtClean="0">
                <a:latin typeface="Arial" pitchFamily="34" charset="0"/>
                <a:cs typeface="Arial" pitchFamily="34" charset="0"/>
              </a:rPr>
              <a:t>(64% of FY 2013 budget)</a:t>
            </a:r>
            <a:endParaRPr lang="en-US" sz="1600" b="1" dirty="0" smtClean="0">
              <a:latin typeface="Arial" pitchFamily="34" charset="0"/>
              <a:cs typeface="Arial" pitchFamily="34" charset="0"/>
            </a:endParaRPr>
          </a:p>
          <a:p>
            <a:pPr marL="1146175" lvl="3" indent="-231775">
              <a:spcBef>
                <a:spcPts val="600"/>
              </a:spcBef>
              <a:buFont typeface="Wingdings" pitchFamily="2" charset="2"/>
              <a:buChar char="Ø"/>
            </a:pPr>
            <a:r>
              <a:rPr lang="en-US" sz="1600" dirty="0" smtClean="0">
                <a:solidFill>
                  <a:srgbClr val="F60000"/>
                </a:solidFill>
                <a:latin typeface="Arial" pitchFamily="34" charset="0"/>
                <a:cs typeface="Arial" pitchFamily="34" charset="0"/>
              </a:rPr>
              <a:t>Science Undergraduate Laboratory Internship (SULI) </a:t>
            </a:r>
          </a:p>
          <a:p>
            <a:pPr marL="1146175" lvl="3" indent="-231775">
              <a:buFont typeface="Wingdings" pitchFamily="2" charset="2"/>
              <a:buChar char="Ø"/>
            </a:pPr>
            <a:r>
              <a:rPr lang="en-US" sz="1600" dirty="0" smtClean="0">
                <a:solidFill>
                  <a:srgbClr val="F60000"/>
                </a:solidFill>
                <a:latin typeface="Arial" pitchFamily="34" charset="0"/>
                <a:cs typeface="Arial" pitchFamily="34" charset="0"/>
              </a:rPr>
              <a:t>Community College Internship (CCI) </a:t>
            </a:r>
          </a:p>
          <a:p>
            <a:pPr marL="1146175" lvl="3" indent="-231775">
              <a:buFont typeface="Wingdings" pitchFamily="2" charset="2"/>
              <a:buChar char="Ø"/>
            </a:pPr>
            <a:r>
              <a:rPr lang="en-US" sz="1600" dirty="0" smtClean="0">
                <a:solidFill>
                  <a:srgbClr val="F60000"/>
                </a:solidFill>
                <a:latin typeface="Arial" pitchFamily="34" charset="0"/>
                <a:cs typeface="Arial" pitchFamily="34" charset="0"/>
              </a:rPr>
              <a:t>Visiting Faculty Program</a:t>
            </a:r>
          </a:p>
          <a:p>
            <a:pPr marL="1089025" lvl="3" indent="-174625">
              <a:buFont typeface="Wingdings" pitchFamily="2" charset="2"/>
              <a:buChar char="Ø"/>
            </a:pPr>
            <a:endParaRPr lang="en-US" sz="1600" dirty="0" smtClean="0">
              <a:solidFill>
                <a:srgbClr val="F60000"/>
              </a:solidFill>
              <a:latin typeface="Arial" pitchFamily="34" charset="0"/>
              <a:cs typeface="Arial" pitchFamily="34" charset="0"/>
            </a:endParaRPr>
          </a:p>
          <a:p>
            <a:pPr marL="631825" lvl="2" indent="-174625">
              <a:buFont typeface="Wingdings" pitchFamily="2" charset="2"/>
              <a:buChar char="§"/>
            </a:pPr>
            <a:r>
              <a:rPr lang="en-US" sz="1600" b="1" dirty="0" smtClean="0">
                <a:latin typeface="Arial" pitchFamily="34" charset="0"/>
                <a:cs typeface="Arial" pitchFamily="34" charset="0"/>
              </a:rPr>
              <a:t>WDTS supports a graduate fellows program and two smaller specialty programs for middle-school and high-school teachers and students </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400" b="1" dirty="0" smtClean="0">
                <a:latin typeface="Arial" pitchFamily="34" charset="0"/>
                <a:cs typeface="Arial" pitchFamily="34" charset="0"/>
              </a:rPr>
              <a:t>(28% of FY 2013 budget)</a:t>
            </a:r>
            <a:endParaRPr lang="en-US" sz="1600" b="1" dirty="0" smtClean="0">
              <a:solidFill>
                <a:srgbClr val="F60000"/>
              </a:solidFill>
              <a:latin typeface="Arial" pitchFamily="34" charset="0"/>
              <a:cs typeface="Arial" pitchFamily="34" charset="0"/>
            </a:endParaRPr>
          </a:p>
          <a:p>
            <a:pPr marL="1146175" lvl="2" indent="-231775">
              <a:spcBef>
                <a:spcPts val="600"/>
              </a:spcBef>
              <a:buFont typeface="Wingdings" pitchFamily="2" charset="2"/>
              <a:buChar char="Ø"/>
            </a:pPr>
            <a:r>
              <a:rPr lang="en-US" sz="1600" dirty="0" smtClean="0">
                <a:solidFill>
                  <a:srgbClr val="F60000"/>
                </a:solidFill>
                <a:latin typeface="Arial" pitchFamily="34" charset="0"/>
                <a:cs typeface="Arial" pitchFamily="34" charset="0"/>
              </a:rPr>
              <a:t>Albert Einstein Distinguished Educator Fellowship</a:t>
            </a:r>
          </a:p>
          <a:p>
            <a:pPr marL="1146175" lvl="2" indent="-231775">
              <a:buFont typeface="Wingdings" pitchFamily="2" charset="2"/>
              <a:buChar char="Ø"/>
            </a:pPr>
            <a:r>
              <a:rPr lang="en-US" sz="1600" dirty="0" smtClean="0">
                <a:solidFill>
                  <a:srgbClr val="F60000"/>
                </a:solidFill>
                <a:latin typeface="Arial" pitchFamily="34" charset="0"/>
                <a:cs typeface="Arial" pitchFamily="34" charset="0"/>
              </a:rPr>
              <a:t>National Science Bowl</a:t>
            </a:r>
          </a:p>
          <a:p>
            <a:pPr marL="1146175" lvl="2" indent="-231775">
              <a:buFont typeface="Wingdings" pitchFamily="2" charset="2"/>
              <a:buChar char="Ø"/>
            </a:pPr>
            <a:r>
              <a:rPr lang="en-US" sz="1600" dirty="0" smtClean="0">
                <a:solidFill>
                  <a:srgbClr val="F60000"/>
                </a:solidFill>
                <a:latin typeface="Arial" pitchFamily="34" charset="0"/>
                <a:cs typeface="Arial" pitchFamily="34" charset="0"/>
              </a:rPr>
              <a:t>Office of Science Graduate Fellowship (Cohorts started in FY 2010 and FY 2012; no budget request for new cohort in FY 2013)</a:t>
            </a:r>
          </a:p>
          <a:p>
            <a:pPr marL="682625" lvl="1" indent="-225425"/>
            <a:endParaRPr lang="en-US" sz="1600" dirty="0" smtClean="0">
              <a:latin typeface="Arial" pitchFamily="34" charset="0"/>
              <a:cs typeface="Arial" pitchFamily="34" charset="0"/>
            </a:endParaRPr>
          </a:p>
          <a:p>
            <a:pPr marL="292100" indent="-292100">
              <a:buFont typeface="Wingdings" pitchFamily="2" charset="2"/>
              <a:buChar char="Ø"/>
            </a:pPr>
            <a:r>
              <a:rPr lang="en-US" sz="1600" b="1" dirty="0" smtClean="0">
                <a:latin typeface="Arial" pitchFamily="34" charset="0"/>
                <a:cs typeface="Arial" pitchFamily="34" charset="0"/>
              </a:rPr>
              <a:t>Business systems modernization, evaluation, and outreach </a:t>
            </a:r>
            <a:br>
              <a:rPr lang="en-US" sz="1600" b="1" dirty="0" smtClean="0">
                <a:latin typeface="Arial" pitchFamily="34" charset="0"/>
                <a:cs typeface="Arial" pitchFamily="34" charset="0"/>
              </a:rPr>
            </a:br>
            <a:r>
              <a:rPr lang="en-US" sz="1400" b="1" dirty="0" smtClean="0">
                <a:latin typeface="Arial" pitchFamily="34" charset="0"/>
                <a:cs typeface="Arial" pitchFamily="34" charset="0"/>
              </a:rPr>
              <a:t>(8% of FY 2013 budget)</a:t>
            </a:r>
            <a:endParaRPr lang="en-US" sz="1600" b="1" dirty="0" smtClean="0">
              <a:latin typeface="Arial" pitchFamily="34" charset="0"/>
              <a:cs typeface="Arial" pitchFamily="34" charset="0"/>
            </a:endParaRPr>
          </a:p>
          <a:p>
            <a:pPr marL="631825" lvl="2" indent="-174625">
              <a:buFont typeface="Wingdings" pitchFamily="2" charset="2"/>
              <a:buChar char="§"/>
            </a:pPr>
            <a:r>
              <a:rPr lang="en-US" sz="1600" dirty="0" smtClean="0">
                <a:latin typeface="Arial" pitchFamily="34" charset="0"/>
                <a:cs typeface="Arial" pitchFamily="34" charset="0"/>
              </a:rPr>
              <a:t>A rebuild of on-line application systems will replace decade-old systems, incorporate established SC program management protocols, and collect data for evaluation.</a:t>
            </a:r>
          </a:p>
        </p:txBody>
      </p:sp>
      <p:sp>
        <p:nvSpPr>
          <p:cNvPr id="6" name="Footer Placeholder 2"/>
          <p:cNvSpPr>
            <a:spLocks noGrp="1"/>
          </p:cNvSpPr>
          <p:nvPr>
            <p:ph type="ftr" sz="quarter" idx="11"/>
          </p:nvPr>
        </p:nvSpPr>
        <p:spPr>
          <a:xfrm>
            <a:off x="3124200" y="6356350"/>
            <a:ext cx="5334000" cy="365125"/>
          </a:xfrm>
        </p:spPr>
        <p:txBody>
          <a:bodyPr/>
          <a:lstStyle/>
          <a:p>
            <a:r>
              <a:rPr lang="en-US" dirty="0" smtClean="0"/>
              <a:t>Laboratory  Education Directors’ Meeting July 2012</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a:graphicFrameLocks/>
          </p:cNvGraphicFramePr>
          <p:nvPr>
            <p:extLst>
              <p:ext uri="{D42A27DB-BD31-4B8C-83A1-F6EECF244321}">
                <p14:modId xmlns="" xmlns:p14="http://schemas.microsoft.com/office/powerpoint/2010/main" val="2288514581"/>
              </p:ext>
            </p:extLst>
          </p:nvPr>
        </p:nvGraphicFramePr>
        <p:xfrm>
          <a:off x="0" y="36033"/>
          <a:ext cx="9144000" cy="6678666"/>
        </p:xfrm>
        <a:graphic>
          <a:graphicData uri="http://schemas.openxmlformats.org/drawingml/2006/chart">
            <c:chart xmlns:c="http://schemas.openxmlformats.org/drawingml/2006/chart" xmlns:r="http://schemas.openxmlformats.org/officeDocument/2006/relationships" r:id="rId3"/>
          </a:graphicData>
        </a:graphic>
      </p:graphicFrame>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6</a:t>
            </a:fld>
            <a:endParaRPr lang="en-US" smtClean="0">
              <a:latin typeface="Arial" charset="0"/>
              <a:cs typeface="Arial" charset="0"/>
            </a:endParaRPr>
          </a:p>
        </p:txBody>
      </p:sp>
      <p:sp>
        <p:nvSpPr>
          <p:cNvPr id="7" name="Title 2"/>
          <p:cNvSpPr txBox="1">
            <a:spLocks/>
          </p:cNvSpPr>
          <p:nvPr/>
        </p:nvSpPr>
        <p:spPr bwMode="auto">
          <a:xfrm>
            <a:off x="0" y="8737"/>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106636"/>
                </a:solidFill>
                <a:effectLst/>
                <a:uLnTx/>
                <a:uFillTx/>
                <a:latin typeface="Arial" pitchFamily="34" charset="0"/>
                <a:ea typeface="+mj-ea"/>
                <a:cs typeface="Arial" pitchFamily="34" charset="0"/>
              </a:rPr>
              <a:t>WDTS </a:t>
            </a:r>
            <a:r>
              <a:rPr lang="en-US" sz="2400" dirty="0" smtClean="0">
                <a:solidFill>
                  <a:srgbClr val="106636"/>
                </a:solidFill>
                <a:latin typeface="Arial" pitchFamily="34" charset="0"/>
                <a:ea typeface="+mj-ea"/>
                <a:cs typeface="Arial" pitchFamily="34" charset="0"/>
              </a:rPr>
              <a:t>Programs</a:t>
            </a:r>
            <a:r>
              <a:rPr kumimoji="0" lang="en-US" sz="2400" b="0" i="0" u="none" strike="noStrike" kern="1200" cap="none" spc="0" normalizeH="0" baseline="0" noProof="0" dirty="0" smtClean="0">
                <a:ln>
                  <a:noFill/>
                </a:ln>
                <a:solidFill>
                  <a:srgbClr val="106636"/>
                </a:solidFill>
                <a:effectLst/>
                <a:uLnTx/>
                <a:uFillTx/>
                <a:latin typeface="Arial" pitchFamily="34" charset="0"/>
                <a:ea typeface="+mj-ea"/>
                <a:cs typeface="Arial" pitchFamily="34" charset="0"/>
              </a:rPr>
              <a:t> – FY 2013  ($14.5M)</a:t>
            </a:r>
          </a:p>
        </p:txBody>
      </p:sp>
      <p:sp>
        <p:nvSpPr>
          <p:cNvPr id="22" name="Footer Placeholder 2"/>
          <p:cNvSpPr>
            <a:spLocks noGrp="1"/>
          </p:cNvSpPr>
          <p:nvPr>
            <p:ph type="ftr" sz="quarter" idx="11"/>
          </p:nvPr>
        </p:nvSpPr>
        <p:spPr>
          <a:xfrm>
            <a:off x="3124200" y="6356350"/>
            <a:ext cx="5334000" cy="365125"/>
          </a:xfrm>
        </p:spPr>
        <p:txBody>
          <a:bodyPr/>
          <a:lstStyle/>
          <a:p>
            <a:r>
              <a:rPr lang="en-US" dirty="0" smtClean="0"/>
              <a:t>Laboratory  Education Directors’ Meeting July 2012</a:t>
            </a:r>
            <a:endParaRPr lang="en-US" dirty="0"/>
          </a:p>
        </p:txBody>
      </p:sp>
      <p:sp>
        <p:nvSpPr>
          <p:cNvPr id="24" name="TextBox 23"/>
          <p:cNvSpPr txBox="1"/>
          <p:nvPr/>
        </p:nvSpPr>
        <p:spPr>
          <a:xfrm>
            <a:off x="2714918" y="4642537"/>
            <a:ext cx="742511" cy="461665"/>
          </a:xfrm>
          <a:prstGeom prst="rect">
            <a:avLst/>
          </a:prstGeom>
          <a:noFill/>
        </p:spPr>
        <p:txBody>
          <a:bodyPr wrap="none" rtlCol="0">
            <a:spAutoFit/>
          </a:bodyPr>
          <a:lstStyle/>
          <a:p>
            <a:r>
              <a:rPr lang="en-US" sz="2400" b="1" dirty="0" smtClean="0">
                <a:solidFill>
                  <a:schemeClr val="bg1"/>
                </a:solidFill>
                <a:cs typeface="Arial" pitchFamily="34" charset="0"/>
              </a:rPr>
              <a:t>SULI</a:t>
            </a:r>
            <a:endParaRPr lang="en-US" sz="2400" b="1" dirty="0">
              <a:solidFill>
                <a:schemeClr val="bg1"/>
              </a:solidFill>
              <a:cs typeface="Arial" pitchFamily="34" charset="0"/>
            </a:endParaRPr>
          </a:p>
        </p:txBody>
      </p:sp>
      <p:sp>
        <p:nvSpPr>
          <p:cNvPr id="25" name="TextBox 24"/>
          <p:cNvSpPr txBox="1"/>
          <p:nvPr/>
        </p:nvSpPr>
        <p:spPr>
          <a:xfrm>
            <a:off x="2036832" y="4642537"/>
            <a:ext cx="593432" cy="461665"/>
          </a:xfrm>
          <a:prstGeom prst="rect">
            <a:avLst/>
          </a:prstGeom>
          <a:noFill/>
        </p:spPr>
        <p:txBody>
          <a:bodyPr wrap="none" rtlCol="0">
            <a:spAutoFit/>
          </a:bodyPr>
          <a:lstStyle/>
          <a:p>
            <a:r>
              <a:rPr lang="en-US" sz="2400" b="1" dirty="0" smtClean="0">
                <a:solidFill>
                  <a:schemeClr val="bg1"/>
                </a:solidFill>
                <a:cs typeface="Arial" pitchFamily="34" charset="0"/>
              </a:rPr>
              <a:t>CCI</a:t>
            </a:r>
            <a:endParaRPr lang="en-US" sz="2400" b="1" dirty="0">
              <a:solidFill>
                <a:schemeClr val="bg1"/>
              </a:solidFill>
              <a:cs typeface="Arial" pitchFamily="34" charset="0"/>
            </a:endParaRPr>
          </a:p>
        </p:txBody>
      </p:sp>
      <p:sp>
        <p:nvSpPr>
          <p:cNvPr id="26" name="TextBox 25"/>
          <p:cNvSpPr txBox="1"/>
          <p:nvPr/>
        </p:nvSpPr>
        <p:spPr>
          <a:xfrm>
            <a:off x="1311652" y="4642537"/>
            <a:ext cx="671979" cy="461665"/>
          </a:xfrm>
          <a:prstGeom prst="rect">
            <a:avLst/>
          </a:prstGeom>
          <a:noFill/>
        </p:spPr>
        <p:txBody>
          <a:bodyPr wrap="none" rtlCol="0">
            <a:spAutoFit/>
          </a:bodyPr>
          <a:lstStyle/>
          <a:p>
            <a:r>
              <a:rPr lang="en-US" sz="2400" b="1" dirty="0" smtClean="0">
                <a:solidFill>
                  <a:schemeClr val="bg1"/>
                </a:solidFill>
                <a:cs typeface="Arial" pitchFamily="34" charset="0"/>
              </a:rPr>
              <a:t>VFP</a:t>
            </a:r>
            <a:endParaRPr lang="en-US" sz="2400" b="1" dirty="0">
              <a:solidFill>
                <a:schemeClr val="bg1"/>
              </a:solidFill>
              <a:cs typeface="Arial" pitchFamily="34" charset="0"/>
            </a:endParaRPr>
          </a:p>
        </p:txBody>
      </p:sp>
      <p:sp>
        <p:nvSpPr>
          <p:cNvPr id="27" name="TextBox 26"/>
          <p:cNvSpPr txBox="1"/>
          <p:nvPr/>
        </p:nvSpPr>
        <p:spPr>
          <a:xfrm>
            <a:off x="-218375" y="3736571"/>
            <a:ext cx="2708869" cy="646331"/>
          </a:xfrm>
          <a:prstGeom prst="rect">
            <a:avLst/>
          </a:prstGeom>
          <a:noFill/>
        </p:spPr>
        <p:txBody>
          <a:bodyPr wrap="square" rtlCol="0">
            <a:spAutoFit/>
          </a:bodyPr>
          <a:lstStyle/>
          <a:p>
            <a:pPr algn="ctr">
              <a:lnSpc>
                <a:spcPct val="90000"/>
              </a:lnSpc>
            </a:pPr>
            <a:r>
              <a:rPr lang="en-US" sz="2000" b="1" dirty="0" smtClean="0">
                <a:solidFill>
                  <a:schemeClr val="bg1"/>
                </a:solidFill>
                <a:cs typeface="Arial" pitchFamily="34" charset="0"/>
              </a:rPr>
              <a:t>Einstein </a:t>
            </a:r>
          </a:p>
          <a:p>
            <a:pPr algn="ctr">
              <a:lnSpc>
                <a:spcPct val="90000"/>
              </a:lnSpc>
            </a:pPr>
            <a:r>
              <a:rPr lang="en-US" sz="2000" b="1" dirty="0" smtClean="0">
                <a:solidFill>
                  <a:schemeClr val="bg1"/>
                </a:solidFill>
                <a:cs typeface="Arial" pitchFamily="34" charset="0"/>
              </a:rPr>
              <a:t>Fellows</a:t>
            </a:r>
            <a:endParaRPr lang="en-US" sz="2000" b="1" dirty="0">
              <a:solidFill>
                <a:schemeClr val="bg1"/>
              </a:solidFill>
              <a:cs typeface="Arial" pitchFamily="34" charset="0"/>
            </a:endParaRPr>
          </a:p>
        </p:txBody>
      </p:sp>
      <p:sp>
        <p:nvSpPr>
          <p:cNvPr id="28" name="TextBox 27"/>
          <p:cNvSpPr txBox="1"/>
          <p:nvPr/>
        </p:nvSpPr>
        <p:spPr>
          <a:xfrm>
            <a:off x="452619" y="2665554"/>
            <a:ext cx="1744638" cy="646331"/>
          </a:xfrm>
          <a:prstGeom prst="rect">
            <a:avLst/>
          </a:prstGeom>
          <a:noFill/>
        </p:spPr>
        <p:txBody>
          <a:bodyPr wrap="square" rtlCol="0">
            <a:spAutoFit/>
          </a:bodyPr>
          <a:lstStyle/>
          <a:p>
            <a:pPr algn="ctr">
              <a:lnSpc>
                <a:spcPct val="90000"/>
              </a:lnSpc>
            </a:pPr>
            <a:r>
              <a:rPr lang="en-US" sz="2000" b="1" dirty="0" smtClean="0">
                <a:solidFill>
                  <a:schemeClr val="bg1"/>
                </a:solidFill>
                <a:cs typeface="Arial" pitchFamily="34" charset="0"/>
              </a:rPr>
              <a:t>National Science Bowl</a:t>
            </a:r>
            <a:endParaRPr lang="en-US" sz="2000" b="1" dirty="0">
              <a:solidFill>
                <a:schemeClr val="bg1"/>
              </a:solidFill>
              <a:cs typeface="Arial" pitchFamily="34" charset="0"/>
            </a:endParaRPr>
          </a:p>
        </p:txBody>
      </p:sp>
      <p:sp>
        <p:nvSpPr>
          <p:cNvPr id="29" name="TextBox 28"/>
          <p:cNvSpPr txBox="1"/>
          <p:nvPr/>
        </p:nvSpPr>
        <p:spPr>
          <a:xfrm>
            <a:off x="2479813" y="3466260"/>
            <a:ext cx="1664679" cy="757130"/>
          </a:xfrm>
          <a:prstGeom prst="rect">
            <a:avLst/>
          </a:prstGeom>
          <a:noFill/>
        </p:spPr>
        <p:txBody>
          <a:bodyPr wrap="square" rtlCol="0">
            <a:spAutoFit/>
          </a:bodyPr>
          <a:lstStyle/>
          <a:p>
            <a:pPr algn="ctr">
              <a:lnSpc>
                <a:spcPct val="90000"/>
              </a:lnSpc>
            </a:pPr>
            <a:r>
              <a:rPr lang="en-US" sz="2400" b="1" dirty="0" smtClean="0">
                <a:solidFill>
                  <a:schemeClr val="bg1"/>
                </a:solidFill>
                <a:cs typeface="Arial" pitchFamily="34" charset="0"/>
              </a:rPr>
              <a:t>DOE Lab</a:t>
            </a:r>
            <a:r>
              <a:rPr lang="en-US" sz="2400" b="1" dirty="0">
                <a:solidFill>
                  <a:schemeClr val="bg1"/>
                </a:solidFill>
                <a:cs typeface="Arial" pitchFamily="34" charset="0"/>
              </a:rPr>
              <a:t> </a:t>
            </a:r>
            <a:r>
              <a:rPr lang="en-US" sz="2400" b="1" dirty="0" smtClean="0">
                <a:solidFill>
                  <a:schemeClr val="bg1"/>
                </a:solidFill>
                <a:cs typeface="Arial" pitchFamily="34" charset="0"/>
              </a:rPr>
              <a:t>Programs</a:t>
            </a:r>
            <a:endParaRPr lang="en-US" sz="2400" b="1" dirty="0">
              <a:solidFill>
                <a:schemeClr val="bg1"/>
              </a:solidFill>
              <a:cs typeface="Arial" pitchFamily="34" charset="0"/>
            </a:endParaRPr>
          </a:p>
        </p:txBody>
      </p:sp>
      <p:sp>
        <p:nvSpPr>
          <p:cNvPr id="13" name="TextBox 12"/>
          <p:cNvSpPr txBox="1"/>
          <p:nvPr/>
        </p:nvSpPr>
        <p:spPr>
          <a:xfrm>
            <a:off x="735341" y="1374860"/>
            <a:ext cx="1106016" cy="286232"/>
          </a:xfrm>
          <a:prstGeom prst="rect">
            <a:avLst/>
          </a:prstGeom>
          <a:noFill/>
        </p:spPr>
        <p:txBody>
          <a:bodyPr wrap="square" rtlCol="0">
            <a:spAutoFit/>
          </a:bodyPr>
          <a:lstStyle/>
          <a:p>
            <a:pPr algn="ctr">
              <a:lnSpc>
                <a:spcPct val="90000"/>
              </a:lnSpc>
            </a:pPr>
            <a:r>
              <a:rPr lang="en-US" sz="1400" dirty="0" err="1" smtClean="0">
                <a:cs typeface="Arial" pitchFamily="34" charset="0"/>
              </a:rPr>
              <a:t>TechDev</a:t>
            </a:r>
            <a:endParaRPr lang="en-US" sz="1400" dirty="0">
              <a:cs typeface="Arial" pitchFamily="34" charset="0"/>
            </a:endParaRPr>
          </a:p>
        </p:txBody>
      </p:sp>
      <p:sp>
        <p:nvSpPr>
          <p:cNvPr id="14" name="TextBox 13"/>
          <p:cNvSpPr txBox="1"/>
          <p:nvPr/>
        </p:nvSpPr>
        <p:spPr>
          <a:xfrm>
            <a:off x="928687" y="1193554"/>
            <a:ext cx="1459306" cy="286232"/>
          </a:xfrm>
          <a:prstGeom prst="rect">
            <a:avLst/>
          </a:prstGeom>
          <a:noFill/>
        </p:spPr>
        <p:txBody>
          <a:bodyPr wrap="square" rtlCol="0">
            <a:spAutoFit/>
          </a:bodyPr>
          <a:lstStyle/>
          <a:p>
            <a:pPr algn="ctr">
              <a:lnSpc>
                <a:spcPct val="90000"/>
              </a:lnSpc>
            </a:pPr>
            <a:r>
              <a:rPr lang="en-US" sz="1400" dirty="0" smtClean="0">
                <a:cs typeface="Arial" pitchFamily="34" charset="0"/>
              </a:rPr>
              <a:t>Evaluation</a:t>
            </a:r>
            <a:endParaRPr lang="en-US" sz="1400" dirty="0">
              <a:cs typeface="Arial" pitchFamily="34" charset="0"/>
            </a:endParaRPr>
          </a:p>
        </p:txBody>
      </p:sp>
      <p:sp>
        <p:nvSpPr>
          <p:cNvPr id="15" name="TextBox 14"/>
          <p:cNvSpPr txBox="1"/>
          <p:nvPr/>
        </p:nvSpPr>
        <p:spPr>
          <a:xfrm>
            <a:off x="1360419" y="1033976"/>
            <a:ext cx="1459306" cy="286232"/>
          </a:xfrm>
          <a:prstGeom prst="rect">
            <a:avLst/>
          </a:prstGeom>
          <a:noFill/>
        </p:spPr>
        <p:txBody>
          <a:bodyPr wrap="square" rtlCol="0">
            <a:spAutoFit/>
          </a:bodyPr>
          <a:lstStyle/>
          <a:p>
            <a:pPr algn="ctr">
              <a:lnSpc>
                <a:spcPct val="90000"/>
              </a:lnSpc>
            </a:pPr>
            <a:r>
              <a:rPr lang="en-US" sz="1400" dirty="0" smtClean="0">
                <a:cs typeface="Arial" pitchFamily="34" charset="0"/>
              </a:rPr>
              <a:t>Outreach</a:t>
            </a:r>
            <a:endParaRPr lang="en-US" sz="1400" dirty="0">
              <a:cs typeface="Arial" pitchFamily="34" charset="0"/>
            </a:endParaRPr>
          </a:p>
        </p:txBody>
      </p:sp>
      <p:sp>
        <p:nvSpPr>
          <p:cNvPr id="18" name="TextBox 17"/>
          <p:cNvSpPr txBox="1"/>
          <p:nvPr/>
        </p:nvSpPr>
        <p:spPr>
          <a:xfrm>
            <a:off x="2405776" y="1033976"/>
            <a:ext cx="634960" cy="286232"/>
          </a:xfrm>
          <a:prstGeom prst="rect">
            <a:avLst/>
          </a:prstGeom>
          <a:noFill/>
        </p:spPr>
        <p:txBody>
          <a:bodyPr wrap="square" lIns="0" rIns="0" rtlCol="0">
            <a:spAutoFit/>
          </a:bodyPr>
          <a:lstStyle/>
          <a:p>
            <a:pPr algn="ctr">
              <a:lnSpc>
                <a:spcPct val="90000"/>
              </a:lnSpc>
            </a:pPr>
            <a:r>
              <a:rPr lang="en-US" sz="1400" dirty="0" smtClean="0">
                <a:cs typeface="Arial" pitchFamily="34" charset="0"/>
              </a:rPr>
              <a:t>LEDP</a:t>
            </a:r>
            <a:endParaRPr lang="en-US" sz="1400" dirty="0">
              <a:cs typeface="Arial" pitchFamily="34" charset="0"/>
            </a:endParaRPr>
          </a:p>
        </p:txBody>
      </p:sp>
      <p:cxnSp>
        <p:nvCxnSpPr>
          <p:cNvPr id="3" name="Straight Arrow Connector 2"/>
          <p:cNvCxnSpPr/>
          <p:nvPr/>
        </p:nvCxnSpPr>
        <p:spPr>
          <a:xfrm>
            <a:off x="1849908" y="4228527"/>
            <a:ext cx="2484586" cy="0"/>
          </a:xfrm>
          <a:prstGeom prst="straightConnector1">
            <a:avLst/>
          </a:prstGeom>
          <a:ln w="571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255999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pPr>
              <a:defRPr/>
            </a:pPr>
            <a:fld id="{C46E434F-9621-40CA-857D-4DD39CE8210B}" type="slidenum">
              <a:rPr lang="en-US"/>
              <a:pPr>
                <a:defRPr/>
              </a:pPr>
              <a:t>7</a:t>
            </a:fld>
            <a:endParaRPr lang="en-US" dirty="0"/>
          </a:p>
        </p:txBody>
      </p:sp>
      <p:sp>
        <p:nvSpPr>
          <p:cNvPr id="41989" name="Rectangle 6"/>
          <p:cNvSpPr>
            <a:spLocks noChangeArrowheads="1"/>
          </p:cNvSpPr>
          <p:nvPr/>
        </p:nvSpPr>
        <p:spPr bwMode="auto">
          <a:xfrm>
            <a:off x="8748713" y="1066800"/>
            <a:ext cx="76200" cy="5105400"/>
          </a:xfrm>
          <a:prstGeom prst="rect">
            <a:avLst/>
          </a:prstGeom>
          <a:solidFill>
            <a:schemeClr val="bg1"/>
          </a:solidFill>
          <a:ln w="9525">
            <a:noFill/>
            <a:miter lim="800000"/>
            <a:headEnd/>
            <a:tailEnd/>
          </a:ln>
        </p:spPr>
        <p:txBody>
          <a:bodyPr wrap="none" anchor="ctr"/>
          <a:lstStyle/>
          <a:p>
            <a:endParaRPr lang="en-US"/>
          </a:p>
        </p:txBody>
      </p:sp>
      <p:sp>
        <p:nvSpPr>
          <p:cNvPr id="12" name="Title 2"/>
          <p:cNvSpPr>
            <a:spLocks noGrp="1"/>
          </p:cNvSpPr>
          <p:nvPr>
            <p:ph type="title" idx="4294967295"/>
          </p:nvPr>
        </p:nvSpPr>
        <p:spPr>
          <a:xfrm>
            <a:off x="0" y="10633"/>
            <a:ext cx="9144000" cy="762000"/>
          </a:xfrm>
        </p:spPr>
        <p:txBody>
          <a:bodyPr/>
          <a:lstStyle/>
          <a:p>
            <a:r>
              <a:rPr lang="en-US" sz="2400" dirty="0" smtClean="0">
                <a:latin typeface="Arial" pitchFamily="34" charset="0"/>
              </a:rPr>
              <a:t>DOE Labs Employ &gt;30,000 Scientists and Engineers</a:t>
            </a:r>
            <a:endParaRPr lang="en-US" sz="3600" dirty="0" smtClean="0">
              <a:latin typeface="Arial" pitchFamily="34" charset="0"/>
            </a:endParaRPr>
          </a:p>
        </p:txBody>
      </p:sp>
      <p:pic>
        <p:nvPicPr>
          <p:cNvPr id="10" name="Picture 9" descr="U_S__National_labs_map.jpg"/>
          <p:cNvPicPr>
            <a:picLocks noChangeAspect="1"/>
          </p:cNvPicPr>
          <p:nvPr/>
        </p:nvPicPr>
        <p:blipFill>
          <a:blip r:embed="rId3" cstate="print"/>
          <a:srcRect l="4745" t="19853" r="5363" b="7234"/>
          <a:stretch>
            <a:fillRect/>
          </a:stretch>
        </p:blipFill>
        <p:spPr>
          <a:xfrm>
            <a:off x="276225" y="832513"/>
            <a:ext cx="8813443" cy="5520662"/>
          </a:xfrm>
          <a:prstGeom prst="rect">
            <a:avLst/>
          </a:prstGeom>
        </p:spPr>
      </p:pic>
      <p:sp>
        <p:nvSpPr>
          <p:cNvPr id="11" name="Rectangle 10"/>
          <p:cNvSpPr/>
          <p:nvPr/>
        </p:nvSpPr>
        <p:spPr>
          <a:xfrm>
            <a:off x="6851176" y="5404512"/>
            <a:ext cx="2292824" cy="958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24400" y="5690513"/>
            <a:ext cx="4216400" cy="523220"/>
          </a:xfrm>
          <a:prstGeom prst="rect">
            <a:avLst/>
          </a:prstGeom>
          <a:solidFill>
            <a:srgbClr val="FFFF00"/>
          </a:solidFill>
          <a:ln w="19050">
            <a:solidFill>
              <a:schemeClr val="tx1"/>
            </a:solidFill>
          </a:ln>
        </p:spPr>
        <p:txBody>
          <a:bodyPr wrap="square">
            <a:spAutoFit/>
          </a:bodyPr>
          <a:lstStyle/>
          <a:p>
            <a:r>
              <a:rPr lang="en-US" sz="1400" b="1" dirty="0" smtClean="0">
                <a:cs typeface="Arial" pitchFamily="34" charset="0"/>
              </a:rPr>
              <a:t>Together, the DOE labs employ about 32,000 S&amp;T staff; SC labs employ about 14,000 S&amp;T staff.</a:t>
            </a:r>
            <a:endParaRPr lang="en-US" sz="1400" b="1" dirty="0">
              <a:cs typeface="Arial" pitchFamily="34" charset="0"/>
            </a:endParaRPr>
          </a:p>
        </p:txBody>
      </p:sp>
      <p:sp>
        <p:nvSpPr>
          <p:cNvPr id="14" name="Footer Placeholder 2"/>
          <p:cNvSpPr>
            <a:spLocks noGrp="1"/>
          </p:cNvSpPr>
          <p:nvPr>
            <p:ph type="ftr" sz="quarter" idx="11"/>
          </p:nvPr>
        </p:nvSpPr>
        <p:spPr>
          <a:xfrm>
            <a:off x="3124200" y="6356350"/>
            <a:ext cx="5334000" cy="365125"/>
          </a:xfrm>
        </p:spPr>
        <p:txBody>
          <a:bodyPr/>
          <a:lstStyle/>
          <a:p>
            <a:r>
              <a:rPr lang="en-US" dirty="0" smtClean="0"/>
              <a:t>Laboratory  Education Directors’ Meeting July 2012</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8</a:t>
            </a:fld>
            <a:endParaRPr lang="en-US" dirty="0" smtClean="0">
              <a:latin typeface="Arial" charset="0"/>
              <a:cs typeface="Arial" charset="0"/>
            </a:endParaRPr>
          </a:p>
        </p:txBody>
      </p:sp>
      <p:sp>
        <p:nvSpPr>
          <p:cNvPr id="5" name="Footer Placeholder 2"/>
          <p:cNvSpPr>
            <a:spLocks noGrp="1"/>
          </p:cNvSpPr>
          <p:nvPr>
            <p:ph type="ftr" sz="quarter" idx="11"/>
          </p:nvPr>
        </p:nvSpPr>
        <p:spPr>
          <a:xfrm>
            <a:off x="3124200" y="6356350"/>
            <a:ext cx="5334000" cy="365125"/>
          </a:xfrm>
        </p:spPr>
        <p:txBody>
          <a:bodyPr/>
          <a:lstStyle/>
          <a:p>
            <a:r>
              <a:rPr lang="en-US" dirty="0" smtClean="0"/>
              <a:t>Laboratory  Education Directors’ Meeting July 2012</a:t>
            </a:r>
            <a:endParaRPr lang="en-US" dirty="0"/>
          </a:p>
        </p:txBody>
      </p:sp>
      <p:sp>
        <p:nvSpPr>
          <p:cNvPr id="6" name="Title 2"/>
          <p:cNvSpPr txBox="1">
            <a:spLocks/>
          </p:cNvSpPr>
          <p:nvPr/>
        </p:nvSpPr>
        <p:spPr bwMode="auto">
          <a:xfrm>
            <a:off x="0" y="10633"/>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no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106636"/>
                </a:solidFill>
                <a:effectLst/>
                <a:uLnTx/>
                <a:uFillTx/>
                <a:latin typeface="Arial" pitchFamily="34" charset="0"/>
                <a:ea typeface="+mj-ea"/>
                <a:cs typeface="Arial" pitchFamily="34" charset="0"/>
              </a:rPr>
              <a:t>WDTS Budget History</a:t>
            </a:r>
            <a:endParaRPr kumimoji="0" lang="en-US" sz="1800" b="1" i="1" u="none" strike="noStrike" kern="1200" cap="none" spc="0" normalizeH="0" baseline="0" noProof="0" dirty="0" smtClean="0">
              <a:ln>
                <a:noFill/>
              </a:ln>
              <a:solidFill>
                <a:srgbClr val="106636"/>
              </a:solidFill>
              <a:effectLst/>
              <a:uLnTx/>
              <a:uFillTx/>
              <a:latin typeface="Arial" pitchFamily="34" charset="0"/>
              <a:ea typeface="+mj-ea"/>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599703" y="1223160"/>
            <a:ext cx="7944593" cy="4192985"/>
          </a:xfrm>
          <a:prstGeom prst="rect">
            <a:avLst/>
          </a:prstGeom>
          <a:noFill/>
          <a:ln w="9525">
            <a:noFill/>
            <a:miter lim="800000"/>
            <a:headEnd/>
            <a:tailEnd/>
          </a:ln>
        </p:spPr>
      </p:pic>
      <p:cxnSp>
        <p:nvCxnSpPr>
          <p:cNvPr id="8" name="Straight Connector 7"/>
          <p:cNvCxnSpPr/>
          <p:nvPr/>
        </p:nvCxnSpPr>
        <p:spPr>
          <a:xfrm>
            <a:off x="8538357" y="1258784"/>
            <a:ext cx="0" cy="40613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4230805" y="1951629"/>
            <a:ext cx="586854" cy="2210937"/>
          </a:xfrm>
          <a:prstGeom prst="ellipse">
            <a:avLst/>
          </a:prstGeom>
          <a:noFill/>
          <a:ln>
            <a:solidFill>
              <a:srgbClr val="F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989932" y="1951629"/>
            <a:ext cx="586854" cy="2210937"/>
          </a:xfrm>
          <a:prstGeom prst="ellipse">
            <a:avLst/>
          </a:prstGeom>
          <a:noFill/>
          <a:ln>
            <a:solidFill>
              <a:srgbClr val="F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046174" y="4176214"/>
            <a:ext cx="1008609" cy="523220"/>
          </a:xfrm>
          <a:prstGeom prst="rect">
            <a:avLst/>
          </a:prstGeom>
          <a:solidFill>
            <a:schemeClr val="bg1"/>
          </a:solidFill>
        </p:spPr>
        <p:txBody>
          <a:bodyPr wrap="none" rtlCol="0">
            <a:spAutoFit/>
          </a:bodyPr>
          <a:lstStyle/>
          <a:p>
            <a:r>
              <a:rPr lang="en-US" sz="2800" dirty="0" smtClean="0">
                <a:solidFill>
                  <a:srgbClr val="FF0000"/>
                </a:solidFill>
              </a:rPr>
              <a:t>9,105</a:t>
            </a:r>
            <a:endParaRPr lang="en-US" sz="2800" dirty="0">
              <a:solidFill>
                <a:srgbClr val="FF0000"/>
              </a:solidFill>
            </a:endParaRPr>
          </a:p>
        </p:txBody>
      </p:sp>
      <p:sp>
        <p:nvSpPr>
          <p:cNvPr id="10" name="TextBox 9"/>
          <p:cNvSpPr txBox="1"/>
          <p:nvPr/>
        </p:nvSpPr>
        <p:spPr>
          <a:xfrm>
            <a:off x="6697166" y="4176214"/>
            <a:ext cx="1188146" cy="523220"/>
          </a:xfrm>
          <a:prstGeom prst="rect">
            <a:avLst/>
          </a:prstGeom>
          <a:solidFill>
            <a:schemeClr val="bg1"/>
          </a:solidFill>
        </p:spPr>
        <p:txBody>
          <a:bodyPr wrap="none" rtlCol="0">
            <a:spAutoFit/>
          </a:bodyPr>
          <a:lstStyle/>
          <a:p>
            <a:r>
              <a:rPr lang="en-US" sz="2800" dirty="0" smtClean="0">
                <a:solidFill>
                  <a:srgbClr val="FF0000"/>
                </a:solidFill>
              </a:rPr>
              <a:t>14,500</a:t>
            </a:r>
            <a:endParaRPr lang="en-US" sz="2800" dirty="0">
              <a:solidFill>
                <a:srgbClr val="FF0000"/>
              </a:solidFill>
            </a:endParaRPr>
          </a:p>
        </p:txBody>
      </p:sp>
    </p:spTree>
    <p:extLst>
      <p:ext uri="{BB962C8B-B14F-4D97-AF65-F5344CB8AC3E}">
        <p14:creationId xmlns="" xmlns:p14="http://schemas.microsoft.com/office/powerpoint/2010/main" val="312005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3"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9</a:t>
            </a:fld>
            <a:endParaRPr lang="en-US" dirty="0" smtClean="0">
              <a:latin typeface="Arial" charset="0"/>
              <a:cs typeface="Arial" charset="0"/>
            </a:endParaRPr>
          </a:p>
        </p:txBody>
      </p:sp>
      <p:sp>
        <p:nvSpPr>
          <p:cNvPr id="5" name="Footer Placeholder 2"/>
          <p:cNvSpPr>
            <a:spLocks noGrp="1"/>
          </p:cNvSpPr>
          <p:nvPr>
            <p:ph type="ftr" sz="quarter" idx="11"/>
          </p:nvPr>
        </p:nvSpPr>
        <p:spPr>
          <a:xfrm>
            <a:off x="3124200" y="6356350"/>
            <a:ext cx="5334000" cy="365125"/>
          </a:xfrm>
        </p:spPr>
        <p:txBody>
          <a:bodyPr/>
          <a:lstStyle/>
          <a:p>
            <a:r>
              <a:rPr lang="en-US" dirty="0" smtClean="0"/>
              <a:t>Laboratory  Education Directors’ Meeting July 2012</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0" y="1317812"/>
            <a:ext cx="9144000" cy="3879401"/>
          </a:xfrm>
          <a:prstGeom prst="rect">
            <a:avLst/>
          </a:prstGeom>
          <a:noFill/>
          <a:ln w="9525">
            <a:noFill/>
            <a:miter lim="800000"/>
            <a:headEnd/>
            <a:tailEnd/>
          </a:ln>
        </p:spPr>
      </p:pic>
      <p:sp>
        <p:nvSpPr>
          <p:cNvPr id="7" name="Title 2"/>
          <p:cNvSpPr txBox="1">
            <a:spLocks/>
          </p:cNvSpPr>
          <p:nvPr/>
        </p:nvSpPr>
        <p:spPr bwMode="auto">
          <a:xfrm>
            <a:off x="0" y="10633"/>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no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106636"/>
                </a:solidFill>
                <a:effectLst/>
                <a:uLnTx/>
                <a:uFillTx/>
                <a:latin typeface="Arial" pitchFamily="34" charset="0"/>
                <a:ea typeface="+mj-ea"/>
                <a:cs typeface="Arial" pitchFamily="34" charset="0"/>
              </a:rPr>
              <a:t>Summary of Evolution of Program Scope </a:t>
            </a:r>
            <a:br>
              <a:rPr kumimoji="0" lang="en-US" sz="2400" b="0" i="0" u="none" strike="noStrike" kern="1200" cap="none" spc="0" normalizeH="0" baseline="0" noProof="0" dirty="0" smtClean="0">
                <a:ln>
                  <a:noFill/>
                </a:ln>
                <a:solidFill>
                  <a:srgbClr val="106636"/>
                </a:solidFill>
                <a:effectLst/>
                <a:uLnTx/>
                <a:uFillTx/>
                <a:latin typeface="Arial" pitchFamily="34" charset="0"/>
                <a:ea typeface="+mj-ea"/>
                <a:cs typeface="Arial" pitchFamily="34" charset="0"/>
              </a:rPr>
            </a:br>
            <a:r>
              <a:rPr kumimoji="0" lang="en-US" b="0" i="0" u="none" strike="noStrike" kern="1200" cap="none" spc="0" normalizeH="0" baseline="0" noProof="0" dirty="0" smtClean="0">
                <a:ln>
                  <a:noFill/>
                </a:ln>
                <a:solidFill>
                  <a:srgbClr val="106636"/>
                </a:solidFill>
                <a:effectLst/>
                <a:uLnTx/>
                <a:uFillTx/>
                <a:latin typeface="Arial" pitchFamily="34" charset="0"/>
                <a:ea typeface="+mj-ea"/>
                <a:cs typeface="Arial" pitchFamily="34" charset="0"/>
              </a:rPr>
              <a:t>Approx FY 2010 - present</a:t>
            </a:r>
            <a:endParaRPr kumimoji="0" lang="en-US" sz="1800" b="1" i="1" u="none" strike="noStrike" kern="1200" cap="none" spc="0" normalizeH="0" baseline="0" noProof="0" dirty="0" smtClean="0">
              <a:ln>
                <a:noFill/>
              </a:ln>
              <a:solidFill>
                <a:srgbClr val="106636"/>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86189260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4511</TotalTime>
  <Words>2757</Words>
  <Application>Microsoft Office PowerPoint</Application>
  <PresentationFormat>On-screen Show (4:3)</PresentationFormat>
  <Paragraphs>415</Paragraphs>
  <Slides>23</Slides>
  <Notes>16</Notes>
  <HiddenSlides>7</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2_Office Theme</vt:lpstr>
      <vt:lpstr>Slide 1</vt:lpstr>
      <vt:lpstr>Outline</vt:lpstr>
      <vt:lpstr>WDTS Mission</vt:lpstr>
      <vt:lpstr>Recent Key Events</vt:lpstr>
      <vt:lpstr>Current Program Scope</vt:lpstr>
      <vt:lpstr>Slide 6</vt:lpstr>
      <vt:lpstr>DOE Labs Employ &gt;30,000 Scientists and Engineers</vt:lpstr>
      <vt:lpstr>Slide 8</vt:lpstr>
      <vt:lpstr>Slide 9</vt:lpstr>
      <vt:lpstr>SULI, CCI, and VFP</vt:lpstr>
      <vt:lpstr>Also from the COV Report re VFP, née FaST</vt:lpstr>
      <vt:lpstr>Slide 12</vt:lpstr>
      <vt:lpstr>Budgets</vt:lpstr>
      <vt:lpstr>Slide 14</vt:lpstr>
      <vt:lpstr>Slide 15</vt:lpstr>
      <vt:lpstr>Outputs vs. What we measure</vt:lpstr>
      <vt:lpstr>Measurement sources or “vehicles” </vt:lpstr>
      <vt:lpstr>Near-term Outcomes vs. What we measure </vt:lpstr>
      <vt:lpstr>Measurement sources or “vehicles”</vt:lpstr>
      <vt:lpstr>Long-term Outcomes vs. What we measure </vt:lpstr>
      <vt:lpstr>Measurement sources or “vehicles”</vt:lpstr>
      <vt:lpstr>Status of Evaluation Activities</vt:lpstr>
      <vt:lpstr>Slide 23</vt:lpstr>
    </vt:vector>
  </TitlesOfParts>
  <Company>US Department of Energy (SC)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 Brown</dc:creator>
  <cp:lastModifiedBy>Department of Energy</cp:lastModifiedBy>
  <cp:revision>505</cp:revision>
  <dcterms:created xsi:type="dcterms:W3CDTF">2011-06-16T14:42:40Z</dcterms:created>
  <dcterms:modified xsi:type="dcterms:W3CDTF">2012-07-23T23:24:57Z</dcterms:modified>
</cp:coreProperties>
</file>