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836" r:id="rId2"/>
    <p:sldId id="635" r:id="rId3"/>
    <p:sldId id="843" r:id="rId4"/>
    <p:sldId id="842" r:id="rId5"/>
    <p:sldId id="851" r:id="rId6"/>
    <p:sldId id="762" r:id="rId7"/>
    <p:sldId id="854" r:id="rId8"/>
    <p:sldId id="855" r:id="rId9"/>
    <p:sldId id="804" r:id="rId10"/>
    <p:sldId id="833" r:id="rId11"/>
    <p:sldId id="847" r:id="rId12"/>
    <p:sldId id="862" r:id="rId13"/>
    <p:sldId id="673" r:id="rId14"/>
    <p:sldId id="776" r:id="rId15"/>
    <p:sldId id="837" r:id="rId16"/>
    <p:sldId id="839" r:id="rId17"/>
    <p:sldId id="840" r:id="rId18"/>
    <p:sldId id="841" r:id="rId19"/>
    <p:sldId id="849" r:id="rId20"/>
    <p:sldId id="846" r:id="rId21"/>
    <p:sldId id="796" r:id="rId22"/>
    <p:sldId id="850" r:id="rId23"/>
    <p:sldId id="750" r:id="rId24"/>
    <p:sldId id="859" r:id="rId25"/>
    <p:sldId id="857" r:id="rId26"/>
    <p:sldId id="786" r:id="rId27"/>
    <p:sldId id="812" r:id="rId28"/>
    <p:sldId id="856" r:id="rId29"/>
    <p:sldId id="808" r:id="rId30"/>
    <p:sldId id="858" r:id="rId31"/>
    <p:sldId id="715" r:id="rId32"/>
    <p:sldId id="820" r:id="rId33"/>
    <p:sldId id="788" r:id="rId34"/>
    <p:sldId id="845" r:id="rId35"/>
    <p:sldId id="763" r:id="rId36"/>
    <p:sldId id="771" r:id="rId37"/>
    <p:sldId id="765" r:id="rId38"/>
    <p:sldId id="777" r:id="rId39"/>
    <p:sldId id="844" r:id="rId40"/>
    <p:sldId id="768" r:id="rId41"/>
    <p:sldId id="769" r:id="rId42"/>
    <p:sldId id="770" r:id="rId43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67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342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1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68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3557" algn="l" defTabSz="91342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0269" algn="l" defTabSz="91342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96979" algn="l" defTabSz="91342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3691" algn="l" defTabSz="91342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ng" initials="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FF"/>
    <a:srgbClr val="E200E2"/>
    <a:srgbClr val="106636"/>
    <a:srgbClr val="0101FF"/>
    <a:srgbClr val="006600"/>
    <a:srgbClr val="FF6600"/>
    <a:srgbClr val="FF3300"/>
    <a:srgbClr val="25FF01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4" autoAdjust="0"/>
    <p:restoredTop sz="95751" autoAdjust="0"/>
  </p:normalViewPr>
  <p:slideViewPr>
    <p:cSldViewPr snapToGrid="0">
      <p:cViewPr>
        <p:scale>
          <a:sx n="74" d="100"/>
          <a:sy n="74" d="100"/>
        </p:scale>
        <p:origin x="-1032" y="6"/>
      </p:cViewPr>
      <p:guideLst>
        <p:guide orient="horz" pos="311"/>
        <p:guide pos="2879"/>
      </p:guideLst>
    </p:cSldViewPr>
  </p:slideViewPr>
  <p:outlineViewPr>
    <p:cViewPr>
      <p:scale>
        <a:sx n="33" d="100"/>
        <a:sy n="33" d="100"/>
      </p:scale>
      <p:origin x="0" y="14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2%20Stats\Master_Sync_Light_users_90_12%20working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nas5p\nguyenv\BES%2013%20Stats\Lightsource_users_FY82-FY13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6P\SC-22\SUFD%20(SC-22.3)%20RVWS%20&amp;%20FILES\BES_User_Facilities_Annual_Reports\Summary_spreadsheets_all_years\Master_Sync_Light_users_90_11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6P\SC-22\SUFD%20(SC-22.3)%20RVWS%20&amp;%20FILES\BES_User_Facilities_Annual_Reports\Summary_spreadsheets_all_years\Master_Sync_Light_users_90_11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2%20Stats\Master_Sync_Light_users_90_12%20working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2%20Stats\Master_Sync_Light_users_90_12%20working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2%20Stats\Master_Sync_Light_users_90_12%20working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328666175387"/>
          <c:y val="3.1141868512110926E-2"/>
          <c:w val="0.57406042741341401"/>
          <c:h val="0.77162629757785772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'5Total Charts'!$B$27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Charts'!$C$27:$Y$27</c:f>
              <c:numCache>
                <c:formatCode>_(* #,##0_);_(* \(#,##0\);_(* "-"??_);_(@_)</c:formatCode>
                <c:ptCount val="23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61</c:v>
                </c:pt>
                <c:pt idx="5">
                  <c:v>69</c:v>
                </c:pt>
                <c:pt idx="6">
                  <c:v>79</c:v>
                </c:pt>
                <c:pt idx="7">
                  <c:v>92</c:v>
                </c:pt>
                <c:pt idx="8">
                  <c:v>90</c:v>
                </c:pt>
                <c:pt idx="9">
                  <c:v>68</c:v>
                </c:pt>
                <c:pt idx="10">
                  <c:v>86</c:v>
                </c:pt>
                <c:pt idx="11">
                  <c:v>62</c:v>
                </c:pt>
                <c:pt idx="12">
                  <c:v>68</c:v>
                </c:pt>
                <c:pt idx="13">
                  <c:v>85</c:v>
                </c:pt>
                <c:pt idx="14">
                  <c:v>196</c:v>
                </c:pt>
                <c:pt idx="15">
                  <c:v>239</c:v>
                </c:pt>
                <c:pt idx="16">
                  <c:v>168</c:v>
                </c:pt>
                <c:pt idx="17">
                  <c:v>155.22999999999999</c:v>
                </c:pt>
                <c:pt idx="18">
                  <c:v>158</c:v>
                </c:pt>
                <c:pt idx="19">
                  <c:v>187</c:v>
                </c:pt>
                <c:pt idx="20">
                  <c:v>168</c:v>
                </c:pt>
                <c:pt idx="21">
                  <c:v>170</c:v>
                </c:pt>
                <c:pt idx="22">
                  <c:v>247</c:v>
                </c:pt>
              </c:numCache>
            </c:numRef>
          </c:val>
        </c:ser>
        <c:ser>
          <c:idx val="0"/>
          <c:order val="1"/>
          <c:tx>
            <c:strRef>
              <c:f>'5Total Charts'!$B$22</c:f>
              <c:strCache>
                <c:ptCount val="1"/>
                <c:pt idx="0">
                  <c:v>Materials Sciences</c:v>
                </c:pt>
              </c:strCache>
            </c:strRef>
          </c:tx>
          <c:spPr>
            <a:solidFill>
              <a:srgbClr val="3333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Charts'!$C$22:$Y$22</c:f>
              <c:numCache>
                <c:formatCode>_(* #,##0_);_(* \(#,##0\);_(* "-"??_);_(@_)</c:formatCode>
                <c:ptCount val="23"/>
                <c:pt idx="0">
                  <c:v>881</c:v>
                </c:pt>
                <c:pt idx="1">
                  <c:v>1083</c:v>
                </c:pt>
                <c:pt idx="2">
                  <c:v>975</c:v>
                </c:pt>
                <c:pt idx="3">
                  <c:v>1212</c:v>
                </c:pt>
                <c:pt idx="4">
                  <c:v>1119</c:v>
                </c:pt>
                <c:pt idx="5">
                  <c:v>1233</c:v>
                </c:pt>
                <c:pt idx="6">
                  <c:v>1266</c:v>
                </c:pt>
                <c:pt idx="7">
                  <c:v>1303</c:v>
                </c:pt>
                <c:pt idx="8">
                  <c:v>1479</c:v>
                </c:pt>
                <c:pt idx="9">
                  <c:v>1633</c:v>
                </c:pt>
                <c:pt idx="10">
                  <c:v>1644</c:v>
                </c:pt>
                <c:pt idx="11">
                  <c:v>1765</c:v>
                </c:pt>
                <c:pt idx="12">
                  <c:v>1940</c:v>
                </c:pt>
                <c:pt idx="13">
                  <c:v>1789</c:v>
                </c:pt>
                <c:pt idx="14">
                  <c:v>1560</c:v>
                </c:pt>
                <c:pt idx="15">
                  <c:v>1696</c:v>
                </c:pt>
                <c:pt idx="16">
                  <c:v>1833</c:v>
                </c:pt>
                <c:pt idx="17">
                  <c:v>1856.6289999999999</c:v>
                </c:pt>
                <c:pt idx="18">
                  <c:v>1903</c:v>
                </c:pt>
                <c:pt idx="19">
                  <c:v>2011</c:v>
                </c:pt>
                <c:pt idx="20">
                  <c:v>2300</c:v>
                </c:pt>
                <c:pt idx="21">
                  <c:v>2405</c:v>
                </c:pt>
                <c:pt idx="22">
                  <c:v>2578</c:v>
                </c:pt>
              </c:numCache>
            </c:numRef>
          </c:val>
        </c:ser>
        <c:ser>
          <c:idx val="3"/>
          <c:order val="2"/>
          <c:tx>
            <c:strRef>
              <c:f>'5Total Charts'!$B$26</c:f>
              <c:strCache>
                <c:ptCount val="1"/>
                <c:pt idx="0">
                  <c:v>Optical/General Physics</c:v>
                </c:pt>
              </c:strCache>
            </c:strRef>
          </c:tx>
          <c:spPr>
            <a:solidFill>
              <a:srgbClr val="FF57D3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Charts'!$C$26:$Y$26</c:f>
              <c:numCache>
                <c:formatCode>_(* #,##0_);_(* \(#,##0\);_(* "-"??_);_(@_)</c:formatCode>
                <c:ptCount val="23"/>
                <c:pt idx="0">
                  <c:v>171</c:v>
                </c:pt>
                <c:pt idx="1">
                  <c:v>130</c:v>
                </c:pt>
                <c:pt idx="2">
                  <c:v>186</c:v>
                </c:pt>
                <c:pt idx="3">
                  <c:v>154</c:v>
                </c:pt>
                <c:pt idx="4">
                  <c:v>137</c:v>
                </c:pt>
                <c:pt idx="5">
                  <c:v>133</c:v>
                </c:pt>
                <c:pt idx="6">
                  <c:v>123</c:v>
                </c:pt>
                <c:pt idx="7">
                  <c:v>344</c:v>
                </c:pt>
                <c:pt idx="8">
                  <c:v>476</c:v>
                </c:pt>
                <c:pt idx="9">
                  <c:v>426</c:v>
                </c:pt>
                <c:pt idx="10">
                  <c:v>559</c:v>
                </c:pt>
                <c:pt idx="11">
                  <c:v>639</c:v>
                </c:pt>
                <c:pt idx="12">
                  <c:v>617</c:v>
                </c:pt>
                <c:pt idx="13">
                  <c:v>700</c:v>
                </c:pt>
                <c:pt idx="14">
                  <c:v>768</c:v>
                </c:pt>
                <c:pt idx="15">
                  <c:v>855</c:v>
                </c:pt>
                <c:pt idx="16">
                  <c:v>880</c:v>
                </c:pt>
                <c:pt idx="17">
                  <c:v>908.26400000000001</c:v>
                </c:pt>
                <c:pt idx="18">
                  <c:v>981</c:v>
                </c:pt>
                <c:pt idx="19">
                  <c:v>1076</c:v>
                </c:pt>
                <c:pt idx="20">
                  <c:v>1324</c:v>
                </c:pt>
                <c:pt idx="21">
                  <c:v>1449</c:v>
                </c:pt>
                <c:pt idx="22">
                  <c:v>1500</c:v>
                </c:pt>
              </c:numCache>
            </c:numRef>
          </c:val>
        </c:ser>
        <c:ser>
          <c:idx val="2"/>
          <c:order val="3"/>
          <c:tx>
            <c:strRef>
              <c:f>'5Total Charts'!$B$25</c:f>
              <c:strCache>
                <c:ptCount val="1"/>
                <c:pt idx="0">
                  <c:v>Applied Science/Engineering</c:v>
                </c:pt>
              </c:strCache>
            </c:strRef>
          </c:tx>
          <c:spPr>
            <a:solidFill>
              <a:srgbClr val="FF33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Charts'!$C$25:$Y$25</c:f>
              <c:numCache>
                <c:formatCode>_(* #,##0_);_(* \(#,##0\);_(* "-"??_);_(@_)</c:formatCode>
                <c:ptCount val="23"/>
                <c:pt idx="0">
                  <c:v>163</c:v>
                </c:pt>
                <c:pt idx="1">
                  <c:v>117</c:v>
                </c:pt>
                <c:pt idx="2">
                  <c:v>186</c:v>
                </c:pt>
                <c:pt idx="3">
                  <c:v>198</c:v>
                </c:pt>
                <c:pt idx="4">
                  <c:v>203</c:v>
                </c:pt>
                <c:pt idx="5">
                  <c:v>205</c:v>
                </c:pt>
                <c:pt idx="6">
                  <c:v>195</c:v>
                </c:pt>
                <c:pt idx="7">
                  <c:v>199</c:v>
                </c:pt>
                <c:pt idx="8">
                  <c:v>246</c:v>
                </c:pt>
                <c:pt idx="9">
                  <c:v>295</c:v>
                </c:pt>
                <c:pt idx="10">
                  <c:v>415</c:v>
                </c:pt>
                <c:pt idx="11">
                  <c:v>466</c:v>
                </c:pt>
                <c:pt idx="12">
                  <c:v>466</c:v>
                </c:pt>
                <c:pt idx="13">
                  <c:v>559</c:v>
                </c:pt>
                <c:pt idx="14">
                  <c:v>623</c:v>
                </c:pt>
                <c:pt idx="15">
                  <c:v>528</c:v>
                </c:pt>
                <c:pt idx="16">
                  <c:v>502</c:v>
                </c:pt>
                <c:pt idx="17">
                  <c:v>383.21</c:v>
                </c:pt>
                <c:pt idx="18">
                  <c:v>396</c:v>
                </c:pt>
                <c:pt idx="19">
                  <c:v>448</c:v>
                </c:pt>
                <c:pt idx="20">
                  <c:v>444</c:v>
                </c:pt>
                <c:pt idx="21">
                  <c:v>466</c:v>
                </c:pt>
                <c:pt idx="22">
                  <c:v>506</c:v>
                </c:pt>
              </c:numCache>
            </c:numRef>
          </c:val>
        </c:ser>
        <c:ser>
          <c:idx val="7"/>
          <c:order val="4"/>
          <c:tx>
            <c:strRef>
              <c:f>'5Total Charts'!$B$24</c:f>
              <c:strCache>
                <c:ptCount val="1"/>
                <c:pt idx="0">
                  <c:v>Geosciences &amp; Ecology</c:v>
                </c:pt>
              </c:strCache>
            </c:strRef>
          </c:tx>
          <c:spPr>
            <a:solidFill>
              <a:srgbClr val="219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Charts'!$C$24:$Y$24</c:f>
              <c:numCache>
                <c:formatCode>_(* #,##0_);_(* \(#,##0\);_(* "-"??_);_(@_)</c:formatCode>
                <c:ptCount val="23"/>
                <c:pt idx="0">
                  <c:v>70</c:v>
                </c:pt>
                <c:pt idx="1">
                  <c:v>51</c:v>
                </c:pt>
                <c:pt idx="2">
                  <c:v>89</c:v>
                </c:pt>
                <c:pt idx="3">
                  <c:v>100</c:v>
                </c:pt>
                <c:pt idx="4">
                  <c:v>151</c:v>
                </c:pt>
                <c:pt idx="5">
                  <c:v>164</c:v>
                </c:pt>
                <c:pt idx="6">
                  <c:v>201</c:v>
                </c:pt>
                <c:pt idx="7">
                  <c:v>275</c:v>
                </c:pt>
                <c:pt idx="8">
                  <c:v>251</c:v>
                </c:pt>
                <c:pt idx="9">
                  <c:v>378</c:v>
                </c:pt>
                <c:pt idx="10">
                  <c:v>421</c:v>
                </c:pt>
                <c:pt idx="11">
                  <c:v>520</c:v>
                </c:pt>
                <c:pt idx="12">
                  <c:v>559</c:v>
                </c:pt>
                <c:pt idx="13">
                  <c:v>619</c:v>
                </c:pt>
                <c:pt idx="14">
                  <c:v>642</c:v>
                </c:pt>
                <c:pt idx="15">
                  <c:v>780</c:v>
                </c:pt>
                <c:pt idx="16">
                  <c:v>810</c:v>
                </c:pt>
                <c:pt idx="17">
                  <c:v>790.17000000000053</c:v>
                </c:pt>
                <c:pt idx="18">
                  <c:v>792</c:v>
                </c:pt>
                <c:pt idx="19">
                  <c:v>861</c:v>
                </c:pt>
                <c:pt idx="20">
                  <c:v>849</c:v>
                </c:pt>
                <c:pt idx="21">
                  <c:v>894</c:v>
                </c:pt>
                <c:pt idx="22">
                  <c:v>968</c:v>
                </c:pt>
              </c:numCache>
            </c:numRef>
          </c:val>
        </c:ser>
        <c:ser>
          <c:idx val="1"/>
          <c:order val="5"/>
          <c:tx>
            <c:strRef>
              <c:f>'5Total Charts'!$B$21</c:f>
              <c:strCache>
                <c:ptCount val="1"/>
                <c:pt idx="0">
                  <c:v>Chemical Sciences</c:v>
                </c:pt>
              </c:strCache>
            </c:strRef>
          </c:tx>
          <c:spPr>
            <a:solidFill>
              <a:srgbClr val="FCF305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Charts'!$C$21:$Y$21</c:f>
              <c:numCache>
                <c:formatCode>_(* #,##0_);_(* \(#,##0\);_(* "-"??_);_(@_)</c:formatCode>
                <c:ptCount val="23"/>
                <c:pt idx="0">
                  <c:v>271</c:v>
                </c:pt>
                <c:pt idx="1">
                  <c:v>321</c:v>
                </c:pt>
                <c:pt idx="2">
                  <c:v>324</c:v>
                </c:pt>
                <c:pt idx="3">
                  <c:v>353</c:v>
                </c:pt>
                <c:pt idx="4">
                  <c:v>362</c:v>
                </c:pt>
                <c:pt idx="5">
                  <c:v>348</c:v>
                </c:pt>
                <c:pt idx="6">
                  <c:v>371</c:v>
                </c:pt>
                <c:pt idx="7">
                  <c:v>443</c:v>
                </c:pt>
                <c:pt idx="8">
                  <c:v>467</c:v>
                </c:pt>
                <c:pt idx="9">
                  <c:v>486</c:v>
                </c:pt>
                <c:pt idx="10">
                  <c:v>482</c:v>
                </c:pt>
                <c:pt idx="11">
                  <c:v>510</c:v>
                </c:pt>
                <c:pt idx="12">
                  <c:v>562</c:v>
                </c:pt>
                <c:pt idx="13">
                  <c:v>644</c:v>
                </c:pt>
                <c:pt idx="14">
                  <c:v>699</c:v>
                </c:pt>
                <c:pt idx="15">
                  <c:v>756</c:v>
                </c:pt>
                <c:pt idx="16">
                  <c:v>829</c:v>
                </c:pt>
                <c:pt idx="17">
                  <c:v>745.83999999999799</c:v>
                </c:pt>
                <c:pt idx="18">
                  <c:v>798</c:v>
                </c:pt>
                <c:pt idx="19">
                  <c:v>885</c:v>
                </c:pt>
                <c:pt idx="20">
                  <c:v>1067</c:v>
                </c:pt>
                <c:pt idx="21">
                  <c:v>1161</c:v>
                </c:pt>
                <c:pt idx="22">
                  <c:v>1311</c:v>
                </c:pt>
              </c:numCache>
            </c:numRef>
          </c:val>
        </c:ser>
        <c:ser>
          <c:idx val="6"/>
          <c:order val="6"/>
          <c:tx>
            <c:strRef>
              <c:f>'5Total Charts'!$B$23</c:f>
              <c:strCache>
                <c:ptCount val="1"/>
                <c:pt idx="0">
                  <c:v>Life Sciences</c:v>
                </c:pt>
              </c:strCache>
            </c:strRef>
          </c:tx>
          <c:spPr>
            <a:solidFill>
              <a:srgbClr val="00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Charts'!$C$3:$Y$3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'5Total Charts'!$C$23:$Y$23</c:f>
              <c:numCache>
                <c:formatCode>_(* #,##0_);_(* \(#,##0\);_(* "-"??_);_(@_)</c:formatCode>
                <c:ptCount val="23"/>
                <c:pt idx="0">
                  <c:v>101</c:v>
                </c:pt>
                <c:pt idx="1">
                  <c:v>271</c:v>
                </c:pt>
                <c:pt idx="2">
                  <c:v>375</c:v>
                </c:pt>
                <c:pt idx="3">
                  <c:v>468</c:v>
                </c:pt>
                <c:pt idx="4">
                  <c:v>673</c:v>
                </c:pt>
                <c:pt idx="5">
                  <c:v>729</c:v>
                </c:pt>
                <c:pt idx="6">
                  <c:v>857</c:v>
                </c:pt>
                <c:pt idx="7">
                  <c:v>1216</c:v>
                </c:pt>
                <c:pt idx="8">
                  <c:v>1527</c:v>
                </c:pt>
                <c:pt idx="9">
                  <c:v>1939</c:v>
                </c:pt>
                <c:pt idx="10">
                  <c:v>2402</c:v>
                </c:pt>
                <c:pt idx="11">
                  <c:v>2620</c:v>
                </c:pt>
                <c:pt idx="12">
                  <c:v>2908</c:v>
                </c:pt>
                <c:pt idx="13">
                  <c:v>3106</c:v>
                </c:pt>
                <c:pt idx="14">
                  <c:v>3223</c:v>
                </c:pt>
                <c:pt idx="15">
                  <c:v>3627</c:v>
                </c:pt>
                <c:pt idx="16">
                  <c:v>3639</c:v>
                </c:pt>
                <c:pt idx="17">
                  <c:v>3698.62</c:v>
                </c:pt>
                <c:pt idx="18">
                  <c:v>3464</c:v>
                </c:pt>
                <c:pt idx="19">
                  <c:v>3562</c:v>
                </c:pt>
                <c:pt idx="20">
                  <c:v>3699</c:v>
                </c:pt>
                <c:pt idx="21">
                  <c:v>3716</c:v>
                </c:pt>
                <c:pt idx="22">
                  <c:v>3867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412736"/>
        <c:axId val="173415040"/>
      </c:barChart>
      <c:lineChart>
        <c:grouping val="standard"/>
        <c:varyColors val="0"/>
        <c:ser>
          <c:idx val="5"/>
          <c:order val="7"/>
          <c:tx>
            <c:strRef>
              <c:f>'5Total Charts'!$B$4</c:f>
              <c:strCache>
                <c:ptCount val="1"/>
                <c:pt idx="0">
                  <c:v>Total Number of Users</c:v>
                </c:pt>
              </c:strCache>
            </c:strRef>
          </c:tx>
          <c:spPr>
            <a:ln w="25400">
              <a:solidFill>
                <a:srgbClr val="3366FF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FFFFFF"/>
              </a:solidFill>
              <a:ln>
                <a:solidFill>
                  <a:srgbClr val="3366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'5Total Charts'!$C$4:$Y$4</c:f>
              <c:numCache>
                <c:formatCode>_(* #,##0_);_(* \(#,##0\);_(* "-"??_);_(@_)</c:formatCode>
                <c:ptCount val="23"/>
                <c:pt idx="0">
                  <c:v>1657</c:v>
                </c:pt>
                <c:pt idx="1">
                  <c:v>1975</c:v>
                </c:pt>
                <c:pt idx="2">
                  <c:v>2137</c:v>
                </c:pt>
                <c:pt idx="3">
                  <c:v>2485</c:v>
                </c:pt>
                <c:pt idx="4">
                  <c:v>2706</c:v>
                </c:pt>
                <c:pt idx="5">
                  <c:v>2881</c:v>
                </c:pt>
                <c:pt idx="6">
                  <c:v>3092</c:v>
                </c:pt>
                <c:pt idx="7">
                  <c:v>3872</c:v>
                </c:pt>
                <c:pt idx="8">
                  <c:v>4536</c:v>
                </c:pt>
                <c:pt idx="9">
                  <c:v>5225</c:v>
                </c:pt>
                <c:pt idx="10">
                  <c:v>6009</c:v>
                </c:pt>
                <c:pt idx="11">
                  <c:v>6582</c:v>
                </c:pt>
                <c:pt idx="12">
                  <c:v>7120</c:v>
                </c:pt>
                <c:pt idx="13">
                  <c:v>7502</c:v>
                </c:pt>
                <c:pt idx="14">
                  <c:v>7711</c:v>
                </c:pt>
                <c:pt idx="15">
                  <c:v>8481</c:v>
                </c:pt>
                <c:pt idx="16">
                  <c:v>8661</c:v>
                </c:pt>
                <c:pt idx="17">
                  <c:v>8538</c:v>
                </c:pt>
                <c:pt idx="18">
                  <c:v>8492</c:v>
                </c:pt>
                <c:pt idx="19">
                  <c:v>9030</c:v>
                </c:pt>
                <c:pt idx="20">
                  <c:v>9851</c:v>
                </c:pt>
                <c:pt idx="21">
                  <c:v>10261</c:v>
                </c:pt>
                <c:pt idx="22">
                  <c:v>10976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425408"/>
        <c:axId val="173426944"/>
      </c:lineChart>
      <c:catAx>
        <c:axId val="173412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Fiscal Year</a:t>
                </a:r>
              </a:p>
            </c:rich>
          </c:tx>
          <c:layout>
            <c:manualLayout>
              <c:xMode val="edge"/>
              <c:yMode val="edge"/>
              <c:x val="0.37705676498103513"/>
              <c:y val="0.871137603392656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734150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341504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Users</a:t>
                </a:r>
              </a:p>
            </c:rich>
          </c:tx>
          <c:layout>
            <c:manualLayout>
              <c:xMode val="edge"/>
              <c:yMode val="edge"/>
              <c:x val="5.5817437331469155E-2"/>
              <c:y val="0.29401772250026581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3412736"/>
        <c:crosses val="autoZero"/>
        <c:crossBetween val="between"/>
        <c:majorUnit val="0.1"/>
        <c:minorUnit val="0.05"/>
      </c:valAx>
      <c:catAx>
        <c:axId val="173425408"/>
        <c:scaling>
          <c:orientation val="minMax"/>
        </c:scaling>
        <c:delete val="1"/>
        <c:axPos val="b"/>
        <c:majorTickMark val="out"/>
        <c:minorTickMark val="none"/>
        <c:tickLblPos val="none"/>
        <c:crossAx val="173426944"/>
        <c:crosses val="autoZero"/>
        <c:auto val="0"/>
        <c:lblAlgn val="ctr"/>
        <c:lblOffset val="100"/>
        <c:noMultiLvlLbl val="0"/>
      </c:catAx>
      <c:valAx>
        <c:axId val="173426944"/>
        <c:scaling>
          <c:orientation val="minMax"/>
          <c:min val="0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3425408"/>
        <c:crosses val="max"/>
        <c:crossBetween val="between"/>
        <c:majorUnit val="1000"/>
        <c:minorUnit val="100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828449546202193"/>
          <c:y val="0.16313616245033033"/>
          <c:w val="0.18085258092738421"/>
          <c:h val="0.54211949181334196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456331933494528E-2"/>
          <c:y val="2.265244410825655E-2"/>
          <c:w val="0.87386271351206513"/>
          <c:h val="0.776349614395888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'FY82-FY12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Chart'!$B$4:$AG$4</c:f>
              <c:numCache>
                <c:formatCode>_(* #,##0_);_(* \(#,##0\);_(* "-"??_);_(@_)</c:formatCode>
                <c:ptCount val="32"/>
                <c:pt idx="0">
                  <c:v>90</c:v>
                </c:pt>
                <c:pt idx="1">
                  <c:v>124</c:v>
                </c:pt>
                <c:pt idx="2">
                  <c:v>210</c:v>
                </c:pt>
                <c:pt idx="3">
                  <c:v>276</c:v>
                </c:pt>
                <c:pt idx="4">
                  <c:v>507</c:v>
                </c:pt>
                <c:pt idx="5">
                  <c:v>670</c:v>
                </c:pt>
                <c:pt idx="6">
                  <c:v>828</c:v>
                </c:pt>
                <c:pt idx="7">
                  <c:v>1215</c:v>
                </c:pt>
                <c:pt idx="8">
                  <c:v>1550</c:v>
                </c:pt>
                <c:pt idx="9">
                  <c:v>1725</c:v>
                </c:pt>
                <c:pt idx="10">
                  <c:v>1897</c:v>
                </c:pt>
                <c:pt idx="11">
                  <c:v>2193</c:v>
                </c:pt>
                <c:pt idx="12">
                  <c:v>2228</c:v>
                </c:pt>
                <c:pt idx="13">
                  <c:v>2206</c:v>
                </c:pt>
                <c:pt idx="14">
                  <c:v>2261</c:v>
                </c:pt>
                <c:pt idx="15">
                  <c:v>2320</c:v>
                </c:pt>
                <c:pt idx="16">
                  <c:v>2380</c:v>
                </c:pt>
                <c:pt idx="17">
                  <c:v>2416</c:v>
                </c:pt>
                <c:pt idx="18">
                  <c:v>2551</c:v>
                </c:pt>
                <c:pt idx="19">
                  <c:v>2523</c:v>
                </c:pt>
                <c:pt idx="20">
                  <c:v>2413</c:v>
                </c:pt>
                <c:pt idx="21">
                  <c:v>2206</c:v>
                </c:pt>
                <c:pt idx="22">
                  <c:v>2299</c:v>
                </c:pt>
                <c:pt idx="23">
                  <c:v>2256</c:v>
                </c:pt>
                <c:pt idx="24">
                  <c:v>2105</c:v>
                </c:pt>
                <c:pt idx="25">
                  <c:v>2219</c:v>
                </c:pt>
                <c:pt idx="26">
                  <c:v>2128</c:v>
                </c:pt>
                <c:pt idx="27">
                  <c:v>2214</c:v>
                </c:pt>
                <c:pt idx="28">
                  <c:v>2229</c:v>
                </c:pt>
                <c:pt idx="29">
                  <c:v>2313</c:v>
                </c:pt>
                <c:pt idx="30">
                  <c:v>2453</c:v>
                </c:pt>
                <c:pt idx="31">
                  <c:v>2367</c:v>
                </c:pt>
              </c:numCache>
            </c:numRef>
          </c:val>
        </c:ser>
        <c:ser>
          <c:idx val="1"/>
          <c:order val="1"/>
          <c:tx>
            <c:strRef>
              <c:f>'FY82-FY12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Chart'!$B$5:$AG$5</c:f>
              <c:numCache>
                <c:formatCode>_(* #,##0_);_(* \(#,##0\);_(* "-"??_);_(@_)</c:formatCode>
                <c:ptCount val="32"/>
                <c:pt idx="0">
                  <c:v>148</c:v>
                </c:pt>
                <c:pt idx="1">
                  <c:v>177</c:v>
                </c:pt>
                <c:pt idx="2">
                  <c:v>189</c:v>
                </c:pt>
                <c:pt idx="3">
                  <c:v>189</c:v>
                </c:pt>
                <c:pt idx="4">
                  <c:v>191</c:v>
                </c:pt>
                <c:pt idx="5">
                  <c:v>191</c:v>
                </c:pt>
                <c:pt idx="6">
                  <c:v>146</c:v>
                </c:pt>
                <c:pt idx="7">
                  <c:v>144</c:v>
                </c:pt>
                <c:pt idx="8">
                  <c:v>107</c:v>
                </c:pt>
                <c:pt idx="9">
                  <c:v>250</c:v>
                </c:pt>
                <c:pt idx="10">
                  <c:v>240</c:v>
                </c:pt>
                <c:pt idx="11">
                  <c:v>292</c:v>
                </c:pt>
                <c:pt idx="12">
                  <c:v>387</c:v>
                </c:pt>
                <c:pt idx="13">
                  <c:v>493</c:v>
                </c:pt>
                <c:pt idx="14">
                  <c:v>647</c:v>
                </c:pt>
                <c:pt idx="15">
                  <c:v>721</c:v>
                </c:pt>
                <c:pt idx="16">
                  <c:v>763</c:v>
                </c:pt>
                <c:pt idx="17">
                  <c:v>782</c:v>
                </c:pt>
                <c:pt idx="18">
                  <c:v>895</c:v>
                </c:pt>
                <c:pt idx="19">
                  <c:v>907</c:v>
                </c:pt>
                <c:pt idx="20">
                  <c:v>1023</c:v>
                </c:pt>
                <c:pt idx="21">
                  <c:v>867</c:v>
                </c:pt>
                <c:pt idx="22">
                  <c:v>741</c:v>
                </c:pt>
                <c:pt idx="23">
                  <c:v>1007</c:v>
                </c:pt>
                <c:pt idx="24">
                  <c:v>1124</c:v>
                </c:pt>
                <c:pt idx="25">
                  <c:v>1151</c:v>
                </c:pt>
                <c:pt idx="26">
                  <c:v>1147</c:v>
                </c:pt>
                <c:pt idx="27">
                  <c:v>1361</c:v>
                </c:pt>
                <c:pt idx="28">
                  <c:v>1436</c:v>
                </c:pt>
                <c:pt idx="29">
                  <c:v>1515</c:v>
                </c:pt>
                <c:pt idx="30">
                  <c:v>1597</c:v>
                </c:pt>
                <c:pt idx="31">
                  <c:v>1675</c:v>
                </c:pt>
              </c:numCache>
            </c:numRef>
          </c:val>
        </c:ser>
        <c:ser>
          <c:idx val="2"/>
          <c:order val="2"/>
          <c:tx>
            <c:strRef>
              <c:f>'FY82-FY12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Chart'!$B$6:$AG$6</c:f>
              <c:numCache>
                <c:formatCode>_(* #,##0_);_(* \(#,##0\);_(*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91</c:v>
                </c:pt>
                <c:pt idx="13">
                  <c:v>182</c:v>
                </c:pt>
                <c:pt idx="14">
                  <c:v>184</c:v>
                </c:pt>
                <c:pt idx="15">
                  <c:v>295</c:v>
                </c:pt>
                <c:pt idx="16">
                  <c:v>659</c:v>
                </c:pt>
                <c:pt idx="17">
                  <c:v>805</c:v>
                </c:pt>
                <c:pt idx="18">
                  <c:v>1036</c:v>
                </c:pt>
                <c:pt idx="19">
                  <c:v>1163</c:v>
                </c:pt>
                <c:pt idx="20">
                  <c:v>1385</c:v>
                </c:pt>
                <c:pt idx="21">
                  <c:v>1662</c:v>
                </c:pt>
                <c:pt idx="22">
                  <c:v>1898</c:v>
                </c:pt>
                <c:pt idx="23">
                  <c:v>2003</c:v>
                </c:pt>
                <c:pt idx="24">
                  <c:v>2158</c:v>
                </c:pt>
                <c:pt idx="25">
                  <c:v>1748</c:v>
                </c:pt>
                <c:pt idx="26">
                  <c:v>1938</c:v>
                </c:pt>
                <c:pt idx="27">
                  <c:v>1918</c:v>
                </c:pt>
                <c:pt idx="28">
                  <c:v>2032</c:v>
                </c:pt>
                <c:pt idx="29">
                  <c:v>1931</c:v>
                </c:pt>
                <c:pt idx="30">
                  <c:v>1995</c:v>
                </c:pt>
                <c:pt idx="31">
                  <c:v>2222</c:v>
                </c:pt>
              </c:numCache>
            </c:numRef>
          </c:val>
        </c:ser>
        <c:ser>
          <c:idx val="3"/>
          <c:order val="3"/>
          <c:tx>
            <c:strRef>
              <c:f>'FY82-FY12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Chart'!$B$7:$AG$7</c:f>
              <c:numCache>
                <c:formatCode>_(* #,##0_);_(* \(#,##0\);_(*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536</c:v>
                </c:pt>
                <c:pt idx="16">
                  <c:v>734</c:v>
                </c:pt>
                <c:pt idx="17">
                  <c:v>1222</c:v>
                </c:pt>
                <c:pt idx="18">
                  <c:v>1527</c:v>
                </c:pt>
                <c:pt idx="19">
                  <c:v>1989</c:v>
                </c:pt>
                <c:pt idx="20">
                  <c:v>2299</c:v>
                </c:pt>
                <c:pt idx="21">
                  <c:v>2767</c:v>
                </c:pt>
                <c:pt idx="22">
                  <c:v>2773</c:v>
                </c:pt>
                <c:pt idx="23">
                  <c:v>3215</c:v>
                </c:pt>
                <c:pt idx="24">
                  <c:v>3274</c:v>
                </c:pt>
                <c:pt idx="25">
                  <c:v>3420</c:v>
                </c:pt>
                <c:pt idx="26">
                  <c:v>3279</c:v>
                </c:pt>
                <c:pt idx="27">
                  <c:v>3537</c:v>
                </c:pt>
                <c:pt idx="28">
                  <c:v>3796</c:v>
                </c:pt>
                <c:pt idx="29">
                  <c:v>3986</c:v>
                </c:pt>
                <c:pt idx="30">
                  <c:v>4360</c:v>
                </c:pt>
                <c:pt idx="31">
                  <c:v>4542</c:v>
                </c:pt>
              </c:numCache>
            </c:numRef>
          </c:val>
        </c:ser>
        <c:ser>
          <c:idx val="4"/>
          <c:order val="4"/>
          <c:tx>
            <c:strRef>
              <c:f>'FY82-FY12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CC0099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Chart'!$B$8:$AG$8</c:f>
              <c:numCache>
                <c:formatCode>General</c:formatCode>
                <c:ptCount val="32"/>
                <c:pt idx="28" formatCode="_(* #,##0_);_(* \(#,##0\);_(* &quot;-&quot;??_);_(@_)">
                  <c:v>359</c:v>
                </c:pt>
                <c:pt idx="29" formatCode="_(* #,##0_);_(* \(#,##0\);_(* &quot;-&quot;??_);_(@_)">
                  <c:v>516</c:v>
                </c:pt>
                <c:pt idx="30" formatCode="_(* #,##0_);_(* \(#,##0\);_(* &quot;-&quot;??_);_(@_)">
                  <c:v>571</c:v>
                </c:pt>
                <c:pt idx="31" formatCode="_(* #,##0_);_(* \(#,##0\);_(* &quot;-&quot;??_);_(@_)">
                  <c:v>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78387968"/>
        <c:axId val="178209920"/>
      </c:barChart>
      <c:catAx>
        <c:axId val="17838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Fiscal Year</a:t>
                </a:r>
              </a:p>
            </c:rich>
          </c:tx>
          <c:layout>
            <c:manualLayout>
              <c:xMode val="edge"/>
              <c:yMode val="edge"/>
              <c:x val="0.50034216204955007"/>
              <c:y val="0.84997361296688845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none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209920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8209920"/>
        <c:scaling>
          <c:orientation val="minMax"/>
          <c:max val="12000"/>
          <c:min val="0"/>
        </c:scaling>
        <c:delete val="0"/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7.1855748373971465E-3"/>
              <c:y val="0.287450088599824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387968"/>
        <c:crosses val="autoZero"/>
        <c:crossBetween val="between"/>
        <c:majorUnit val="1000"/>
        <c:minorUnit val="20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1966463423363659"/>
          <c:y val="0.50827188364336784"/>
          <c:w val="8.0070958968843253E-2"/>
          <c:h val="0.2009761297947275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35336194563661"/>
          <c:y val="0.13480598879889341"/>
          <c:w val="0.51931330472102066"/>
          <c:h val="0.6991632639400225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'4Total Charts'!$B$6</c:f>
              <c:strCache>
                <c:ptCount val="1"/>
                <c:pt idx="0">
                  <c:v>University</c:v>
                </c:pt>
              </c:strCache>
            </c:strRef>
          </c:tx>
          <c:spPr>
            <a:solidFill>
              <a:srgbClr val="2F61FF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Charts'!$C$6:$W$6</c:f>
              <c:numCache>
                <c:formatCode>_(* #,##0_);_(* \(#,##0\);_(* "-"??_);_(@_)</c:formatCode>
                <c:ptCount val="21"/>
                <c:pt idx="0">
                  <c:v>913</c:v>
                </c:pt>
                <c:pt idx="1">
                  <c:v>962</c:v>
                </c:pt>
                <c:pt idx="2">
                  <c:v>1116</c:v>
                </c:pt>
                <c:pt idx="3">
                  <c:v>1272</c:v>
                </c:pt>
                <c:pt idx="4">
                  <c:v>1343</c:v>
                </c:pt>
                <c:pt idx="5">
                  <c:v>1424</c:v>
                </c:pt>
                <c:pt idx="6">
                  <c:v>1587</c:v>
                </c:pt>
                <c:pt idx="7">
                  <c:v>1888</c:v>
                </c:pt>
                <c:pt idx="8">
                  <c:v>2283</c:v>
                </c:pt>
                <c:pt idx="9">
                  <c:v>2583</c:v>
                </c:pt>
                <c:pt idx="10">
                  <c:v>3077</c:v>
                </c:pt>
                <c:pt idx="11">
                  <c:v>3352</c:v>
                </c:pt>
                <c:pt idx="12">
                  <c:v>3811</c:v>
                </c:pt>
                <c:pt idx="13">
                  <c:v>4077</c:v>
                </c:pt>
                <c:pt idx="14">
                  <c:v>4203</c:v>
                </c:pt>
                <c:pt idx="15">
                  <c:v>4635</c:v>
                </c:pt>
                <c:pt idx="16">
                  <c:v>4651</c:v>
                </c:pt>
                <c:pt idx="17">
                  <c:v>4788</c:v>
                </c:pt>
                <c:pt idx="18">
                  <c:v>4696</c:v>
                </c:pt>
                <c:pt idx="19">
                  <c:v>5205</c:v>
                </c:pt>
                <c:pt idx="20">
                  <c:v>5559</c:v>
                </c:pt>
              </c:numCache>
            </c:numRef>
          </c:val>
        </c:ser>
        <c:ser>
          <c:idx val="1"/>
          <c:order val="1"/>
          <c:tx>
            <c:strRef>
              <c:f>'4Total Charts'!$B$7</c:f>
              <c:strCache>
                <c:ptCount val="1"/>
                <c:pt idx="0">
                  <c:v>Industry</c:v>
                </c:pt>
              </c:strCache>
            </c:strRef>
          </c:tx>
          <c:spPr>
            <a:solidFill>
              <a:srgbClr val="FF43CE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Charts'!$C$7:$W$7</c:f>
              <c:numCache>
                <c:formatCode>_(* #,##0_);_(* \(#,##0\);_(* "-"??_);_(@_)</c:formatCode>
                <c:ptCount val="21"/>
                <c:pt idx="0">
                  <c:v>306</c:v>
                </c:pt>
                <c:pt idx="1">
                  <c:v>387</c:v>
                </c:pt>
                <c:pt idx="2">
                  <c:v>352</c:v>
                </c:pt>
                <c:pt idx="3">
                  <c:v>361</c:v>
                </c:pt>
                <c:pt idx="4">
                  <c:v>360</c:v>
                </c:pt>
                <c:pt idx="5">
                  <c:v>364</c:v>
                </c:pt>
                <c:pt idx="6">
                  <c:v>325</c:v>
                </c:pt>
                <c:pt idx="7">
                  <c:v>450</c:v>
                </c:pt>
                <c:pt idx="8">
                  <c:v>522</c:v>
                </c:pt>
                <c:pt idx="9">
                  <c:v>550</c:v>
                </c:pt>
                <c:pt idx="10">
                  <c:v>543</c:v>
                </c:pt>
                <c:pt idx="11">
                  <c:v>568</c:v>
                </c:pt>
                <c:pt idx="12">
                  <c:v>550</c:v>
                </c:pt>
                <c:pt idx="13">
                  <c:v>635</c:v>
                </c:pt>
                <c:pt idx="14">
                  <c:v>513</c:v>
                </c:pt>
                <c:pt idx="15">
                  <c:v>572</c:v>
                </c:pt>
                <c:pt idx="16">
                  <c:v>546</c:v>
                </c:pt>
                <c:pt idx="17">
                  <c:v>493</c:v>
                </c:pt>
                <c:pt idx="18">
                  <c:v>477</c:v>
                </c:pt>
                <c:pt idx="19">
                  <c:v>438</c:v>
                </c:pt>
                <c:pt idx="20">
                  <c:v>391</c:v>
                </c:pt>
              </c:numCache>
            </c:numRef>
          </c:val>
        </c:ser>
        <c:ser>
          <c:idx val="2"/>
          <c:order val="2"/>
          <c:tx>
            <c:strRef>
              <c:f>'4Total Charts'!$B$8</c:f>
              <c:strCache>
                <c:ptCount val="1"/>
                <c:pt idx="0">
                  <c:v>Laboratory On Site</c:v>
                </c:pt>
              </c:strCache>
            </c:strRef>
          </c:tx>
          <c:spPr>
            <a:solidFill>
              <a:srgbClr val="FFFF00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Charts'!$C$8:$W$8</c:f>
              <c:numCache>
                <c:formatCode>_(* #,##0_);_(* \(#,##0\);_(* "-"??_);_(@_)</c:formatCode>
                <c:ptCount val="21"/>
                <c:pt idx="0">
                  <c:v>97</c:v>
                </c:pt>
                <c:pt idx="1">
                  <c:v>20</c:v>
                </c:pt>
                <c:pt idx="2">
                  <c:v>58</c:v>
                </c:pt>
                <c:pt idx="3">
                  <c:v>103</c:v>
                </c:pt>
                <c:pt idx="4">
                  <c:v>205</c:v>
                </c:pt>
                <c:pt idx="5">
                  <c:v>246</c:v>
                </c:pt>
                <c:pt idx="6">
                  <c:v>304</c:v>
                </c:pt>
                <c:pt idx="7">
                  <c:v>504</c:v>
                </c:pt>
                <c:pt idx="8">
                  <c:v>580</c:v>
                </c:pt>
                <c:pt idx="9">
                  <c:v>667</c:v>
                </c:pt>
                <c:pt idx="10">
                  <c:v>957</c:v>
                </c:pt>
                <c:pt idx="11">
                  <c:v>905</c:v>
                </c:pt>
                <c:pt idx="12">
                  <c:v>982</c:v>
                </c:pt>
                <c:pt idx="13">
                  <c:v>823</c:v>
                </c:pt>
                <c:pt idx="14">
                  <c:v>1034</c:v>
                </c:pt>
                <c:pt idx="15">
                  <c:v>1088</c:v>
                </c:pt>
                <c:pt idx="16">
                  <c:v>1151</c:v>
                </c:pt>
                <c:pt idx="17">
                  <c:v>1087</c:v>
                </c:pt>
                <c:pt idx="18">
                  <c:v>1096</c:v>
                </c:pt>
                <c:pt idx="19">
                  <c:v>1144</c:v>
                </c:pt>
                <c:pt idx="20">
                  <c:v>1078</c:v>
                </c:pt>
              </c:numCache>
            </c:numRef>
          </c:val>
        </c:ser>
        <c:ser>
          <c:idx val="3"/>
          <c:order val="3"/>
          <c:tx>
            <c:strRef>
              <c:f>'4Total Charts'!$B$9</c:f>
              <c:strCache>
                <c:ptCount val="1"/>
                <c:pt idx="0">
                  <c:v>Other DOE Laboratories</c:v>
                </c:pt>
              </c:strCache>
            </c:strRef>
          </c:tx>
          <c:spPr>
            <a:solidFill>
              <a:srgbClr val="BB00FE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Charts'!$C$9:$W$9</c:f>
              <c:numCache>
                <c:formatCode>_(* #,##0_);_(* \(#,##0\);_(* "-"??_);_(@_)</c:formatCode>
                <c:ptCount val="21"/>
                <c:pt idx="0">
                  <c:v>186</c:v>
                </c:pt>
                <c:pt idx="1">
                  <c:v>362</c:v>
                </c:pt>
                <c:pt idx="2">
                  <c:v>252</c:v>
                </c:pt>
                <c:pt idx="3">
                  <c:v>285</c:v>
                </c:pt>
                <c:pt idx="4">
                  <c:v>281</c:v>
                </c:pt>
                <c:pt idx="5">
                  <c:v>292</c:v>
                </c:pt>
                <c:pt idx="6">
                  <c:v>285</c:v>
                </c:pt>
                <c:pt idx="7">
                  <c:v>302</c:v>
                </c:pt>
                <c:pt idx="8">
                  <c:v>308</c:v>
                </c:pt>
                <c:pt idx="9">
                  <c:v>340</c:v>
                </c:pt>
                <c:pt idx="10">
                  <c:v>259</c:v>
                </c:pt>
                <c:pt idx="11">
                  <c:v>344</c:v>
                </c:pt>
                <c:pt idx="12">
                  <c:v>366</c:v>
                </c:pt>
                <c:pt idx="13">
                  <c:v>348</c:v>
                </c:pt>
                <c:pt idx="14">
                  <c:v>388</c:v>
                </c:pt>
                <c:pt idx="15">
                  <c:v>422</c:v>
                </c:pt>
                <c:pt idx="16">
                  <c:v>408</c:v>
                </c:pt>
                <c:pt idx="17">
                  <c:v>387</c:v>
                </c:pt>
                <c:pt idx="18">
                  <c:v>377</c:v>
                </c:pt>
                <c:pt idx="19">
                  <c:v>392</c:v>
                </c:pt>
                <c:pt idx="20">
                  <c:v>449</c:v>
                </c:pt>
              </c:numCache>
            </c:numRef>
          </c:val>
        </c:ser>
        <c:ser>
          <c:idx val="4"/>
          <c:order val="4"/>
          <c:tx>
            <c:strRef>
              <c:f>'4Total Charts'!$B$10</c:f>
              <c:strCache>
                <c:ptCount val="1"/>
                <c:pt idx="0">
                  <c:v>Other Government Labs</c:v>
                </c:pt>
              </c:strCache>
            </c:strRef>
          </c:tx>
          <c:spPr>
            <a:solidFill>
              <a:srgbClr val="FF0000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Charts'!$C$10:$W$10</c:f>
              <c:numCache>
                <c:formatCode>_(* #,##0_);_(* \(#,##0\);_(* "-"??_);_(@_)</c:formatCode>
                <c:ptCount val="21"/>
                <c:pt idx="0">
                  <c:v>41</c:v>
                </c:pt>
                <c:pt idx="1">
                  <c:v>4</c:v>
                </c:pt>
                <c:pt idx="2">
                  <c:v>46</c:v>
                </c:pt>
                <c:pt idx="3">
                  <c:v>68</c:v>
                </c:pt>
                <c:pt idx="4">
                  <c:v>107</c:v>
                </c:pt>
                <c:pt idx="5">
                  <c:v>116</c:v>
                </c:pt>
                <c:pt idx="6">
                  <c:v>119</c:v>
                </c:pt>
                <c:pt idx="7">
                  <c:v>146</c:v>
                </c:pt>
                <c:pt idx="8">
                  <c:v>162</c:v>
                </c:pt>
                <c:pt idx="9">
                  <c:v>170</c:v>
                </c:pt>
                <c:pt idx="10">
                  <c:v>201</c:v>
                </c:pt>
                <c:pt idx="11">
                  <c:v>191</c:v>
                </c:pt>
                <c:pt idx="12">
                  <c:v>192</c:v>
                </c:pt>
                <c:pt idx="13">
                  <c:v>370</c:v>
                </c:pt>
                <c:pt idx="14">
                  <c:v>276</c:v>
                </c:pt>
                <c:pt idx="15">
                  <c:v>261</c:v>
                </c:pt>
                <c:pt idx="16">
                  <c:v>189</c:v>
                </c:pt>
                <c:pt idx="17">
                  <c:v>185</c:v>
                </c:pt>
                <c:pt idx="18">
                  <c:v>187</c:v>
                </c:pt>
                <c:pt idx="19">
                  <c:v>195</c:v>
                </c:pt>
                <c:pt idx="20">
                  <c:v>220</c:v>
                </c:pt>
              </c:numCache>
            </c:numRef>
          </c:val>
        </c:ser>
        <c:ser>
          <c:idx val="5"/>
          <c:order val="5"/>
          <c:tx>
            <c:strRef>
              <c:f>'4Total Charts'!$B$11</c:f>
              <c:strCache>
                <c:ptCount val="1"/>
                <c:pt idx="0">
                  <c:v>Foreign</c:v>
                </c:pt>
              </c:strCache>
            </c:strRef>
          </c:tx>
          <c:spPr>
            <a:solidFill>
              <a:srgbClr val="00FF00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Charts'!$C$11:$W$11</c:f>
              <c:numCache>
                <c:formatCode>_(* #,##0_);_(* \(#,##0\);_(* "-"??_);_(@_)</c:formatCode>
                <c:ptCount val="21"/>
                <c:pt idx="0">
                  <c:v>114</c:v>
                </c:pt>
                <c:pt idx="1">
                  <c:v>134</c:v>
                </c:pt>
                <c:pt idx="2">
                  <c:v>188</c:v>
                </c:pt>
                <c:pt idx="3">
                  <c:v>261</c:v>
                </c:pt>
                <c:pt idx="4">
                  <c:v>280</c:v>
                </c:pt>
                <c:pt idx="5">
                  <c:v>308</c:v>
                </c:pt>
                <c:pt idx="6">
                  <c:v>347</c:v>
                </c:pt>
                <c:pt idx="7">
                  <c:v>446</c:v>
                </c:pt>
                <c:pt idx="8">
                  <c:v>523</c:v>
                </c:pt>
                <c:pt idx="9">
                  <c:v>652</c:v>
                </c:pt>
                <c:pt idx="10">
                  <c:v>698</c:v>
                </c:pt>
                <c:pt idx="11">
                  <c:v>828</c:v>
                </c:pt>
                <c:pt idx="12">
                  <c:v>856</c:v>
                </c:pt>
                <c:pt idx="13">
                  <c:v>870</c:v>
                </c:pt>
                <c:pt idx="14">
                  <c:v>912</c:v>
                </c:pt>
                <c:pt idx="15">
                  <c:v>1081</c:v>
                </c:pt>
                <c:pt idx="16">
                  <c:v>1158</c:v>
                </c:pt>
                <c:pt idx="17">
                  <c:v>1089</c:v>
                </c:pt>
                <c:pt idx="18">
                  <c:v>1131</c:v>
                </c:pt>
                <c:pt idx="19">
                  <c:v>1122</c:v>
                </c:pt>
                <c:pt idx="20">
                  <c:v>1222</c:v>
                </c:pt>
              </c:numCache>
            </c:numRef>
          </c:val>
        </c:ser>
        <c:ser>
          <c:idx val="6"/>
          <c:order val="6"/>
          <c:tx>
            <c:strRef>
              <c:f>'4Total Charts'!$B$12</c:f>
              <c:strCache>
                <c:ptCount val="1"/>
                <c:pt idx="0">
                  <c:v>Other (US, Foreign)</c:v>
                </c:pt>
              </c:strCache>
            </c:strRef>
          </c:tx>
          <c:spPr>
            <a:solidFill>
              <a:srgbClr val="C0C0C0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Charts'!$C$12:$W$12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106</c:v>
                </c:pt>
                <c:pt idx="2">
                  <c:v>125</c:v>
                </c:pt>
                <c:pt idx="3">
                  <c:v>135</c:v>
                </c:pt>
                <c:pt idx="4">
                  <c:v>130</c:v>
                </c:pt>
                <c:pt idx="5">
                  <c:v>131</c:v>
                </c:pt>
                <c:pt idx="6">
                  <c:v>125</c:v>
                </c:pt>
                <c:pt idx="7">
                  <c:v>136</c:v>
                </c:pt>
                <c:pt idx="8">
                  <c:v>158</c:v>
                </c:pt>
                <c:pt idx="9">
                  <c:v>263</c:v>
                </c:pt>
                <c:pt idx="10">
                  <c:v>274</c:v>
                </c:pt>
                <c:pt idx="11">
                  <c:v>394</c:v>
                </c:pt>
                <c:pt idx="12">
                  <c:v>363</c:v>
                </c:pt>
                <c:pt idx="13">
                  <c:v>379</c:v>
                </c:pt>
                <c:pt idx="14">
                  <c:v>385</c:v>
                </c:pt>
                <c:pt idx="15">
                  <c:v>422</c:v>
                </c:pt>
                <c:pt idx="16">
                  <c:v>558</c:v>
                </c:pt>
                <c:pt idx="17">
                  <c:v>509</c:v>
                </c:pt>
                <c:pt idx="18">
                  <c:v>528</c:v>
                </c:pt>
                <c:pt idx="19">
                  <c:v>534</c:v>
                </c:pt>
                <c:pt idx="20">
                  <c:v>573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821952"/>
        <c:axId val="173823872"/>
      </c:barChart>
      <c:catAx>
        <c:axId val="173821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 b="1" i="0" baseline="0" dirty="0" smtClean="0"/>
                  <a:t>Fiscal Year</a:t>
                </a:r>
                <a:endParaRPr lang="en-US" sz="1400" b="1" dirty="0" smtClean="0"/>
              </a:p>
            </c:rich>
          </c:tx>
          <c:layout>
            <c:manualLayout>
              <c:xMode val="edge"/>
              <c:yMode val="edge"/>
              <c:x val="0.36147932368250502"/>
              <c:y val="0.88053064071933396"/>
            </c:manualLayout>
          </c:layout>
          <c:overlay val="0"/>
          <c:spPr>
            <a:noFill/>
            <a:ln w="25400"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382387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738238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 b="1" i="0" baseline="0" dirty="0" smtClean="0"/>
                  <a:t>% of Users</a:t>
                </a:r>
                <a:endParaRPr lang="en-US" sz="1400" b="1" i="0" baseline="0" dirty="0"/>
              </a:p>
            </c:rich>
          </c:tx>
          <c:layout>
            <c:manualLayout>
              <c:xMode val="edge"/>
              <c:yMode val="edge"/>
              <c:x val="6.2066370355459123E-2"/>
              <c:y val="0.37223950640863163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3821952"/>
        <c:crosses val="autoZero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8183221523184423"/>
          <c:y val="0.25664126812715449"/>
          <c:w val="0.26630508434896982"/>
          <c:h val="0.46762490904671838"/>
        </c:manualLayout>
      </c:layout>
      <c:overlay val="0"/>
      <c:spPr>
        <a:solidFill>
          <a:srgbClr val="FFFFFF"/>
        </a:solidFill>
        <a:ln w="12700">
          <a:noFill/>
          <a:prstDash val="solid"/>
        </a:ln>
        <a:effectLst/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98373983739798"/>
          <c:y val="5.3398058252427334E-2"/>
          <c:w val="0.86585365853659246"/>
          <c:h val="0.80097087378640863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3365120"/>
        <c:axId val="173841024"/>
      </c:barChart>
      <c:catAx>
        <c:axId val="173365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 (years)</a:t>
                </a:r>
              </a:p>
            </c:rich>
          </c:tx>
          <c:layout>
            <c:manualLayout>
              <c:xMode val="edge"/>
              <c:yMode val="edge"/>
              <c:x val="0.44735057205070577"/>
              <c:y val="0.934562597151083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384102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73841024"/>
        <c:scaling>
          <c:orientation val="minMax"/>
          <c:max val="3500"/>
          <c:min val="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108892899543744"/>
              <c:y val="9.1335269984455847E-2"/>
            </c:manualLayout>
          </c:layout>
          <c:overlay val="0"/>
          <c:spPr>
            <a:noFill/>
            <a:ln w="25400">
              <a:noFill/>
            </a:ln>
          </c:spPr>
        </c:title>
        <c:numFmt formatCode="_(* #,##0_);_(* \(#,##0\);_(* &quot;-&quot;??_);_(@_)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336512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Source of User Support</a:t>
            </a:r>
          </a:p>
        </c:rich>
      </c:tx>
      <c:layout>
        <c:manualLayout>
          <c:xMode val="edge"/>
          <c:yMode val="edge"/>
          <c:x val="0.30337079224320573"/>
          <c:y val="3.492093976057870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0626003210272903E-2"/>
          <c:y val="0.193653195104106"/>
          <c:w val="0.3611556982343519"/>
          <c:h val="0.7142945721053125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4093095159221449"/>
          <c:y val="0.28254305102106075"/>
          <c:w val="0.41573036380161232"/>
          <c:h val="0.5111174060559495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98373983739798"/>
          <c:y val="5.3398058252427334E-2"/>
          <c:w val="0.86585365853659246"/>
          <c:h val="0.80097087378640863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6983424"/>
        <c:axId val="177010176"/>
      </c:barChart>
      <c:catAx>
        <c:axId val="176983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 (years)</a:t>
                </a:r>
              </a:p>
            </c:rich>
          </c:tx>
          <c:layout>
            <c:manualLayout>
              <c:xMode val="edge"/>
              <c:yMode val="edge"/>
              <c:x val="0.44735057205070577"/>
              <c:y val="0.934562597151083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01017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77010176"/>
        <c:scaling>
          <c:orientation val="minMax"/>
          <c:max val="3500"/>
          <c:min val="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108892899543744"/>
              <c:y val="9.1335269984455847E-2"/>
            </c:manualLayout>
          </c:layout>
          <c:overlay val="0"/>
          <c:spPr>
            <a:noFill/>
            <a:ln w="25400">
              <a:noFill/>
            </a:ln>
          </c:spPr>
        </c:title>
        <c:numFmt formatCode="_(* #,##0_);_(* \(#,##0\);_(* &quot;-&quot;??_);_(@_)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98342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6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Source of User Support</a:t>
            </a:r>
          </a:p>
        </c:rich>
      </c:tx>
      <c:layout>
        <c:manualLayout>
          <c:xMode val="edge"/>
          <c:yMode val="edge"/>
          <c:x val="0.30337079224320573"/>
          <c:y val="3.492081838394049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0626003210272903E-2"/>
          <c:y val="0.193653195104106"/>
          <c:w val="0.3611556982343519"/>
          <c:h val="0.7142945721053125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09734178765248"/>
          <c:y val="4.2253211774468002E-2"/>
          <c:w val="0.83030682489297658"/>
          <c:h val="0.81858835209098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'FY12'!$Z$22</c:f>
              <c:strCache>
                <c:ptCount val="1"/>
                <c:pt idx="0">
                  <c:v>Number of Users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'FY12'!$Y$23:$Y$30</c:f>
              <c:strCache>
                <c:ptCount val="8"/>
                <c:pt idx="0">
                  <c:v>&lt; 20</c:v>
                </c:pt>
                <c:pt idx="1">
                  <c:v>20–29</c:v>
                </c:pt>
                <c:pt idx="2">
                  <c:v>30–39</c:v>
                </c:pt>
                <c:pt idx="3">
                  <c:v>40–49</c:v>
                </c:pt>
                <c:pt idx="4">
                  <c:v>50–59</c:v>
                </c:pt>
                <c:pt idx="5">
                  <c:v>60–69</c:v>
                </c:pt>
                <c:pt idx="6">
                  <c:v>&gt; 69</c:v>
                </c:pt>
                <c:pt idx="7">
                  <c:v>N/A</c:v>
                </c:pt>
              </c:strCache>
            </c:strRef>
          </c:cat>
          <c:val>
            <c:numRef>
              <c:f>'FY12'!$Z$23:$Z$30</c:f>
              <c:numCache>
                <c:formatCode>_(* #,##0_);_(* \(#,##0\);_(* "-"??_);_(@_)</c:formatCode>
                <c:ptCount val="8"/>
                <c:pt idx="0">
                  <c:v>108</c:v>
                </c:pt>
                <c:pt idx="1">
                  <c:v>3969</c:v>
                </c:pt>
                <c:pt idx="2">
                  <c:v>3880</c:v>
                </c:pt>
                <c:pt idx="3">
                  <c:v>1669</c:v>
                </c:pt>
                <c:pt idx="4">
                  <c:v>913</c:v>
                </c:pt>
                <c:pt idx="5">
                  <c:v>280</c:v>
                </c:pt>
                <c:pt idx="6">
                  <c:v>82</c:v>
                </c:pt>
                <c:pt idx="7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3393792"/>
        <c:axId val="177025024"/>
      </c:barChart>
      <c:catAx>
        <c:axId val="17339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(years)</a:t>
                </a:r>
              </a:p>
            </c:rich>
          </c:tx>
          <c:layout>
            <c:manualLayout>
              <c:xMode val="edge"/>
              <c:yMode val="edge"/>
              <c:x val="0.42930372445401688"/>
              <c:y val="0.9250050651069585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702502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77025024"/>
        <c:scaling>
          <c:orientation val="minMax"/>
          <c:max val="4000"/>
          <c:min val="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1494608508622029"/>
              <c:y val="0.11075274571261136"/>
            </c:manualLayout>
          </c:layout>
          <c:overlay val="0"/>
          <c:spPr>
            <a:noFill/>
            <a:ln w="25400">
              <a:noFill/>
            </a:ln>
          </c:spPr>
        </c:title>
        <c:numFmt formatCode="_(* #,##0_);_(* \(#,##0\);_(* &quot;-&quot;??_);_(@_)" sourceLinked="1"/>
        <c:majorTickMark val="out"/>
        <c:minorTickMark val="none"/>
        <c:tickLblPos val="nextTo"/>
        <c:spPr>
          <a:ln w="9525">
            <a:solidFill>
              <a:srgbClr val="000000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3393792"/>
        <c:crosses val="autoZero"/>
        <c:crossBetween val="between"/>
      </c:valAx>
      <c:spPr>
        <a:solidFill>
          <a:srgbClr val="FFFFFF"/>
        </a:solidFill>
        <a:ln w="25400" cmpd="sng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r>
              <a:rPr lang="en-US" sz="16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User Employment Level</a:t>
            </a:r>
          </a:p>
        </c:rich>
      </c:tx>
      <c:layout>
        <c:manualLayout>
          <c:xMode val="edge"/>
          <c:yMode val="edge"/>
          <c:x val="0.2249918633475459"/>
          <c:y val="1.487500312336023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9194123854671611E-2"/>
          <c:y val="0.159875587012558"/>
          <c:w val="0.40994991540896802"/>
          <c:h val="0.7492208881568910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0000D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1FB71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'FY12'!$Y$40:$Y$44</c:f>
              <c:strCache>
                <c:ptCount val="5"/>
                <c:pt idx="0">
                  <c:v>Undergraduate Students</c:v>
                </c:pt>
                <c:pt idx="1">
                  <c:v>Graduate Students</c:v>
                </c:pt>
                <c:pt idx="2">
                  <c:v>Post Doctoral Associates</c:v>
                </c:pt>
                <c:pt idx="3">
                  <c:v>Professional</c:v>
                </c:pt>
                <c:pt idx="4">
                  <c:v>Other/NA</c:v>
                </c:pt>
              </c:strCache>
            </c:strRef>
          </c:cat>
          <c:val>
            <c:numRef>
              <c:f>'FY12'!$Z$40:$Z$44</c:f>
              <c:numCache>
                <c:formatCode>_(* #,##0_);_(* \(#,##0\);_(* "-"??_);_(@_)</c:formatCode>
                <c:ptCount val="5"/>
                <c:pt idx="0">
                  <c:v>534</c:v>
                </c:pt>
                <c:pt idx="1">
                  <c:v>3372</c:v>
                </c:pt>
                <c:pt idx="2">
                  <c:v>2520</c:v>
                </c:pt>
                <c:pt idx="3">
                  <c:v>4335</c:v>
                </c:pt>
                <c:pt idx="4">
                  <c:v>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36880079645217"/>
          <c:y val="0.25078518799607902"/>
          <c:w val="0.44425540772920602"/>
          <c:h val="0.50470543591689665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 pitchFamily="34" charset="0"/>
              <a:ea typeface="Arial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Arial"/>
                <a:cs typeface="Arial" pitchFamily="34" charset="0"/>
              </a:defRPr>
            </a:pPr>
            <a:r>
              <a:rPr lang="en-US" sz="16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Source of User Support</a:t>
            </a:r>
          </a:p>
        </c:rich>
      </c:tx>
      <c:layout>
        <c:manualLayout>
          <c:xMode val="edge"/>
          <c:yMode val="edge"/>
          <c:x val="0.21610403447659851"/>
          <c:y val="0.10072321229684018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0626003210272903E-2"/>
          <c:y val="0.193653195104106"/>
          <c:w val="0.3611556982343519"/>
          <c:h val="0.71429457210531155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0000D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1FB71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CF305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4600A5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'FY12'!$Y$46:$Y$53</c:f>
              <c:strCache>
                <c:ptCount val="8"/>
                <c:pt idx="0">
                  <c:v>BES</c:v>
                </c:pt>
                <c:pt idx="1">
                  <c:v>Other DOE</c:v>
                </c:pt>
                <c:pt idx="2">
                  <c:v>NIH</c:v>
                </c:pt>
                <c:pt idx="3">
                  <c:v>NSF</c:v>
                </c:pt>
                <c:pt idx="4">
                  <c:v>Other Gov.</c:v>
                </c:pt>
                <c:pt idx="5">
                  <c:v>Industry</c:v>
                </c:pt>
                <c:pt idx="6">
                  <c:v>Foreign</c:v>
                </c:pt>
                <c:pt idx="7">
                  <c:v>Other/NA</c:v>
                </c:pt>
              </c:strCache>
            </c:strRef>
          </c:cat>
          <c:val>
            <c:numRef>
              <c:f>'FY12'!$Z$46:$Z$53</c:f>
              <c:numCache>
                <c:formatCode>_(* #,##0_);_(* \(#,##0\);_(* "-"??_);_(@_)</c:formatCode>
                <c:ptCount val="8"/>
                <c:pt idx="0">
                  <c:v>2531</c:v>
                </c:pt>
                <c:pt idx="1">
                  <c:v>672</c:v>
                </c:pt>
                <c:pt idx="2">
                  <c:v>2491</c:v>
                </c:pt>
                <c:pt idx="3">
                  <c:v>1092</c:v>
                </c:pt>
                <c:pt idx="4">
                  <c:v>673</c:v>
                </c:pt>
                <c:pt idx="5">
                  <c:v>573</c:v>
                </c:pt>
                <c:pt idx="6">
                  <c:v>1188</c:v>
                </c:pt>
                <c:pt idx="7">
                  <c:v>1756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8798864684526491"/>
          <c:y val="0.2711543286509247"/>
          <c:w val="0.36263016702863698"/>
          <c:h val="0.62009199153329475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 pitchFamily="34" charset="0"/>
              <a:ea typeface="Arial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145" cy="35004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144" y="0"/>
            <a:ext cx="4029145" cy="35004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DEF8F086-F0BE-47CF-BCDE-8FF1C5576FD8}" type="datetimeFigureOut">
              <a:rPr lang="en-US" smtClean="0"/>
              <a:pPr/>
              <a:t>6/30/2014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162"/>
            <a:ext cx="4029145" cy="35004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144" y="6659162"/>
            <a:ext cx="4029145" cy="35004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B2499B7A-EDEC-4D02-98FB-2B1C759F3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1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7177" cy="350760"/>
          </a:xfrm>
          <a:prstGeom prst="rect">
            <a:avLst/>
          </a:prstGeom>
        </p:spPr>
        <p:txBody>
          <a:bodyPr vert="horz" lIns="92621" tIns="46310" rIns="92621" bIns="463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7120" y="1"/>
            <a:ext cx="4027177" cy="350760"/>
          </a:xfrm>
          <a:prstGeom prst="rect">
            <a:avLst/>
          </a:prstGeom>
        </p:spPr>
        <p:txBody>
          <a:bodyPr vert="horz" lIns="92621" tIns="46310" rIns="92621" bIns="463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E654FA-BB97-4903-82BF-FFCE8EE2C37D}" type="datetimeFigureOut">
              <a:rPr lang="en-US"/>
              <a:pPr>
                <a:defRPr/>
              </a:pPr>
              <a:t>6/30/2014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1" tIns="46310" rIns="92621" bIns="463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4" y="3330421"/>
            <a:ext cx="7435435" cy="3154441"/>
          </a:xfrm>
          <a:prstGeom prst="rect">
            <a:avLst/>
          </a:prstGeom>
        </p:spPr>
        <p:txBody>
          <a:bodyPr vert="horz" lIns="92621" tIns="46310" rIns="92621" bIns="4631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444"/>
            <a:ext cx="4027177" cy="350760"/>
          </a:xfrm>
          <a:prstGeom prst="rect">
            <a:avLst/>
          </a:prstGeom>
        </p:spPr>
        <p:txBody>
          <a:bodyPr vert="horz" lIns="92621" tIns="46310" rIns="92621" bIns="463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7120" y="6658444"/>
            <a:ext cx="4027177" cy="350760"/>
          </a:xfrm>
          <a:prstGeom prst="rect">
            <a:avLst/>
          </a:prstGeom>
        </p:spPr>
        <p:txBody>
          <a:bodyPr vert="horz" lIns="92621" tIns="46310" rIns="92621" bIns="463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930CAF-2B1B-4E91-AEEF-9E2ED72BD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4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57" algn="l" defTabSz="913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69" algn="l" defTabSz="913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79" algn="l" defTabSz="913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91" algn="l" defTabSz="913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get Helmut’s permission to show this….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BD1F4-43C7-4E26-967B-723BACFD442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80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BD1F4-43C7-4E26-967B-723BACFD442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4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39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BD1F4-43C7-4E26-967B-723BACFD442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3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11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15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03538" y="522288"/>
            <a:ext cx="3489325" cy="2617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815CE-594B-44AB-BC3C-68E8EAF533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20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24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30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84747-8541-447D-98DD-3BA65C3B6C3C}" type="slidenum">
              <a:rPr lang="en-US"/>
              <a:pPr/>
              <a:t>34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1950" y="522288"/>
            <a:ext cx="3492500" cy="2619375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208" y="3316057"/>
            <a:ext cx="6845990" cy="31400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0" rIns="91340" bIns="456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12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6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Energy Facts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9B7459-4D89-4655-A429-E6F8CB8BE5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Energy Facts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10244-55BA-44A6-8D8F-162C57D165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13750" y="6354775"/>
            <a:ext cx="381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10244-55BA-44A6-8D8F-162C57D165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06636"/>
                </a:solidFill>
              </a:defRPr>
            </a:lvl1pPr>
          </a:lstStyle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2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982"/>
            <a:ext cx="53340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9F0FF"/>
              </a:gs>
              <a:gs pos="100000">
                <a:srgbClr val="D6D6D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/>
          <a:lstStyle/>
          <a:p>
            <a:pPr defTabSz="91450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8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447516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R. Bartolini, John Adams Institute, 4 February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2DDC3-15F0-41B4-8D2B-120560FFEB64}" type="slidenum">
              <a:rPr lang="en-GB"/>
              <a:pPr>
                <a:defRPr/>
              </a:pPr>
              <a:t>‹#›</a:t>
            </a:fld>
            <a:r>
              <a:rPr lang="en-GB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19038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"/>
            <a:ext cx="9144000" cy="7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3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9" descr="horizontal-logo-green-tex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4775"/>
            <a:ext cx="5334000" cy="365125"/>
          </a:xfrm>
          <a:prstGeom prst="rect">
            <a:avLst/>
          </a:prstGeom>
        </p:spPr>
        <p:txBody>
          <a:bodyPr vert="horz" lIns="91340" tIns="45670" rIns="91340" bIns="4567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4775"/>
            <a:ext cx="381000" cy="365125"/>
          </a:xfrm>
          <a:prstGeom prst="rect">
            <a:avLst/>
          </a:prstGeom>
        </p:spPr>
        <p:txBody>
          <a:bodyPr vert="horz" lIns="91340" tIns="45670" rIns="91340" bIns="4567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13B986B6-0105-4CC4-8FF1-3766086218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8" r:id="rId2"/>
    <p:sldLayoutId id="2147483855" r:id="rId3"/>
    <p:sldLayoutId id="2147483859" r:id="rId4"/>
    <p:sldLayoutId id="2147483860" r:id="rId5"/>
    <p:sldLayoutId id="2147483861" r:id="rId6"/>
    <p:sldLayoutId id="2147483862" r:id="rId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06636"/>
          </a:solidFill>
          <a:latin typeface="Arial Narrow"/>
          <a:ea typeface="+mj-ea"/>
          <a:cs typeface="Arial Narrow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71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3423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013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6844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534" indent="-34253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 Narrow"/>
          <a:ea typeface="+mn-ea"/>
          <a:cs typeface="Arial Narrow"/>
        </a:defRPr>
      </a:lvl1pPr>
      <a:lvl2pPr marL="742156" indent="-2854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 Narrow"/>
          <a:ea typeface="+mn-ea"/>
          <a:cs typeface="Arial Narrow"/>
        </a:defRPr>
      </a:lvl2pPr>
      <a:lvl3pPr marL="1141777" indent="-2283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598490" indent="-2283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5200" indent="-2283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1913" indent="-228357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6" indent="-228357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34" indent="-228357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46" indent="-228357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3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44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57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69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chart" Target="../charts/chart10.xm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bilder.desy.de:9080/XFELmediabank/ConvertAssets/european-xfel-site-schenefeld-visualization-1.jp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file:///\\localhost\upload.wikimedia.org\wikipedia\commons\9\9f\Undulator.png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hyperlink" Target="file:///\\localhost\upload.wikimedia.org\wikipedia\commons\5\58\Syncrotron.png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3"/>
          <p:cNvSpPr>
            <a:spLocks noGrp="1"/>
          </p:cNvSpPr>
          <p:nvPr>
            <p:ph type="title"/>
          </p:nvPr>
        </p:nvSpPr>
        <p:spPr>
          <a:xfrm>
            <a:off x="455613" y="2350530"/>
            <a:ext cx="8229600" cy="713556"/>
          </a:xfr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125000"/>
              </a:lnSpc>
              <a:spcAft>
                <a:spcPts val="0"/>
              </a:spcAft>
              <a:defRPr/>
            </a:pPr>
            <a:r>
              <a:rPr lang="en-US" altLang="zh-CN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Synchrotron Radiation Light Sources</a:t>
            </a:r>
            <a:endParaRPr lang="en-US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1059770" y="4254381"/>
            <a:ext cx="7021286" cy="769441"/>
          </a:xfrm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Briefing for SEAB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20 June 2014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00502" y="5734712"/>
            <a:ext cx="59398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>
                <a:cs typeface="Arial" charset="0"/>
              </a:rPr>
              <a:t>Patricia M. Dehmer</a:t>
            </a:r>
            <a:r>
              <a:rPr lang="en-US" sz="2000" dirty="0">
                <a:cs typeface="Arial" charset="0"/>
              </a:rPr>
              <a:t/>
            </a:r>
            <a:br>
              <a:rPr lang="en-US" sz="2000" dirty="0">
                <a:cs typeface="Arial" charset="0"/>
              </a:rPr>
            </a:br>
            <a:r>
              <a:rPr lang="en-US" sz="2000" dirty="0" smtClean="0">
                <a:cs typeface="Arial" charset="0"/>
              </a:rPr>
              <a:t>Acting Director, Office of Science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cs typeface="Arial" charset="0"/>
              </a:rPr>
              <a:t>U.S</a:t>
            </a:r>
            <a:r>
              <a:rPr lang="en-US" sz="2000" dirty="0">
                <a:cs typeface="Arial" charset="0"/>
              </a:rPr>
              <a:t>. Department of </a:t>
            </a:r>
            <a:r>
              <a:rPr lang="en-US" sz="2000" dirty="0" smtClean="0">
                <a:cs typeface="Arial" charset="0"/>
              </a:rPr>
              <a:t>Energy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29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5573221" y="3925860"/>
            <a:ext cx="2892816" cy="135716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No longer operational</a:t>
            </a:r>
          </a:p>
          <a:p>
            <a:pPr marL="0" indent="0"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Operational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101FF"/>
                </a:solidFill>
                <a:latin typeface="Arial" pitchFamily="34" charset="0"/>
                <a:cs typeface="Arial" pitchFamily="34" charset="0"/>
              </a:rPr>
              <a:t>Under Construction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E200E2"/>
                </a:solidFill>
                <a:latin typeface="Arial" pitchFamily="34" charset="0"/>
                <a:cs typeface="Arial" pitchFamily="34" charset="0"/>
              </a:rPr>
              <a:t>In Design</a:t>
            </a:r>
            <a:endParaRPr lang="en-US" sz="1800" dirty="0">
              <a:solidFill>
                <a:srgbClr val="E200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History of SC/BES Light Sources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617218" y="1521691"/>
            <a:ext cx="8197598" cy="4140388"/>
          </a:xfrm>
          <a:prstGeom prst="curvedConnector3">
            <a:avLst>
              <a:gd name="adj1" fmla="val 49108"/>
            </a:avLst>
          </a:prstGeom>
          <a:ln w="104775">
            <a:gradFill flip="none" rotWithShape="1">
              <a:gsLst>
                <a:gs pos="32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own Arrow Callout 24"/>
          <p:cNvSpPr/>
          <p:nvPr/>
        </p:nvSpPr>
        <p:spPr>
          <a:xfrm>
            <a:off x="6383913" y="799522"/>
            <a:ext cx="777679" cy="878394"/>
          </a:xfrm>
          <a:prstGeom prst="downArrowCallout">
            <a:avLst/>
          </a:prstGeom>
          <a:solidFill>
            <a:srgbClr val="0101FF"/>
          </a:solidFill>
          <a:ln>
            <a:solidFill>
              <a:srgbClr val="010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LCLS-II</a:t>
            </a:r>
            <a:br>
              <a:rPr lang="en-US" sz="1600" b="1" dirty="0" smtClean="0">
                <a:solidFill>
                  <a:srgbClr val="FFFFFF"/>
                </a:solidFill>
              </a:rPr>
            </a:br>
            <a:r>
              <a:rPr lang="en-US" sz="1600" b="1" dirty="0" smtClean="0">
                <a:solidFill>
                  <a:srgbClr val="FFFFFF"/>
                </a:solidFill>
              </a:rPr>
              <a:t>2019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9" name="Down Arrow Callout 28"/>
          <p:cNvSpPr/>
          <p:nvPr/>
        </p:nvSpPr>
        <p:spPr>
          <a:xfrm>
            <a:off x="4716017" y="1677916"/>
            <a:ext cx="777679" cy="878394"/>
          </a:xfrm>
          <a:prstGeom prst="downArrowCallou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LCLS</a:t>
            </a:r>
            <a:br>
              <a:rPr lang="en-US" sz="1600" b="1" dirty="0" smtClean="0">
                <a:solidFill>
                  <a:srgbClr val="FFFFFF"/>
                </a:solidFill>
              </a:rPr>
            </a:br>
            <a:r>
              <a:rPr lang="en-US" sz="1600" b="1" dirty="0" smtClean="0">
                <a:solidFill>
                  <a:srgbClr val="FFFFFF"/>
                </a:solidFill>
              </a:rPr>
              <a:t>2010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691640" y="4392300"/>
            <a:ext cx="950976" cy="825137"/>
          </a:xfrm>
          <a:prstGeom prst="wedgeEllipseCallout">
            <a:avLst>
              <a:gd name="adj1" fmla="val -1602"/>
              <a:gd name="adj2" fmla="val 65825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NSLS 1982</a:t>
            </a:r>
            <a:endParaRPr lang="en-US" sz="1600" b="1" dirty="0"/>
          </a:p>
        </p:txBody>
      </p:sp>
      <p:sp>
        <p:nvSpPr>
          <p:cNvPr id="19" name="Oval Callout 18"/>
          <p:cNvSpPr/>
          <p:nvPr/>
        </p:nvSpPr>
        <p:spPr>
          <a:xfrm>
            <a:off x="234696" y="4523373"/>
            <a:ext cx="950976" cy="825137"/>
          </a:xfrm>
          <a:prstGeom prst="wedgeEllipseCallout">
            <a:avLst>
              <a:gd name="adj1" fmla="val -1602"/>
              <a:gd name="adj2" fmla="val 658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SSRP</a:t>
            </a:r>
          </a:p>
          <a:p>
            <a:pPr algn="ctr"/>
            <a:r>
              <a:rPr lang="en-US" sz="1600" b="1" dirty="0" smtClean="0"/>
              <a:t>1974 </a:t>
            </a:r>
            <a:endParaRPr lang="en-US" sz="1600" b="1" dirty="0"/>
          </a:p>
        </p:txBody>
      </p:sp>
      <p:sp>
        <p:nvSpPr>
          <p:cNvPr id="23" name="Oval Callout 22"/>
          <p:cNvSpPr/>
          <p:nvPr/>
        </p:nvSpPr>
        <p:spPr>
          <a:xfrm>
            <a:off x="3512459" y="4870460"/>
            <a:ext cx="950976" cy="825137"/>
          </a:xfrm>
          <a:prstGeom prst="wedgeEllipseCallout">
            <a:avLst>
              <a:gd name="adj1" fmla="val -2564"/>
              <a:gd name="adj2" fmla="val -68265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APS 1996</a:t>
            </a:r>
            <a:endParaRPr lang="en-US" sz="1600" b="1" dirty="0"/>
          </a:p>
        </p:txBody>
      </p:sp>
      <p:sp>
        <p:nvSpPr>
          <p:cNvPr id="24" name="Oval Callout 23"/>
          <p:cNvSpPr/>
          <p:nvPr/>
        </p:nvSpPr>
        <p:spPr>
          <a:xfrm>
            <a:off x="3987947" y="2292228"/>
            <a:ext cx="950976" cy="825137"/>
          </a:xfrm>
          <a:prstGeom prst="wedgeEllipseCallout">
            <a:avLst>
              <a:gd name="adj1" fmla="val -1602"/>
              <a:gd name="adj2" fmla="val 65825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SSRL 2004</a:t>
            </a:r>
            <a:endParaRPr lang="en-US" sz="1600" b="1" dirty="0"/>
          </a:p>
        </p:txBody>
      </p:sp>
      <p:sp>
        <p:nvSpPr>
          <p:cNvPr id="26" name="Oval Callout 25"/>
          <p:cNvSpPr/>
          <p:nvPr/>
        </p:nvSpPr>
        <p:spPr>
          <a:xfrm>
            <a:off x="3099816" y="3798252"/>
            <a:ext cx="950976" cy="825137"/>
          </a:xfrm>
          <a:prstGeom prst="wedgeEllipseCallout">
            <a:avLst>
              <a:gd name="adj1" fmla="val -1602"/>
              <a:gd name="adj2" fmla="val 65825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ALS 1993</a:t>
            </a:r>
            <a:endParaRPr lang="en-US" sz="1600" b="1" dirty="0"/>
          </a:p>
        </p:txBody>
      </p:sp>
      <p:sp>
        <p:nvSpPr>
          <p:cNvPr id="28" name="Oval Callout 27"/>
          <p:cNvSpPr/>
          <p:nvPr/>
        </p:nvSpPr>
        <p:spPr>
          <a:xfrm>
            <a:off x="5318907" y="1109122"/>
            <a:ext cx="1065006" cy="825137"/>
          </a:xfrm>
          <a:prstGeom prst="wedgeEllipseCallout">
            <a:avLst>
              <a:gd name="adj1" fmla="val -1602"/>
              <a:gd name="adj2" fmla="val 65825"/>
            </a:avLst>
          </a:prstGeom>
          <a:solidFill>
            <a:srgbClr val="010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 smtClean="0"/>
              <a:t>NSLS-II 2014</a:t>
            </a:r>
            <a:endParaRPr lang="en-US" sz="1600" b="1" dirty="0"/>
          </a:p>
        </p:txBody>
      </p:sp>
      <p:sp>
        <p:nvSpPr>
          <p:cNvPr id="30" name="Oval Callout 29"/>
          <p:cNvSpPr/>
          <p:nvPr/>
        </p:nvSpPr>
        <p:spPr>
          <a:xfrm>
            <a:off x="6686104" y="1934259"/>
            <a:ext cx="1086296" cy="825137"/>
          </a:xfrm>
          <a:prstGeom prst="wedgeEllipseCallout">
            <a:avLst>
              <a:gd name="adj1" fmla="val -2564"/>
              <a:gd name="adj2" fmla="val -68265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APS-U 2020s</a:t>
            </a:r>
            <a:endParaRPr lang="en-US" sz="1600" b="1" dirty="0"/>
          </a:p>
        </p:txBody>
      </p:sp>
      <p:sp>
        <p:nvSpPr>
          <p:cNvPr id="31" name="Oval Callout 30"/>
          <p:cNvSpPr/>
          <p:nvPr/>
        </p:nvSpPr>
        <p:spPr>
          <a:xfrm>
            <a:off x="7161592" y="696554"/>
            <a:ext cx="1029057" cy="825137"/>
          </a:xfrm>
          <a:prstGeom prst="wedgeEllipseCallout">
            <a:avLst>
              <a:gd name="adj1" fmla="val -787"/>
              <a:gd name="adj2" fmla="val 62500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ALS-U TBD</a:t>
            </a:r>
            <a:endParaRPr lang="en-US" sz="1600" b="1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What are X-rays Used for?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9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76"/>
            <a:ext cx="9144000" cy="7730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Experimental Techniques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55"/>
            <a:ext cx="9144000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12064"/>
            <a:ext cx="9144000" cy="12002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4 Nobel Prizes in Biochemistry with SC Storage Ring Light Sources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&amp; the Prospect of Single-Molecule, Single-Shot Imaging with FELs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593643"/>
              </p:ext>
            </p:extLst>
          </p:nvPr>
        </p:nvGraphicFramePr>
        <p:xfrm>
          <a:off x="1094761" y="947374"/>
          <a:ext cx="4940311" cy="234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542"/>
                <a:gridCol w="4625769"/>
              </a:tblGrid>
              <a:tr h="58729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Roderick MacKinnon (Chemistry) for “structural and mechanistic studies of ion channels.”  </a:t>
                      </a:r>
                      <a:endParaRPr lang="en-US" sz="120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29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Roger Kornberg (Chemistry) "for his studies of the molecular basis of eukaryotic transcription.” </a:t>
                      </a:r>
                      <a:endParaRPr lang="en-US" sz="120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29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Venkatraman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Ramakrishnan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, Thomas A. </a:t>
                      </a:r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Steitz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, and Ada E. </a:t>
                      </a:r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Yonath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(Chemistry) "for studies of the structure and function of the ribosome.” </a:t>
                      </a:r>
                      <a:endParaRPr lang="en-US" sz="120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29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Robert J. </a:t>
                      </a:r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Lefkowitz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and Brian K. </a:t>
                      </a:r>
                      <a:r>
                        <a:rPr lang="en-US" sz="1200" dirty="0" err="1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Kobilka</a:t>
                      </a: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(Chemistry) "for studies of </a:t>
                      </a:r>
                      <a:b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en-US" sz="1200" dirty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G-protein-coupled receptors.” </a:t>
                      </a:r>
                      <a:endParaRPr lang="en-US" sz="120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13750" y="6351600"/>
            <a:ext cx="381000" cy="365125"/>
          </a:xfrm>
          <a:prstGeom prst="rect">
            <a:avLst/>
          </a:prstGeom>
        </p:spPr>
        <p:txBody>
          <a:bodyPr/>
          <a:lstStyle/>
          <a:p>
            <a:fld id="{68F455FD-F83C-4433-AE11-4D89943CC4D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70364" y="1090991"/>
            <a:ext cx="584191" cy="312798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r>
              <a:rPr lang="en-US" sz="1400" b="1" dirty="0"/>
              <a:t>2003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70364" y="1675110"/>
            <a:ext cx="584191" cy="312798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r>
              <a:rPr lang="en-US" sz="1400" b="1" dirty="0"/>
              <a:t>2006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970365" y="2273297"/>
            <a:ext cx="584191" cy="312798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r>
              <a:rPr lang="en-US" sz="1400" b="1" dirty="0"/>
              <a:t>2009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970365" y="2845448"/>
            <a:ext cx="584191" cy="312798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r>
              <a:rPr lang="en-US" sz="1400" b="1" dirty="0"/>
              <a:t>2012</a:t>
            </a:r>
            <a:endParaRPr lang="en-US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1435"/>
          <a:stretch/>
        </p:blipFill>
        <p:spPr bwMode="auto">
          <a:xfrm flipV="1">
            <a:off x="6324524" y="913950"/>
            <a:ext cx="892092" cy="82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7302732" y="1290894"/>
            <a:ext cx="883601" cy="88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69140" r="2000"/>
          <a:stretch>
            <a:fillRect/>
          </a:stretch>
        </p:blipFill>
        <p:spPr bwMode="auto">
          <a:xfrm flipV="1">
            <a:off x="6318590" y="1894633"/>
            <a:ext cx="904383" cy="98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12615" y="2265375"/>
            <a:ext cx="869491" cy="1001945"/>
          </a:xfrm>
          <a:prstGeom prst="rect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" name="Picture 14" descr="fs nanocrystallography.tiff"/>
          <p:cNvPicPr>
            <a:picLocks noChangeAspect="1"/>
          </p:cNvPicPr>
          <p:nvPr/>
        </p:nvPicPr>
        <p:blipFill>
          <a:blip r:embed="rId6" cstate="print"/>
          <a:srcRect t="51859" r="51769"/>
          <a:stretch>
            <a:fillRect/>
          </a:stretch>
        </p:blipFill>
        <p:spPr>
          <a:xfrm>
            <a:off x="1057776" y="3917364"/>
            <a:ext cx="1951419" cy="1908001"/>
          </a:xfrm>
          <a:prstGeom prst="rect">
            <a:avLst/>
          </a:prstGeom>
        </p:spPr>
      </p:pic>
      <p:pic>
        <p:nvPicPr>
          <p:cNvPr id="16" name="Picture 137" descr="nature09750-f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34" y="3981166"/>
            <a:ext cx="3017514" cy="1782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3616097"/>
            <a:ext cx="9144000" cy="0"/>
          </a:xfrm>
          <a:prstGeom prst="line">
            <a:avLst/>
          </a:prstGeom>
          <a:ln w="22225">
            <a:solidFill>
              <a:srgbClr val="106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975530" y="3812355"/>
            <a:ext cx="2947621" cy="1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US" sz="1000" dirty="0">
                <a:latin typeface="Arial Narrow"/>
                <a:cs typeface="Arial Narrow"/>
              </a:rPr>
              <a:t>HN Chapman </a:t>
            </a:r>
            <a:r>
              <a:rPr lang="en-GB" altLang="en-US" sz="1000" i="1" dirty="0">
                <a:latin typeface="Arial Narrow"/>
                <a:cs typeface="Arial Narrow"/>
              </a:rPr>
              <a:t>et al.</a:t>
            </a:r>
            <a:r>
              <a:rPr lang="en-GB" altLang="en-US" sz="1000" dirty="0">
                <a:latin typeface="Arial Narrow"/>
                <a:cs typeface="Arial Narrow"/>
              </a:rPr>
              <a:t> </a:t>
            </a:r>
            <a:r>
              <a:rPr lang="en-GB" altLang="en-US" sz="1000" i="1" dirty="0">
                <a:latin typeface="Arial Narrow"/>
                <a:cs typeface="Arial Narrow"/>
              </a:rPr>
              <a:t>Nature</a:t>
            </a:r>
            <a:r>
              <a:rPr lang="en-GB" altLang="en-US" sz="1000" dirty="0">
                <a:latin typeface="Arial Narrow"/>
                <a:cs typeface="Arial Narrow"/>
              </a:rPr>
              <a:t> </a:t>
            </a:r>
            <a:r>
              <a:rPr lang="en-GB" altLang="en-US" sz="1000" b="1" dirty="0">
                <a:latin typeface="Arial Narrow"/>
                <a:cs typeface="Arial Narrow"/>
              </a:rPr>
              <a:t>470</a:t>
            </a:r>
            <a:r>
              <a:rPr lang="en-GB" altLang="en-US" sz="1000" dirty="0">
                <a:latin typeface="Arial Narrow"/>
                <a:cs typeface="Arial Narrow"/>
              </a:rPr>
              <a:t>, 73-77 (2011) </a:t>
            </a:r>
          </a:p>
        </p:txBody>
      </p:sp>
      <p:pic>
        <p:nvPicPr>
          <p:cNvPr id="21" name="Picture 20" descr="fs nanocrystallpography figure.tiff"/>
          <p:cNvPicPr>
            <a:picLocks noChangeAspect="1"/>
          </p:cNvPicPr>
          <p:nvPr/>
        </p:nvPicPr>
        <p:blipFill>
          <a:blip r:embed="rId8" cstate="print"/>
          <a:srcRect t="57092" r="45565"/>
          <a:stretch>
            <a:fillRect/>
          </a:stretch>
        </p:blipFill>
        <p:spPr>
          <a:xfrm>
            <a:off x="3297588" y="4001769"/>
            <a:ext cx="2612978" cy="17682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7725" y="5844770"/>
            <a:ext cx="2195930" cy="307911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pPr algn="ctr"/>
            <a:r>
              <a:rPr lang="en-US" sz="1400" dirty="0">
                <a:latin typeface="Arial Narrow"/>
                <a:cs typeface="Arial Narrow"/>
              </a:rPr>
              <a:t>Single Shot Diffraction Pattern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47207" y="5844770"/>
            <a:ext cx="1613947" cy="307911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pPr algn="ctr"/>
            <a:r>
              <a:rPr lang="en-US" sz="1400" dirty="0">
                <a:latin typeface="Arial Narrow"/>
                <a:cs typeface="Arial Narrow"/>
              </a:rPr>
              <a:t>Reconstructed Image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2098" y="1517031"/>
            <a:ext cx="961901" cy="408647"/>
          </a:xfrm>
          <a:prstGeom prst="rect">
            <a:avLst/>
          </a:prstGeom>
        </p:spPr>
        <p:txBody>
          <a:bodyPr wrap="square" lIns="91330" tIns="45666" rIns="91330" bIns="45666">
            <a:spAutoFit/>
          </a:bodyPr>
          <a:lstStyle/>
          <a:p>
            <a:pPr>
              <a:lnSpc>
                <a:spcPts val="800"/>
              </a:lnSpc>
            </a:pPr>
            <a:r>
              <a:rPr lang="en-US" sz="1000" dirty="0">
                <a:latin typeface="Arial Narrow" panose="020B0606020202030204" pitchFamily="34" charset="0"/>
                <a:cs typeface="Arial" pitchFamily="34" charset="0"/>
              </a:rPr>
              <a:t>The visualized transcription process.</a:t>
            </a: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105284" y="2861223"/>
            <a:ext cx="1120706" cy="30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0" tIns="45666" rIns="91330" bIns="45666">
            <a:spAutoFit/>
          </a:bodyPr>
          <a:lstStyle/>
          <a:p>
            <a:pPr eaLnBrk="0" hangingPunct="0">
              <a:lnSpc>
                <a:spcPts val="800"/>
              </a:lnSpc>
            </a:pPr>
            <a:r>
              <a:rPr lang="en-US" sz="1000" dirty="0">
                <a:latin typeface="Arial Narrow" panose="020B0606020202030204" pitchFamily="34" charset="0"/>
                <a:cs typeface="Arial" pitchFamily="34" charset="0"/>
              </a:rPr>
              <a:t>The 50S subunit at  2.4Å resolution.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08230" y="922430"/>
            <a:ext cx="1579510" cy="406094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900" dirty="0">
                <a:latin typeface="Arial Narrow" panose="020B0606020202030204" pitchFamily="34" charset="0"/>
                <a:cs typeface="Arial" pitchFamily="34" charset="0"/>
              </a:rPr>
              <a:t>The overall view of a voltage-dependent potassium ion channel.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3588425" y="5651130"/>
            <a:ext cx="2031304" cy="2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0" tIns="45666" rIns="91330" bIns="45666">
            <a:spAutoFit/>
          </a:bodyPr>
          <a:lstStyle/>
          <a:p>
            <a:pPr eaLnBrk="0" hangingPunct="0"/>
            <a:r>
              <a:rPr lang="en-US" sz="900" dirty="0">
                <a:latin typeface="Arial Narrow" panose="020B0606020202030204" pitchFamily="34" charset="0"/>
                <a:cs typeface="Arial" pitchFamily="34" charset="0"/>
              </a:rPr>
              <a:t>The structure of the β2AR-Gs complex.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8182101" y="2537745"/>
            <a:ext cx="895458" cy="40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0" tIns="45666" rIns="91330" bIns="45666">
            <a:spAutoFit/>
          </a:bodyPr>
          <a:lstStyle/>
          <a:p>
            <a:pPr eaLnBrk="0" hangingPunct="0">
              <a:lnSpc>
                <a:spcPts val="800"/>
              </a:lnSpc>
            </a:pPr>
            <a:r>
              <a:rPr lang="en-US" sz="1000" dirty="0">
                <a:latin typeface="Arial Narrow" panose="020B0606020202030204" pitchFamily="34" charset="0"/>
                <a:cs typeface="Arial" pitchFamily="34" charset="0"/>
              </a:rPr>
              <a:t>The structure of the β2AR-Gs complex.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0" y="3571999"/>
            <a:ext cx="9144000" cy="0"/>
          </a:xfrm>
          <a:prstGeom prst="line">
            <a:avLst/>
          </a:prstGeom>
          <a:ln w="12700">
            <a:solidFill>
              <a:srgbClr val="106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81909" y="5844770"/>
            <a:ext cx="1246383" cy="307911"/>
          </a:xfrm>
          <a:prstGeom prst="rect">
            <a:avLst/>
          </a:prstGeom>
          <a:noFill/>
        </p:spPr>
        <p:txBody>
          <a:bodyPr wrap="none" lIns="91340" tIns="45670" rIns="91340" bIns="45670" rtlCol="0">
            <a:spAutoFit/>
          </a:bodyPr>
          <a:lstStyle/>
          <a:p>
            <a:pPr algn="ctr"/>
            <a:r>
              <a:rPr lang="en-US" sz="1400" dirty="0">
                <a:latin typeface="Arial Narrow"/>
                <a:cs typeface="Arial Narrow"/>
              </a:rPr>
              <a:t>The Experiment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741804" y="1793692"/>
            <a:ext cx="2442948" cy="766263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06636"/>
                </a:solidFill>
                <a:latin typeface="Arial Narrow" panose="020B0606020202030204" pitchFamily="34" charset="0"/>
              </a:rPr>
              <a:t>Nobel Prizes with SC storage rings in protein structures</a:t>
            </a:r>
            <a:endParaRPr lang="en-US" b="1" dirty="0">
              <a:solidFill>
                <a:srgbClr val="106636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815577" y="4569724"/>
            <a:ext cx="2590503" cy="766263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106636"/>
                </a:solidFill>
                <a:latin typeface="Arial Narrow" panose="020B0606020202030204" pitchFamily="34" charset="0"/>
              </a:rPr>
              <a:t>Early experiments in single-molecule, single-shot imaging at LCLS</a:t>
            </a:r>
            <a:endParaRPr lang="en-US" b="1" dirty="0">
              <a:solidFill>
                <a:srgbClr val="106636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52290" y="3657604"/>
            <a:ext cx="3083544" cy="2981975"/>
            <a:chOff x="6080506" y="3850276"/>
            <a:chExt cx="2794000" cy="26751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0506" y="3850276"/>
              <a:ext cx="2794000" cy="1981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67949" y="5890380"/>
              <a:ext cx="2619114" cy="6350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FY14: First de novo 3D </a:t>
              </a:r>
              <a:br>
                <a:rPr lang="en-US" sz="2000" dirty="0">
                  <a:latin typeface="Arial" pitchFamily="34" charset="0"/>
                  <a:cs typeface="Arial" pitchFamily="34" charset="0"/>
                </a:rPr>
              </a:br>
              <a:r>
                <a:rPr lang="en-US" sz="2000" dirty="0">
                  <a:latin typeface="Arial" pitchFamily="34" charset="0"/>
                  <a:cs typeface="Arial" pitchFamily="34" charset="0"/>
                </a:rPr>
                <a:t>structure of lysozyme</a:t>
              </a:r>
            </a:p>
          </p:txBody>
        </p:sp>
      </p:grpSp>
      <p:sp>
        <p:nvSpPr>
          <p:cNvPr id="3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111" y="1153116"/>
            <a:ext cx="7388640" cy="5259388"/>
          </a:xfrm>
        </p:spPr>
        <p:txBody>
          <a:bodyPr/>
          <a:lstStyle/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Wavelength Range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Determines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science reach—atomic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or electronic structure and dynamics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Brightness: Average and Peak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Determines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measurement sensitivity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Pulse Width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fs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pulses opens the window on ultrafast dynamics and ‘probe before destroy’ technology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Coherence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Allows new techniques  (e.g. coherent imaging)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Leads to high brilliance of the beams (transform limited pulses)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Stability</a:t>
            </a: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Source stability in energy, position, time, intensity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Number of Undulators/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Endstations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27063" lvl="2" indent="-169863">
              <a:buFont typeface="Wingdings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Determines the number of users in parallel that can be accommodated and ultimately how much science gets delivered</a:t>
            </a:r>
          </a:p>
          <a:p>
            <a:pPr>
              <a:buFont typeface="Wingdings" pitchFamily="2" charset="2"/>
              <a:buChar char="§"/>
            </a:pPr>
            <a:endParaRPr lang="en-US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471"/>
            <a:ext cx="9144000" cy="7730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What Do We Care Most About in Light Sources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Some key properties of the x-rays are inherited from the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electrons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Who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Uses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Light Sources?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78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185124"/>
              </p:ext>
            </p:extLst>
          </p:nvPr>
        </p:nvGraphicFramePr>
        <p:xfrm>
          <a:off x="-335957" y="791124"/>
          <a:ext cx="9812740" cy="590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620"/>
            <a:ext cx="9144000" cy="461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>
                <a:latin typeface="Arial" pitchFamily="34" charset="0"/>
                <a:cs typeface="Arial" pitchFamily="34" charset="0"/>
              </a:rPr>
              <a:t>Users by Discipline at the Light Sources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267803">
            <a:off x="1587479" y="4724121"/>
            <a:ext cx="1027845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>
              <a:rot lat="0" lon="0" rev="2148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Number of Users</a:t>
            </a:r>
            <a:endParaRPr lang="en-US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0" y="167808"/>
            <a:ext cx="9144000" cy="8215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Users by Employer at the Light Sources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358204"/>
              </p:ext>
            </p:extLst>
          </p:nvPr>
        </p:nvGraphicFramePr>
        <p:xfrm>
          <a:off x="-262467" y="0"/>
          <a:ext cx="9909961" cy="671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8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164114"/>
            <a:ext cx="9144000" cy="452191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>
                <a:latin typeface="Arial" pitchFamily="34" charset="0"/>
                <a:cs typeface="Arial" pitchFamily="34" charset="0"/>
              </a:rPr>
              <a:t>Other Demographics of Users at Light Sources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473039" y="832438"/>
          <a:ext cx="4037610" cy="303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71533" y="4194201"/>
          <a:ext cx="4407065" cy="266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050805" y="768403"/>
          <a:ext cx="4816104" cy="293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343064" y="3880438"/>
          <a:ext cx="4499428" cy="283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145602"/>
              </p:ext>
            </p:extLst>
          </p:nvPr>
        </p:nvGraphicFramePr>
        <p:xfrm>
          <a:off x="4810386" y="852857"/>
          <a:ext cx="4222337" cy="338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832292"/>
              </p:ext>
            </p:extLst>
          </p:nvPr>
        </p:nvGraphicFramePr>
        <p:xfrm>
          <a:off x="155864" y="853671"/>
          <a:ext cx="4449331" cy="2626510"/>
        </p:xfrm>
        <a:graphic>
          <a:graphicData uri="http://schemas.openxmlformats.org/drawingml/2006/table">
            <a:tbl>
              <a:tblPr/>
              <a:tblGrid>
                <a:gridCol w="795194"/>
                <a:gridCol w="730250"/>
                <a:gridCol w="731693"/>
                <a:gridCol w="730250"/>
                <a:gridCol w="731694"/>
                <a:gridCol w="730250"/>
              </a:tblGrid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First-Time Users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Female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Citizenship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United States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Foreign, Non-Sensitive Countries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Foreign, Sensitive Countries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Nature of Research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DD080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Nonproprietary research only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Nonproprietary &amp; proprietary research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Proprietary research only</a:t>
                      </a: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59" marR="8659" marT="840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493536"/>
              </p:ext>
            </p:extLst>
          </p:nvPr>
        </p:nvGraphicFramePr>
        <p:xfrm>
          <a:off x="4570413" y="4296216"/>
          <a:ext cx="4525817" cy="256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036553"/>
              </p:ext>
            </p:extLst>
          </p:nvPr>
        </p:nvGraphicFramePr>
        <p:xfrm>
          <a:off x="0" y="4033371"/>
          <a:ext cx="4948052" cy="2913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838692"/>
              </p:ext>
            </p:extLst>
          </p:nvPr>
        </p:nvGraphicFramePr>
        <p:xfrm>
          <a:off x="220421" y="733166"/>
          <a:ext cx="8731243" cy="603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430"/>
          <p:cNvGrpSpPr>
            <a:grpSpLocks/>
          </p:cNvGrpSpPr>
          <p:nvPr/>
        </p:nvGrpSpPr>
        <p:grpSpPr bwMode="auto">
          <a:xfrm>
            <a:off x="2967332" y="757355"/>
            <a:ext cx="2128491" cy="1380643"/>
            <a:chOff x="1233" y="874"/>
            <a:chExt cx="1537" cy="1051"/>
          </a:xfrm>
        </p:grpSpPr>
        <p:pic>
          <p:nvPicPr>
            <p:cNvPr id="21529" name="Picture 4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3" y="920"/>
              <a:ext cx="1537" cy="1005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0" name="Text Box 432"/>
            <p:cNvSpPr txBox="1">
              <a:spLocks noChangeArrowheads="1"/>
            </p:cNvSpPr>
            <p:nvPr/>
          </p:nvSpPr>
          <p:spPr bwMode="auto">
            <a:xfrm>
              <a:off x="1240" y="874"/>
              <a:ext cx="840" cy="28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NSLS 1982</a:t>
              </a: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1038548" y="737357"/>
            <a:ext cx="1826024" cy="1339228"/>
            <a:chOff x="1038548" y="861182"/>
            <a:chExt cx="1826024" cy="1339228"/>
          </a:xfrm>
        </p:grpSpPr>
        <p:pic>
          <p:nvPicPr>
            <p:cNvPr id="21516" name="Picture 434" descr="sp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0567" y="947953"/>
              <a:ext cx="1727088" cy="1252457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17" name="Text Box 435"/>
            <p:cNvSpPr txBox="1">
              <a:spLocks noChangeArrowheads="1"/>
            </p:cNvSpPr>
            <p:nvPr/>
          </p:nvSpPr>
          <p:spPr bwMode="auto">
            <a:xfrm>
              <a:off x="1038548" y="861182"/>
              <a:ext cx="1826024" cy="36927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382" tIns="45691" rIns="91382" bIns="45691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SSRL 1974 &amp; 2004</a:t>
              </a:r>
            </a:p>
          </p:txBody>
        </p:sp>
      </p:grpSp>
      <p:grpSp>
        <p:nvGrpSpPr>
          <p:cNvPr id="4" name="Group 454"/>
          <p:cNvGrpSpPr>
            <a:grpSpLocks/>
          </p:cNvGrpSpPr>
          <p:nvPr/>
        </p:nvGrpSpPr>
        <p:grpSpPr bwMode="auto">
          <a:xfrm>
            <a:off x="5188691" y="773811"/>
            <a:ext cx="1966128" cy="1363887"/>
            <a:chOff x="2923" y="702"/>
            <a:chExt cx="1336" cy="920"/>
          </a:xfrm>
        </p:grpSpPr>
        <p:pic>
          <p:nvPicPr>
            <p:cNvPr id="21525" name="Picture 5" descr="DSC_0271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939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6" name="Text Box 444"/>
            <p:cNvSpPr txBox="1">
              <a:spLocks noChangeArrowheads="1"/>
            </p:cNvSpPr>
            <p:nvPr/>
          </p:nvSpPr>
          <p:spPr bwMode="auto">
            <a:xfrm>
              <a:off x="2923" y="702"/>
              <a:ext cx="783" cy="24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LCLS 2009</a:t>
              </a:r>
            </a:p>
          </p:txBody>
        </p:sp>
      </p:grpSp>
      <p:grpSp>
        <p:nvGrpSpPr>
          <p:cNvPr id="5" name="Group 453"/>
          <p:cNvGrpSpPr>
            <a:grpSpLocks/>
          </p:cNvGrpSpPr>
          <p:nvPr/>
        </p:nvGrpSpPr>
        <p:grpSpPr bwMode="auto">
          <a:xfrm>
            <a:off x="1276651" y="2053416"/>
            <a:ext cx="1934292" cy="1233002"/>
            <a:chOff x="-49" y="1918"/>
            <a:chExt cx="1310" cy="958"/>
          </a:xfrm>
          <a:noFill/>
        </p:grpSpPr>
        <p:pic>
          <p:nvPicPr>
            <p:cNvPr id="21531" name="Picture 425" descr="XBD9904-0069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9" y="1936"/>
              <a:ext cx="1310" cy="94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2" name="Text Box 426"/>
            <p:cNvSpPr txBox="1">
              <a:spLocks noChangeArrowheads="1"/>
            </p:cNvSpPr>
            <p:nvPr/>
          </p:nvSpPr>
          <p:spPr bwMode="auto">
            <a:xfrm>
              <a:off x="-49" y="1918"/>
              <a:ext cx="730" cy="291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ALS 1993</a:t>
              </a:r>
            </a:p>
          </p:txBody>
        </p:sp>
      </p:grpSp>
      <p:grpSp>
        <p:nvGrpSpPr>
          <p:cNvPr id="6" name="Group 427"/>
          <p:cNvGrpSpPr>
            <a:grpSpLocks/>
          </p:cNvGrpSpPr>
          <p:nvPr/>
        </p:nvGrpSpPr>
        <p:grpSpPr bwMode="auto">
          <a:xfrm>
            <a:off x="3332339" y="2054289"/>
            <a:ext cx="1879898" cy="1229801"/>
            <a:chOff x="1872" y="1945"/>
            <a:chExt cx="1306" cy="949"/>
          </a:xfrm>
          <a:noFill/>
        </p:grpSpPr>
        <p:pic>
          <p:nvPicPr>
            <p:cNvPr id="21527" name="Picture 42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1964"/>
              <a:ext cx="1306" cy="930"/>
            </a:xfrm>
            <a:prstGeom prst="rect">
              <a:avLst/>
            </a:prstGeom>
            <a:grp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8" name="Text Box 429"/>
            <p:cNvSpPr txBox="1">
              <a:spLocks noChangeArrowheads="1"/>
            </p:cNvSpPr>
            <p:nvPr/>
          </p:nvSpPr>
          <p:spPr bwMode="auto">
            <a:xfrm>
              <a:off x="1877" y="1945"/>
              <a:ext cx="728" cy="28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APS 1996</a:t>
              </a: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05" y="203281"/>
            <a:ext cx="9186809" cy="38779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Users by Facility at the Light Sources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4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74215" y="1722455"/>
            <a:ext cx="6783973" cy="3463178"/>
          </a:xfrm>
        </p:spPr>
        <p:txBody>
          <a:bodyPr/>
          <a:lstStyle/>
          <a:p>
            <a:pPr marL="228600" lvl="1" indent="-22860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What, why, how, where?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Office of Science light sources</a:t>
            </a:r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Storage rings</a:t>
            </a:r>
          </a:p>
          <a:p>
            <a:pPr marL="914400" lvl="1" indent="-228600">
              <a:spcBef>
                <a:spcPts val="0"/>
              </a:spcBef>
              <a:spcAft>
                <a:spcPts val="3600"/>
              </a:spcAft>
              <a:buFont typeface="Wingdings" pitchFamily="2" charset="2"/>
              <a:buChar char="Ø"/>
            </a:pP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Free electron lasers</a:t>
            </a:r>
            <a:endPara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spcBef>
                <a:spcPts val="0"/>
              </a:spcBef>
              <a:spcAft>
                <a:spcPts val="3000"/>
              </a:spcAft>
              <a:buFont typeface="Wingdings" pitchFamily="2" charset="2"/>
              <a:buChar char="§"/>
            </a:pP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next for U.S. light sources?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(This is a 100% equation-free presentation.)</a:t>
            </a:r>
            <a:endParaRPr lang="en-US" sz="2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Synchrotron Radiation Light Sources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Strategic Plans: Past and Present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95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" y="13864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400">
                <a:solidFill>
                  <a:srgbClr val="106636"/>
                </a:solidFill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671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3423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013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6844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3564" y="925802"/>
            <a:ext cx="7402971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BESAC Report: </a:t>
            </a:r>
            <a:r>
              <a:rPr lang="en-US" b="1" i="1" dirty="0"/>
              <a:t>Novel Coherent Light Sources</a:t>
            </a:r>
            <a:r>
              <a:rPr lang="en-US" b="1" dirty="0"/>
              <a:t>, January 1999</a:t>
            </a:r>
          </a:p>
          <a:p>
            <a:r>
              <a:rPr lang="en-US" dirty="0" smtClean="0"/>
              <a:t>Given </a:t>
            </a:r>
            <a:r>
              <a:rPr lang="en-US" dirty="0"/>
              <a:t>currently available knowledge and limited funding resources, the hard </a:t>
            </a:r>
            <a:r>
              <a:rPr lang="en-US" dirty="0" smtClean="0"/>
              <a:t>X-ray region </a:t>
            </a:r>
            <a:r>
              <a:rPr lang="en-US" dirty="0"/>
              <a:t>(8-20 </a:t>
            </a:r>
            <a:r>
              <a:rPr lang="en-US" dirty="0" err="1"/>
              <a:t>keV</a:t>
            </a:r>
            <a:r>
              <a:rPr lang="en-US" dirty="0"/>
              <a:t> or higher) is identified as the most exciting potential area </a:t>
            </a:r>
            <a:r>
              <a:rPr lang="en-US" dirty="0" smtClean="0"/>
              <a:t>for innovative </a:t>
            </a:r>
            <a:r>
              <a:rPr lang="en-US" dirty="0"/>
              <a:t>science. DOE should pursue the development of coherent light </a:t>
            </a:r>
            <a:r>
              <a:rPr lang="en-US" dirty="0" smtClean="0"/>
              <a:t>source technology </a:t>
            </a:r>
            <a:r>
              <a:rPr lang="en-US" dirty="0"/>
              <a:t>in the hard X-ray region as a priority. This technology will </a:t>
            </a:r>
            <a:r>
              <a:rPr lang="en-US" dirty="0" smtClean="0"/>
              <a:t>most likely </a:t>
            </a:r>
            <a:r>
              <a:rPr lang="en-US" dirty="0"/>
              <a:t>take the form of a </a:t>
            </a:r>
            <a:r>
              <a:rPr lang="en-US" dirty="0" err="1"/>
              <a:t>linac</a:t>
            </a:r>
            <a:r>
              <a:rPr lang="en-US" dirty="0"/>
              <a:t>-based free electron laser device using </a:t>
            </a:r>
            <a:r>
              <a:rPr lang="en-US" dirty="0" smtClean="0"/>
              <a:t>self-amplified stimulated </a:t>
            </a:r>
            <a:r>
              <a:rPr lang="en-US" dirty="0"/>
              <a:t>emission or some form of seeded stimulated emission. The </a:t>
            </a:r>
            <a:r>
              <a:rPr lang="en-US" dirty="0" smtClean="0"/>
              <a:t>developers of </a:t>
            </a:r>
            <a:r>
              <a:rPr lang="en-US" dirty="0"/>
              <a:t>such a source should seek to attain both temporal and spatial coherence, as </a:t>
            </a:r>
            <a:r>
              <a:rPr lang="en-US" dirty="0" smtClean="0"/>
              <a:t>well as </a:t>
            </a:r>
            <a:r>
              <a:rPr lang="en-US" dirty="0"/>
              <a:t>precise timing with </a:t>
            </a:r>
            <a:r>
              <a:rPr lang="en-US" dirty="0" err="1"/>
              <a:t>ultrashort</a:t>
            </a:r>
            <a:r>
              <a:rPr lang="en-US" dirty="0"/>
              <a:t> pulsed lasers, which will be required for </a:t>
            </a:r>
            <a:r>
              <a:rPr lang="en-US" dirty="0" smtClean="0"/>
              <a:t>laser pump/X-ray </a:t>
            </a:r>
            <a:r>
              <a:rPr lang="en-US" dirty="0"/>
              <a:t>probe experiments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b="1" dirty="0" smtClean="0"/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</a:pPr>
            <a:r>
              <a:rPr lang="en-US" b="1" dirty="0" smtClean="0"/>
              <a:t>LCLS Commissioned, April 2009</a:t>
            </a:r>
            <a:endParaRPr lang="en-US" b="1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098" name="Picture 2" descr="http://www.extremetech.com/wp-content/uploads/2014/03/xray-he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5"/>
          <a:stretch/>
        </p:blipFill>
        <p:spPr bwMode="auto">
          <a:xfrm>
            <a:off x="4724394" y="4190158"/>
            <a:ext cx="3823861" cy="25705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1" y="15249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400">
                <a:solidFill>
                  <a:srgbClr val="106636"/>
                </a:solidFill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671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3423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013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6844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Plans: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" y="13864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400">
                <a:solidFill>
                  <a:srgbClr val="106636"/>
                </a:solidFill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671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3423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013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6844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Plans: Present—Charge </a:t>
            </a:r>
            <a:r>
              <a:rPr lang="en-US" dirty="0"/>
              <a:t>to BESAC on X-ray Light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472" y="1125035"/>
            <a:ext cx="8077201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On January 2, 2013, Bill Brinkman issued a charge to the Basic Energy Sciences Advisory Committee (BESAC).</a:t>
            </a:r>
          </a:p>
          <a:p>
            <a:pPr marL="231775" indent="-231775"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The charge requested:</a:t>
            </a:r>
            <a:endParaRPr lang="en-US" dirty="0">
              <a:cs typeface="Arial" pitchFamily="34" charset="0"/>
            </a:endParaRPr>
          </a:p>
          <a:p>
            <a:pPr marL="920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assessment of the grand science challenges </a:t>
            </a:r>
          </a:p>
          <a:p>
            <a:pPr marL="920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evaluation of the effectiveness of the present light source portfolio</a:t>
            </a:r>
          </a:p>
          <a:p>
            <a:pPr marL="920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enumeration of future light source performance specifications</a:t>
            </a:r>
          </a:p>
          <a:p>
            <a:pPr marL="920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prioritized recommendations on future light source concepts</a:t>
            </a:r>
          </a:p>
          <a:p>
            <a:pPr marL="920750" lvl="1" indent="-285750">
              <a:spcAft>
                <a:spcPts val="24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prioritized research and development initiatives </a:t>
            </a:r>
          </a:p>
          <a:p>
            <a:pPr marL="231775" indent="-231775">
              <a:spcAft>
                <a:spcPts val="2400"/>
              </a:spcAft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John </a:t>
            </a:r>
            <a:r>
              <a:rPr lang="en-US" dirty="0">
                <a:cs typeface="Arial" pitchFamily="34" charset="0"/>
              </a:rPr>
              <a:t>Hemminger, the Chair of BESAC, served as Chair of </a:t>
            </a:r>
            <a:r>
              <a:rPr lang="en-US" dirty="0" smtClean="0">
                <a:cs typeface="Arial" pitchFamily="34" charset="0"/>
              </a:rPr>
              <a:t>a 22 </a:t>
            </a:r>
            <a:r>
              <a:rPr lang="en-US" dirty="0">
                <a:cs typeface="Arial" pitchFamily="34" charset="0"/>
              </a:rPr>
              <a:t>member Subcommittee, which used previous BESAC and BES reports and new </a:t>
            </a:r>
            <a:r>
              <a:rPr lang="en-US" dirty="0" smtClean="0">
                <a:cs typeface="Arial" pitchFamily="34" charset="0"/>
              </a:rPr>
              <a:t>input from </a:t>
            </a:r>
            <a:r>
              <a:rPr lang="en-US" dirty="0">
                <a:cs typeface="Arial" pitchFamily="34" charset="0"/>
              </a:rPr>
              <a:t>the x-ray sciences communities to formulate </a:t>
            </a:r>
            <a:r>
              <a:rPr lang="en-US" dirty="0" smtClean="0">
                <a:cs typeface="Arial" pitchFamily="34" charset="0"/>
              </a:rPr>
              <a:t>findings </a:t>
            </a:r>
            <a:r>
              <a:rPr lang="en-US" dirty="0">
                <a:cs typeface="Arial" pitchFamily="34" charset="0"/>
              </a:rPr>
              <a:t>and recommendations</a:t>
            </a:r>
            <a:r>
              <a:rPr lang="en-US" dirty="0" smtClean="0">
                <a:cs typeface="Arial" pitchFamily="34" charset="0"/>
              </a:rPr>
              <a:t>.</a:t>
            </a:r>
          </a:p>
          <a:p>
            <a:pPr marL="231775" lvl="1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The final report was accepted by BESAC on July 25, 2013.</a:t>
            </a:r>
            <a:endParaRPr lang="en-US" dirty="0">
              <a:cs typeface="Arial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316" y="1210246"/>
            <a:ext cx="8038193" cy="4773514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 marL="231527" indent="-231527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dirty="0">
                <a:cs typeface="Arial" pitchFamily="34" charset="0"/>
              </a:rPr>
              <a:t>At the present time, the U.S. enjoys a significant leadership role in the x-ray light source community.  This is a direct result of the successes of the major facilities managed by </a:t>
            </a:r>
            <a:r>
              <a:rPr lang="en-US" dirty="0" smtClean="0">
                <a:cs typeface="Arial" pitchFamily="34" charset="0"/>
              </a:rPr>
              <a:t>BES … and </a:t>
            </a:r>
            <a:r>
              <a:rPr lang="en-US" dirty="0">
                <a:cs typeface="Arial" pitchFamily="34" charset="0"/>
              </a:rPr>
              <a:t>the particularly stunning success of the first hard x-ray free electron laser, the </a:t>
            </a:r>
            <a:r>
              <a:rPr lang="en-US" dirty="0" err="1">
                <a:cs typeface="Arial" pitchFamily="34" charset="0"/>
              </a:rPr>
              <a:t>Linac</a:t>
            </a:r>
            <a:r>
              <a:rPr lang="en-US" dirty="0">
                <a:cs typeface="Arial" pitchFamily="34" charset="0"/>
              </a:rPr>
              <a:t> Coherent Light Source (LCLS).  </a:t>
            </a:r>
            <a:endParaRPr lang="en-US" dirty="0" smtClean="0">
              <a:cs typeface="Arial" pitchFamily="34" charset="0"/>
            </a:endParaRPr>
          </a:p>
          <a:p>
            <a:pPr marL="231527" indent="-231527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However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, it is abundantly clear that international activity in the construction of new diffraction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limited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storage rings and new free electron laser facilities will seriously challenge U.S. leadership in the decades to come. </a:t>
            </a:r>
            <a:endParaRPr lang="en-US" dirty="0">
              <a:cs typeface="Arial" pitchFamily="34" charset="0"/>
            </a:endParaRPr>
          </a:p>
          <a:p>
            <a:pPr marL="231527" indent="-231527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The U.S. will no longer hold a leadership role in such facilities unless new unique facilities are developed </a:t>
            </a:r>
            <a:r>
              <a:rPr lang="en-US" dirty="0" smtClean="0">
                <a:cs typeface="Arial" pitchFamily="34" charset="0"/>
              </a:rPr>
              <a:t>…</a:t>
            </a:r>
            <a:endParaRPr lang="en-US" dirty="0">
              <a:cs typeface="Arial" pitchFamily="34" charset="0"/>
            </a:endParaRPr>
          </a:p>
          <a:p>
            <a:pPr marL="171267" indent="-171267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</a:pPr>
            <a:endParaRPr lang="en-US" dirty="0">
              <a:cs typeface="Arial" pitchFamily="34" charset="0"/>
            </a:endParaRPr>
          </a:p>
          <a:p>
            <a:pPr marL="171267" indent="-171267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Findings and Recommendations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Storage Rings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8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2765" y="1295970"/>
            <a:ext cx="7478259" cy="4050495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… BES should </a:t>
            </a:r>
            <a:r>
              <a:rPr lang="en-US" dirty="0"/>
              <a:t>ensure that U.S</a:t>
            </a:r>
            <a:r>
              <a:rPr lang="en-US" dirty="0" smtClean="0"/>
              <a:t>. storage </a:t>
            </a:r>
            <a:r>
              <a:rPr lang="en-US" dirty="0"/>
              <a:t>ring x-ray sources reclaim their world leadership position. This will require </a:t>
            </a:r>
            <a:r>
              <a:rPr lang="en-US" dirty="0" smtClean="0"/>
              <a:t>a careful </a:t>
            </a:r>
            <a:r>
              <a:rPr lang="en-US" dirty="0"/>
              <a:t>evaluation of present upgrade plans to determine paths forward that will </a:t>
            </a:r>
            <a:r>
              <a:rPr lang="en-US" dirty="0" smtClean="0"/>
              <a:t>guarantee that </a:t>
            </a:r>
            <a:r>
              <a:rPr lang="en-US" dirty="0"/>
              <a:t>U.S. facilities remain at the cutting edge of x-ray storage ring science. The </a:t>
            </a:r>
            <a:r>
              <a:rPr lang="en-US" dirty="0" smtClean="0"/>
              <a:t>very large</a:t>
            </a:r>
            <a:r>
              <a:rPr lang="en-US" dirty="0"/>
              <a:t>, diverse U.S. user population presently utilizing U.S. storage rings represents </a:t>
            </a:r>
            <a:r>
              <a:rPr lang="en-US" dirty="0" smtClean="0"/>
              <a:t>a major </a:t>
            </a:r>
            <a:r>
              <a:rPr lang="en-US" dirty="0"/>
              <a:t>national resource for science and technology. It is essential that the facilities </a:t>
            </a:r>
            <a:r>
              <a:rPr lang="en-US" dirty="0" smtClean="0"/>
              <a:t>this science </a:t>
            </a:r>
            <a:r>
              <a:rPr lang="en-US" dirty="0"/>
              <a:t>community relies on remain internationally competitive in the face of </a:t>
            </a:r>
            <a:r>
              <a:rPr lang="en-US" dirty="0" smtClean="0"/>
              <a:t>the innovative </a:t>
            </a:r>
            <a:r>
              <a:rPr lang="en-US" dirty="0"/>
              <a:t>developments of storage rings in other countries</a:t>
            </a:r>
            <a:r>
              <a:rPr lang="en-US" dirty="0">
                <a:solidFill>
                  <a:srgbClr val="FF0000"/>
                </a:solidFill>
              </a:rPr>
              <a:t>. Such developments </a:t>
            </a:r>
            <a:r>
              <a:rPr lang="en-US" dirty="0" smtClean="0">
                <a:solidFill>
                  <a:srgbClr val="FF0000"/>
                </a:solidFill>
              </a:rPr>
              <a:t>include diffraction-limited </a:t>
            </a:r>
            <a:r>
              <a:rPr lang="en-US" dirty="0">
                <a:solidFill>
                  <a:srgbClr val="FF0000"/>
                </a:solidFill>
              </a:rPr>
              <a:t>storage rings with </a:t>
            </a:r>
            <a:r>
              <a:rPr lang="en-US" dirty="0" err="1">
                <a:solidFill>
                  <a:srgbClr val="FF0000"/>
                </a:solidFill>
              </a:rPr>
              <a:t>beamlines</a:t>
            </a:r>
            <a:r>
              <a:rPr lang="en-US" dirty="0">
                <a:solidFill>
                  <a:srgbClr val="FF0000"/>
                </a:solidFill>
              </a:rPr>
              <a:t>, optics, and detectors compatible with </a:t>
            </a:r>
            <a:r>
              <a:rPr lang="en-US" dirty="0" smtClean="0">
                <a:solidFill>
                  <a:srgbClr val="FF0000"/>
                </a:solidFill>
              </a:rPr>
              <a:t>the 10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-10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increase in brightness afforded by upgraded storage rings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Findings and Recommendations – Storage Rings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35" y="866775"/>
            <a:ext cx="8609073" cy="5259388"/>
          </a:xfrm>
        </p:spPr>
        <p:txBody>
          <a:bodyPr/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APS, ESRF &amp; SPring-8 are all designing upgrades to incorporate multi-bend </a:t>
            </a:r>
            <a:r>
              <a:rPr lang="en-US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achromat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lattices to reduce the </a:t>
            </a:r>
            <a:r>
              <a:rPr lang="en-US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towards 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diffraction limit to enhance 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brightness.</a:t>
            </a:r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High Energy, Hard X-ray Ring Upgrade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29" y="5287526"/>
            <a:ext cx="2341079" cy="1570474"/>
          </a:xfrm>
          <a:prstGeom prst="rect">
            <a:avLst/>
          </a:prstGeom>
        </p:spPr>
      </p:pic>
      <p:pic>
        <p:nvPicPr>
          <p:cNvPr id="1026" name="Picture 2" descr="C:\Users\murpjam\AppData\Local\Microsoft\Windows\Temporary Internet Files\Content.Outlook\CPUYQAI5\9127357729_025a22c8d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" y="5306039"/>
            <a:ext cx="1887052" cy="15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5" y="5306041"/>
            <a:ext cx="2332182" cy="155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07" y="5324474"/>
            <a:ext cx="2376968" cy="1533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4326" y="5288710"/>
            <a:ext cx="1357862" cy="276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PETRA-III 6 GeV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9955" y="5288710"/>
            <a:ext cx="1288934" cy="276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Spring-8 8 GeV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7151" y="5288710"/>
            <a:ext cx="1074131" cy="276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ESRF 6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288710"/>
            <a:ext cx="971539" cy="276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APS 7 GeV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9806" y="2535379"/>
            <a:ext cx="4119770" cy="877691"/>
            <a:chOff x="1195286" y="5105076"/>
            <a:chExt cx="3772623" cy="535410"/>
          </a:xfrm>
        </p:grpSpPr>
        <p:grpSp>
          <p:nvGrpSpPr>
            <p:cNvPr id="42" name="Group 41"/>
            <p:cNvGrpSpPr/>
            <p:nvPr/>
          </p:nvGrpSpPr>
          <p:grpSpPr>
            <a:xfrm>
              <a:off x="1195286" y="5112409"/>
              <a:ext cx="1927202" cy="528077"/>
              <a:chOff x="996072" y="3243331"/>
              <a:chExt cx="2863708" cy="681844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H="1">
                <a:off x="996072" y="3585314"/>
                <a:ext cx="2863708" cy="6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1718224" y="3436589"/>
                <a:ext cx="1519010" cy="286382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760171" y="3274720"/>
                <a:ext cx="45719" cy="3112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322784" y="3613890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412930" y="3243331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552879" y="3607405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 flipH="1">
              <a:off x="3040707" y="5105076"/>
              <a:ext cx="1927202" cy="528077"/>
              <a:chOff x="996072" y="3243331"/>
              <a:chExt cx="2863708" cy="681844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H="1">
                <a:off x="996072" y="3585314"/>
                <a:ext cx="2863708" cy="6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1718224" y="3436588"/>
                <a:ext cx="1519010" cy="286382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760171" y="3274720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322784" y="3613890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412930" y="3243331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552879" y="3607405"/>
                <a:ext cx="45719" cy="311285"/>
              </a:xfrm>
              <a:prstGeom prst="rect">
                <a:avLst/>
              </a:prstGeom>
              <a:ln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 flipV="1">
            <a:off x="1672764" y="3866103"/>
            <a:ext cx="4173854" cy="747460"/>
            <a:chOff x="2971800" y="4183672"/>
            <a:chExt cx="4724400" cy="62341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971800" y="4502150"/>
              <a:ext cx="472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673683" y="4183672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867400" y="4191000"/>
              <a:ext cx="347589" cy="471013"/>
              <a:chOff x="6400800" y="4183672"/>
              <a:chExt cx="347589" cy="471013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400800" y="4343400"/>
                <a:ext cx="110563" cy="311285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673683" y="4183672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334000" y="4191000"/>
              <a:ext cx="347589" cy="471013"/>
              <a:chOff x="6400800" y="4183672"/>
              <a:chExt cx="347589" cy="471013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400800" y="4343400"/>
                <a:ext cx="110563" cy="311285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673683" y="4183672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800600" y="4191000"/>
              <a:ext cx="347589" cy="471013"/>
              <a:chOff x="6400800" y="4183672"/>
              <a:chExt cx="347589" cy="47101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400800" y="4343400"/>
                <a:ext cx="110563" cy="311285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673683" y="4183672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267200" y="4191000"/>
              <a:ext cx="347589" cy="471013"/>
              <a:chOff x="6400800" y="4183672"/>
              <a:chExt cx="347589" cy="471013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400800" y="4343400"/>
                <a:ext cx="110563" cy="311285"/>
              </a:xfrm>
              <a:prstGeom prst="rect">
                <a:avLst/>
              </a:prstGeom>
              <a:solidFill>
                <a:srgbClr val="FF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673683" y="4183672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 flipH="1">
              <a:off x="7239000" y="4495800"/>
              <a:ext cx="76200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34200" y="4350728"/>
              <a:ext cx="110563" cy="311285"/>
            </a:xfrm>
            <a:prstGeom prst="rect">
              <a:avLst/>
            </a:prstGeom>
            <a:solidFill>
              <a:srgbClr val="FF3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4191000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33800" y="4350728"/>
              <a:ext cx="110563" cy="311285"/>
            </a:xfrm>
            <a:prstGeom prst="rect">
              <a:avLst/>
            </a:prstGeom>
            <a:solidFill>
              <a:srgbClr val="FF3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06683" y="4191000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15200" y="4191000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3505200" y="4495800"/>
              <a:ext cx="76200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52800" y="4191000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81400" y="4191000"/>
              <a:ext cx="74706" cy="31128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00800" y="4343400"/>
              <a:ext cx="110563" cy="311285"/>
            </a:xfrm>
            <a:prstGeom prst="rect">
              <a:avLst/>
            </a:prstGeom>
            <a:solidFill>
              <a:srgbClr val="FF3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092918" y="2764939"/>
            <a:ext cx="2740677" cy="369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Double Bend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Achromat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92918" y="4057688"/>
            <a:ext cx="2638084" cy="3692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40" tIns="45670" rIns="91340" bIns="45670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Seven Bend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Achromat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26</a:t>
            </a:fld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APS – One Sector of the Ring – a Double Bend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Achromat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s://farm7.staticflickr.com/6002/5940202548_79403c0e1a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8" b="36073"/>
          <a:stretch/>
        </p:blipFill>
        <p:spPr bwMode="auto">
          <a:xfrm>
            <a:off x="0" y="1857374"/>
            <a:ext cx="91440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APS-U: 7 Bend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Achromat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will Replace the 2 Bend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Achromat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" y="1336143"/>
            <a:ext cx="9130319" cy="436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6669" y="6445377"/>
            <a:ext cx="1316736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M. Borland 4/2014</a:t>
            </a:r>
            <a:endParaRPr lang="en-US" sz="11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787720" y="4644000"/>
            <a:ext cx="1828800" cy="1828800"/>
          </a:xfrm>
          <a:prstGeom prst="rect">
            <a:avLst/>
          </a:prstGeom>
        </p:spPr>
      </p:pic>
      <p:pic>
        <p:nvPicPr>
          <p:cNvPr id="265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516320" y="4615560"/>
            <a:ext cx="1828800" cy="1828800"/>
          </a:xfrm>
          <a:prstGeom prst="rect">
            <a:avLst/>
          </a:prstGeom>
        </p:spPr>
      </p:pic>
      <p:pic>
        <p:nvPicPr>
          <p:cNvPr id="266" name="Picture 265"/>
          <p:cNvPicPr/>
          <p:nvPr/>
        </p:nvPicPr>
        <p:blipFill>
          <a:blip r:embed="rId4"/>
          <a:stretch>
            <a:fillRect/>
          </a:stretch>
        </p:blipFill>
        <p:spPr>
          <a:xfrm>
            <a:off x="2041560" y="1129608"/>
            <a:ext cx="4937760" cy="3474720"/>
          </a:xfrm>
          <a:prstGeom prst="rect">
            <a:avLst/>
          </a:prstGeom>
        </p:spPr>
      </p:pic>
      <p:sp>
        <p:nvSpPr>
          <p:cNvPr id="267" name="TextShape 1"/>
          <p:cNvSpPr txBox="1"/>
          <p:nvPr/>
        </p:nvSpPr>
        <p:spPr>
          <a:xfrm>
            <a:off x="457200" y="63021"/>
            <a:ext cx="8229240" cy="63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400">
                <a:solidFill>
                  <a:srgbClr val="106636"/>
                </a:solidFill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671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3423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013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6844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APS-U MBA Brightness Improvement</a:t>
            </a:r>
            <a:endParaRPr dirty="0"/>
          </a:p>
        </p:txBody>
      </p:sp>
      <p:sp>
        <p:nvSpPr>
          <p:cNvPr id="268" name="CustomShape 2"/>
          <p:cNvSpPr/>
          <p:nvPr/>
        </p:nvSpPr>
        <p:spPr>
          <a:xfrm>
            <a:off x="586440" y="809928"/>
            <a:ext cx="8358840" cy="63936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</a:rPr>
              <a:t>Dramatically enhance the performance of the APS as a hard x-ray source</a:t>
            </a:r>
            <a:endParaRPr dirty="0"/>
          </a:p>
        </p:txBody>
      </p:sp>
      <p:sp>
        <p:nvSpPr>
          <p:cNvPr id="269" name="CustomShape 3"/>
          <p:cNvSpPr/>
          <p:nvPr/>
        </p:nvSpPr>
        <p:spPr>
          <a:xfrm>
            <a:off x="1829520" y="4859640"/>
            <a:ext cx="1157040" cy="36468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Arial"/>
                <a:ea typeface="ＭＳ Ｐゴシック"/>
              </a:rPr>
              <a:t>APS Now</a:t>
            </a:r>
            <a:endParaRPr/>
          </a:p>
        </p:txBody>
      </p:sp>
      <p:sp>
        <p:nvSpPr>
          <p:cNvPr id="270" name="CustomShape 4"/>
          <p:cNvSpPr/>
          <p:nvPr/>
        </p:nvSpPr>
        <p:spPr>
          <a:xfrm>
            <a:off x="6304680" y="4859640"/>
            <a:ext cx="676080" cy="36468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Arial"/>
                <a:ea typeface="ＭＳ Ｐゴシック"/>
              </a:rPr>
              <a:t>MBA</a:t>
            </a:r>
            <a:endParaRPr/>
          </a:p>
        </p:txBody>
      </p:sp>
      <p:sp>
        <p:nvSpPr>
          <p:cNvPr id="271" name="CustomShape 5"/>
          <p:cNvSpPr/>
          <p:nvPr/>
        </p:nvSpPr>
        <p:spPr>
          <a:xfrm>
            <a:off x="5780160" y="6122160"/>
            <a:ext cx="1798920" cy="15480"/>
          </a:xfrm>
          <a:prstGeom prst="straightConnector1">
            <a:avLst/>
          </a:prstGeom>
          <a:solidFill>
            <a:srgbClr val="FFFF00"/>
          </a:solidFill>
          <a:ln w="45720">
            <a:solidFill>
              <a:srgbClr val="FFFF00"/>
            </a:solidFill>
            <a:miter/>
            <a:headEnd type="triangle" w="med" len="med"/>
            <a:tailEnd type="triangle" w="med" len="med"/>
          </a:ln>
        </p:spPr>
      </p:sp>
      <p:sp>
        <p:nvSpPr>
          <p:cNvPr id="272" name="CustomShape 6"/>
          <p:cNvSpPr/>
          <p:nvPr/>
        </p:nvSpPr>
        <p:spPr>
          <a:xfrm>
            <a:off x="6266520" y="6103080"/>
            <a:ext cx="752040" cy="36468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Arial"/>
                <a:ea typeface="ＭＳ Ｐゴシック"/>
              </a:rPr>
              <a:t>1 mm</a:t>
            </a:r>
            <a:endParaRPr/>
          </a:p>
        </p:txBody>
      </p:sp>
      <p:sp>
        <p:nvSpPr>
          <p:cNvPr id="273" name="CustomShape 7"/>
          <p:cNvSpPr/>
          <p:nvPr/>
        </p:nvSpPr>
        <p:spPr>
          <a:xfrm>
            <a:off x="3772080" y="5181480"/>
            <a:ext cx="1599840" cy="63936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Particle Beam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Profiles</a:t>
            </a:r>
            <a:endParaRPr/>
          </a:p>
        </p:txBody>
      </p:sp>
      <p:sp>
        <p:nvSpPr>
          <p:cNvPr id="13" name="TextShape 10"/>
          <p:cNvSpPr txBox="1"/>
          <p:nvPr/>
        </p:nvSpPr>
        <p:spPr>
          <a:xfrm>
            <a:off x="264240" y="4859640"/>
            <a:ext cx="1172880" cy="1114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3100 pm
natural</a:t>
            </a:r>
            <a:endParaRPr dirty="0"/>
          </a:p>
          <a:p>
            <a:r>
              <a:rPr lang="en-US" dirty="0" err="1"/>
              <a:t>emittance</a:t>
            </a:r>
            <a:endParaRPr dirty="0"/>
          </a:p>
          <a:p>
            <a:r>
              <a:rPr lang="en-US" dirty="0"/>
              <a:t>at 7 </a:t>
            </a:r>
            <a:r>
              <a:rPr lang="en-US" dirty="0" err="1"/>
              <a:t>GeV</a:t>
            </a:r>
            <a:endParaRPr dirty="0"/>
          </a:p>
        </p:txBody>
      </p:sp>
      <p:sp>
        <p:nvSpPr>
          <p:cNvPr id="14" name="TextShape 11"/>
          <p:cNvSpPr txBox="1"/>
          <p:nvPr/>
        </p:nvSpPr>
        <p:spPr>
          <a:xfrm>
            <a:off x="7762320" y="4859640"/>
            <a:ext cx="1172880" cy="1114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67 pm</a:t>
            </a:r>
            <a:endParaRPr dirty="0"/>
          </a:p>
          <a:p>
            <a:r>
              <a:rPr lang="en-US" dirty="0"/>
              <a:t>natural</a:t>
            </a:r>
            <a:endParaRPr dirty="0"/>
          </a:p>
          <a:p>
            <a:r>
              <a:rPr lang="en-US" dirty="0" err="1"/>
              <a:t>emittance</a:t>
            </a:r>
            <a:endParaRPr dirty="0"/>
          </a:p>
          <a:p>
            <a:r>
              <a:rPr lang="en-US" dirty="0"/>
              <a:t>at 6 </a:t>
            </a:r>
            <a:r>
              <a:rPr lang="en-US" dirty="0" err="1"/>
              <a:t>GeV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7103952" y="6493767"/>
            <a:ext cx="1316736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M. Borland 4/2014</a:t>
            </a:r>
            <a:endParaRPr lang="en-US" sz="11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29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601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11449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What is Synchrotron Radiation?</a:t>
            </a:r>
            <a:b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</a:b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66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Free Electron Lasers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4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121" y="1354117"/>
            <a:ext cx="8101745" cy="4108716"/>
          </a:xfrm>
          <a:prstGeom prst="rect">
            <a:avLst/>
          </a:prstGeom>
          <a:noFill/>
        </p:spPr>
        <p:txBody>
          <a:bodyPr wrap="square" lIns="91340" tIns="45670" rIns="91340" bIns="4567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cs typeface="Arial" pitchFamily="34" charset="0"/>
              </a:rPr>
              <a:t>Recommendation:  </a:t>
            </a:r>
            <a:r>
              <a:rPr lang="en-US" sz="2000" dirty="0" smtClean="0">
                <a:cs typeface="Arial" pitchFamily="34" charset="0"/>
              </a:rPr>
              <a:t>The new light source should provide </a:t>
            </a:r>
            <a:r>
              <a:rPr lang="en-US" sz="2000" b="1" dirty="0" smtClean="0">
                <a:cs typeface="Arial" pitchFamily="34" charset="0"/>
              </a:rPr>
              <a:t>high repetition rate</a:t>
            </a:r>
            <a:r>
              <a:rPr lang="en-US" sz="2000" dirty="0" smtClean="0">
                <a:cs typeface="Arial" pitchFamily="34" charset="0"/>
              </a:rPr>
              <a:t>, </a:t>
            </a:r>
            <a:r>
              <a:rPr lang="en-US" sz="2000" b="1" dirty="0" smtClean="0">
                <a:cs typeface="Arial" pitchFamily="34" charset="0"/>
              </a:rPr>
              <a:t>ultra-bright, transform limited</a:t>
            </a:r>
            <a:r>
              <a:rPr lang="en-US" sz="2000" dirty="0" smtClean="0">
                <a:cs typeface="Arial" pitchFamily="34" charset="0"/>
              </a:rPr>
              <a:t>, </a:t>
            </a:r>
            <a:r>
              <a:rPr lang="en-US" sz="2000" b="1" dirty="0" smtClean="0">
                <a:cs typeface="Arial" pitchFamily="34" charset="0"/>
              </a:rPr>
              <a:t>femtosecond x-ray pulses </a:t>
            </a:r>
            <a:r>
              <a:rPr lang="en-US" sz="2000" dirty="0" smtClean="0">
                <a:cs typeface="Arial" pitchFamily="34" charset="0"/>
              </a:rPr>
              <a:t>over a </a:t>
            </a:r>
            <a:r>
              <a:rPr lang="en-US" sz="2000" b="1" dirty="0" smtClean="0">
                <a:cs typeface="Arial" pitchFamily="34" charset="0"/>
              </a:rPr>
              <a:t>broad photon energy range </a:t>
            </a:r>
            <a:r>
              <a:rPr lang="en-US" sz="2000" dirty="0" smtClean="0">
                <a:cs typeface="Arial" pitchFamily="34" charset="0"/>
              </a:rPr>
              <a:t>with </a:t>
            </a:r>
            <a:r>
              <a:rPr lang="en-US" sz="2000" b="1" dirty="0" smtClean="0">
                <a:cs typeface="Arial" pitchFamily="34" charset="0"/>
              </a:rPr>
              <a:t>full spatial and temporal coherence</a:t>
            </a:r>
            <a:r>
              <a:rPr lang="en-US" sz="2000" dirty="0" smtClean="0">
                <a:cs typeface="Arial" pitchFamily="34" charset="0"/>
              </a:rPr>
              <a:t>.  </a:t>
            </a:r>
            <a:r>
              <a:rPr lang="en-US" sz="2000" b="1" dirty="0" smtClean="0">
                <a:cs typeface="Arial" pitchFamily="34" charset="0"/>
              </a:rPr>
              <a:t>Stability</a:t>
            </a:r>
            <a:r>
              <a:rPr lang="en-US" sz="2000" dirty="0" smtClean="0">
                <a:cs typeface="Arial" pitchFamily="34" charset="0"/>
              </a:rPr>
              <a:t> and </a:t>
            </a:r>
            <a:r>
              <a:rPr lang="en-US" sz="2000" b="1" dirty="0" smtClean="0">
                <a:cs typeface="Arial" pitchFamily="34" charset="0"/>
              </a:rPr>
              <a:t>precision timing</a:t>
            </a:r>
            <a:r>
              <a:rPr lang="en-US" sz="2000" dirty="0" smtClean="0">
                <a:cs typeface="Arial" pitchFamily="34" charset="0"/>
              </a:rPr>
              <a:t> will be critical characteristics of the new light source.</a:t>
            </a:r>
          </a:p>
          <a:p>
            <a:pPr marL="914400" lvl="1" indent="-347663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cs typeface="Arial" pitchFamily="34" charset="0"/>
              </a:rPr>
              <a:t>The best approach for a light source would be a </a:t>
            </a:r>
            <a:r>
              <a:rPr lang="en-US" dirty="0" err="1">
                <a:cs typeface="Arial" pitchFamily="34" charset="0"/>
              </a:rPr>
              <a:t>linac</a:t>
            </a:r>
            <a:r>
              <a:rPr lang="en-US" dirty="0">
                <a:cs typeface="Arial" pitchFamily="34" charset="0"/>
              </a:rPr>
              <a:t>-based, seeded, free electron laser. </a:t>
            </a:r>
          </a:p>
          <a:p>
            <a:pPr marL="914400" lvl="1" indent="-347663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cs typeface="Arial" pitchFamily="34" charset="0"/>
              </a:rPr>
              <a:t>The </a:t>
            </a:r>
            <a:r>
              <a:rPr lang="en-US" dirty="0" err="1">
                <a:cs typeface="Arial" pitchFamily="34" charset="0"/>
              </a:rPr>
              <a:t>linac</a:t>
            </a:r>
            <a:r>
              <a:rPr lang="en-US" dirty="0">
                <a:cs typeface="Arial" pitchFamily="34" charset="0"/>
              </a:rPr>
              <a:t> should feed multiple, independently tunable </a:t>
            </a:r>
            <a:r>
              <a:rPr lang="en-US" dirty="0" err="1">
                <a:cs typeface="Arial" pitchFamily="34" charset="0"/>
              </a:rPr>
              <a:t>undulators</a:t>
            </a:r>
            <a:r>
              <a:rPr lang="en-US" dirty="0">
                <a:cs typeface="Arial" pitchFamily="34" charset="0"/>
              </a:rPr>
              <a:t> each of which could service multiple </a:t>
            </a:r>
            <a:r>
              <a:rPr lang="en-US" dirty="0" err="1">
                <a:cs typeface="Arial" pitchFamily="34" charset="0"/>
              </a:rPr>
              <a:t>endstations</a:t>
            </a:r>
            <a:r>
              <a:rPr lang="en-US" dirty="0">
                <a:cs typeface="Arial" pitchFamily="34" charset="0"/>
              </a:rPr>
              <a:t>. </a:t>
            </a:r>
          </a:p>
          <a:p>
            <a:pPr marL="914400" lvl="1" indent="-347663">
              <a:buFont typeface="Wingdings" pitchFamily="2" charset="2"/>
              <a:buChar char="Ø"/>
            </a:pPr>
            <a:r>
              <a:rPr lang="en-US" dirty="0">
                <a:cs typeface="Arial" pitchFamily="34" charset="0"/>
              </a:rPr>
              <a:t>The new light source must have pulse characteristics and high repetition rate to carry out a broad range of “pump probe” experiments, in addition to a sufficiently broad photon energy range (~0.2 </a:t>
            </a:r>
            <a:r>
              <a:rPr lang="en-US" dirty="0" err="1">
                <a:cs typeface="Arial" pitchFamily="34" charset="0"/>
              </a:rPr>
              <a:t>keV</a:t>
            </a:r>
            <a:r>
              <a:rPr lang="en-US" dirty="0">
                <a:cs typeface="Arial" pitchFamily="34" charset="0"/>
              </a:rPr>
              <a:t> to ~5.0 </a:t>
            </a:r>
            <a:r>
              <a:rPr lang="en-US" dirty="0" err="1">
                <a:cs typeface="Arial" pitchFamily="34" charset="0"/>
              </a:rPr>
              <a:t>keV</a:t>
            </a:r>
            <a:r>
              <a:rPr lang="en-US" dirty="0">
                <a:cs typeface="Arial" pitchFamily="34" charset="0"/>
              </a:rPr>
              <a:t>). </a:t>
            </a:r>
            <a:endParaRPr lang="en-US" sz="2000" dirty="0" smtClean="0">
              <a:cs typeface="Arial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7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106636"/>
                </a:solidFill>
                <a:latin typeface="Arial Narrow"/>
                <a:ea typeface="+mj-ea"/>
                <a:cs typeface="Arial Narrow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671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3423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013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6844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Findings and Recommendations – FELs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Linac Coherent Light Source (LCLS)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The World’s First X-ray Free Electron Laser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200400"/>
            <a:ext cx="21764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slac_aerials_medRes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26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524000" y="2667000"/>
            <a:ext cx="304800" cy="1905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0" y="3276600"/>
            <a:ext cx="1576072" cy="338554"/>
          </a:xfrm>
          <a:prstGeom prst="rect">
            <a:avLst/>
          </a:prstGeom>
          <a:solidFill>
            <a:srgbClr val="54566A"/>
          </a:solidFill>
          <a:ln w="25400" algn="ctr">
            <a:solidFill>
              <a:srgbClr val="54566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+mn-lt"/>
              </a:rPr>
              <a:t>electron beam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85800" y="5743575"/>
            <a:ext cx="1268296" cy="338554"/>
          </a:xfrm>
          <a:prstGeom prst="rect">
            <a:avLst/>
          </a:prstGeom>
          <a:solidFill>
            <a:srgbClr val="54566A"/>
          </a:solidFill>
          <a:ln w="25400" algn="ctr">
            <a:solidFill>
              <a:srgbClr val="54566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66CCFF"/>
                </a:solidFill>
                <a:latin typeface="+mn-lt"/>
              </a:rPr>
              <a:t>x-ray beam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828800" y="4648200"/>
            <a:ext cx="381000" cy="2009775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 rot="-671191">
            <a:off x="1633538" y="4535488"/>
            <a:ext cx="449262" cy="38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 rot="-671191">
            <a:off x="1676400" y="5057775"/>
            <a:ext cx="5334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 rot="-671191">
            <a:off x="1905000" y="6353175"/>
            <a:ext cx="5334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1138237"/>
            <a:ext cx="3200400" cy="21383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5040313"/>
            <a:ext cx="28194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flipV="1">
            <a:off x="4267200" y="4724400"/>
            <a:ext cx="11430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5" idx="3"/>
          </p:cNvCxnSpPr>
          <p:nvPr/>
        </p:nvCxnSpPr>
        <p:spPr>
          <a:xfrm flipV="1">
            <a:off x="3658423" y="3352801"/>
            <a:ext cx="1104077" cy="14038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267200" y="6248400"/>
            <a:ext cx="1066800" cy="322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911162" y="2514600"/>
            <a:ext cx="9909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752600" y="3352800"/>
            <a:ext cx="1905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1km linac 14GeV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1524000" y="2590800"/>
            <a:ext cx="152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 rot="-671191">
            <a:off x="1328738" y="2478088"/>
            <a:ext cx="449262" cy="38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TextBox 45"/>
          <p:cNvSpPr txBox="1">
            <a:spLocks noChangeArrowheads="1"/>
          </p:cNvSpPr>
          <p:nvPr/>
        </p:nvSpPr>
        <p:spPr bwMode="auto">
          <a:xfrm>
            <a:off x="4876800" y="4267200"/>
            <a:ext cx="663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AMO</a:t>
            </a:r>
          </a:p>
        </p:txBody>
      </p:sp>
      <p:sp>
        <p:nvSpPr>
          <p:cNvPr id="26" name="Rectangle 46"/>
          <p:cNvSpPr>
            <a:spLocks noChangeArrowheads="1"/>
          </p:cNvSpPr>
          <p:nvPr/>
        </p:nvSpPr>
        <p:spPr bwMode="auto">
          <a:xfrm>
            <a:off x="5410200" y="4495800"/>
            <a:ext cx="60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SXR</a:t>
            </a:r>
          </a:p>
        </p:txBody>
      </p:sp>
      <p:sp>
        <p:nvSpPr>
          <p:cNvPr id="27" name="Rectangle 47"/>
          <p:cNvSpPr>
            <a:spLocks noChangeArrowheads="1"/>
          </p:cNvSpPr>
          <p:nvPr/>
        </p:nvSpPr>
        <p:spPr bwMode="auto">
          <a:xfrm>
            <a:off x="5867400" y="4724400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XPP</a:t>
            </a: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4953000" y="5638800"/>
            <a:ext cx="60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XCS</a:t>
            </a:r>
            <a:endParaRPr lang="en-US" sz="1600" b="1"/>
          </a:p>
        </p:txBody>
      </p:sp>
      <p:sp>
        <p:nvSpPr>
          <p:cNvPr id="29" name="Rectangle 49"/>
          <p:cNvSpPr>
            <a:spLocks noChangeArrowheads="1"/>
          </p:cNvSpPr>
          <p:nvPr/>
        </p:nvSpPr>
        <p:spPr bwMode="auto">
          <a:xfrm>
            <a:off x="5715000" y="6096000"/>
            <a:ext cx="525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CXI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209800" y="5105400"/>
            <a:ext cx="20574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50"/>
          <p:cNvSpPr>
            <a:spLocks noChangeArrowheads="1"/>
          </p:cNvSpPr>
          <p:nvPr/>
        </p:nvSpPr>
        <p:spPr bwMode="auto">
          <a:xfrm>
            <a:off x="6248400" y="65198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MEC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2133600" y="5105400"/>
            <a:ext cx="2286000" cy="338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Near-hall: 3 stations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362200" y="6400800"/>
            <a:ext cx="19050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2286000" y="6400800"/>
            <a:ext cx="2057400" cy="338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Far-hall: 3 stations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043878" y="4572000"/>
            <a:ext cx="16145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Undulator</a:t>
            </a:r>
            <a:r>
              <a:rPr lang="en-US" b="1" dirty="0">
                <a:solidFill>
                  <a:srgbClr val="FF0000"/>
                </a:solidFill>
              </a:rPr>
              <a:t> hall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LCLS-II: CW High Rep &amp; High Pulse Energy FEL</a:t>
            </a:r>
          </a:p>
        </p:txBody>
      </p:sp>
      <p:pic>
        <p:nvPicPr>
          <p:cNvPr id="3" name="Picture 2" descr="CDR-Chapter-03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64168" b="24355"/>
          <a:stretch/>
        </p:blipFill>
        <p:spPr>
          <a:xfrm>
            <a:off x="-140153" y="741356"/>
            <a:ext cx="10836470" cy="178258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10940"/>
              </p:ext>
            </p:extLst>
          </p:nvPr>
        </p:nvGraphicFramePr>
        <p:xfrm>
          <a:off x="511607" y="2437833"/>
          <a:ext cx="8098223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331"/>
                <a:gridCol w="2820769"/>
                <a:gridCol w="4360123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Recommendation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Implementation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High Repetition Rate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CW Linac with MHz Capability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Broad Energy Range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</a:t>
                      </a:r>
                      <a:r>
                        <a:rPr lang="en-US" sz="1800" baseline="0" dirty="0" smtClean="0"/>
                        <a:t> &amp; Cu </a:t>
                      </a:r>
                      <a:r>
                        <a:rPr lang="en-US" sz="1800" baseline="0" dirty="0" err="1" smtClean="0"/>
                        <a:t>linacs</a:t>
                      </a:r>
                      <a:r>
                        <a:rPr lang="en-US" sz="1800" baseline="0" dirty="0" smtClean="0"/>
                        <a:t> with variable gap undulators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 Limited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Self seeding narrow bandwidth </a:t>
                      </a:r>
                      <a:r>
                        <a:rPr lang="en-US" sz="1800" dirty="0" err="1" smtClean="0"/>
                        <a:t>monochromator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Ultra-Bright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14.7 GeV linac &amp; high K undulator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3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Multiple Undulator Sources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Two undulators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CDR-Chapter-03 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0" b="59440"/>
          <a:stretch/>
        </p:blipFill>
        <p:spPr>
          <a:xfrm>
            <a:off x="-839177" y="5322871"/>
            <a:ext cx="10818254" cy="1437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243381" y="5472156"/>
            <a:ext cx="479618" cy="33855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600" dirty="0" err="1">
                <a:latin typeface="Arial Narrow"/>
                <a:cs typeface="Arial Narrow"/>
              </a:rPr>
              <a:t>keV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Worldwide Competition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17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DOE Light Sources &amp; Key Worldwide Competitors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32" b="-18532"/>
          <a:stretch/>
        </p:blipFill>
        <p:spPr>
          <a:xfrm>
            <a:off x="-271109" y="922185"/>
            <a:ext cx="9624383" cy="63058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775" y="2555215"/>
            <a:ext cx="636152" cy="364243"/>
          </a:xfrm>
          <a:prstGeom prst="rect">
            <a:avLst/>
          </a:prstGeom>
          <a:noFill/>
        </p:spPr>
        <p:txBody>
          <a:bodyPr wrap="none" lIns="86400" tIns="43200" rIns="86400" bIns="43200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ALS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0770" y="2882066"/>
            <a:ext cx="626616" cy="1062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202187" y="1390684"/>
            <a:ext cx="4696645" cy="3836255"/>
            <a:chOff x="212296" y="1483392"/>
            <a:chExt cx="4931477" cy="409200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647447" y="3249817"/>
              <a:ext cx="784406" cy="3859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008389" y="3083953"/>
              <a:ext cx="1190344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558ED5"/>
                  </a:solidFill>
                </a:rPr>
                <a:t>NSLS-I,II</a:t>
              </a:r>
              <a:endParaRPr lang="en-US" b="1" dirty="0">
                <a:solidFill>
                  <a:srgbClr val="558ED5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8" idx="1"/>
            </p:cNvCxnSpPr>
            <p:nvPr/>
          </p:nvCxnSpPr>
          <p:spPr>
            <a:xfrm flipH="1" flipV="1">
              <a:off x="2664495" y="3274720"/>
              <a:ext cx="343894" cy="62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12296" y="3594687"/>
              <a:ext cx="835897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558ED5"/>
                  </a:solidFill>
                </a:rPr>
                <a:t>SSRL</a:t>
              </a:r>
              <a:endParaRPr lang="en-US" b="1" dirty="0">
                <a:solidFill>
                  <a:srgbClr val="558ED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88134" y="1483392"/>
              <a:ext cx="1055639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MAX IV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5001" y="5181460"/>
              <a:ext cx="1001936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SIRIUS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3342825" y="5073688"/>
              <a:ext cx="267938" cy="2679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9" idx="2"/>
            </p:cNvCxnSpPr>
            <p:nvPr/>
          </p:nvCxnSpPr>
          <p:spPr>
            <a:xfrm>
              <a:off x="4615954" y="1877329"/>
              <a:ext cx="526268" cy="6378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018718" y="1915982"/>
            <a:ext cx="7066126" cy="1762404"/>
            <a:chOff x="2119644" y="2043707"/>
            <a:chExt cx="7419433" cy="1879898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8382450" y="3402217"/>
              <a:ext cx="358085" cy="966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19845" y="3413686"/>
              <a:ext cx="934598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APS,U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119644" y="3339960"/>
              <a:ext cx="856123" cy="246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69399" y="2043707"/>
              <a:ext cx="1275672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PETRA III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8782" y="3529668"/>
              <a:ext cx="1500295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SPRING8,U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57307" y="2694162"/>
              <a:ext cx="1055785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ESRF,U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133701" y="2901179"/>
              <a:ext cx="734603" cy="1120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H="1">
              <a:off x="5005273" y="2502148"/>
              <a:ext cx="676569" cy="1624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0" y="2009361"/>
            <a:ext cx="9181455" cy="1989181"/>
            <a:chOff x="0" y="2143317"/>
            <a:chExt cx="9640528" cy="2121793"/>
          </a:xfrm>
        </p:grpSpPr>
        <p:sp>
          <p:nvSpPr>
            <p:cNvPr id="9" name="TextBox 8"/>
            <p:cNvSpPr txBox="1"/>
            <p:nvPr/>
          </p:nvSpPr>
          <p:spPr>
            <a:xfrm>
              <a:off x="0" y="3871173"/>
              <a:ext cx="974717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LCLS-I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1851" y="2305185"/>
              <a:ext cx="808913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75567" y="2143317"/>
              <a:ext cx="1338633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PAL 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38453" y="3768552"/>
              <a:ext cx="1702075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SACLA 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15713" y="2320622"/>
              <a:ext cx="1428340" cy="393937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SWISSFEL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7884411" y="2468362"/>
              <a:ext cx="333185" cy="9682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0" y="2432388"/>
            <a:ext cx="6689684" cy="1819850"/>
            <a:chOff x="-9" y="2594553"/>
            <a:chExt cx="7024168" cy="1941177"/>
          </a:xfrm>
        </p:grpSpPr>
        <p:sp>
          <p:nvSpPr>
            <p:cNvPr id="32" name="TextBox 31"/>
            <p:cNvSpPr txBox="1"/>
            <p:nvPr/>
          </p:nvSpPr>
          <p:spPr>
            <a:xfrm>
              <a:off x="-9" y="4141792"/>
              <a:ext cx="1042056" cy="393938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LCLS-II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72390" y="2594553"/>
              <a:ext cx="1351769" cy="393938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FLASH-I,II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12090" y="768549"/>
            <a:ext cx="1155045" cy="36425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86416" tIns="43208" rIns="86416" bIns="43208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Circa 2014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19149" y="1892639"/>
            <a:ext cx="1059608" cy="364243"/>
          </a:xfrm>
          <a:prstGeom prst="rect">
            <a:avLst/>
          </a:prstGeom>
          <a:noFill/>
        </p:spPr>
        <p:txBody>
          <a:bodyPr wrap="none" lIns="86400" tIns="43200" rIns="86400" bIns="43200" rtlCol="0">
            <a:spAutoFit/>
          </a:bodyPr>
          <a:lstStyle/>
          <a:p>
            <a:r>
              <a:rPr lang="en-US" b="1" dirty="0" smtClean="0">
                <a:solidFill>
                  <a:srgbClr val="8EB4E3"/>
                </a:solidFill>
              </a:rPr>
              <a:t>PSI SLS</a:t>
            </a:r>
            <a:endParaRPr lang="en-US" b="1" dirty="0">
              <a:solidFill>
                <a:srgbClr val="8EB4E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51886" y="2217911"/>
            <a:ext cx="415030" cy="583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" y="6448322"/>
            <a:ext cx="9261098" cy="3950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86416" tIns="43208" rIns="86416" bIns="43208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There are many more UV/X-ray rings, IR/UV FELs &amp; a few ERLs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6891" y="5517061"/>
            <a:ext cx="2493978" cy="68373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16" tIns="43208" rIns="86416" bIns="43208"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712695" y="5490768"/>
            <a:ext cx="2398173" cy="395020"/>
          </a:xfrm>
          <a:prstGeom prst="rect">
            <a:avLst/>
          </a:prstGeom>
          <a:noFill/>
        </p:spPr>
        <p:txBody>
          <a:bodyPr wrap="none" lIns="86400" tIns="43200" rIns="86400" bIns="43200" rtlCol="0" anchor="ctr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Storage Rings in Blue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12695" y="5797068"/>
            <a:ext cx="1352118" cy="395020"/>
          </a:xfrm>
          <a:prstGeom prst="rect">
            <a:avLst/>
          </a:prstGeom>
          <a:noFill/>
        </p:spPr>
        <p:txBody>
          <a:bodyPr wrap="none" lIns="86400" tIns="43200" rIns="86400" bIns="43200" rtlCol="0" anchor="ctr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FELs in Red</a:t>
            </a:r>
          </a:p>
        </p:txBody>
      </p:sp>
    </p:spTree>
    <p:extLst>
      <p:ext uri="{BB962C8B-B14F-4D97-AF65-F5344CB8AC3E}">
        <p14:creationId xmlns:p14="http://schemas.microsoft.com/office/powerpoint/2010/main" val="333441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Investments @ DESY Over 5 Years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1143000"/>
            <a:ext cx="8563429" cy="47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53642" y="5799620"/>
            <a:ext cx="1527501" cy="333503"/>
          </a:xfrm>
          <a:prstGeom prst="rect">
            <a:avLst/>
          </a:prstGeom>
          <a:noFill/>
          <a:ln>
            <a:noFill/>
          </a:ln>
        </p:spPr>
        <p:txBody>
          <a:bodyPr wrap="none" lIns="86439" tIns="43219" rIns="86439" bIns="43219" rtlCol="0">
            <a:spAutoFit/>
          </a:bodyPr>
          <a:lstStyle/>
          <a:p>
            <a:r>
              <a:rPr lang="en-US" sz="1600" dirty="0"/>
              <a:t>1 Euro = $1.30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126"/>
            <a:ext cx="9144000" cy="57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"/>
            <a:ext cx="9144000" cy="74708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Ring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Equilibrium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Ring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739" y="1463512"/>
            <a:ext cx="1129333" cy="3950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86416" tIns="43208" rIns="86416" bIns="43208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Achieved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6059" y="3018835"/>
            <a:ext cx="1513348" cy="3950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86416" tIns="43208" rIns="86416" bIns="43208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9965" y="4184818"/>
            <a:ext cx="875033" cy="3950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6416" tIns="43208" rIns="86416" bIns="43208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Design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0605" y="4837178"/>
            <a:ext cx="8293395" cy="742845"/>
            <a:chOff x="893135" y="5065980"/>
            <a:chExt cx="8708065" cy="79236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93135" y="5065980"/>
              <a:ext cx="8708065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494755" y="5168928"/>
              <a:ext cx="2314067" cy="6894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Diffraction Limit @1Å</a:t>
              </a:r>
            </a:p>
            <a:p>
              <a:r>
                <a:rPr lang="en-US" dirty="0" err="1"/>
                <a:t>ε</a:t>
              </a:r>
              <a:r>
                <a:rPr lang="en-US" dirty="0"/>
                <a:t> ~ </a:t>
              </a:r>
              <a:r>
                <a:rPr lang="en-US" dirty="0" err="1"/>
                <a:t>λ</a:t>
              </a:r>
              <a:r>
                <a:rPr lang="en-US" dirty="0"/>
                <a:t>/4π ~ 8 pm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25143" y="714377"/>
            <a:ext cx="3813308" cy="3950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86416" tIns="43208" rIns="86416" bIns="43208" rtlCol="0">
            <a:spAutoFit/>
          </a:bodyPr>
          <a:lstStyle/>
          <a:p>
            <a:pPr algn="ctr"/>
            <a:r>
              <a:rPr lang="en-US" sz="2000" dirty="0"/>
              <a:t>Ring Name (Circumference in km)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26644" y="2130552"/>
            <a:ext cx="8317356" cy="0"/>
          </a:xfrm>
          <a:prstGeom prst="line">
            <a:avLst/>
          </a:prstGeom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1384" y="3617440"/>
            <a:ext cx="1464409" cy="30791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400" b="1" i="1" dirty="0"/>
              <a:t>SPRING6 (1.4)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94199" y="454645"/>
            <a:ext cx="4364191" cy="3307595"/>
            <a:chOff x="1494199" y="454645"/>
            <a:chExt cx="4364191" cy="3307595"/>
          </a:xfrm>
        </p:grpSpPr>
        <p:sp>
          <p:nvSpPr>
            <p:cNvPr id="13" name="Down Arrow 12"/>
            <p:cNvSpPr/>
            <p:nvPr/>
          </p:nvSpPr>
          <p:spPr>
            <a:xfrm rot="1367469">
              <a:off x="5379176" y="1497709"/>
              <a:ext cx="479214" cy="208480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APSU</a:t>
              </a:r>
              <a:endParaRPr lang="en-US" sz="1400" dirty="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1494199" y="1781906"/>
              <a:ext cx="479214" cy="1980334"/>
            </a:xfrm>
            <a:prstGeom prst="downArrow">
              <a:avLst/>
            </a:prstGeom>
            <a:solidFill>
              <a:srgbClr val="FF3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ALSU</a:t>
              </a:r>
              <a:endParaRPr lang="en-US" sz="1400" dirty="0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2380683" y="454645"/>
              <a:ext cx="479214" cy="1980334"/>
            </a:xfrm>
            <a:prstGeom prst="downArrow">
              <a:avLst/>
            </a:prstGeom>
            <a:solidFill>
              <a:srgbClr val="25FF0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NSLS2</a:t>
              </a:r>
              <a:endParaRPr lang="en-US" sz="1400" dirty="0"/>
            </a:p>
          </p:txBody>
        </p:sp>
      </p:grp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0612" y="1431549"/>
            <a:ext cx="7409330" cy="3785551"/>
          </a:xfrm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BES strategic plan, developed with input from the BESAC Future X-ray Light Sources report, will ensure that the USA light sources will maintain world leadership for decades to come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Strong competition from Asia &amp; Europe on light source facilities will require exceptional quality </a:t>
            </a: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science </a:t>
            </a: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be performed </a:t>
            </a: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 the </a:t>
            </a: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 light sources as the facilities alone will not be sufficient to </a:t>
            </a: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 the USA apart from the pack</a:t>
            </a:r>
          </a:p>
          <a:p>
            <a:pPr marL="228600" indent="-2286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Robust R&amp;D programs on accelerator physics/technology, detectors &amp; optics will be needed to fully leverage the new sources and provide a pathway to the future.</a:t>
            </a:r>
            <a:endPara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Summary Remarks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92125" y="2271993"/>
            <a:ext cx="8151091" cy="61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608" eaLnBrk="0" hangingPunct="0">
              <a:lnSpc>
                <a:spcPct val="95000"/>
              </a:lnSpc>
              <a:spcBef>
                <a:spcPct val="0"/>
              </a:spcBef>
              <a:tabLst>
                <a:tab pos="1696726" algn="l"/>
              </a:tabLst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Backup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39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67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08231"/>
            <a:ext cx="7772400" cy="5032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What is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Synchrotron Radiation?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8832" y="1187092"/>
            <a:ext cx="8158586" cy="5447544"/>
          </a:xfrm>
        </p:spPr>
        <p:txBody>
          <a:bodyPr wrap="square">
            <a:spAutoFit/>
          </a:bodyPr>
          <a:lstStyle/>
          <a:p>
            <a:pPr marL="225425" indent="-225425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Synchrotron radiation is electromagnetic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radiation emitted when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charged particles—in this case, electrons—are accelerated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radially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 magnetic fields. </a:t>
            </a:r>
            <a:endParaRPr lang="en-GB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5425" indent="-225425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Specially designed magnets or </a:t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arrangements of magnets produce </a:t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radiation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specific, desired </a:t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properties.</a:t>
            </a:r>
          </a:p>
          <a:p>
            <a:pPr marL="225425" indent="-225425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configurations include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simple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bending magnets or arrays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magnets called </a:t>
            </a:r>
            <a:r>
              <a:rPr lang="en-GB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undulators</a:t>
            </a:r>
            <a:r>
              <a:rPr lang="en-GB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wigglers.</a:t>
            </a:r>
            <a:endParaRPr lang="en-GB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 eaLnBrk="1" hangingPunct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</a:pPr>
            <a:endParaRPr lang="en-GB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ehmer\Desktop\dipolf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50" y="2355271"/>
            <a:ext cx="3354765" cy="17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92583" y="4276296"/>
            <a:ext cx="2955672" cy="1761668"/>
            <a:chOff x="6221284" y="4799808"/>
            <a:chExt cx="2779264" cy="1419440"/>
          </a:xfrm>
        </p:grpSpPr>
        <p:pic>
          <p:nvPicPr>
            <p:cNvPr id="2" name="Picture 2" descr="http://photon-science.desy.de/sites/site_photonscience/content/e62/e189219/e189248/e189389/e196698/e189412/undulator_e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284" y="4799808"/>
              <a:ext cx="2779264" cy="1419440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rot="1150917">
              <a:off x="6453516" y="5889882"/>
              <a:ext cx="509588" cy="19552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3738400" y="3532909"/>
            <a:ext cx="1854183" cy="1274618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28800" y="5184840"/>
            <a:ext cx="3763783" cy="49552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Asian Strategy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2274" y="785812"/>
            <a:ext cx="4219726" cy="55006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Current Status:</a:t>
            </a:r>
          </a:p>
          <a:p>
            <a:pPr lvl="1"/>
            <a:r>
              <a:rPr lang="en-US" sz="1800" dirty="0" smtClean="0"/>
              <a:t>Spring-8: High performing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generation SR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Many other </a:t>
            </a:r>
            <a:r>
              <a:rPr lang="en-US" sz="1800" dirty="0" smtClean="0">
                <a:solidFill>
                  <a:srgbClr val="FF0000"/>
                </a:solidFill>
              </a:rPr>
              <a:t>‘regional’ </a:t>
            </a:r>
            <a:r>
              <a:rPr lang="en-US" sz="1800" dirty="0" smtClean="0">
                <a:solidFill>
                  <a:schemeClr val="tx1"/>
                </a:solidFill>
              </a:rPr>
              <a:t>storage rings</a:t>
            </a:r>
          </a:p>
          <a:p>
            <a:pPr lvl="1"/>
            <a:r>
              <a:rPr lang="en-US" sz="1800" dirty="0" smtClean="0"/>
              <a:t>SACLA: 60 Hz, one beam line hard x-ray FEL</a:t>
            </a:r>
          </a:p>
          <a:p>
            <a:r>
              <a:rPr lang="en-US" sz="2000" dirty="0" smtClean="0"/>
              <a:t>Near Future:</a:t>
            </a:r>
          </a:p>
          <a:p>
            <a:pPr lvl="1"/>
            <a:r>
              <a:rPr lang="en-US" sz="1800" dirty="0" smtClean="0"/>
              <a:t>Upgrade Spring-8 to ‘USR’ </a:t>
            </a:r>
          </a:p>
          <a:p>
            <a:pPr lvl="1"/>
            <a:r>
              <a:rPr lang="en-US" sz="1800" dirty="0" smtClean="0"/>
              <a:t>Upgrade SACLA </a:t>
            </a:r>
          </a:p>
          <a:p>
            <a:pPr lvl="2"/>
            <a:r>
              <a:rPr lang="en-US" sz="1800" dirty="0" smtClean="0"/>
              <a:t>SACLA with additional injector and ** additional </a:t>
            </a:r>
            <a:r>
              <a:rPr lang="en-US" sz="1800" dirty="0" err="1" smtClean="0"/>
              <a:t>undulators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New FEL in Korea: PAL XFEL</a:t>
            </a:r>
          </a:p>
          <a:p>
            <a:pPr lvl="2"/>
            <a:r>
              <a:rPr lang="en-US" sz="1800" dirty="0" smtClean="0"/>
              <a:t>One beam line, 100Hz</a:t>
            </a:r>
          </a:p>
          <a:p>
            <a:r>
              <a:rPr lang="en-US" sz="2000" dirty="0" smtClean="0"/>
              <a:t>Far Future:</a:t>
            </a:r>
          </a:p>
          <a:p>
            <a:pPr lvl="1"/>
            <a:r>
              <a:rPr lang="en-US" sz="1800" dirty="0" smtClean="0"/>
              <a:t>3 </a:t>
            </a:r>
            <a:r>
              <a:rPr lang="en-US" sz="1800" dirty="0" err="1" smtClean="0"/>
              <a:t>GeV</a:t>
            </a:r>
            <a:r>
              <a:rPr lang="en-US" sz="1800" dirty="0" smtClean="0"/>
              <a:t> ERL @ KEK</a:t>
            </a:r>
          </a:p>
          <a:p>
            <a:endParaRPr lang="en-US" sz="2000" dirty="0" smtClean="0"/>
          </a:p>
        </p:txBody>
      </p:sp>
      <p:pic>
        <p:nvPicPr>
          <p:cNvPr id="9" name="Picture 7" descr="RIKEN/HARIMA　X-ray free electron laser XF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71" y="2714630"/>
            <a:ext cx="4262381" cy="185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44579" y="2714632"/>
            <a:ext cx="2064244" cy="707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7" tIns="45678" rIns="91357" bIns="45678" rtlCol="0">
            <a:spAutoFit/>
          </a:bodyPr>
          <a:lstStyle/>
          <a:p>
            <a:r>
              <a:rPr lang="en-US" sz="2000" b="1" dirty="0"/>
              <a:t>SACLA 2011</a:t>
            </a:r>
          </a:p>
          <a:p>
            <a:r>
              <a:rPr lang="en-US" sz="2000" b="1" dirty="0"/>
              <a:t>8.5 GeV, 60 Hz NC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72" y="4714882"/>
            <a:ext cx="4229712" cy="1355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04000" y="5357820"/>
            <a:ext cx="2125158" cy="707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7" tIns="45678" rIns="91357" bIns="45678" rtlCol="0">
            <a:spAutoFit/>
          </a:bodyPr>
          <a:lstStyle/>
          <a:p>
            <a:r>
              <a:rPr lang="en-US" sz="2000" b="1" dirty="0"/>
              <a:t>PAL XFEL 2015</a:t>
            </a:r>
          </a:p>
          <a:p>
            <a:r>
              <a:rPr lang="en-US" sz="2000" b="1" dirty="0"/>
              <a:t>10 GeV, 100 Hz NC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40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si.ch/media/SwissFELEN/igp_1024x640%3e_SwissFELImage_e-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708" y="4572007"/>
            <a:ext cx="4150299" cy="1659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European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1164"/>
            <a:ext cx="4939850" cy="525958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Current Status:</a:t>
            </a:r>
          </a:p>
          <a:p>
            <a:pPr lvl="1"/>
            <a:r>
              <a:rPr lang="en-US" sz="1800" dirty="0" smtClean="0"/>
              <a:t>Several high performance hard-x-ray SR</a:t>
            </a:r>
          </a:p>
          <a:p>
            <a:pPr lvl="2"/>
            <a:r>
              <a:rPr lang="en-US" sz="1800" dirty="0" smtClean="0"/>
              <a:t>ESRF, PETRA-3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Several high performance soft/medium x-ray SR</a:t>
            </a:r>
          </a:p>
          <a:p>
            <a:pPr lvl="2"/>
            <a:r>
              <a:rPr lang="en-US" sz="1800" dirty="0" smtClean="0"/>
              <a:t>BESSY, SLS, Diamond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/>
              <a:t>Two soft x-ray FEL’s </a:t>
            </a:r>
          </a:p>
          <a:p>
            <a:pPr lvl="2"/>
            <a:r>
              <a:rPr lang="en-US" sz="1800" dirty="0" smtClean="0"/>
              <a:t>FLASH I &amp; Fermi with1 </a:t>
            </a:r>
            <a:r>
              <a:rPr lang="en-US" sz="1800" dirty="0" err="1" smtClean="0"/>
              <a:t>undulator</a:t>
            </a:r>
            <a:r>
              <a:rPr lang="en-US" sz="1800" dirty="0" smtClean="0"/>
              <a:t> each</a:t>
            </a:r>
          </a:p>
          <a:p>
            <a:r>
              <a:rPr lang="en-US" sz="1800" dirty="0" smtClean="0"/>
              <a:t>Near Future</a:t>
            </a:r>
          </a:p>
          <a:p>
            <a:pPr lvl="1"/>
            <a:r>
              <a:rPr lang="en-US" sz="1800" dirty="0" smtClean="0"/>
              <a:t>Upgrade ESRF to ‘USR’, build new high performance ring (MAX-4), expand PETRA-3</a:t>
            </a:r>
          </a:p>
          <a:p>
            <a:pPr lvl="1"/>
            <a:r>
              <a:rPr lang="en-US" sz="1800" dirty="0" smtClean="0"/>
              <a:t>Expand FLASH I </a:t>
            </a:r>
            <a:r>
              <a:rPr lang="en-US" sz="1800" dirty="0" smtClean="0">
                <a:sym typeface="Wingdings" pitchFamily="2" charset="2"/>
              </a:rPr>
              <a:t> FLASH II</a:t>
            </a:r>
            <a:endParaRPr lang="en-US" sz="1800" dirty="0" smtClean="0"/>
          </a:p>
          <a:p>
            <a:pPr lvl="1"/>
            <a:r>
              <a:rPr lang="en-US" sz="1800" dirty="0" smtClean="0"/>
              <a:t>Two new hard x-ray FEL’s: </a:t>
            </a:r>
          </a:p>
          <a:p>
            <a:pPr lvl="2"/>
            <a:r>
              <a:rPr lang="en-US" sz="1800" dirty="0" smtClean="0"/>
              <a:t>XFEL: rep rate 3000 x 10; 6 </a:t>
            </a:r>
            <a:r>
              <a:rPr lang="en-US" sz="1800" dirty="0" err="1" smtClean="0"/>
              <a:t>undulators</a:t>
            </a:r>
            <a:endParaRPr lang="en-US" sz="1800" dirty="0" smtClean="0"/>
          </a:p>
          <a:p>
            <a:pPr lvl="2"/>
            <a:r>
              <a:rPr lang="en-US" sz="1800" dirty="0" err="1" smtClean="0"/>
              <a:t>SwissFEL</a:t>
            </a:r>
            <a:r>
              <a:rPr lang="en-US" sz="1800" dirty="0" smtClean="0"/>
              <a:t>: rep rate 100 Hz and 1 </a:t>
            </a:r>
            <a:r>
              <a:rPr lang="en-US" sz="1800" dirty="0" err="1" smtClean="0"/>
              <a:t>undulators</a:t>
            </a:r>
            <a:r>
              <a:rPr lang="en-US" sz="1800" dirty="0" smtClean="0"/>
              <a:t> </a:t>
            </a:r>
          </a:p>
        </p:txBody>
      </p:sp>
      <p:pic>
        <p:nvPicPr>
          <p:cNvPr id="8" name="Picture 5" descr="http://www.xfel.eu/sites/site_xfel-gmbh/content/e63619/e65525/preview_eng.jpg">
            <a:hlinkClick r:id="rId3" tooltip="Visualization of the experimental hall (architectual example)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850" y="2286006"/>
            <a:ext cx="4204157" cy="19045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4540" y="2266196"/>
            <a:ext cx="2901011" cy="707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7" tIns="45678" rIns="91357" bIns="45678" rtlCol="0">
            <a:spAutoFit/>
          </a:bodyPr>
          <a:lstStyle/>
          <a:p>
            <a:r>
              <a:rPr lang="en-US" sz="2000" b="1" dirty="0"/>
              <a:t>XFEL </a:t>
            </a:r>
            <a:r>
              <a:rPr lang="en-US" sz="2000" b="1" dirty="0" smtClean="0"/>
              <a:t>2017</a:t>
            </a:r>
            <a:endParaRPr lang="en-US" sz="2000" b="1" dirty="0"/>
          </a:p>
          <a:p>
            <a:r>
              <a:rPr lang="en-US" sz="2000" b="1" dirty="0"/>
              <a:t>17.5 GeV, </a:t>
            </a:r>
            <a:r>
              <a:rPr lang="en-US" sz="2000" b="1" dirty="0">
                <a:solidFill>
                  <a:srgbClr val="FF0000"/>
                </a:solidFill>
              </a:rPr>
              <a:t>3000 x 10 Hz SC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4265" y="5432949"/>
            <a:ext cx="2347885" cy="707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57" tIns="45678" rIns="91357" bIns="45678" rtlCol="0">
            <a:spAutoFit/>
          </a:bodyPr>
          <a:lstStyle/>
          <a:p>
            <a:r>
              <a:rPr lang="en-US" sz="2000" b="1" dirty="0"/>
              <a:t>SWISS FEL </a:t>
            </a:r>
            <a:r>
              <a:rPr lang="en-US" sz="2000" b="1" dirty="0" smtClean="0"/>
              <a:t>2016-7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5.8 GeV, 100 Hz NC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36218" y="4603005"/>
            <a:ext cx="2213183" cy="1659887"/>
            <a:chOff x="4636218" y="4603005"/>
            <a:chExt cx="2213183" cy="1659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218" y="4603005"/>
              <a:ext cx="2213183" cy="16598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36218" y="4603005"/>
              <a:ext cx="832279" cy="30777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Narrow" panose="020B0606020202030204" pitchFamily="34" charset="0"/>
                </a:rPr>
                <a:t>May 2014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41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European Strategy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74" y="888852"/>
            <a:ext cx="5743726" cy="5259586"/>
          </a:xfrm>
        </p:spPr>
        <p:txBody>
          <a:bodyPr/>
          <a:lstStyle/>
          <a:p>
            <a:r>
              <a:rPr lang="en-US" sz="2200" i="1" dirty="0" smtClean="0">
                <a:solidFill>
                  <a:srgbClr val="C00000"/>
                </a:solidFill>
              </a:rPr>
              <a:t>By 2020, Europe will challenge the USA for the most advanced suite of light source tools in the world</a:t>
            </a:r>
          </a:p>
          <a:p>
            <a:r>
              <a:rPr lang="en-US" sz="2200" dirty="0" smtClean="0"/>
              <a:t>Enormous concentration of tools in Hamburg</a:t>
            </a:r>
          </a:p>
          <a:p>
            <a:pPr lvl="1"/>
            <a:r>
              <a:rPr lang="en-US" dirty="0" smtClean="0"/>
              <a:t>FLASH I, II</a:t>
            </a:r>
          </a:p>
          <a:p>
            <a:pPr lvl="1"/>
            <a:r>
              <a:rPr lang="en-US" dirty="0" smtClean="0"/>
              <a:t>PETRA-3</a:t>
            </a:r>
          </a:p>
          <a:p>
            <a:pPr lvl="1"/>
            <a:r>
              <a:rPr lang="en-US" dirty="0" smtClean="0"/>
              <a:t>XFEL (managed by XFEL corporation)</a:t>
            </a:r>
          </a:p>
          <a:p>
            <a:r>
              <a:rPr lang="en-US" sz="2200" dirty="0" smtClean="0"/>
              <a:t>German strategy includes tremendous investments in infrastructure to exploit the light sources and deliver science</a:t>
            </a:r>
          </a:p>
          <a:p>
            <a:pPr lvl="1"/>
            <a:r>
              <a:rPr lang="en-US" dirty="0" smtClean="0"/>
              <a:t>CFEL</a:t>
            </a:r>
          </a:p>
          <a:p>
            <a:pPr lvl="1"/>
            <a:r>
              <a:rPr lang="en-US" dirty="0" smtClean="0"/>
              <a:t>CSSB</a:t>
            </a:r>
          </a:p>
          <a:p>
            <a:pPr lvl="1"/>
            <a:r>
              <a:rPr lang="en-US" dirty="0" err="1" smtClean="0"/>
              <a:t>Nanocenter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3143" y="5127348"/>
            <a:ext cx="1546224" cy="3335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86439" tIns="43219" rIns="86439" bIns="43219" rtlCol="0">
            <a:spAutoFit/>
          </a:bodyPr>
          <a:lstStyle/>
          <a:p>
            <a:r>
              <a:rPr lang="en-US" sz="1600" dirty="0" smtClean="0"/>
              <a:t>Nano-Bio-</a:t>
            </a:r>
            <a:r>
              <a:rPr lang="en-US" sz="1600" dirty="0" err="1" smtClean="0"/>
              <a:t>Femto</a:t>
            </a:r>
            <a:endParaRPr lang="en-US" sz="1600" dirty="0"/>
          </a:p>
        </p:txBody>
      </p:sp>
      <p:sp>
        <p:nvSpPr>
          <p:cNvPr id="9" name="Right Brace 8"/>
          <p:cNvSpPr/>
          <p:nvPr/>
        </p:nvSpPr>
        <p:spPr>
          <a:xfrm>
            <a:off x="2721231" y="4841591"/>
            <a:ext cx="290286" cy="9286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6439" tIns="43219" rIns="86439" bIns="43219"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20" y="1361518"/>
            <a:ext cx="1524000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95" y="3144810"/>
            <a:ext cx="2512786" cy="12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14" y="4631403"/>
            <a:ext cx="2149929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42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255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Radiation from Bending Magnets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2" y="806378"/>
            <a:ext cx="9116012" cy="6051621"/>
          </a:xfrm>
          <a:prstGeom prst="rect">
            <a:avLst/>
          </a:prstGeom>
        </p:spPr>
      </p:pic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aps.anl.gov/APS_Engineering_Support_Division/Mechanical_Operations_and_Maintenance/Subsystems/Magnets/storage_ring/sr_images/srmagne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1" t="14106" b="17324"/>
          <a:stretch/>
        </p:blipFill>
        <p:spPr bwMode="auto">
          <a:xfrm>
            <a:off x="5239625" y="806378"/>
            <a:ext cx="3936179" cy="3505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21382" y="2022764"/>
            <a:ext cx="2646218" cy="2092036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89430" y="3040431"/>
            <a:ext cx="7104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Linac</a:t>
            </a:r>
            <a:endParaRPr lang="en-US" sz="1400" b="1" dirty="0" smtClean="0"/>
          </a:p>
          <a:p>
            <a:pPr algn="ctr"/>
            <a:r>
              <a:rPr lang="en-US" sz="1100" b="1" dirty="0" smtClean="0"/>
              <a:t>450MeV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17844" y="2154383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Booster</a:t>
            </a:r>
          </a:p>
          <a:p>
            <a:pPr algn="ctr"/>
            <a:r>
              <a:rPr lang="en-US" sz="1400" b="1" dirty="0" smtClean="0"/>
              <a:t>Synchrotron</a:t>
            </a:r>
          </a:p>
          <a:p>
            <a:pPr algn="ctr"/>
            <a:r>
              <a:rPr lang="en-US" sz="1200" b="1" dirty="0" smtClean="0"/>
              <a:t>7 </a:t>
            </a:r>
            <a:r>
              <a:rPr lang="en-US" sz="1200" b="1" dirty="0" err="1" smtClean="0"/>
              <a:t>GeV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45376" y="911146"/>
            <a:ext cx="9012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Electron</a:t>
            </a:r>
          </a:p>
          <a:p>
            <a:pPr algn="ctr"/>
            <a:r>
              <a:rPr lang="en-US" sz="1400" b="1" dirty="0" smtClean="0"/>
              <a:t>Storage</a:t>
            </a:r>
          </a:p>
          <a:p>
            <a:pPr algn="ctr"/>
            <a:r>
              <a:rPr lang="en-US" sz="1400" b="1" dirty="0" smtClean="0"/>
              <a:t>Ring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635" y="4845196"/>
            <a:ext cx="26885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Beamlines</a:t>
            </a:r>
            <a:r>
              <a:rPr lang="en-US" sz="1400" b="1" dirty="0" smtClean="0"/>
              <a:t> &amp; Instruments</a:t>
            </a:r>
          </a:p>
          <a:p>
            <a:pPr algn="ctr"/>
            <a:r>
              <a:rPr lang="en-US" sz="1400" b="1" dirty="0" smtClean="0"/>
              <a:t>(40 straights: </a:t>
            </a:r>
          </a:p>
          <a:p>
            <a:pPr algn="ctr"/>
            <a:r>
              <a:rPr lang="en-US" sz="1400" b="1" dirty="0" smtClean="0"/>
              <a:t>5 for injection &amp; acceleration;</a:t>
            </a:r>
          </a:p>
          <a:p>
            <a:pPr algn="ctr"/>
            <a:r>
              <a:rPr lang="en-US" sz="1400" b="1" dirty="0" smtClean="0"/>
              <a:t>35 “sectors” for instruments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2456" y="4049968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Insertion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255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0" rIns="91340" bIns="4567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Radiation from  Insertion Devices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Wigglers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Undulators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http://opticalengineering.spiedigitallibrary.org/data/Journals/OPTICE/24850/OE_52_2_021013_f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68" y="1174618"/>
            <a:ext cx="4496289" cy="301542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1.bp.blogspot.com/_nxSb3loAy3A/TIWCVSTIgHI/AAAAAAAAAQk/bBrkdUH8nkE/s1600/insertiondev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53" y="4459457"/>
            <a:ext cx="4729718" cy="1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397669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Jim, </a:t>
            </a:r>
            <a:endParaRPr lang="en-US" dirty="0"/>
          </a:p>
        </p:txBody>
      </p:sp>
      <p:pic>
        <p:nvPicPr>
          <p:cNvPr id="8" name="Picture 7" descr="Ring-FEL-brightness-new.jpg"/>
          <p:cNvPicPr>
            <a:picLocks noChangeAspect="1"/>
          </p:cNvPicPr>
          <p:nvPr/>
        </p:nvPicPr>
        <p:blipFill>
          <a:blip r:embed="rId2" cstate="print"/>
          <a:srcRect l="41789"/>
          <a:stretch>
            <a:fillRect/>
          </a:stretch>
        </p:blipFill>
        <p:spPr>
          <a:xfrm>
            <a:off x="605123" y="121023"/>
            <a:ext cx="5325035" cy="6663901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10800000">
            <a:off x="726144" y="4128245"/>
            <a:ext cx="513582" cy="2057401"/>
          </a:xfrm>
          <a:prstGeom prst="rightBrace">
            <a:avLst>
              <a:gd name="adj1" fmla="val 8333"/>
              <a:gd name="adj2" fmla="val 3562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73921" y="5164336"/>
            <a:ext cx="14765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EE0000"/>
                </a:solidFill>
                <a:latin typeface="Arial" pitchFamily="34" charset="0"/>
                <a:cs typeface="Arial" pitchFamily="34" charset="0"/>
              </a:rPr>
              <a:t>storage ring</a:t>
            </a:r>
            <a:endParaRPr lang="en-US" sz="2000" b="1" dirty="0">
              <a:solidFill>
                <a:srgbClr val="E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6293222" y="806826"/>
            <a:ext cx="2850778" cy="1761565"/>
            <a:chOff x="5601560" y="3136697"/>
            <a:chExt cx="2991112" cy="1441411"/>
          </a:xfrm>
        </p:grpSpPr>
        <p:pic>
          <p:nvPicPr>
            <p:cNvPr id="26" name="Picture 4" descr="File:Undulator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1560" y="3136697"/>
              <a:ext cx="2287954" cy="1441411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556342" y="3225303"/>
              <a:ext cx="1036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Periodic B-Field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5915" y="4616823"/>
            <a:ext cx="2208717" cy="1850370"/>
            <a:chOff x="6375915" y="4616823"/>
            <a:chExt cx="2208717" cy="1850370"/>
          </a:xfrm>
        </p:grpSpPr>
        <p:grpSp>
          <p:nvGrpSpPr>
            <p:cNvPr id="3" name="Group 27"/>
            <p:cNvGrpSpPr/>
            <p:nvPr/>
          </p:nvGrpSpPr>
          <p:grpSpPr>
            <a:xfrm>
              <a:off x="6423074" y="4940456"/>
              <a:ext cx="2161558" cy="1526737"/>
              <a:chOff x="6665122" y="3864693"/>
              <a:chExt cx="2161558" cy="1526737"/>
            </a:xfrm>
          </p:grpSpPr>
          <p:pic>
            <p:nvPicPr>
              <p:cNvPr id="20" name="Picture 2" descr="File:Syncrotron.png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65122" y="4094289"/>
                <a:ext cx="2129255" cy="1297141"/>
              </a:xfrm>
              <a:prstGeom prst="rect">
                <a:avLst/>
              </a:prstGeom>
              <a:noFill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132970" y="3864693"/>
                <a:ext cx="693710" cy="439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Uniform</a:t>
                </a:r>
              </a:p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B-Field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076480" y="4295896"/>
                <a:ext cx="289689" cy="31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b="1" baseline="30000" dirty="0" smtClean="0">
                    <a:solidFill>
                      <a:prstClr val="black"/>
                    </a:solidFill>
                  </a:rPr>
                  <a:t>-</a:t>
                </a:r>
                <a:endParaRPr lang="en-US" b="1" dirty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375915" y="4616823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Bending Magnets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084294" y="-16667"/>
            <a:ext cx="4155141" cy="49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Jim --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89563" y="2525008"/>
            <a:ext cx="283282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Undulators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20650" indent="-120650">
              <a:buFont typeface="Wingdings" pitchFamily="2" charset="2"/>
              <a:buChar char="§"/>
            </a:pPr>
            <a:r>
              <a:rPr lang="en-US" sz="1400" b="1" dirty="0" smtClean="0"/>
              <a:t>SLAC FEL: 100 meters long</a:t>
            </a:r>
          </a:p>
          <a:p>
            <a:pPr marL="120650" indent="-120650">
              <a:buFont typeface="Wingdings" pitchFamily="2" charset="2"/>
              <a:buChar char="§"/>
            </a:pPr>
            <a:r>
              <a:rPr lang="en-US" sz="1400" b="1" dirty="0" smtClean="0"/>
              <a:t>Storage ring: few meters long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973389" y="3226594"/>
            <a:ext cx="3449685" cy="1684244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973391" y="2743201"/>
            <a:ext cx="3416172" cy="28813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688005" y="3947015"/>
            <a:ext cx="2755775" cy="1039140"/>
            <a:chOff x="4688005" y="3947015"/>
            <a:chExt cx="2755775" cy="103914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364" y="4311462"/>
              <a:ext cx="1041738" cy="6746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688005" y="3947015"/>
              <a:ext cx="2755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Rings: </a:t>
              </a:r>
              <a:r>
                <a:rPr lang="en-US" sz="1400" dirty="0" smtClean="0">
                  <a:latin typeface="+mn-lt"/>
                </a:rPr>
                <a:t>Spontaneous Radiation</a:t>
              </a:r>
              <a:endParaRPr lang="en-US" sz="1400" dirty="0"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87709" y="652937"/>
            <a:ext cx="2300736" cy="1048116"/>
            <a:chOff x="3187709" y="652937"/>
            <a:chExt cx="2300736" cy="1048116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63391" y="1026360"/>
              <a:ext cx="1058591" cy="6746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3187709" y="652937"/>
              <a:ext cx="2300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     </a:t>
              </a:r>
              <a:r>
                <a:rPr lang="en-US" sz="1400" b="1" dirty="0" err="1" smtClean="0">
                  <a:latin typeface="+mn-lt"/>
                </a:rPr>
                <a:t>X-FELs</a:t>
              </a:r>
              <a:r>
                <a:rPr lang="en-US" sz="1400" dirty="0" err="1" smtClean="0">
                  <a:latin typeface="+mn-lt"/>
                </a:rPr>
                <a:t>:Coherent</a:t>
              </a:r>
              <a:r>
                <a:rPr lang="en-US" sz="1400" dirty="0" smtClean="0">
                  <a:latin typeface="+mn-lt"/>
                </a:rPr>
                <a:t> Radiation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-56272" y="6210404"/>
            <a:ext cx="982934" cy="647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" descr="http://bloximages.chicago2.vip.townnews.com/eastvalleytribune.com/content/tncms/assets/v3/editorial/5/76/5767c22c-0d8b-11e0-a55d-001cc4c002e0/4d118ade1f443.ima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1" r="19216" b="3317"/>
          <a:stretch/>
        </p:blipFill>
        <p:spPr bwMode="auto">
          <a:xfrm>
            <a:off x="5612055" y="4246980"/>
            <a:ext cx="702916" cy="79806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upload.wikimedia.org/wikipedia/commons/0/02/Laser_pointer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9016"/>
            <a:ext cx="1078727" cy="8093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farm7.staticflickr.com/6142/5940581568_432367bef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6"/>
            <a:ext cx="9144000" cy="59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456218" y="5278585"/>
            <a:ext cx="2022764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9219" y="4955145"/>
            <a:ext cx="151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Synchrotrons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45670" rIns="0" bIns="4567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Synchrotron Light Sources Evolution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by Generation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GB" sz="1600" i="1" dirty="0">
                <a:latin typeface="Arial" pitchFamily="34" charset="0"/>
                <a:cs typeface="Arial" pitchFamily="34" charset="0"/>
              </a:rPr>
              <a:t>First </a:t>
            </a:r>
            <a:r>
              <a:rPr lang="en-GB" sz="1600" i="1" dirty="0" smtClean="0">
                <a:latin typeface="Arial" pitchFamily="34" charset="0"/>
                <a:cs typeface="Arial" pitchFamily="34" charset="0"/>
              </a:rPr>
              <a:t>observation of manmade synchrotron radiation @ General Electric in 1947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99385" y="1028196"/>
            <a:ext cx="5158815" cy="5259388"/>
          </a:xfrm>
          <a:prstGeom prst="rect">
            <a:avLst/>
          </a:prstGeom>
        </p:spPr>
        <p:txBody>
          <a:bodyPr lIns="91332" tIns="45666" rIns="91332" bIns="4566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14673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itchFamily="2" charset="2"/>
              <a:buChar char="§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1</a:t>
            </a:r>
            <a:r>
              <a:rPr lang="en-US" sz="1800" baseline="30000" dirty="0" smtClean="0">
                <a:solidFill>
                  <a:schemeClr val="tx1"/>
                </a:solidFill>
              </a:rPr>
              <a:t>st</a:t>
            </a:r>
            <a:r>
              <a:rPr lang="en-US" sz="1800" dirty="0" smtClean="0">
                <a:solidFill>
                  <a:schemeClr val="tx1"/>
                </a:solidFill>
              </a:rPr>
              <a:t> Generation: </a:t>
            </a:r>
            <a:r>
              <a:rPr lang="en-US" sz="1800" b="0" dirty="0" smtClean="0">
                <a:solidFill>
                  <a:schemeClr val="tx1"/>
                </a:solidFill>
              </a:rPr>
              <a:t>parasitic </a:t>
            </a:r>
            <a:r>
              <a:rPr lang="en-US" sz="1800" b="0" dirty="0">
                <a:solidFill>
                  <a:schemeClr val="tx1"/>
                </a:solidFill>
              </a:rPr>
              <a:t>synchrotron radiation source from the dipoles of an HEP collider </a:t>
            </a:r>
            <a:r>
              <a:rPr lang="en-US" sz="1800" b="0" u="sng" dirty="0">
                <a:solidFill>
                  <a:schemeClr val="tx1"/>
                </a:solidFill>
              </a:rPr>
              <a:t>storage ring</a:t>
            </a:r>
            <a:r>
              <a:rPr lang="en-US" sz="1800" b="0" dirty="0">
                <a:solidFill>
                  <a:schemeClr val="tx1"/>
                </a:solidFill>
              </a:rPr>
              <a:t> (SPEAR, 1975</a:t>
            </a:r>
            <a:r>
              <a:rPr lang="en-US" sz="1800" b="0" dirty="0" smtClean="0">
                <a:solidFill>
                  <a:schemeClr val="tx1"/>
                </a:solidFill>
              </a:rPr>
              <a:t>)</a:t>
            </a: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2</a:t>
            </a:r>
            <a:r>
              <a:rPr lang="en-US" sz="1800" baseline="30000" dirty="0">
                <a:solidFill>
                  <a:schemeClr val="tx1"/>
                </a:solidFill>
              </a:rPr>
              <a:t>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Generation: </a:t>
            </a:r>
            <a:r>
              <a:rPr lang="en-US" sz="1800" b="0" dirty="0" smtClean="0">
                <a:solidFill>
                  <a:schemeClr val="tx1"/>
                </a:solidFill>
              </a:rPr>
              <a:t>dedicated </a:t>
            </a:r>
            <a:r>
              <a:rPr lang="en-US" sz="1800" b="0" u="sng" dirty="0">
                <a:solidFill>
                  <a:schemeClr val="tx1"/>
                </a:solidFill>
              </a:rPr>
              <a:t>storage ring </a:t>
            </a:r>
            <a:r>
              <a:rPr lang="en-US" sz="1800" b="0" dirty="0">
                <a:solidFill>
                  <a:schemeClr val="tx1"/>
                </a:solidFill>
              </a:rPr>
              <a:t>for synchrotron radiation, dipole radiation &amp; some undulators (NSLS, 1982</a:t>
            </a:r>
            <a:r>
              <a:rPr lang="en-US" sz="1800" b="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Generation: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dedicated </a:t>
            </a:r>
            <a:r>
              <a:rPr lang="en-US" sz="1800" b="0" u="sng" dirty="0">
                <a:solidFill>
                  <a:schemeClr val="tx1"/>
                </a:solidFill>
              </a:rPr>
              <a:t>storage ring </a:t>
            </a:r>
            <a:r>
              <a:rPr lang="en-US" sz="1800" b="0" dirty="0">
                <a:solidFill>
                  <a:schemeClr val="tx1"/>
                </a:solidFill>
              </a:rPr>
              <a:t>optimized for undulator radiation; very high brightness </a:t>
            </a:r>
            <a:r>
              <a:rPr lang="en-US" sz="1800" b="0" dirty="0" smtClean="0">
                <a:solidFill>
                  <a:schemeClr val="tx1"/>
                </a:solidFill>
              </a:rPr>
              <a:t>(ALS, 1993; APS</a:t>
            </a:r>
            <a:r>
              <a:rPr lang="en-US" sz="1800" b="0" dirty="0">
                <a:solidFill>
                  <a:schemeClr val="tx1"/>
                </a:solidFill>
              </a:rPr>
              <a:t>, </a:t>
            </a:r>
            <a:r>
              <a:rPr lang="en-US" sz="1800" b="0" dirty="0" smtClean="0">
                <a:solidFill>
                  <a:schemeClr val="tx1"/>
                </a:solidFill>
              </a:rPr>
              <a:t>1996; </a:t>
            </a:r>
            <a:br>
              <a:rPr lang="en-US" sz="1800" b="0" dirty="0" smtClean="0">
                <a:solidFill>
                  <a:schemeClr val="tx1"/>
                </a:solidFill>
              </a:rPr>
            </a:br>
            <a:r>
              <a:rPr lang="en-US" sz="1800" b="0" dirty="0" smtClean="0">
                <a:solidFill>
                  <a:schemeClr val="tx1"/>
                </a:solidFill>
              </a:rPr>
              <a:t>SSRL, 2004; NSLS-II, 2014)</a:t>
            </a:r>
            <a:endParaRPr lang="en-US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4</a:t>
            </a:r>
            <a:r>
              <a:rPr lang="en-US" sz="1800" baseline="30000" dirty="0">
                <a:solidFill>
                  <a:schemeClr val="tx1"/>
                </a:solidFill>
              </a:rPr>
              <a:t>th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Generation: </a:t>
            </a:r>
            <a:r>
              <a:rPr lang="en-US" sz="1800" b="0" dirty="0" smtClean="0">
                <a:solidFill>
                  <a:schemeClr val="tx1"/>
                </a:solidFill>
              </a:rPr>
              <a:t>dedicated </a:t>
            </a:r>
            <a:r>
              <a:rPr lang="en-US" sz="1800" b="0" u="sng" dirty="0">
                <a:solidFill>
                  <a:schemeClr val="tx1"/>
                </a:solidFill>
              </a:rPr>
              <a:t>linac driven free electron </a:t>
            </a:r>
            <a:r>
              <a:rPr lang="en-US" sz="1800" b="0" u="sng" dirty="0" smtClean="0">
                <a:solidFill>
                  <a:schemeClr val="tx1"/>
                </a:solidFill>
              </a:rPr>
              <a:t>laser</a:t>
            </a:r>
            <a:r>
              <a:rPr lang="en-US" sz="1800" b="0" dirty="0" smtClean="0">
                <a:solidFill>
                  <a:schemeClr val="tx1"/>
                </a:solidFill>
              </a:rPr>
              <a:t> (LCLS</a:t>
            </a:r>
            <a:r>
              <a:rPr lang="en-US" sz="1800" b="0" dirty="0">
                <a:solidFill>
                  <a:schemeClr val="tx1"/>
                </a:solidFill>
              </a:rPr>
              <a:t>, 2009 </a:t>
            </a:r>
            <a:r>
              <a:rPr lang="en-US" sz="1800" b="0" dirty="0" smtClean="0">
                <a:solidFill>
                  <a:schemeClr val="tx1"/>
                </a:solidFill>
              </a:rPr>
              <a:t>)</a:t>
            </a:r>
          </a:p>
          <a:p>
            <a:pPr marL="228600" indent="-228600">
              <a:buFont typeface="Wingdings" pitchFamily="2" charset="2"/>
              <a:buChar char="§"/>
            </a:pP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4" y="893726"/>
            <a:ext cx="3071972" cy="1332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NSLSBuil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7" y="2342996"/>
            <a:ext cx="3082827" cy="1212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 descr="5259-00209_monitor_proof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6" y="3672546"/>
            <a:ext cx="3104469" cy="15089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80" y="5298383"/>
            <a:ext cx="3108781" cy="1465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65697" y="6372665"/>
            <a:ext cx="368203" cy="361302"/>
          </a:xfrm>
        </p:spPr>
        <p:txBody>
          <a:bodyPr/>
          <a:lstStyle/>
          <a:p>
            <a:pPr algn="ctr">
              <a:defRPr/>
            </a:pPr>
            <a:fld id="{76B10244-55BA-44A6-8D8F-162C57D165B4}" type="slidenum">
              <a:rPr lang="en-US" smtClean="0">
                <a:latin typeface="Arial" pitchFamily="34" charset="0"/>
                <a:cs typeface="Arial" pitchFamily="34" charset="0"/>
              </a:rPr>
              <a:pPr algn="ctr">
                <a:defRPr/>
              </a:pPr>
              <a:t>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9686</TotalTime>
  <Words>2035</Words>
  <Application>Microsoft Office PowerPoint</Application>
  <PresentationFormat>On-screen Show (4:3)</PresentationFormat>
  <Paragraphs>388</Paragraphs>
  <Slides>42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Synchrotron Radiation Light Sources</vt:lpstr>
      <vt:lpstr>Synchrotron Radiation Light Sources</vt:lpstr>
      <vt:lpstr>PowerPoint Presentation</vt:lpstr>
      <vt:lpstr>What is Synchrotron Radiation?</vt:lpstr>
      <vt:lpstr>Radiation from Bending Magnets</vt:lpstr>
      <vt:lpstr>Radiation from  Insertion Devices Wigglers and Undulators</vt:lpstr>
      <vt:lpstr>PowerPoint Presentation</vt:lpstr>
      <vt:lpstr>PowerPoint Presentation</vt:lpstr>
      <vt:lpstr>Synchrotron Light Sources Evolution by Generation First observation of manmade synchrotron radiation @ General Electric in 1947</vt:lpstr>
      <vt:lpstr>The History of SC/BES Light Sources</vt:lpstr>
      <vt:lpstr>PowerPoint Presentation</vt:lpstr>
      <vt:lpstr>Experimental Techniques</vt:lpstr>
      <vt:lpstr>4 Nobel Prizes in Biochemistry with SC Storage Ring Light Sources &amp; the Prospect of Single-Molecule, Single-Shot Imaging with FELs</vt:lpstr>
      <vt:lpstr>What Do We Care Most About in Light Sources? Some key properties of the x-rays are inherited from the electrons </vt:lpstr>
      <vt:lpstr>PowerPoint Presentation</vt:lpstr>
      <vt:lpstr>Users by Discipline at the Light Sources</vt:lpstr>
      <vt:lpstr>Users by Employer at the Light Sources </vt:lpstr>
      <vt:lpstr>Other Demographics of Users at Light Sources</vt:lpstr>
      <vt:lpstr>Users by Facility at the Light Sources</vt:lpstr>
      <vt:lpstr>PowerPoint Presentation</vt:lpstr>
      <vt:lpstr>PowerPoint Presentation</vt:lpstr>
      <vt:lpstr>PowerPoint Presentation</vt:lpstr>
      <vt:lpstr>Findings and Recommendations</vt:lpstr>
      <vt:lpstr>PowerPoint Presentation</vt:lpstr>
      <vt:lpstr>Findings and Recommendations – Storage Rings</vt:lpstr>
      <vt:lpstr>High Energy, Hard X-ray Ring Upgrade Plans</vt:lpstr>
      <vt:lpstr>APS – One Sector of the Ring – a Double Bend Achromat</vt:lpstr>
      <vt:lpstr>APS-U: 7 Bend Achromat will Replace the 2 Bend Achromat</vt:lpstr>
      <vt:lpstr>PowerPoint Presentation</vt:lpstr>
      <vt:lpstr>PowerPoint Presentation</vt:lpstr>
      <vt:lpstr>PowerPoint Presentation</vt:lpstr>
      <vt:lpstr>Linac Coherent Light Source (LCLS)  The World’s First X-ray Free Electron Laser</vt:lpstr>
      <vt:lpstr>LCLS-II: CW High Rep &amp; High Pulse Energy FEL</vt:lpstr>
      <vt:lpstr>PowerPoint Presentation</vt:lpstr>
      <vt:lpstr>DOE Light Sources &amp; Key Worldwide Competitors</vt:lpstr>
      <vt:lpstr>Investments @ DESY Over 5 Years</vt:lpstr>
      <vt:lpstr>Ring Equilibrium Emittance vs Ring Energy</vt:lpstr>
      <vt:lpstr>Summary Remarks</vt:lpstr>
      <vt:lpstr>PowerPoint Presentation</vt:lpstr>
      <vt:lpstr>Asian Strategy</vt:lpstr>
      <vt:lpstr>European Strategy</vt:lpstr>
      <vt:lpstr>European Strategy (cont’d)</vt:lpstr>
    </vt:vector>
  </TitlesOfParts>
  <Company>US Department of Energy (SC)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Groves</dc:creator>
  <cp:lastModifiedBy>Dehmer, Patricia</cp:lastModifiedBy>
  <cp:revision>1164</cp:revision>
  <cp:lastPrinted>2014-06-16T12:20:10Z</cp:lastPrinted>
  <dcterms:created xsi:type="dcterms:W3CDTF">2009-10-19T15:58:14Z</dcterms:created>
  <dcterms:modified xsi:type="dcterms:W3CDTF">2014-06-30T23:27:53Z</dcterms:modified>
</cp:coreProperties>
</file>